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31" r:id="rId1"/>
  </p:sldMasterIdLst>
  <p:notesMasterIdLst>
    <p:notesMasterId r:id="rId17"/>
  </p:notesMasterIdLst>
  <p:sldIdLst>
    <p:sldId id="372" r:id="rId2"/>
    <p:sldId id="412" r:id="rId3"/>
    <p:sldId id="440" r:id="rId4"/>
    <p:sldId id="441" r:id="rId5"/>
    <p:sldId id="401" r:id="rId6"/>
    <p:sldId id="442" r:id="rId7"/>
    <p:sldId id="402" r:id="rId8"/>
    <p:sldId id="433" r:id="rId9"/>
    <p:sldId id="445" r:id="rId10"/>
    <p:sldId id="446" r:id="rId11"/>
    <p:sldId id="447" r:id="rId12"/>
    <p:sldId id="449" r:id="rId13"/>
    <p:sldId id="450" r:id="rId14"/>
    <p:sldId id="451" r:id="rId15"/>
    <p:sldId id="452" r:id="rId1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9AF69C"/>
    <a:srgbClr val="008AF2"/>
    <a:srgbClr val="DAC8D5"/>
    <a:srgbClr val="33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60" y="6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7B757-651A-4CE4-901A-D3648AFAB002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731EB-DD61-43FA-9B71-056C283B7C5F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751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E23C71-ECEE-4BAF-B828-6A12179C7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8095E25-DF61-43FE-80CD-04D3EB20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181040D-E6BE-468D-962B-3BADAAC3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D93B6F7-C30B-46CF-BE0E-4152FDA26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6B250FC-EB01-467D-8038-2B36728A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92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C392B73-3406-40D1-900C-7F88C3FD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E4658D7-6437-43DB-A346-C33085027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29E262E-4231-4100-802A-3E223B154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03ED08B-660E-4FF1-A250-D2B9E63A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0F2FDAE-6F74-4F3C-BD7C-9ECAD808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161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D10DFC-0B76-40D9-8BF4-D82DBA746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A87453F-0BCA-432E-9985-DB7FA9EF2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E0C6AF4-16EF-40EA-8B22-D67C4140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7B57B57-983E-49A2-B15C-6C3D0907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94B1E3A-56D6-4B4E-8399-C117E5CC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153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D7364-DEFA-41A7-AD9D-2878F23E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FE39E05-02DE-4A6B-8B62-7A0BC9234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EBBEFAA-486D-4496-9E1C-E1887EAC2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D1BC887-9EC6-4156-AF35-CBFBB0C5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200BD40-0ECA-4D23-A97D-FC206F10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C7DB766-6111-44BA-A425-C9B25EDE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214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D39B07-CE81-400A-BE65-D1F75B7C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2306AC9-DB82-47B2-A24A-7E2883238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0C7B2E7-F0EF-473C-8347-C3C93F541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CA01459-A6BD-4984-9FAE-D02023E24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A6AFB40-A130-49E0-BA14-1AEA8B58A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3644C04-3EC3-46C0-BCDF-35D950E2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A7FFD382-B7A0-4898-BF5E-01E98961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B740BB8-CED5-4B43-80CE-A7CBB8DA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84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E574626-DE86-45E4-A515-A0798556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F0ABEC0-095E-4EE0-976F-5D9B8DC7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331D658-DCD1-43BA-B70D-D85C130B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B2372E28-20BE-49ED-9D7A-6B18E80F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636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5B3D242-FCD2-411A-8931-A1D812FA0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A7B7FE35-CFC4-4269-81DB-CA8BDD03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DF655CF-7EB9-45A8-B7BC-5DCEA0EE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253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4F0CAD-6E2E-4D02-B714-FE9F5BB8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8A0877A-5D8A-4465-8D23-131160C96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7C24AA5-2B81-43CB-A8EA-F2571191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EFDC5EA-B615-4C17-9455-DFF498FED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80CB718-B4C6-4E44-BADC-807A1B08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100F103-61B8-4A34-A53E-DA8661BA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68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7A6AB58-9F3A-45BC-B9F2-6EF9C872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A8372A8-2CCC-424B-A168-950CAA223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0445B2A-98E4-4F46-8C2C-4EF1C40B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63EED7B-ACA9-4555-AFAC-B3E411AA5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A3BCA74-69E1-4481-8899-B9772552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9E91C83-8D5E-4A1F-A5EB-44378066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604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ECBF03-B29C-4756-BB3C-30B708D4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A3A4A41-C0EF-4981-98CB-56CF2908B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E2DD5D-FDBF-4C8E-A0FC-677009D0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94256EE-FAA4-4216-B6DD-E979B12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3A176A8-4C30-4B53-A18E-29A60DB5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285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5969F57-B27F-4669-A2F3-0DD799836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0A20B10-07D3-458C-A496-131662A42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22F69C6-E2DA-4642-BE80-798C6E2C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0FE8956-98D2-4518-AC1E-727C6C02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4319282-2294-429E-9A29-30B0E472F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75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E5936E38-1ACD-481D-8B20-616B42F2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1416897-4239-46E1-9032-98A7AFF0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63F464D-BC9C-40EA-B6C4-41405DA59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AE27-4618-48B8-8D7D-AC2473BEBD63}" type="datetimeFigureOut">
              <a:rPr lang="es-MX" smtClean="0"/>
              <a:pPr/>
              <a:t>25/09/2026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C1C7855-8F63-4763-B590-E7BBFC015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66BC5D9-2FFD-4A91-B07F-166A6DC6C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E18D-BAE4-4904-A724-F1EBE64FE438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647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61F2DEF0-39E7-45DF-A14C-2C9262345AC3}"/>
              </a:ext>
            </a:extLst>
          </p:cNvPr>
          <p:cNvSpPr txBox="1">
            <a:spLocks/>
          </p:cNvSpPr>
          <p:nvPr/>
        </p:nvSpPr>
        <p:spPr>
          <a:xfrm>
            <a:off x="110848" y="4204978"/>
            <a:ext cx="9656617" cy="15100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DO" sz="4000" b="1" dirty="0">
                <a:solidFill>
                  <a:schemeClr val="tx2">
                    <a:lumMod val="75000"/>
                  </a:schemeClr>
                </a:solidFill>
                <a:latin typeface="Cooper Black" panose="0208090404030B020404" pitchFamily="18" charset="0"/>
                <a:ea typeface="Times New Roman" panose="02020603050405020304" pitchFamily="18" charset="0"/>
              </a:rPr>
              <a:t>ASIGNATURA: ÉTICA Y DEONTOLOGÍA</a:t>
            </a:r>
            <a:endParaRPr lang="es-MX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="" xmlns:a16="http://schemas.microsoft.com/office/drawing/2014/main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274"/>
            <a:ext cx="12192000" cy="22637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dirty="0"/>
          </a:p>
        </p:txBody>
      </p:sp>
      <p:sp>
        <p:nvSpPr>
          <p:cNvPr id="15" name="Rectangle 2">
            <a:extLst>
              <a:ext uri="{FF2B5EF4-FFF2-40B4-BE49-F238E27FC236}">
                <a16:creationId xmlns="" xmlns:a16="http://schemas.microsoft.com/office/drawing/2014/main" id="{5BEA224E-634C-42DD-BA59-B16EF9E0A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89101"/>
            <a:ext cx="12192000" cy="6381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/>
          </a:p>
        </p:txBody>
      </p:sp>
      <p:cxnSp>
        <p:nvCxnSpPr>
          <p:cNvPr id="19" name="Conector recto 18">
            <a:extLst>
              <a:ext uri="{FF2B5EF4-FFF2-40B4-BE49-F238E27FC236}">
                <a16:creationId xmlns="" xmlns:a16="http://schemas.microsoft.com/office/drawing/2014/main" id="{3D5E39D4-FB39-4929-82E8-EC8A948F69E7}"/>
              </a:ext>
            </a:extLst>
          </p:cNvPr>
          <p:cNvCxnSpPr>
            <a:cxnSpLocks/>
          </p:cNvCxnSpPr>
          <p:nvPr/>
        </p:nvCxnSpPr>
        <p:spPr>
          <a:xfrm>
            <a:off x="9989135" y="2542390"/>
            <a:ext cx="0" cy="3505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0128A57-0571-4091-802C-31A620979C3B}"/>
              </a:ext>
            </a:extLst>
          </p:cNvPr>
          <p:cNvSpPr txBox="1"/>
          <p:nvPr/>
        </p:nvSpPr>
        <p:spPr>
          <a:xfrm>
            <a:off x="3430410" y="2769869"/>
            <a:ext cx="4438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Berlin Sans FB Demi" panose="020E0802020502020306" pitchFamily="34" charset="0"/>
              </a:rPr>
              <a:t>CUM GUANAJAY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F59483F0-6C99-4053-9D4B-211BB8936A77}"/>
              </a:ext>
            </a:extLst>
          </p:cNvPr>
          <p:cNvSpPr/>
          <p:nvPr/>
        </p:nvSpPr>
        <p:spPr>
          <a:xfrm>
            <a:off x="466857" y="722895"/>
            <a:ext cx="906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CARRERA: Comunicación social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E9400B5-4B57-4EE3-9D18-C47406C18C06}"/>
              </a:ext>
            </a:extLst>
          </p:cNvPr>
          <p:cNvSpPr txBox="1"/>
          <p:nvPr/>
        </p:nvSpPr>
        <p:spPr>
          <a:xfrm>
            <a:off x="10364225" y="3837707"/>
            <a:ext cx="1518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CURSO </a:t>
            </a:r>
          </a:p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2026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2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A6EA2854-B33C-4D57-800C-A712B871A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87" y="1364196"/>
            <a:ext cx="855696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373813" algn="l"/>
              </a:tabLst>
            </a:pPr>
            <a:r>
              <a:rPr kumimoji="0" lang="es-ES" altLang="es-MX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Contenidos de la </a:t>
            </a:r>
            <a:r>
              <a:rPr kumimoji="0" lang="es-ES" altLang="es-MX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clase</a:t>
            </a:r>
            <a:endParaRPr kumimoji="0" lang="es-ES" altLang="es-MX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r>
              <a:rPr lang="es-ES" sz="2400" dirty="0"/>
              <a:t>La comunicación como servicio público y responsabilidad social.</a:t>
            </a:r>
          </a:p>
          <a:p>
            <a:pPr lvl="0"/>
            <a:r>
              <a:rPr lang="es-ES" sz="2400" dirty="0"/>
              <a:t>Ética en la comunicación institucional, comunitaria y mediática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AC9C44D8-2221-41D0-AA6F-1F4383EB0C5A}"/>
              </a:ext>
            </a:extLst>
          </p:cNvPr>
          <p:cNvSpPr/>
          <p:nvPr/>
        </p:nvSpPr>
        <p:spPr>
          <a:xfrm>
            <a:off x="1" y="-9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800" dirty="0">
              <a:latin typeface="Arial Rounded MT Bold" panose="020F07040305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83683F86-FF94-4807-908B-5BD8FCC86B4F}"/>
              </a:ext>
            </a:extLst>
          </p:cNvPr>
          <p:cNvSpPr txBox="1"/>
          <p:nvPr/>
        </p:nvSpPr>
        <p:spPr>
          <a:xfrm>
            <a:off x="542787" y="3874654"/>
            <a:ext cx="10769226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ES" sz="2400" dirty="0"/>
              <a:t>Comprender la comunicación como servicio público y analizar su responsabilidad social en el contexto cubano e </a:t>
            </a:r>
            <a:r>
              <a:rPr lang="es-ES" sz="2400" dirty="0" smtClean="0"/>
              <a:t>internacional</a:t>
            </a:r>
          </a:p>
          <a:p>
            <a:pPr algn="just"/>
            <a:endParaRPr lang="es-MX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91264" y="88603"/>
            <a:ext cx="100094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Tema 3. La </a:t>
            </a:r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ética aplicada a la comunicación social</a:t>
            </a:r>
            <a:endParaRPr lang="es-419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51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12839" y="1469922"/>
            <a:ext cx="10923638" cy="4370427"/>
          </a:xfrm>
          <a:prstGeom prst="rect">
            <a:avLst/>
          </a:prstGeom>
          <a:ln w="28575">
            <a:solidFill>
              <a:srgbClr val="A5002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s-ES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La comunicación no es solo transmisión de información, sino un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derecho ciudadano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y un bien social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Cuba: la comunicación se vincula con la defensa de la soberanía, la participación popular y la educación social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Internacionalmente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: organismos como la UNESCO promueven la comunicación como herramienta para el desarrollo sostenible y la democracia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0" y="-73742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Comunicación como servicio público</a:t>
            </a:r>
          </a:p>
        </p:txBody>
      </p:sp>
    </p:spTree>
    <p:extLst>
      <p:ext uri="{BB962C8B-B14F-4D97-AF65-F5344CB8AC3E}">
        <p14:creationId xmlns:p14="http://schemas.microsoft.com/office/powerpoint/2010/main" val="3158409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0205884" y="117987"/>
            <a:ext cx="1769806" cy="38345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9330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0" y="0"/>
            <a:ext cx="12192000" cy="9916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Responsabilidad social del comunicador</a:t>
            </a:r>
            <a:endParaRPr lang="es-ES" sz="3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25245" y="1301377"/>
            <a:ext cx="11341509" cy="4697696"/>
          </a:xfrm>
          <a:prstGeom prst="rect">
            <a:avLst/>
          </a:prstGeom>
          <a:ln>
            <a:solidFill>
              <a:srgbClr val="A50021"/>
            </a:solidFill>
          </a:ln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3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comunicador es un </a:t>
            </a:r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agente ético</a:t>
            </a: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debe garantizar veracidad, transparencia y respeto a la </a:t>
            </a:r>
            <a:r>
              <a:rPr lang="es-ES" sz="3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diversidad.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ES" sz="3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s-ES" sz="3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Responsabilidad </a:t>
            </a: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social </a:t>
            </a:r>
            <a:r>
              <a:rPr lang="es-ES" sz="3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implica:</a:t>
            </a: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ES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Informar </a:t>
            </a:r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rigor</a:t>
            </a: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y evitar la </a:t>
            </a:r>
            <a:r>
              <a:rPr lang="es-ES" sz="3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manipulación.</a:t>
            </a: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s-ES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Promover </a:t>
            </a:r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inclusión y equidad</a:t>
            </a: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 los mensajes.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</a:t>
            </a:r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impactos sociales</a:t>
            </a:r>
            <a:r>
              <a:rPr lang="es-ES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campañas y narrativas.</a:t>
            </a:r>
            <a:endParaRPr lang="es-ES" sz="3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4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382742"/>
              </p:ext>
            </p:extLst>
          </p:nvPr>
        </p:nvGraphicFramePr>
        <p:xfrm>
          <a:off x="796413" y="648929"/>
          <a:ext cx="10217952" cy="5271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5984"/>
                <a:gridCol w="3405984"/>
                <a:gridCol w="3405984"/>
              </a:tblGrid>
              <a:tr h="534957">
                <a:tc>
                  <a:txBody>
                    <a:bodyPr/>
                    <a:lstStyle/>
                    <a:p>
                      <a:pPr algn="ctr"/>
                      <a:r>
                        <a:rPr lang="es-ES" sz="24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Principio</a:t>
                      </a:r>
                      <a:endParaRPr lang="es-419" sz="24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Aplicación práctica</a:t>
                      </a:r>
                      <a:endParaRPr lang="es-419" sz="24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Ejemplo</a:t>
                      </a:r>
                      <a:endParaRPr lang="es-419" sz="24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483501"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Informar con rigor y evitar la manipulación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Verificar datos, contrastar fuentes, evitar sesgos ideológicos o comerciales.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Cobertura equilibrada de temas políticos o </a:t>
                      </a:r>
                      <a:r>
                        <a:rPr lang="pt-BR" sz="2000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sociales</a:t>
                      </a:r>
                      <a:r>
                        <a:rPr lang="pt-BR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483501"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Promover inclusión y equidad en los mensajes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 voz a grupos marginados, usar lenguaje no sexista ni excluyente.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Campañas sobre igualdad de género o diversidad cultural.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69473"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Evaluar impactos sociales de campañas y narrativas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Analizar cómo los mensajes afectan valores, comportamientos o percepciones colectivas.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2000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Evaluar efectos de campañas de salud o consumo responsable.</a:t>
                      </a:r>
                      <a:endParaRPr lang="es-419" sz="2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766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1" y="-9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Contexto internacional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78428" y="1042151"/>
            <a:ext cx="1053638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E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Fake</a:t>
            </a: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news</a:t>
            </a: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 y desinformación: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proliferan en redes sociales y medios digitales, afectando la credibilidad y polarizando sociedades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Conflictos bélicos (Ucrania, Medio Oriente):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los medios enfrentan dilemas éticos entre informar, proteger fuentes y evitar propaganda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Tendencia global: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se exige mayor </a:t>
            </a: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alfabetización mediática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 y compromiso ético frente a la manipulación informativa.</a:t>
            </a:r>
          </a:p>
        </p:txBody>
      </p:sp>
    </p:spTree>
    <p:extLst>
      <p:ext uri="{BB962C8B-B14F-4D97-AF65-F5344CB8AC3E}">
        <p14:creationId xmlns:p14="http://schemas.microsoft.com/office/powerpoint/2010/main" val="14205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207826" y="810484"/>
            <a:ext cx="5361708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2000" b="1" dirty="0">
                <a:solidFill>
                  <a:schemeClr val="bg1"/>
                </a:solidFill>
                <a:latin typeface="Arial" panose="020B0604020202020204" pitchFamily="34" charset="0"/>
              </a:rPr>
              <a:t>Desafíos institucionales y comunitarios</a:t>
            </a:r>
            <a:endParaRPr lang="es-ES" altLang="es-ES" sz="2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A833C728-6B65-428A-97D7-5147C7967F24}"/>
              </a:ext>
            </a:extLst>
          </p:cNvPr>
          <p:cNvSpPr/>
          <p:nvPr/>
        </p:nvSpPr>
        <p:spPr>
          <a:xfrm>
            <a:off x="401789" y="1766366"/>
            <a:ext cx="4973782" cy="489067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181DC292-C57F-4EA7-917D-D21B6DF52F0A}"/>
              </a:ext>
            </a:extLst>
          </p:cNvPr>
          <p:cNvSpPr/>
          <p:nvPr/>
        </p:nvSpPr>
        <p:spPr>
          <a:xfrm>
            <a:off x="6386942" y="862402"/>
            <a:ext cx="5500256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es-ES" sz="2000" b="1" dirty="0">
                <a:solidFill>
                  <a:schemeClr val="bg1"/>
                </a:solidFill>
                <a:latin typeface="Arial" panose="020B0604020202020204" pitchFamily="34" charset="0"/>
              </a:rPr>
              <a:t>Rol del comunicador cubano</a:t>
            </a:r>
            <a:endParaRPr lang="es-MX" sz="20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7B36F7D6-4DB1-45AB-A14B-E72065D7721C}"/>
              </a:ext>
            </a:extLst>
          </p:cNvPr>
          <p:cNvSpPr/>
          <p:nvPr/>
        </p:nvSpPr>
        <p:spPr>
          <a:xfrm>
            <a:off x="6386942" y="2043487"/>
            <a:ext cx="5500256" cy="42672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MX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-1" y="0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Contexto </a:t>
            </a:r>
            <a:r>
              <a:rPr lang="es-E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  <a:endParaRPr lang="es-MX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33411" y="2029573"/>
            <a:ext cx="47105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3200" dirty="0" smtClean="0">
                <a:latin typeface="Arial" panose="020B0604020202020204" pitchFamily="34" charset="0"/>
              </a:rPr>
              <a:t>Escasez de recursos y crisis económica influyen en la comunicación pública.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3200" dirty="0" smtClean="0">
                <a:latin typeface="Arial" panose="020B0604020202020204" pitchFamily="34" charset="0"/>
              </a:rPr>
              <a:t>Necesidad </a:t>
            </a:r>
            <a:r>
              <a:rPr lang="es-ES" altLang="es-ES" sz="3200" dirty="0">
                <a:latin typeface="Arial" panose="020B0604020202020204" pitchFamily="34" charset="0"/>
              </a:rPr>
              <a:t>de mensajes que fortalezcan la </a:t>
            </a:r>
            <a:r>
              <a:rPr lang="es-ES" altLang="es-ES" sz="3200" b="1" dirty="0">
                <a:latin typeface="Arial" panose="020B0604020202020204" pitchFamily="34" charset="0"/>
              </a:rPr>
              <a:t>cohesión social</a:t>
            </a:r>
            <a:r>
              <a:rPr lang="es-ES" altLang="es-ES" sz="3200" dirty="0">
                <a:latin typeface="Arial" panose="020B0604020202020204" pitchFamily="34" charset="0"/>
              </a:rPr>
              <a:t>, la </a:t>
            </a:r>
            <a:r>
              <a:rPr lang="es-ES" altLang="es-ES" sz="3200" b="1" dirty="0">
                <a:latin typeface="Arial" panose="020B0604020202020204" pitchFamily="34" charset="0"/>
              </a:rPr>
              <a:t>solidaridad</a:t>
            </a:r>
            <a:r>
              <a:rPr lang="es-ES" altLang="es-ES" sz="3200" dirty="0">
                <a:latin typeface="Arial" panose="020B0604020202020204" pitchFamily="34" charset="0"/>
              </a:rPr>
              <a:t> y la </a:t>
            </a:r>
            <a:r>
              <a:rPr lang="es-ES" altLang="es-ES" sz="3200" b="1" dirty="0">
                <a:latin typeface="Arial" panose="020B0604020202020204" pitchFamily="34" charset="0"/>
              </a:rPr>
              <a:t>esperanza colectiva</a:t>
            </a:r>
            <a:r>
              <a:rPr lang="es-ES" altLang="es-ES" sz="3200" dirty="0" smtClean="0">
                <a:latin typeface="Arial" panose="020B0604020202020204" pitchFamily="34" charset="0"/>
              </a:rPr>
              <a:t>.</a:t>
            </a:r>
            <a:endParaRPr lang="es-ES" altLang="es-ES" sz="3200" dirty="0">
              <a:latin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386942" y="1967316"/>
            <a:ext cx="55002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3200" dirty="0">
                <a:latin typeface="Arial" panose="020B0604020202020204" pitchFamily="34" charset="0"/>
              </a:rPr>
              <a:t>Ser mediador entre instituciones y ciudadanía.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3200" dirty="0">
                <a:latin typeface="Arial" panose="020B0604020202020204" pitchFamily="34" charset="0"/>
              </a:rPr>
              <a:t>Promover una comunicación participativa, veraz y educativa.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3200" dirty="0">
                <a:latin typeface="Arial" panose="020B0604020202020204" pitchFamily="34" charset="0"/>
              </a:rPr>
              <a:t>Ejemplo: campañas sobre ahorro energético, salud pública o cultura local.</a:t>
            </a:r>
          </a:p>
        </p:txBody>
      </p:sp>
    </p:spTree>
    <p:extLst>
      <p:ext uri="{BB962C8B-B14F-4D97-AF65-F5344CB8AC3E}">
        <p14:creationId xmlns:p14="http://schemas.microsoft.com/office/powerpoint/2010/main" val="21332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73848" y="1738639"/>
            <a:ext cx="10644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¿Puede existir comunicación responsable en tiempos de crisis económica y política?”</a:t>
            </a:r>
            <a:endParaRPr lang="es-419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C208B0B1-FB15-4019-9F8B-EAE0B48F4E29}"/>
              </a:ext>
            </a:extLst>
          </p:cNvPr>
          <p:cNvSpPr/>
          <p:nvPr/>
        </p:nvSpPr>
        <p:spPr>
          <a:xfrm>
            <a:off x="-1" y="0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>
                <a:latin typeface="Arial" panose="020B0604020202020204" pitchFamily="34" charset="0"/>
                <a:cs typeface="Arial" panose="020B0604020202020204" pitchFamily="34" charset="0"/>
              </a:rPr>
              <a:t>Actividad Práctica</a:t>
            </a:r>
            <a:endParaRPr lang="es-419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773848" y="3889775"/>
            <a:ext cx="112221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Dinámica del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debate</a:t>
            </a: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Preparación (10 min):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Cada grupo revisa su rol y prepara argumentos principales.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Utilizar un caso práctico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“Cobertura mediática de una crisis energética en Cuba”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95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67144" y="1544381"/>
            <a:ext cx="5327074" cy="4893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Comunicadores institucionales</a:t>
            </a:r>
          </a:p>
          <a:p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Defienden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necesidad de proteger la estabilidad social y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política.</a:t>
            </a:r>
          </a:p>
          <a:p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Argumentan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 la comunicación debe priorizar la cohesión y evitar el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pánico.</a:t>
            </a:r>
          </a:p>
          <a:p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Posible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postura: </a:t>
            </a:r>
            <a:r>
              <a:rPr lang="es-ES" sz="2400" i="1" dirty="0">
                <a:latin typeface="Arial" panose="020B0604020202020204" pitchFamily="34" charset="0"/>
                <a:cs typeface="Arial" panose="020B0604020202020204" pitchFamily="34" charset="0"/>
              </a:rPr>
              <a:t>“La responsabilidad es informar con prudencia, incluso si eso implica limitar ciertos datos.”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 rot="10800000" flipV="1">
            <a:off x="6587836" y="1544381"/>
            <a:ext cx="5320144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2.-</a:t>
            </a:r>
            <a:r>
              <a:rPr kumimoji="0" lang="es-ES" altLang="es-E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Periodistas independientes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Defienden la transparencia y el derecho ciudadano a la información completa.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Argumentan que ocultar información es una forma de manipulación.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Posible postura: </a:t>
            </a:r>
            <a:r>
              <a:rPr kumimoji="0" lang="es-ES" altLang="es-E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“La responsabilidad es decir la verdad, aunque incomode al poder.”</a:t>
            </a:r>
            <a:endParaRPr kumimoji="0" lang="es-ES" alt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181DC292-C57F-4EA7-917D-D21B6DF52F0A}"/>
              </a:ext>
            </a:extLst>
          </p:cNvPr>
          <p:cNvSpPr/>
          <p:nvPr/>
        </p:nvSpPr>
        <p:spPr>
          <a:xfrm>
            <a:off x="0" y="-41565"/>
            <a:ext cx="12192000" cy="105987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Roles asignados</a:t>
            </a:r>
          </a:p>
        </p:txBody>
      </p:sp>
    </p:spTree>
    <p:extLst>
      <p:ext uri="{BB962C8B-B14F-4D97-AF65-F5344CB8AC3E}">
        <p14:creationId xmlns:p14="http://schemas.microsoft.com/office/powerpoint/2010/main" val="2617816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560126" y="887024"/>
            <a:ext cx="5327074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Ciudadanía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Representan las necesidades de la población en crisis: claridad, confianza y orientación.</a:t>
            </a:r>
          </a:p>
          <a:p>
            <a:pPr algn="just"/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Posible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postura: 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“Queremos información veraz y útil para tomar decisiones, no propaganda.”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19545" y="887024"/>
            <a:ext cx="5049982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Empresas de comunicación /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publicidad</a:t>
            </a:r>
          </a:p>
          <a:p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Defienden intereses económicos y de mercado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Posible postura: </a:t>
            </a:r>
            <a:r>
              <a:rPr lang="es-ES" sz="2800" i="1" dirty="0">
                <a:latin typeface="Arial" panose="020B0604020202020204" pitchFamily="34" charset="0"/>
                <a:cs typeface="Arial" panose="020B0604020202020204" pitchFamily="34" charset="0"/>
              </a:rPr>
              <a:t>“La responsabilidad es mantener la actividad económica, aunque se usen mensajes persuasivos.”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145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63236" y="363915"/>
            <a:ext cx="516081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Equipo 1: Comunicadores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institucionales</a:t>
            </a: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Postura: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Sí, la comunicación responsable es posible si se orienta al bien común.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Argumentos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posibles: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tiempos de crisis, la prioridad es mantener la estabilidad social y evitar el pánico.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responsabilidad implica informar con prudencia y coherencia con los objetivos nacionales.</a:t>
            </a:r>
          </a:p>
          <a:p>
            <a:pPr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campañas institucionales sobre ahorro energético o salud pública en Cuba.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Frase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clave: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“La ética institucional busca proteger la cohesión social sin perder la verdad.”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380018" y="671692"/>
            <a:ext cx="550718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Equipo 2: Periodistas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independientes</a:t>
            </a: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Postura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La comunicación responsable solo existe si hay transparencia total.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Argumentos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posibles: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Ocultar información o manipular datos es contrario a la ética profesional.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comunicador debe ser crítico frente al poder, incluso en crisis.</a:t>
            </a:r>
          </a:p>
          <a:p>
            <a:pPr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cobertura internacional de conflictos bélicos donde se prioriza la veracidad sobre la propaganda.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Frase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clave: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“La responsabilidad ética es decir la verdad, aunque incomode.”</a:t>
            </a:r>
          </a:p>
        </p:txBody>
      </p:sp>
    </p:spTree>
    <p:extLst>
      <p:ext uri="{BB962C8B-B14F-4D97-AF65-F5344CB8AC3E}">
        <p14:creationId xmlns:p14="http://schemas.microsoft.com/office/powerpoint/2010/main" val="3218243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9491" y="280025"/>
            <a:ext cx="482830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Equipo 3: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Ciudadanía</a:t>
            </a: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Postura: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La comunicación responsable debe responder a las necesidades reales del pueblo.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Argumentos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posibles: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gente necesita información útil, clara y confiable para actuar en tiempos difíciles.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Los mensajes deben promover solidaridad y esperanza, no miedo ni división.</a:t>
            </a:r>
          </a:p>
          <a:p>
            <a:pPr algn="just"/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campañas comunitarias en barrios cubanos que promueven participación y apoyo mutuo.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Frase clave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“La comunicación ética escucha y representa a la ciudadanía.”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629400" y="522330"/>
            <a:ext cx="521623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Equipo 4: Empresas de comunicación y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publicidad</a:t>
            </a: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Postura: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La responsabilidad se equilibra con la sostenibilidad económica.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Argumentos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posibles: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 crisis, las empresas deben mantener su actividad sin perder ética.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puede comunicar de forma responsable y atractiva sin manipular.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campañas de consumo responsable o apoyo a productores locales.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Frase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clave: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“La ética también implica responsabilidad económica y social.”</a:t>
            </a:r>
          </a:p>
        </p:txBody>
      </p:sp>
    </p:spTree>
    <p:extLst>
      <p:ext uri="{BB962C8B-B14F-4D97-AF65-F5344CB8AC3E}">
        <p14:creationId xmlns:p14="http://schemas.microsoft.com/office/powerpoint/2010/main" val="3871231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332"/>
            <a:ext cx="12192000" cy="648866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955404" y="0"/>
            <a:ext cx="6053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</a:rPr>
              <a:t>Los TRES TIPOS DE COMUNICACIÓN Y SUS PRINCIPIOS ÉTICOS</a:t>
            </a:r>
            <a:endParaRPr lang="es-419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50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52054" y="834023"/>
            <a:ext cx="1080654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4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“La ética comunicacional no depende del medio, sino de la conciencia del comunicador. En cualquier contexto —institucional, comunitario o mediático— su deber es servir a la verdad y al bienestar social.”</a:t>
            </a:r>
            <a:endParaRPr lang="es-419" sz="48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403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6769</TotalTime>
  <Words>890</Words>
  <Application>Microsoft Office PowerPoint</Application>
  <PresentationFormat>Panorámica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6" baseType="lpstr">
      <vt:lpstr>Arial</vt:lpstr>
      <vt:lpstr>Arial Black</vt:lpstr>
      <vt:lpstr>Arial Rounded MT Bold</vt:lpstr>
      <vt:lpstr>Berlin Sans FB Demi</vt:lpstr>
      <vt:lpstr>Calibri</vt:lpstr>
      <vt:lpstr>Calibri Light</vt:lpstr>
      <vt:lpstr>Cooper Black</vt:lpstr>
      <vt:lpstr>Symbol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Lídice</dc:creator>
  <cp:lastModifiedBy>ALOIMA</cp:lastModifiedBy>
  <cp:revision>435</cp:revision>
  <dcterms:created xsi:type="dcterms:W3CDTF">2023-01-05T01:00:46Z</dcterms:created>
  <dcterms:modified xsi:type="dcterms:W3CDTF">2026-09-26T03:46:32Z</dcterms:modified>
</cp:coreProperties>
</file>