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2"/>
  </p:notesMasterIdLst>
  <p:sldIdLst>
    <p:sldId id="286" r:id="rId2"/>
    <p:sldId id="328" r:id="rId3"/>
    <p:sldId id="329" r:id="rId4"/>
    <p:sldId id="319" r:id="rId5"/>
    <p:sldId id="336" r:id="rId6"/>
    <p:sldId id="337" r:id="rId7"/>
    <p:sldId id="330" r:id="rId8"/>
    <p:sldId id="331" r:id="rId9"/>
    <p:sldId id="335" r:id="rId10"/>
    <p:sldId id="332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IMA" initials="A" lastIdx="1" clrIdx="0">
    <p:extLst>
      <p:ext uri="{19B8F6BF-5375-455C-9EA6-DF929625EA0E}">
        <p15:presenceInfo xmlns:p15="http://schemas.microsoft.com/office/powerpoint/2012/main" userId="2477bb3c5145f3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1023" autoAdjust="0"/>
  </p:normalViewPr>
  <p:slideViewPr>
    <p:cSldViewPr>
      <p:cViewPr varScale="1">
        <p:scale>
          <a:sx n="68" d="100"/>
          <a:sy n="68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AEC76-45A0-4434-94DC-E16EEF41B57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508D-65E7-46DD-996A-9AE6429A53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Arial" pitchFamily="34" charset="0"/>
            </a:endParaRPr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521" indent="-287125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8494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7893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7290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6690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6086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5484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4882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47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FEA75-CC18-4307-BAA8-329E54902F2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47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5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9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0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35743" y="-171400"/>
            <a:ext cx="8856737" cy="702940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611560" y="1137079"/>
            <a:ext cx="840667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3600" u="sng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Asignatura: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 </a:t>
            </a:r>
            <a:r>
              <a:rPr lang="es-ES" sz="3600" cap="small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cap="small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 del Trabajo Social.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/>
            </a:r>
            <a:b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</a:br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defTabSz="685800"/>
            <a:endParaRPr lang="es-ES" sz="3600" dirty="0">
              <a:solidFill>
                <a:srgbClr val="0070C0"/>
              </a:solidFill>
              <a:latin typeface="Franklin Gothic Medium" panose="020B0603020102020204" pitchFamily="34" charset="0"/>
            </a:endParaRPr>
          </a:p>
          <a:p>
            <a:pPr lvl="0" algn="just"/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lvl="0" algn="just"/>
            <a:endParaRPr lang="es-ES" sz="3600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lvl="0" algn="just"/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Tema 3: </a:t>
            </a:r>
            <a:r>
              <a:rPr lang="es-ES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</a:t>
            </a:r>
            <a:r>
              <a:rPr lang="es-ES" sz="36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rigen </a:t>
            </a:r>
            <a:r>
              <a:rPr lang="es-ES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y desarrollo históri</a:t>
            </a:r>
            <a:r>
              <a:rPr lang="es-ES" sz="32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co</a:t>
            </a:r>
            <a:endParaRPr lang="es-ES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lvl="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Curso: 2026-2027 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21" y="2411894"/>
            <a:ext cx="1524132" cy="101812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517" y="15442"/>
            <a:ext cx="1057482" cy="93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53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 Rectángulo redondeado"/>
          <p:cNvSpPr/>
          <p:nvPr/>
        </p:nvSpPr>
        <p:spPr>
          <a:xfrm>
            <a:off x="1475656" y="260648"/>
            <a:ext cx="5472608" cy="571504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>
                <a:latin typeface="Franklin Gothic Medium" panose="020B0603020102020204" pitchFamily="34" charset="0"/>
              </a:rPr>
              <a:t>Objetivos de la </a:t>
            </a:r>
            <a:r>
              <a:rPr lang="es-ES" sz="3200" b="1" dirty="0" smtClean="0">
                <a:latin typeface="Franklin Gothic Medium" panose="020B0603020102020204" pitchFamily="34" charset="0"/>
              </a:rPr>
              <a:t>clase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1268760"/>
            <a:ext cx="842493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Comprender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 la evolución histórica de la supervisión en Trabajo Social en Europa, EE. UU., América Latina y Cuba.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" altLang="es-ES" sz="2400" dirty="0">
              <a:latin typeface="Franklin Gothic Medium" panose="020B06030201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Identificar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 los principales hitos y autores que marcaron el desarrollo de la supervisión.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Medium" panose="020B06030201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Comparar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 similitudes y diferencias entre los enfoques regionales.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" altLang="es-ES" sz="2400" dirty="0">
              <a:latin typeface="Franklin Gothic Medium" panose="020B06030201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Aplicar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 el conocimiento en una actividad colaborativa de construcción de una línea de tiempo.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Medium" panose="020B06030201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Reflexionar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 sobre la pertinencia de la supervisión en el contexto cubano actual.</a:t>
            </a:r>
          </a:p>
        </p:txBody>
      </p:sp>
    </p:spTree>
    <p:extLst>
      <p:ext uri="{BB962C8B-B14F-4D97-AF65-F5344CB8AC3E}">
        <p14:creationId xmlns:p14="http://schemas.microsoft.com/office/powerpoint/2010/main" val="233751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 redondeado"/>
          <p:cNvSpPr/>
          <p:nvPr/>
        </p:nvSpPr>
        <p:spPr>
          <a:xfrm>
            <a:off x="431540" y="600184"/>
            <a:ext cx="8083810" cy="57150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dirty="0" smtClean="0">
                <a:latin typeface="Franklin Gothic Medium" panose="020B0603020102020204" pitchFamily="34" charset="0"/>
              </a:rPr>
              <a:t>EVOLUCIÓN HISTÓRICA EN EUROPA Y EE. UU.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053562"/>
              </p:ext>
            </p:extLst>
          </p:nvPr>
        </p:nvGraphicFramePr>
        <p:xfrm>
          <a:off x="539552" y="1700808"/>
          <a:ext cx="7975798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8543"/>
                <a:gridCol w="3848656"/>
                <a:gridCol w="2658599"/>
              </a:tblGrid>
              <a:tr h="516872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Región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Evolución histórica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Autores / Hitos clave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2025656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Europa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 Surge a finales del siglo XIX en Inglaterra, ligada a la filantropía y la profesionalización del trabajo social. - Se consolida en el siglo XX con la institucionalización de servicios sociales. - Enfoque inicial: control administrativo y formación práctica.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 Mary Richmond (EE. UU., pero influyó en Europa). - Octavia Hill (Inglaterra, pionera en vivienda social).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2137993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EE. UU.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Finales del XIX: supervisión como acompañamiento en agencias de caridad. - Décadas de 1920–30: se formaliza como método pedagógico y administrativo. - Décadas de 1960–70: se amplía hacia el apoyo emocional y el desarrollo profesional.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Mary Richmond (</a:t>
                      </a:r>
                      <a:r>
                        <a:rPr lang="es-ES" sz="1600" i="1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Social Diagnosis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, 1917). - Bertha Reynolds (enfoque psicosocial). - </a:t>
                      </a:r>
                      <a:r>
                        <a:rPr lang="es-ES" sz="1600" dirty="0" err="1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Kadushin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 (modelo tripartito: administrativa, educativa, apoyo).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5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Rectángulo redondeado"/>
          <p:cNvSpPr/>
          <p:nvPr/>
        </p:nvSpPr>
        <p:spPr>
          <a:xfrm>
            <a:off x="431540" y="600184"/>
            <a:ext cx="8388932" cy="571504"/>
          </a:xfrm>
          <a:prstGeom prst="roundRect">
            <a:avLst/>
          </a:prstGeom>
          <a:solidFill>
            <a:schemeClr val="accent2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EVOLUCIÓN HISTÓRICA EN AMÉRICA LATINA Y CUBA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794336"/>
              </p:ext>
            </p:extLst>
          </p:nvPr>
        </p:nvGraphicFramePr>
        <p:xfrm>
          <a:off x="467544" y="1700808"/>
          <a:ext cx="8352927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959"/>
                <a:gridCol w="3994572"/>
                <a:gridCol w="2759396"/>
              </a:tblGrid>
              <a:tr h="556631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Región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Evolución histórica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Autores / Hitos clave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2181475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América Latina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Décadas de 1950–60: influencia directa de EE. UU. y Europa. - Décadas de 1970–80: se vincula a procesos políticos y sociales, con énfasis en la transformación comunitaria. - Décadas de 1990–2000: se consolida como práctica académica y profesional en universidades y servicios sociales.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 José Paulo </a:t>
                      </a:r>
                      <a:r>
                        <a:rPr lang="es-ES" sz="1600" dirty="0" err="1" smtClean="0">
                          <a:latin typeface="Franklin Gothic Medium" panose="020B0603020102020204" pitchFamily="34" charset="0"/>
                        </a:rPr>
                        <a:t>Netto</a:t>
                      </a: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 (Brasil, crítica marxista). - Norberto </a:t>
                      </a:r>
                      <a:r>
                        <a:rPr lang="es-ES" sz="1600" dirty="0" err="1" smtClean="0">
                          <a:latin typeface="Franklin Gothic Medium" panose="020B0603020102020204" pitchFamily="34" charset="0"/>
                        </a:rPr>
                        <a:t>Alayón</a:t>
                      </a: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 (Argentina, enfoque crítico).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2302454"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Cuba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 Décadas de 1960–70: supervisión ligada a programas sociales de la Revolución. - Décadas de 1980–90: se institucionaliza en universidades y centros comunitarios. - Actualidad: se concibe como proceso pedagógico, administrativo y ético, con fuerte vínculo comunitario.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 Ruiz González (</a:t>
                      </a:r>
                      <a:r>
                        <a:rPr lang="es-ES" sz="1600" i="1" dirty="0" smtClean="0">
                          <a:latin typeface="Franklin Gothic Medium" panose="020B0603020102020204" pitchFamily="34" charset="0"/>
                        </a:rPr>
                        <a:t>Selección de Lecturas de Supervisión en Trabajo Social</a:t>
                      </a: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, 2006). - Documentos del Ministerio de Trabajo y Seguridad Social.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811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0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7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253330"/>
            <a:ext cx="8424936" cy="5344021"/>
          </a:xfrm>
          <a:ln cmpd="thickThin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just"/>
            <a:r>
              <a:rPr lang="es-ES" sz="2400" b="1" dirty="0" smtClean="0">
                <a:latin typeface="Franklin Gothic Medium" panose="020B0603020102020204" pitchFamily="34" charset="0"/>
              </a:rPr>
              <a:t>Europa</a:t>
            </a:r>
            <a:r>
              <a:rPr lang="es-ES" sz="2400" dirty="0">
                <a:latin typeface="Franklin Gothic Medium" panose="020B0603020102020204" pitchFamily="34" charset="0"/>
              </a:rPr>
              <a:t>: la supervisión nace ligada a la filantropía y a la profesionalización inicial del trabajo social; se centra en el control administrativo y la formación práctica.</a:t>
            </a:r>
          </a:p>
          <a:p>
            <a:pPr algn="just"/>
            <a:r>
              <a:rPr lang="es-ES" sz="2400" b="1" dirty="0">
                <a:latin typeface="Franklin Gothic Medium" panose="020B0603020102020204" pitchFamily="34" charset="0"/>
              </a:rPr>
              <a:t>EE. UU.</a:t>
            </a:r>
            <a:r>
              <a:rPr lang="es-ES" sz="2400" dirty="0">
                <a:latin typeface="Franklin Gothic Medium" panose="020B0603020102020204" pitchFamily="34" charset="0"/>
              </a:rPr>
              <a:t>: se desarrolla como método pedagógico y administrativo, luego incorpora el apoyo emocional y el desarrollo profesional; se sistematiza con modelos teóricos (</a:t>
            </a:r>
            <a:r>
              <a:rPr lang="es-ES" sz="2400" dirty="0" err="1">
                <a:latin typeface="Franklin Gothic Medium" panose="020B0603020102020204" pitchFamily="34" charset="0"/>
              </a:rPr>
              <a:t>Kadushin</a:t>
            </a:r>
            <a:r>
              <a:rPr lang="es-ES" sz="2400" dirty="0">
                <a:latin typeface="Franklin Gothic Medium" panose="020B0603020102020204" pitchFamily="34" charset="0"/>
              </a:rPr>
              <a:t>).</a:t>
            </a:r>
          </a:p>
          <a:p>
            <a:pPr algn="just"/>
            <a:r>
              <a:rPr lang="es-ES" sz="2400" b="1" dirty="0">
                <a:latin typeface="Franklin Gothic Medium" panose="020B0603020102020204" pitchFamily="34" charset="0"/>
              </a:rPr>
              <a:t>América Latina</a:t>
            </a:r>
            <a:r>
              <a:rPr lang="es-ES" sz="2400" dirty="0">
                <a:latin typeface="Franklin Gothic Medium" panose="020B0603020102020204" pitchFamily="34" charset="0"/>
              </a:rPr>
              <a:t>: adopta inicialmente influencias europeas y estadounidenses, pero en los años 70–80 se vincula a procesos políticos y comunitarios, con una mirada crítica y transformadora.</a:t>
            </a:r>
          </a:p>
          <a:p>
            <a:pPr algn="just"/>
            <a:r>
              <a:rPr lang="es-ES" sz="2400" b="1" dirty="0">
                <a:latin typeface="Franklin Gothic Medium" panose="020B0603020102020204" pitchFamily="34" charset="0"/>
              </a:rPr>
              <a:t>Cuba</a:t>
            </a:r>
            <a:r>
              <a:rPr lang="es-ES" sz="2400" dirty="0">
                <a:latin typeface="Franklin Gothic Medium" panose="020B0603020102020204" pitchFamily="34" charset="0"/>
              </a:rPr>
              <a:t>: se integra a los programas sociales de la Revolución, con fuerte énfasis en la comunidad y en valores éticos y políticos; se institucionaliza en universidades y servicios sociales.</a:t>
            </a:r>
          </a:p>
          <a:p>
            <a:pPr algn="just"/>
            <a:endParaRPr lang="es-419" sz="2400" dirty="0">
              <a:latin typeface="Franklin Gothic Medium" panose="020B0603020102020204" pitchFamily="34" charset="0"/>
            </a:endParaRPr>
          </a:p>
        </p:txBody>
      </p:sp>
      <p:sp>
        <p:nvSpPr>
          <p:cNvPr id="4" name="9 Rectángulo redondeado"/>
          <p:cNvSpPr/>
          <p:nvPr/>
        </p:nvSpPr>
        <p:spPr>
          <a:xfrm>
            <a:off x="1187624" y="260648"/>
            <a:ext cx="6062401" cy="792088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 smtClean="0">
                <a:latin typeface="Franklin Gothic Medium" panose="020B0603020102020204" pitchFamily="34" charset="0"/>
              </a:rPr>
              <a:t>DIFERENCIAS ENTRE REGIONES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26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00808"/>
            <a:ext cx="8164362" cy="4608512"/>
          </a:xfrm>
          <a:ln cmpd="sng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800" dirty="0" smtClean="0">
                <a:latin typeface="Franklin Gothic Medium" panose="020B0603020102020204" pitchFamily="34" charset="0"/>
              </a:rPr>
              <a:t>La </a:t>
            </a:r>
            <a:r>
              <a:rPr lang="es-ES" sz="2800" b="1" dirty="0">
                <a:latin typeface="Franklin Gothic Medium" panose="020B0603020102020204" pitchFamily="34" charset="0"/>
              </a:rPr>
              <a:t>función educativa</a:t>
            </a:r>
            <a:r>
              <a:rPr lang="es-ES" sz="2800" dirty="0">
                <a:latin typeface="Franklin Gothic Medium" panose="020B0603020102020204" pitchFamily="34" charset="0"/>
              </a:rPr>
              <a:t>: en todas las regiones la supervisión busca formar y acompañar a los profesionales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800" dirty="0">
                <a:latin typeface="Franklin Gothic Medium" panose="020B0603020102020204" pitchFamily="34" charset="0"/>
              </a:rPr>
              <a:t>La </a:t>
            </a:r>
            <a:r>
              <a:rPr lang="es-ES" sz="2800" b="1" dirty="0">
                <a:latin typeface="Franklin Gothic Medium" panose="020B0603020102020204" pitchFamily="34" charset="0"/>
              </a:rPr>
              <a:t>dimensión administrativa</a:t>
            </a:r>
            <a:r>
              <a:rPr lang="es-ES" sz="2800" dirty="0">
                <a:latin typeface="Franklin Gothic Medium" panose="020B0603020102020204" pitchFamily="34" charset="0"/>
              </a:rPr>
              <a:t>: siempre existe un componente de control y organización del trabajo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800" dirty="0">
                <a:latin typeface="Franklin Gothic Medium" panose="020B0603020102020204" pitchFamily="34" charset="0"/>
              </a:rPr>
              <a:t>El </a:t>
            </a:r>
            <a:r>
              <a:rPr lang="es-ES" sz="2800" b="1" dirty="0">
                <a:latin typeface="Franklin Gothic Medium" panose="020B0603020102020204" pitchFamily="34" charset="0"/>
              </a:rPr>
              <a:t>apoyo al trabajador social</a:t>
            </a:r>
            <a:r>
              <a:rPr lang="es-ES" sz="2800" dirty="0">
                <a:latin typeface="Franklin Gothic Medium" panose="020B0603020102020204" pitchFamily="34" charset="0"/>
              </a:rPr>
              <a:t>: aunque con matices, la supervisión se concibe como espacio de orientación y respaldo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800" dirty="0">
                <a:latin typeface="Franklin Gothic Medium" panose="020B0603020102020204" pitchFamily="34" charset="0"/>
              </a:rPr>
              <a:t>La </a:t>
            </a:r>
            <a:r>
              <a:rPr lang="es-ES" sz="2800" b="1" dirty="0">
                <a:latin typeface="Franklin Gothic Medium" panose="020B0603020102020204" pitchFamily="34" charset="0"/>
              </a:rPr>
              <a:t>adaptación al contexto social y político</a:t>
            </a:r>
            <a:r>
              <a:rPr lang="es-ES" sz="2800" dirty="0">
                <a:latin typeface="Franklin Gothic Medium" panose="020B0603020102020204" pitchFamily="34" charset="0"/>
              </a:rPr>
              <a:t>: cada región ajusta la supervisión a sus realidades históricas y culturales.</a:t>
            </a:r>
          </a:p>
          <a:p>
            <a:endParaRPr lang="es-419" dirty="0"/>
          </a:p>
        </p:txBody>
      </p:sp>
      <p:sp>
        <p:nvSpPr>
          <p:cNvPr id="4" name="9 Rectángulo redondeado"/>
          <p:cNvSpPr/>
          <p:nvPr/>
        </p:nvSpPr>
        <p:spPr>
          <a:xfrm>
            <a:off x="2123728" y="548680"/>
            <a:ext cx="5176031" cy="57606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 smtClean="0">
                <a:latin typeface="Franklin Gothic Medium" panose="020B0603020102020204" pitchFamily="34" charset="0"/>
              </a:rPr>
              <a:t>Elementos en común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06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850"/>
            <a:ext cx="9252520" cy="6853150"/>
          </a:xfrm>
        </p:spPr>
      </p:pic>
    </p:spTree>
    <p:extLst>
      <p:ext uri="{BB962C8B-B14F-4D97-AF65-F5344CB8AC3E}">
        <p14:creationId xmlns:p14="http://schemas.microsoft.com/office/powerpoint/2010/main" val="2962256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124744"/>
            <a:ext cx="8064896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200" b="1" dirty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Para la reflexión en </a:t>
            </a:r>
            <a:r>
              <a:rPr lang="es-ES" sz="3200" b="1" dirty="0" smtClean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clase: </a:t>
            </a:r>
          </a:p>
          <a:p>
            <a:pPr marL="0" indent="0" algn="just">
              <a:buNone/>
            </a:pPr>
            <a:endParaRPr lang="es-ES" sz="3200" b="1" dirty="0">
              <a:solidFill>
                <a:srgbClr val="C00000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3200" b="1" dirty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Similitudes</a:t>
            </a:r>
            <a:r>
              <a:rPr lang="es-ES" sz="3200" dirty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: todos los modelos reconocen que la supervisión es necesaria para garantizar calidad, ética y formación continua</a:t>
            </a:r>
            <a:r>
              <a:rPr lang="es-ES" sz="3200" dirty="0" smtClean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ES" sz="3200" dirty="0">
              <a:solidFill>
                <a:srgbClr val="C00000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3200" b="1" dirty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Diferencias</a:t>
            </a:r>
            <a:r>
              <a:rPr lang="es-ES" sz="3200" dirty="0">
                <a:solidFill>
                  <a:srgbClr val="C00000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: el grado de control estatal, el peso de la comunidad y la orientación ideológica varían según el contexto.</a:t>
            </a:r>
          </a:p>
          <a:p>
            <a:endParaRPr lang="es-419" sz="3200" dirty="0"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6017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432</Words>
  <Application>Microsoft Office PowerPoint</Application>
  <PresentationFormat>Presentación en pantalla (4:3)</PresentationFormat>
  <Paragraphs>57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Franklin Gothic Medium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Osmel Disotuar</dc:creator>
  <cp:lastModifiedBy>ALOIMA</cp:lastModifiedBy>
  <cp:revision>207</cp:revision>
  <dcterms:created xsi:type="dcterms:W3CDTF">2025-03-18T01:21:14Z</dcterms:created>
  <dcterms:modified xsi:type="dcterms:W3CDTF">2026-09-29T23:43:38Z</dcterms:modified>
</cp:coreProperties>
</file>