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Lst>
  <p:sldSz cx="9144000" cy="5715000" type="screen16x1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681" autoAdjust="0"/>
    <p:restoredTop sz="94660"/>
  </p:normalViewPr>
  <p:slideViewPr>
    <p:cSldViewPr>
      <p:cViewPr varScale="1">
        <p:scale>
          <a:sx n="132" d="100"/>
          <a:sy n="132" d="100"/>
        </p:scale>
        <p:origin x="-1038" y="-90"/>
      </p:cViewPr>
      <p:guideLst>
        <p:guide orient="horz" pos="180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143000"/>
            <a:ext cx="7851648" cy="15240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2690447"/>
            <a:ext cx="7854696" cy="14605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7A847CFC-816F-41D0-AAC0-9BF4FEBC753E}" type="datetimeFigureOut">
              <a:rPr lang="es-ES" smtClean="0"/>
              <a:pPr/>
              <a:t>07/09/2023</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07/09/2023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762001"/>
            <a:ext cx="2057400" cy="4343136"/>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762001"/>
            <a:ext cx="6019800" cy="434313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07/09/2023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07/09/2023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097280"/>
            <a:ext cx="7772400" cy="1135380"/>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253887"/>
            <a:ext cx="7772400" cy="1258093"/>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07/09/2023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86740"/>
            <a:ext cx="8229600" cy="9525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071"/>
            <a:ext cx="4038600" cy="369570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00071"/>
            <a:ext cx="4038600" cy="369570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07/09/2023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586740"/>
            <a:ext cx="8229600" cy="9525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46040"/>
            <a:ext cx="4040188" cy="549460"/>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1549798"/>
            <a:ext cx="4041775" cy="54570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095500"/>
            <a:ext cx="4040188" cy="3204767"/>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6" y="2095500"/>
            <a:ext cx="4041775" cy="3204767"/>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7A847CFC-816F-41D0-AAC0-9BF4FEBC753E}" type="datetimeFigureOut">
              <a:rPr lang="es-ES" smtClean="0"/>
              <a:pPr/>
              <a:t>07/09/2023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586740"/>
            <a:ext cx="8305800" cy="9525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pPr/>
              <a:t>07/09/2023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07/09/2023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428627"/>
            <a:ext cx="2743200" cy="968375"/>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397000"/>
            <a:ext cx="2743200" cy="3810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397000"/>
            <a:ext cx="5111750" cy="3810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07/09/2023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923398"/>
            <a:ext cx="5257800" cy="34290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4466474"/>
            <a:ext cx="155448" cy="129540"/>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980830"/>
            <a:ext cx="2212848" cy="131885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357321"/>
            <a:ext cx="2209800" cy="181610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07/09/2023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5296959"/>
            <a:ext cx="609600" cy="304271"/>
          </a:xfrm>
        </p:spPr>
        <p:txBody>
          <a:bodyPr/>
          <a:lstStyle/>
          <a:p>
            <a:fld id="{132FADFE-3B8F-471C-ABF0-DBC7717ECBBC}" type="slidenum">
              <a:rPr lang="es-ES" smtClean="0"/>
              <a:pPr/>
              <a:t>‹Nº›</a:t>
            </a:fld>
            <a:endParaRPr lang="es-ES"/>
          </a:p>
        </p:txBody>
      </p:sp>
      <p:sp>
        <p:nvSpPr>
          <p:cNvPr id="3" name="2 Marcador de posición de imagen"/>
          <p:cNvSpPr>
            <a:spLocks noGrp="1"/>
          </p:cNvSpPr>
          <p:nvPr>
            <p:ph type="pic" idx="1"/>
          </p:nvPr>
        </p:nvSpPr>
        <p:spPr>
          <a:xfrm rot="420000">
            <a:off x="3485793" y="999598"/>
            <a:ext cx="4617720" cy="327660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4847167"/>
            <a:ext cx="9163050" cy="8678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5183188"/>
            <a:ext cx="4762500" cy="531813"/>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5953"/>
            <a:ext cx="9163050" cy="867833"/>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5953"/>
            <a:ext cx="4762500" cy="531813"/>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586740"/>
            <a:ext cx="8229600" cy="9525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612900"/>
            <a:ext cx="8229600" cy="365760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5296959"/>
            <a:ext cx="2133600" cy="304271"/>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A847CFC-816F-41D0-AAC0-9BF4FEBC753E}" type="datetimeFigureOut">
              <a:rPr lang="es-ES" smtClean="0"/>
              <a:pPr/>
              <a:t>07/09/2023</a:t>
            </a:fld>
            <a:endParaRPr lang="es-ES"/>
          </a:p>
        </p:txBody>
      </p:sp>
      <p:sp>
        <p:nvSpPr>
          <p:cNvPr id="22" name="21 Marcador de pie de página"/>
          <p:cNvSpPr>
            <a:spLocks noGrp="1"/>
          </p:cNvSpPr>
          <p:nvPr>
            <p:ph type="ftr" sz="quarter" idx="3"/>
          </p:nvPr>
        </p:nvSpPr>
        <p:spPr>
          <a:xfrm>
            <a:off x="2667000" y="5296959"/>
            <a:ext cx="3352800" cy="304271"/>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5296959"/>
            <a:ext cx="762000" cy="304271"/>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32FADFE-3B8F-471C-ABF0-DBC7717ECBBC}" type="slidenum">
              <a:rPr lang="es-ES" smtClean="0"/>
              <a:pPr/>
              <a:t>‹Nº›</a:t>
            </a:fld>
            <a:endParaRPr lang="es-ES"/>
          </a:p>
        </p:txBody>
      </p:sp>
      <p:grpSp>
        <p:nvGrpSpPr>
          <p:cNvPr id="2" name="1 Grupo"/>
          <p:cNvGrpSpPr/>
          <p:nvPr/>
        </p:nvGrpSpPr>
        <p:grpSpPr>
          <a:xfrm>
            <a:off x="-19017" y="168673"/>
            <a:ext cx="9180548" cy="541020"/>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42976" y="1000112"/>
            <a:ext cx="7261924" cy="4308872"/>
          </a:xfrm>
          <a:prstGeom prst="rect">
            <a:avLst/>
          </a:prstGeom>
          <a:noFill/>
        </p:spPr>
        <p:txBody>
          <a:bodyPr wrap="none" lIns="91440" tIns="45720" rIns="91440" bIns="45720">
            <a:spAutoFit/>
          </a:bodyPr>
          <a:lstStyle/>
          <a:p>
            <a:pPr algn="ctr"/>
            <a:r>
              <a:rPr lang="es-E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Ingenier</a:t>
            </a:r>
            <a:r>
              <a:rPr lang="es-ES" sz="54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ía de Calidad</a:t>
            </a:r>
          </a:p>
          <a:p>
            <a:pPr algn="ctr"/>
            <a:endParaRPr lang="es-U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a:p>
            <a:pPr algn="ctr"/>
            <a:r>
              <a:rPr lang="es-US" sz="54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Conferencia 1</a:t>
            </a:r>
          </a:p>
          <a:p>
            <a:pPr algn="ctr"/>
            <a:endParaRPr lang="es-U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a:p>
            <a:r>
              <a:rPr lang="es-US" sz="20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Profesor: Damian Rivero Delgado</a:t>
            </a:r>
          </a:p>
          <a:p>
            <a:r>
              <a:rPr lang="es-US" sz="2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Teléfono: +5351809234</a:t>
            </a:r>
          </a:p>
          <a:p>
            <a:r>
              <a:rPr lang="es-US" sz="2000" b="1" dirty="0" err="1"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eMail</a:t>
            </a:r>
            <a:r>
              <a:rPr lang="es-US" sz="20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 damusic93@gmail.com</a:t>
            </a:r>
            <a:endParaRPr lang="es-ES"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857236"/>
            <a:ext cx="8715436" cy="646331"/>
          </a:xfrm>
          <a:prstGeom prst="rect">
            <a:avLst/>
          </a:prstGeom>
          <a:ln>
            <a:noFill/>
          </a:ln>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es-US" dirty="0" smtClean="0"/>
              <a:t>La Calidad en le Empresa también se asocia a las normas ISO, pero… ¿en qué consisten dichas normas?</a:t>
            </a:r>
            <a:endParaRPr lang="es-ES" dirty="0"/>
          </a:p>
        </p:txBody>
      </p:sp>
      <p:sp>
        <p:nvSpPr>
          <p:cNvPr id="3" name="2 Rectángulo"/>
          <p:cNvSpPr/>
          <p:nvPr/>
        </p:nvSpPr>
        <p:spPr>
          <a:xfrm>
            <a:off x="285720" y="1714492"/>
            <a:ext cx="8643998" cy="3693319"/>
          </a:xfrm>
          <a:prstGeom prst="rect">
            <a:avLst/>
          </a:prstGeom>
        </p:spPr>
        <p:txBody>
          <a:bodyPr wrap="square">
            <a:spAutoFit/>
          </a:bodyPr>
          <a:lstStyle/>
          <a:p>
            <a:pPr algn="just"/>
            <a:r>
              <a:rPr lang="es-ES" dirty="0" smtClean="0">
                <a:latin typeface="Arial" pitchFamily="34" charset="0"/>
                <a:cs typeface="Arial" pitchFamily="34" charset="0"/>
              </a:rPr>
              <a:t>Las </a:t>
            </a:r>
            <a:r>
              <a:rPr lang="es-ES" b="1" dirty="0" smtClean="0">
                <a:latin typeface="Arial" pitchFamily="34" charset="0"/>
                <a:cs typeface="Arial" pitchFamily="34" charset="0"/>
              </a:rPr>
              <a:t>normas ISO</a:t>
            </a:r>
            <a:r>
              <a:rPr lang="es-ES" dirty="0" smtClean="0">
                <a:latin typeface="Arial" pitchFamily="34" charset="0"/>
                <a:cs typeface="Arial" pitchFamily="34" charset="0"/>
              </a:rPr>
              <a:t> son documentos que especifican requerimientos que pueden ser empleados en organizaciones para garantizar que los productos y/o servicios ofrecidos por dichas organizaciones cumplen con su objetivo</a:t>
            </a:r>
            <a:r>
              <a:rPr lang="es-ES" dirty="0" smtClean="0">
                <a:latin typeface="Arial" pitchFamily="34" charset="0"/>
                <a:cs typeface="Arial" pitchFamily="34" charset="0"/>
              </a:rPr>
              <a:t>.</a:t>
            </a:r>
          </a:p>
          <a:p>
            <a:pPr algn="just"/>
            <a:endParaRPr lang="es-US" dirty="0" smtClean="0">
              <a:latin typeface="Arial" pitchFamily="34" charset="0"/>
              <a:cs typeface="Arial" pitchFamily="34" charset="0"/>
            </a:endParaRPr>
          </a:p>
          <a:p>
            <a:pPr algn="just"/>
            <a:endParaRPr lang="es-US" dirty="0" smtClean="0">
              <a:latin typeface="Arial" pitchFamily="34" charset="0"/>
              <a:cs typeface="Arial" pitchFamily="34" charset="0"/>
            </a:endParaRPr>
          </a:p>
          <a:p>
            <a:pPr algn="just"/>
            <a:r>
              <a:rPr lang="es-US" dirty="0" smtClean="0">
                <a:latin typeface="Arial" pitchFamily="34" charset="0"/>
                <a:cs typeface="Arial" pitchFamily="34" charset="0"/>
              </a:rPr>
              <a:t>Al grupo de normas con un elemento común se les conoce popularmente como “familia de normas”, donde se denotan en la generalidad por una misma numeración.</a:t>
            </a:r>
          </a:p>
          <a:p>
            <a:pPr algn="just"/>
            <a:endParaRPr lang="es-US" dirty="0" smtClean="0">
              <a:latin typeface="Arial" pitchFamily="34" charset="0"/>
              <a:cs typeface="Arial" pitchFamily="34" charset="0"/>
            </a:endParaRPr>
          </a:p>
          <a:p>
            <a:pPr algn="just"/>
            <a:endParaRPr lang="es-US" dirty="0" smtClean="0">
              <a:latin typeface="Arial" pitchFamily="34" charset="0"/>
              <a:cs typeface="Arial" pitchFamily="34" charset="0"/>
            </a:endParaRPr>
          </a:p>
          <a:p>
            <a:pPr algn="just"/>
            <a:r>
              <a:rPr lang="es-US" dirty="0" smtClean="0">
                <a:latin typeface="Arial" pitchFamily="34" charset="0"/>
                <a:cs typeface="Arial" pitchFamily="34" charset="0"/>
              </a:rPr>
              <a:t>Ejemplo de ello, es la familia de normas ISO 9000; que responden a toda la terminología, especificaciones y pormenores referidos a la CALIDAD en la empresa.</a:t>
            </a:r>
            <a:endParaRPr lang="es-ES"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9" name="Picture 3" descr="C:\Users\Yudit\Downloads\images.jpg"/>
          <p:cNvPicPr>
            <a:picLocks noChangeAspect="1" noChangeArrowheads="1"/>
          </p:cNvPicPr>
          <p:nvPr/>
        </p:nvPicPr>
        <p:blipFill>
          <a:blip r:embed="rId2"/>
          <a:srcRect/>
          <a:stretch>
            <a:fillRect/>
          </a:stretch>
        </p:blipFill>
        <p:spPr bwMode="auto">
          <a:xfrm>
            <a:off x="642910" y="1214426"/>
            <a:ext cx="4000528" cy="4000528"/>
          </a:xfrm>
          <a:prstGeom prst="rect">
            <a:avLst/>
          </a:prstGeom>
          <a:noFill/>
        </p:spPr>
      </p:pic>
      <p:sp>
        <p:nvSpPr>
          <p:cNvPr id="2" name="1 Rectángulo"/>
          <p:cNvSpPr/>
          <p:nvPr/>
        </p:nvSpPr>
        <p:spPr>
          <a:xfrm>
            <a:off x="4572000" y="928674"/>
            <a:ext cx="4214842" cy="4708981"/>
          </a:xfrm>
          <a:prstGeom prst="rect">
            <a:avLst/>
          </a:prstGeom>
          <a:noFill/>
        </p:spPr>
        <p:txBody>
          <a:bodyPr wrap="square" lIns="91440" tIns="45720" rIns="91440" bIns="45720">
            <a:spAutoFit/>
          </a:bodyPr>
          <a:lstStyle/>
          <a:p>
            <a:pPr algn="ctr"/>
            <a:r>
              <a:rPr lang="es-US" sz="6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Evoluci</a:t>
            </a:r>
            <a:r>
              <a:rPr lang="es-US" sz="60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ón de la Calidad como Concepto</a:t>
            </a:r>
            <a:endParaRPr lang="es-ES" sz="20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2"/>
          <a:srcRect/>
          <a:stretch>
            <a:fillRect/>
          </a:stretch>
        </p:blipFill>
        <p:spPr bwMode="auto">
          <a:xfrm>
            <a:off x="0" y="0"/>
            <a:ext cx="9107712" cy="5715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a:srcRect/>
          <a:stretch>
            <a:fillRect/>
          </a:stretch>
        </p:blipFill>
        <p:spPr bwMode="auto">
          <a:xfrm>
            <a:off x="0" y="0"/>
            <a:ext cx="9144000" cy="57150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2"/>
          <a:srcRect/>
          <a:stretch>
            <a:fillRect/>
          </a:stretch>
        </p:blipFill>
        <p:spPr bwMode="auto">
          <a:xfrm>
            <a:off x="428596" y="1000112"/>
            <a:ext cx="8286776" cy="4276725"/>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00034" y="1214426"/>
            <a:ext cx="8215370" cy="1938992"/>
          </a:xfrm>
          <a:prstGeom prst="rect">
            <a:avLst/>
          </a:prstGeom>
          <a:noFill/>
        </p:spPr>
        <p:txBody>
          <a:bodyPr wrap="square" lIns="91440" tIns="45720" rIns="91440" bIns="45720">
            <a:spAutoFit/>
          </a:bodyPr>
          <a:lstStyle/>
          <a:p>
            <a:pPr algn="ctr"/>
            <a:r>
              <a:rPr lang="es-US" sz="6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Características de la Calidad</a:t>
            </a:r>
            <a:endParaRPr lang="es-ES" sz="20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pic>
        <p:nvPicPr>
          <p:cNvPr id="23554" name="Picture 2" descr="C:\Users\Yudit\Downloads\images.jpg"/>
          <p:cNvPicPr>
            <a:picLocks noChangeAspect="1" noChangeArrowheads="1"/>
          </p:cNvPicPr>
          <p:nvPr/>
        </p:nvPicPr>
        <p:blipFill>
          <a:blip r:embed="rId2"/>
          <a:srcRect/>
          <a:stretch>
            <a:fillRect/>
          </a:stretch>
        </p:blipFill>
        <p:spPr bwMode="auto">
          <a:xfrm>
            <a:off x="2643174" y="3357566"/>
            <a:ext cx="3810000" cy="200025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872341"/>
            <a:ext cx="8643998" cy="2308324"/>
          </a:xfrm>
          <a:prstGeom prst="rect">
            <a:avLst/>
          </a:prstGeom>
        </p:spPr>
        <p:txBody>
          <a:bodyPr wrap="square">
            <a:spAutoFit/>
          </a:bodyPr>
          <a:lstStyle/>
          <a:p>
            <a:pPr algn="just"/>
            <a:r>
              <a:rPr lang="es-ES" dirty="0" smtClean="0"/>
              <a:t>La </a:t>
            </a:r>
            <a:r>
              <a:rPr lang="es-ES" b="1" dirty="0" smtClean="0"/>
              <a:t>calidad</a:t>
            </a:r>
            <a:r>
              <a:rPr lang="es-ES" dirty="0" smtClean="0"/>
              <a:t> evoca a un atributo de algún producto, bien o servicio, que es excelente o superior a otro. Esto quiere decir que algo de calidad es duradero, bueno, cumple con lo prometido, y es hasta inmejorable</a:t>
            </a:r>
            <a:r>
              <a:rPr lang="es-ES" dirty="0" smtClean="0"/>
              <a:t>.</a:t>
            </a:r>
          </a:p>
          <a:p>
            <a:pPr algn="just"/>
            <a:endParaRPr lang="es-ES" dirty="0" smtClean="0"/>
          </a:p>
          <a:p>
            <a:pPr algn="just"/>
            <a:r>
              <a:rPr lang="es-ES" dirty="0" smtClean="0"/>
              <a:t>La palabra Calidad se usa mucho </a:t>
            </a:r>
            <a:r>
              <a:rPr lang="es-ES" dirty="0" smtClean="0"/>
              <a:t>a </a:t>
            </a:r>
            <a:r>
              <a:rPr lang="es-ES" dirty="0" smtClean="0"/>
              <a:t>la hora de hacerle promoción a diferentes productos en el </a:t>
            </a:r>
            <a:r>
              <a:rPr lang="es-ES" b="1" dirty="0" smtClean="0"/>
              <a:t>mercado</a:t>
            </a:r>
            <a:r>
              <a:rPr lang="es-ES" dirty="0" smtClean="0"/>
              <a:t>, para llamar la atención del usuario. Utilizarla plenamente se ha convertido en una de las principales estrategia de crecimiento de las principales empresas de productos y servicios, tanto a nivel local como internacional.</a:t>
            </a:r>
            <a:endParaRPr lang="es-ES" dirty="0"/>
          </a:p>
        </p:txBody>
      </p:sp>
      <p:sp>
        <p:nvSpPr>
          <p:cNvPr id="24577" name="Rectangle 1"/>
          <p:cNvSpPr>
            <a:spLocks noChangeArrowheads="1"/>
          </p:cNvSpPr>
          <p:nvPr/>
        </p:nvSpPr>
        <p:spPr bwMode="auto">
          <a:xfrm>
            <a:off x="571472" y="3344011"/>
            <a:ext cx="8643998"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b="1" i="0" u="none" strike="noStrike" cap="none" normalizeH="0" baseline="0" dirty="0" smtClean="0">
                <a:ln>
                  <a:noFill/>
                </a:ln>
                <a:solidFill>
                  <a:schemeClr val="tx1"/>
                </a:solidFill>
                <a:effectLst/>
                <a:latin typeface="Arial" pitchFamily="34" charset="0"/>
                <a:cs typeface="Arial" pitchFamily="34" charset="0"/>
              </a:rPr>
              <a:t>Principales características de la calidad</a:t>
            </a:r>
          </a:p>
          <a:p>
            <a:pPr marL="0" marR="0" lvl="0" indent="0" algn="just" defTabSz="914400" rtl="0" eaLnBrk="0" fontAlgn="base" latinLnBrk="0" hangingPunct="0">
              <a:lnSpc>
                <a:spcPct val="100000"/>
              </a:lnSpc>
              <a:spcBef>
                <a:spcPct val="0"/>
              </a:spcBef>
              <a:spcAft>
                <a:spcPct val="0"/>
              </a:spcAft>
              <a:buClrTx/>
              <a:buSzTx/>
              <a:buFontTx/>
              <a:buChar char="•"/>
              <a:tabLst/>
            </a:pPr>
            <a:r>
              <a:rPr lang="es-ES" dirty="0" smtClean="0">
                <a:latin typeface="Arial" pitchFamily="34" charset="0"/>
                <a:cs typeface="Arial" pitchFamily="34" charset="0"/>
              </a:rPr>
              <a:t> </a:t>
            </a:r>
            <a:r>
              <a:rPr kumimoji="0" lang="es-ES" b="0" i="0" u="none" strike="noStrike" cap="none" normalizeH="0" baseline="0" dirty="0" smtClean="0">
                <a:ln>
                  <a:noFill/>
                </a:ln>
                <a:solidFill>
                  <a:schemeClr val="tx1"/>
                </a:solidFill>
                <a:effectLst/>
                <a:latin typeface="Arial" pitchFamily="34" charset="0"/>
                <a:cs typeface="Arial" pitchFamily="34" charset="0"/>
              </a:rPr>
              <a:t>Es un atributo de un bien, producto o servicio.</a:t>
            </a:r>
          </a:p>
          <a:p>
            <a:pPr marL="0" marR="0" lvl="0" indent="0" algn="just" defTabSz="914400" rtl="0" eaLnBrk="0" fontAlgn="base" latinLnBrk="0" hangingPunct="0">
              <a:lnSpc>
                <a:spcPct val="100000"/>
              </a:lnSpc>
              <a:spcBef>
                <a:spcPct val="0"/>
              </a:spcBef>
              <a:spcAft>
                <a:spcPct val="0"/>
              </a:spcAft>
              <a:buClrTx/>
              <a:buSzTx/>
              <a:tabLst/>
            </a:pP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b="0" i="0" u="none" strike="noStrike" cap="none" normalizeH="0" baseline="0" dirty="0" smtClean="0">
                <a:ln>
                  <a:noFill/>
                </a:ln>
                <a:solidFill>
                  <a:schemeClr val="tx1"/>
                </a:solidFill>
                <a:effectLst/>
                <a:latin typeface="Arial" pitchFamily="34" charset="0"/>
                <a:cs typeface="Arial" pitchFamily="34" charset="0"/>
              </a:rPr>
              <a:t> Evoca a la excelencia. </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s-E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b="0" i="0" u="none" strike="noStrike" cap="none" normalizeH="0" baseline="0" dirty="0" smtClean="0">
                <a:ln>
                  <a:noFill/>
                </a:ln>
                <a:solidFill>
                  <a:schemeClr val="tx1"/>
                </a:solidFill>
                <a:effectLst/>
                <a:latin typeface="Arial" pitchFamily="34" charset="0"/>
                <a:cs typeface="Arial" pitchFamily="34" charset="0"/>
              </a:rPr>
              <a:t> Cumple siempre con lo que se les vende a </a:t>
            </a:r>
            <a:r>
              <a:rPr kumimoji="0" lang="es-ES" b="1" i="0" u="none" strike="noStrike" cap="none" normalizeH="0" baseline="0" dirty="0" smtClean="0">
                <a:ln>
                  <a:noFill/>
                </a:ln>
                <a:solidFill>
                  <a:schemeClr val="tx1"/>
                </a:solidFill>
                <a:effectLst/>
                <a:latin typeface="Arial" pitchFamily="34" charset="0"/>
                <a:cs typeface="Arial" pitchFamily="34" charset="0"/>
              </a:rPr>
              <a:t>los clientes</a:t>
            </a:r>
            <a:r>
              <a:rPr kumimoji="0" lang="es-ES" b="0" i="0" u="none" strike="noStrike" cap="none" normalizeH="0" baseline="0" dirty="0" smtClean="0">
                <a:ln>
                  <a:noFill/>
                </a:ln>
                <a:solidFill>
                  <a:schemeClr val="tx1"/>
                </a:solidFill>
                <a:effectLst/>
                <a:latin typeface="Arial" pitchFamily="34" charset="0"/>
                <a:cs typeface="Arial" pitchFamily="34" charset="0"/>
              </a:rPr>
              <a:t>.</a:t>
            </a:r>
          </a:p>
          <a:p>
            <a:pPr marL="0" marR="0" lvl="0" indent="0" algn="just" defTabSz="914400" rtl="0" eaLnBrk="0" fontAlgn="base" latinLnBrk="0" hangingPunct="0">
              <a:lnSpc>
                <a:spcPct val="100000"/>
              </a:lnSpc>
              <a:spcBef>
                <a:spcPct val="0"/>
              </a:spcBef>
              <a:spcAft>
                <a:spcPct val="0"/>
              </a:spcAft>
              <a:buClrTx/>
              <a:buSzTx/>
              <a:tabLst/>
            </a:pPr>
            <a:r>
              <a:rPr kumimoji="0" lang="es-ES" b="0" i="0" u="none" strike="noStrike" cap="none" normalizeH="0" baseline="0" dirty="0" smtClean="0">
                <a:ln>
                  <a:noFill/>
                </a:ln>
                <a:solidFill>
                  <a:schemeClr val="tx1"/>
                </a:solidFill>
                <a:effectLst/>
                <a:latin typeface="Arial" pitchFamily="34" charset="0"/>
                <a:cs typeface="Arial" pitchFamily="34" charset="0"/>
              </a:rPr>
              <a:t>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b="0" i="0" u="none" strike="noStrike" cap="none" normalizeH="0" baseline="0" dirty="0" smtClean="0">
                <a:ln>
                  <a:noFill/>
                </a:ln>
                <a:solidFill>
                  <a:schemeClr val="tx1"/>
                </a:solidFill>
                <a:effectLst/>
                <a:latin typeface="Arial" pitchFamily="34" charset="0"/>
                <a:cs typeface="Arial" pitchFamily="34" charset="0"/>
              </a:rPr>
              <a:t> Existe la buena y la mala calidad en los productos.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C:\Users\Yudit\Downloads\images.jpg"/>
          <p:cNvPicPr>
            <a:picLocks noChangeAspect="1" noChangeArrowheads="1"/>
          </p:cNvPicPr>
          <p:nvPr/>
        </p:nvPicPr>
        <p:blipFill>
          <a:blip r:embed="rId2"/>
          <a:srcRect/>
          <a:stretch>
            <a:fillRect/>
          </a:stretch>
        </p:blipFill>
        <p:spPr bwMode="auto">
          <a:xfrm>
            <a:off x="4929190" y="3519809"/>
            <a:ext cx="3299131" cy="2195191"/>
          </a:xfrm>
          <a:prstGeom prst="rect">
            <a:avLst/>
          </a:prstGeom>
          <a:noFill/>
        </p:spPr>
      </p:pic>
      <p:sp>
        <p:nvSpPr>
          <p:cNvPr id="2" name="1 Rectángulo"/>
          <p:cNvSpPr/>
          <p:nvPr/>
        </p:nvSpPr>
        <p:spPr>
          <a:xfrm>
            <a:off x="214282" y="928674"/>
            <a:ext cx="8786874" cy="2677656"/>
          </a:xfrm>
          <a:prstGeom prst="rect">
            <a:avLst/>
          </a:prstGeom>
        </p:spPr>
        <p:txBody>
          <a:bodyPr wrap="square">
            <a:spAutoFit/>
          </a:bodyPr>
          <a:lstStyle/>
          <a:p>
            <a:pPr algn="just"/>
            <a:r>
              <a:rPr lang="es-ES" sz="2400" b="1" dirty="0" smtClean="0"/>
              <a:t>Excelencia</a:t>
            </a:r>
          </a:p>
          <a:p>
            <a:pPr algn="just"/>
            <a:endParaRPr lang="es-ES" sz="2400" b="1" dirty="0" smtClean="0"/>
          </a:p>
          <a:p>
            <a:pPr algn="just"/>
            <a:r>
              <a:rPr lang="es-ES" sz="2400" dirty="0" smtClean="0"/>
              <a:t>La calidad siempre busca hacia la excelencia en cuanto a los productos o servicios que se ofrecen</a:t>
            </a:r>
            <a:r>
              <a:rPr lang="es-ES" sz="2400" dirty="0" smtClean="0"/>
              <a:t>.</a:t>
            </a:r>
          </a:p>
          <a:p>
            <a:pPr algn="just"/>
            <a:endParaRPr lang="es-ES" sz="2400" dirty="0" smtClean="0"/>
          </a:p>
          <a:p>
            <a:pPr algn="just"/>
            <a:r>
              <a:rPr lang="es-ES" sz="2400" dirty="0" smtClean="0"/>
              <a:t>Cuando hablamos de la excelencia debemos recordar que corresponde a una característica que hace superior algo.</a:t>
            </a:r>
            <a:endParaRPr lang="es-E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857236"/>
            <a:ext cx="8858312" cy="3046988"/>
          </a:xfrm>
          <a:prstGeom prst="rect">
            <a:avLst/>
          </a:prstGeom>
        </p:spPr>
        <p:txBody>
          <a:bodyPr wrap="square">
            <a:spAutoFit/>
          </a:bodyPr>
          <a:lstStyle/>
          <a:p>
            <a:pPr algn="just"/>
            <a:r>
              <a:rPr lang="es-ES" sz="2400" b="1" dirty="0" smtClean="0"/>
              <a:t>Brinda lo mejor para el cliente</a:t>
            </a:r>
          </a:p>
          <a:p>
            <a:pPr algn="just"/>
            <a:endParaRPr lang="es-ES" sz="2400" dirty="0" smtClean="0"/>
          </a:p>
          <a:p>
            <a:pPr algn="just"/>
            <a:r>
              <a:rPr lang="es-ES" sz="2400" dirty="0" smtClean="0"/>
              <a:t>Los </a:t>
            </a:r>
            <a:r>
              <a:rPr lang="es-ES" sz="2400" dirty="0" smtClean="0"/>
              <a:t>productos o servicios que se hacen galantes de promover la calidad en todo lo que ofrecen y hacen, buscan darle lo mejor a los clientes</a:t>
            </a:r>
            <a:r>
              <a:rPr lang="es-ES" sz="2400" dirty="0" smtClean="0"/>
              <a:t>.</a:t>
            </a:r>
          </a:p>
          <a:p>
            <a:pPr algn="just"/>
            <a:endParaRPr lang="es-ES" sz="2400" dirty="0" smtClean="0"/>
          </a:p>
          <a:p>
            <a:pPr algn="just"/>
            <a:r>
              <a:rPr lang="es-ES" sz="2400" dirty="0" smtClean="0"/>
              <a:t>Se busca la forma de vender y ofrecer la mejor experiencia posible para que sus clientes queden satisfechos.</a:t>
            </a:r>
            <a:endParaRPr lang="es-ES" sz="2400" dirty="0"/>
          </a:p>
        </p:txBody>
      </p:sp>
      <p:pic>
        <p:nvPicPr>
          <p:cNvPr id="30722" name="Picture 2" descr="C:\Users\Yudit\Downloads\images.jpg"/>
          <p:cNvPicPr>
            <a:picLocks noChangeAspect="1" noChangeArrowheads="1"/>
          </p:cNvPicPr>
          <p:nvPr/>
        </p:nvPicPr>
        <p:blipFill>
          <a:blip r:embed="rId2"/>
          <a:srcRect/>
          <a:stretch>
            <a:fillRect/>
          </a:stretch>
        </p:blipFill>
        <p:spPr bwMode="auto">
          <a:xfrm>
            <a:off x="5429256" y="3904990"/>
            <a:ext cx="2328179" cy="1648037"/>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714360"/>
            <a:ext cx="4857784" cy="4893647"/>
          </a:xfrm>
          <a:prstGeom prst="rect">
            <a:avLst/>
          </a:prstGeom>
        </p:spPr>
        <p:txBody>
          <a:bodyPr wrap="square">
            <a:spAutoFit/>
          </a:bodyPr>
          <a:lstStyle/>
          <a:p>
            <a:pPr algn="just"/>
            <a:r>
              <a:rPr lang="es-ES" sz="2400" b="1" dirty="0" smtClean="0"/>
              <a:t>Busca mejorar en todo </a:t>
            </a:r>
            <a:r>
              <a:rPr lang="es-ES" sz="2400" b="1" dirty="0" smtClean="0"/>
              <a:t>momento</a:t>
            </a:r>
          </a:p>
          <a:p>
            <a:pPr algn="just"/>
            <a:endParaRPr lang="es-ES" sz="2400" b="1" dirty="0" smtClean="0"/>
          </a:p>
          <a:p>
            <a:pPr algn="just"/>
            <a:r>
              <a:rPr lang="es-ES" sz="2400" dirty="0" smtClean="0"/>
              <a:t>Es adaptable, con el paso del tiempo buscan mejorar lo que ofrecen y de innovar lo que les dan a los clientes y usuarios</a:t>
            </a:r>
            <a:r>
              <a:rPr lang="es-ES" sz="2400" dirty="0" smtClean="0"/>
              <a:t>.</a:t>
            </a:r>
          </a:p>
          <a:p>
            <a:pPr algn="just"/>
            <a:endParaRPr lang="es-ES" sz="2400" dirty="0" smtClean="0"/>
          </a:p>
          <a:p>
            <a:pPr algn="just"/>
            <a:r>
              <a:rPr lang="es-ES" sz="2400" dirty="0" smtClean="0"/>
              <a:t>Un producto o servicio con calidad aprovecha todos los recursos actuales y que van saliendo para mejorar la atención y el trato con los clientes.</a:t>
            </a:r>
            <a:endParaRPr lang="es-ES" sz="2400" dirty="0"/>
          </a:p>
        </p:txBody>
      </p:sp>
      <p:pic>
        <p:nvPicPr>
          <p:cNvPr id="31746" name="Picture 2" descr="C:\Users\Yudit\Downloads\images.jpg"/>
          <p:cNvPicPr>
            <a:picLocks noChangeAspect="1" noChangeArrowheads="1"/>
          </p:cNvPicPr>
          <p:nvPr/>
        </p:nvPicPr>
        <p:blipFill>
          <a:blip r:embed="rId2"/>
          <a:srcRect/>
          <a:stretch>
            <a:fillRect/>
          </a:stretch>
        </p:blipFill>
        <p:spPr bwMode="auto">
          <a:xfrm>
            <a:off x="5429256" y="1643054"/>
            <a:ext cx="3143272" cy="318555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71418"/>
            <a:ext cx="2500330" cy="707886"/>
          </a:xfrm>
          <a:prstGeom prst="rect">
            <a:avLst/>
          </a:prstGeom>
          <a:noFill/>
        </p:spPr>
        <p:txBody>
          <a:bodyPr wrap="square" lIns="91440" tIns="45720" rIns="91440" bIns="45720">
            <a:spAutoFit/>
          </a:bodyPr>
          <a:lstStyle/>
          <a:p>
            <a:pPr algn="ctr"/>
            <a:r>
              <a:rPr lang="es-US" sz="4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Sumario:</a:t>
            </a:r>
            <a:endParaRPr lang="es-ES" sz="12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
        <p:nvSpPr>
          <p:cNvPr id="3" name="2 Rectángulo"/>
          <p:cNvSpPr/>
          <p:nvPr/>
        </p:nvSpPr>
        <p:spPr>
          <a:xfrm>
            <a:off x="214282" y="785798"/>
            <a:ext cx="8715436" cy="4832092"/>
          </a:xfrm>
          <a:prstGeom prst="rect">
            <a:avLst/>
          </a:prstGeom>
        </p:spPr>
        <p:txBody>
          <a:bodyPr wrap="square">
            <a:spAutoFit/>
          </a:bodyPr>
          <a:lstStyle/>
          <a:p>
            <a:pPr marL="342900" indent="-342900" algn="just">
              <a:buAutoNum type="arabicPeriod"/>
            </a:pPr>
            <a:r>
              <a:rPr lang="es-ES" sz="2800" dirty="0" smtClean="0"/>
              <a:t>Calidad</a:t>
            </a:r>
            <a:r>
              <a:rPr lang="es-ES" sz="2800" dirty="0" smtClean="0"/>
              <a:t>. Conceptos básicos, definiciones y terminología. </a:t>
            </a:r>
            <a:endParaRPr lang="es-ES" sz="2800" dirty="0" smtClean="0"/>
          </a:p>
          <a:p>
            <a:pPr marL="342900" indent="-342900" algn="just">
              <a:buAutoNum type="arabicPeriod"/>
            </a:pPr>
            <a:endParaRPr lang="es-ES" sz="2800" dirty="0" smtClean="0"/>
          </a:p>
          <a:p>
            <a:pPr marL="342900" indent="-342900" algn="just">
              <a:buAutoNum type="arabicPeriod"/>
            </a:pPr>
            <a:r>
              <a:rPr lang="es-ES" sz="2800" dirty="0" smtClean="0"/>
              <a:t>Evolución </a:t>
            </a:r>
            <a:r>
              <a:rPr lang="es-ES" sz="2800" dirty="0" smtClean="0"/>
              <a:t>del concepto de calidad. </a:t>
            </a:r>
            <a:endParaRPr lang="es-ES" sz="2800" dirty="0" smtClean="0"/>
          </a:p>
          <a:p>
            <a:pPr marL="342900" indent="-342900" algn="just">
              <a:buAutoNum type="arabicPeriod"/>
            </a:pPr>
            <a:endParaRPr lang="es-ES" sz="2800" dirty="0" smtClean="0"/>
          </a:p>
          <a:p>
            <a:pPr marL="342900" indent="-342900" algn="just">
              <a:buAutoNum type="arabicPeriod"/>
            </a:pPr>
            <a:r>
              <a:rPr lang="es-ES" sz="2800" dirty="0" smtClean="0"/>
              <a:t>Características </a:t>
            </a:r>
            <a:r>
              <a:rPr lang="es-ES" sz="2800" dirty="0" smtClean="0"/>
              <a:t>de calidad de los procesos, productos y servicios. </a:t>
            </a:r>
            <a:endParaRPr lang="es-ES" sz="2800" dirty="0" smtClean="0"/>
          </a:p>
          <a:p>
            <a:pPr marL="342900" indent="-342900" algn="just">
              <a:buAutoNum type="arabicPeriod"/>
            </a:pPr>
            <a:endParaRPr lang="es-ES" sz="2800" dirty="0" smtClean="0"/>
          </a:p>
          <a:p>
            <a:pPr marL="342900" indent="-342900" algn="just">
              <a:buAutoNum type="arabicPeriod"/>
            </a:pPr>
            <a:r>
              <a:rPr lang="es-ES" sz="2800" dirty="0" smtClean="0"/>
              <a:t>Tipos </a:t>
            </a:r>
            <a:r>
              <a:rPr lang="es-ES" sz="2800" dirty="0" smtClean="0"/>
              <a:t>de características.  </a:t>
            </a:r>
            <a:endParaRPr lang="es-ES" sz="2800" dirty="0" smtClean="0"/>
          </a:p>
          <a:p>
            <a:pPr marL="342900" indent="-342900" algn="just">
              <a:buAutoNum type="arabicPeriod"/>
            </a:pPr>
            <a:endParaRPr lang="es-ES" sz="2800" dirty="0" smtClean="0"/>
          </a:p>
          <a:p>
            <a:pPr marL="342900" indent="-342900" algn="just">
              <a:buAutoNum type="arabicPeriod"/>
            </a:pPr>
            <a:r>
              <a:rPr lang="es-ES" sz="2800" dirty="0" smtClean="0"/>
              <a:t>Determinación </a:t>
            </a:r>
            <a:r>
              <a:rPr lang="es-ES" sz="2800" dirty="0" smtClean="0"/>
              <a:t>de las características de calidad. </a:t>
            </a:r>
            <a:endParaRPr lang="es-E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071934" y="785798"/>
            <a:ext cx="4572000" cy="4524315"/>
          </a:xfrm>
          <a:prstGeom prst="rect">
            <a:avLst/>
          </a:prstGeom>
        </p:spPr>
        <p:txBody>
          <a:bodyPr wrap="square">
            <a:spAutoFit/>
          </a:bodyPr>
          <a:lstStyle/>
          <a:p>
            <a:pPr algn="just"/>
            <a:r>
              <a:rPr lang="es-ES" sz="2400" b="1" dirty="0" smtClean="0"/>
              <a:t>Cubre una </a:t>
            </a:r>
            <a:r>
              <a:rPr lang="es-ES" sz="2400" b="1" dirty="0" smtClean="0"/>
              <a:t>necesidad</a:t>
            </a:r>
          </a:p>
          <a:p>
            <a:pPr algn="just"/>
            <a:endParaRPr lang="es-ES" sz="2400" b="1" dirty="0" smtClean="0"/>
          </a:p>
          <a:p>
            <a:pPr algn="just"/>
            <a:r>
              <a:rPr lang="es-ES" sz="2400" dirty="0" smtClean="0"/>
              <a:t>Nadie adquiere algo o paga por una cosa para nada. Esto debe cubrir algún tipo de necesidad en la persona, funcionar para algo especial, entre otros. Y, además de ello, sea cual sea la función para la que esté destinado el servicio o producto, debe destacarse como el mejor, o uno de los mejores.</a:t>
            </a:r>
            <a:endParaRPr lang="es-ES" sz="2400" dirty="0"/>
          </a:p>
        </p:txBody>
      </p:sp>
      <p:pic>
        <p:nvPicPr>
          <p:cNvPr id="32770" name="Picture 2" descr="C:\Users\Yudit\Downloads\images.jpg"/>
          <p:cNvPicPr>
            <a:picLocks noChangeAspect="1" noChangeArrowheads="1"/>
          </p:cNvPicPr>
          <p:nvPr/>
        </p:nvPicPr>
        <p:blipFill>
          <a:blip r:embed="rId2"/>
          <a:srcRect/>
          <a:stretch>
            <a:fillRect/>
          </a:stretch>
        </p:blipFill>
        <p:spPr bwMode="auto">
          <a:xfrm>
            <a:off x="500034" y="1571616"/>
            <a:ext cx="3194042" cy="3237011"/>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928674"/>
            <a:ext cx="6715172" cy="3046988"/>
          </a:xfrm>
          <a:prstGeom prst="rect">
            <a:avLst/>
          </a:prstGeom>
        </p:spPr>
        <p:txBody>
          <a:bodyPr wrap="square">
            <a:spAutoFit/>
          </a:bodyPr>
          <a:lstStyle/>
          <a:p>
            <a:pPr algn="just"/>
            <a:r>
              <a:rPr lang="es-ES" sz="2400" b="1" dirty="0" smtClean="0"/>
              <a:t>Es casi </a:t>
            </a:r>
            <a:r>
              <a:rPr lang="es-ES" sz="2400" b="1" dirty="0" smtClean="0"/>
              <a:t>inmejorable</a:t>
            </a:r>
          </a:p>
          <a:p>
            <a:pPr algn="just"/>
            <a:endParaRPr lang="es-ES" sz="2400" b="1" dirty="0" smtClean="0"/>
          </a:p>
          <a:p>
            <a:pPr algn="just"/>
            <a:r>
              <a:rPr lang="es-ES" sz="2400" dirty="0" smtClean="0"/>
              <a:t>Debido a que la calidad de las cosas y de los servicios vive en constante actualización, adaptación y mejora, quiere decir que se termina haciendo casi inmejorable con el tiempo. Se encuentra siempre al </a:t>
            </a:r>
            <a:r>
              <a:rPr lang="es-ES" sz="2400" dirty="0" smtClean="0"/>
              <a:t>tope </a:t>
            </a:r>
            <a:r>
              <a:rPr lang="es-ES" sz="2400" dirty="0" smtClean="0"/>
              <a:t>de todo lo que puede dar en excelencia por servicios y </a:t>
            </a:r>
            <a:r>
              <a:rPr lang="es-ES" sz="2400" dirty="0" smtClean="0"/>
              <a:t>productos.</a:t>
            </a:r>
            <a:endParaRPr lang="es-ES" sz="2400" dirty="0"/>
          </a:p>
        </p:txBody>
      </p:sp>
      <p:pic>
        <p:nvPicPr>
          <p:cNvPr id="4" name="Picture 2" descr="C:\Users\Yudit\Downloads\images.jpg"/>
          <p:cNvPicPr>
            <a:picLocks noChangeAspect="1" noChangeArrowheads="1"/>
          </p:cNvPicPr>
          <p:nvPr/>
        </p:nvPicPr>
        <p:blipFill>
          <a:blip r:embed="rId2"/>
          <a:srcRect/>
          <a:stretch>
            <a:fillRect/>
          </a:stretch>
        </p:blipFill>
        <p:spPr bwMode="auto">
          <a:xfrm>
            <a:off x="6357950" y="3643318"/>
            <a:ext cx="2390775" cy="1914525"/>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C:\Users\Yudit\Downloads\images.jpg"/>
          <p:cNvPicPr>
            <a:picLocks noChangeAspect="1" noChangeArrowheads="1"/>
          </p:cNvPicPr>
          <p:nvPr/>
        </p:nvPicPr>
        <p:blipFill>
          <a:blip r:embed="rId2">
            <a:clrChange>
              <a:clrFrom>
                <a:srgbClr val="F6F6F6"/>
              </a:clrFrom>
              <a:clrTo>
                <a:srgbClr val="F6F6F6">
                  <a:alpha val="0"/>
                </a:srgbClr>
              </a:clrTo>
            </a:clrChange>
          </a:blip>
          <a:srcRect/>
          <a:stretch>
            <a:fillRect/>
          </a:stretch>
        </p:blipFill>
        <p:spPr bwMode="auto">
          <a:xfrm>
            <a:off x="3786182" y="500046"/>
            <a:ext cx="4435495" cy="2789817"/>
          </a:xfrm>
          <a:prstGeom prst="rect">
            <a:avLst/>
          </a:prstGeom>
          <a:noFill/>
        </p:spPr>
      </p:pic>
      <p:sp>
        <p:nvSpPr>
          <p:cNvPr id="2" name="1 Rectángulo"/>
          <p:cNvSpPr/>
          <p:nvPr/>
        </p:nvSpPr>
        <p:spPr>
          <a:xfrm>
            <a:off x="142844" y="2643186"/>
            <a:ext cx="8858312" cy="2677656"/>
          </a:xfrm>
          <a:prstGeom prst="rect">
            <a:avLst/>
          </a:prstGeom>
        </p:spPr>
        <p:txBody>
          <a:bodyPr wrap="square">
            <a:spAutoFit/>
          </a:bodyPr>
          <a:lstStyle/>
          <a:p>
            <a:pPr algn="just"/>
            <a:r>
              <a:rPr lang="es-ES" sz="2400" b="1" dirty="0" smtClean="0"/>
              <a:t>Puede durar muchos </a:t>
            </a:r>
            <a:r>
              <a:rPr lang="es-ES" sz="2400" b="1" dirty="0" smtClean="0"/>
              <a:t>años</a:t>
            </a:r>
          </a:p>
          <a:p>
            <a:pPr algn="just"/>
            <a:endParaRPr lang="es-ES" sz="2400" b="1" dirty="0" smtClean="0"/>
          </a:p>
          <a:p>
            <a:pPr algn="just"/>
            <a:r>
              <a:rPr lang="es-ES" sz="2400" dirty="0" smtClean="0"/>
              <a:t>Este es un elemento crucial de la calidad. Los productos con calidad, o mejor dicho, buena calidad. Tienden a durar mucho tiempo debido a que se elaboran con los mejores materiales posibles y con el mayor detalle durante la mano de obra</a:t>
            </a:r>
            <a:r>
              <a:rPr lang="es-ES" sz="2400" dirty="0" smtClean="0"/>
              <a:t>.</a:t>
            </a:r>
          </a:p>
          <a:p>
            <a:pPr algn="just"/>
            <a:endParaRPr lang="es-ES"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71472" y="571484"/>
            <a:ext cx="8143932" cy="3046988"/>
          </a:xfrm>
          <a:prstGeom prst="rect">
            <a:avLst/>
          </a:prstGeom>
        </p:spPr>
        <p:txBody>
          <a:bodyPr wrap="square">
            <a:spAutoFit/>
          </a:bodyPr>
          <a:lstStyle/>
          <a:p>
            <a:pPr algn="just"/>
            <a:r>
              <a:rPr lang="es-ES" sz="2400" b="1" dirty="0" smtClean="0"/>
              <a:t>Es un atributo de un producto, bien o servicio. Y puede ser buena o </a:t>
            </a:r>
            <a:r>
              <a:rPr lang="es-ES" sz="2400" b="1" dirty="0" smtClean="0"/>
              <a:t>mala</a:t>
            </a:r>
          </a:p>
          <a:p>
            <a:pPr algn="just"/>
            <a:endParaRPr lang="es-ES" sz="2400" b="1" dirty="0" smtClean="0"/>
          </a:p>
          <a:p>
            <a:pPr algn="just"/>
            <a:r>
              <a:rPr lang="es-ES" sz="2400" dirty="0" smtClean="0"/>
              <a:t>Los productos, bienes o servicios, gozan de calidad, la cual puede ser buena o mala. Algo de buena calidad tiende a durar, cumple con lo especificado y funciona correctamente.</a:t>
            </a:r>
          </a:p>
          <a:p>
            <a:pPr algn="just"/>
            <a:r>
              <a:rPr lang="es-ES" sz="2400" dirty="0" smtClean="0"/>
              <a:t>Mientras que algo de mala calidad dura poco tiempo, casi no sirve y tiene problemas para funcionar.</a:t>
            </a:r>
            <a:endParaRPr lang="es-ES" sz="2400" dirty="0"/>
          </a:p>
        </p:txBody>
      </p:sp>
      <p:pic>
        <p:nvPicPr>
          <p:cNvPr id="35843" name="Picture 3" descr="C:\Users\Yudit\Downloads\images.jpg"/>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rot="2189527">
            <a:off x="5200525" y="3754784"/>
            <a:ext cx="1925088" cy="1787385"/>
          </a:xfrm>
          <a:prstGeom prst="rect">
            <a:avLst/>
          </a:prstGeom>
          <a:noFill/>
        </p:spPr>
      </p:pic>
      <p:pic>
        <p:nvPicPr>
          <p:cNvPr id="5" name="Picture 2" descr="C:\Users\Yudit\Downloads\images.jpg"/>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rot="21011893">
            <a:off x="1971762" y="3749059"/>
            <a:ext cx="1846570" cy="1822058"/>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928674"/>
            <a:ext cx="8786874" cy="2677656"/>
          </a:xfrm>
          <a:prstGeom prst="rect">
            <a:avLst/>
          </a:prstGeom>
        </p:spPr>
        <p:txBody>
          <a:bodyPr wrap="square">
            <a:spAutoFit/>
          </a:bodyPr>
          <a:lstStyle/>
          <a:p>
            <a:pPr algn="just"/>
            <a:r>
              <a:rPr lang="es-ES" sz="2400" b="1" dirty="0" smtClean="0"/>
              <a:t>Los usuarios buscan la mejor </a:t>
            </a:r>
            <a:r>
              <a:rPr lang="es-ES" sz="2400" b="1" dirty="0" smtClean="0"/>
              <a:t>calidad</a:t>
            </a:r>
          </a:p>
          <a:p>
            <a:pPr algn="just"/>
            <a:endParaRPr lang="es-ES" sz="2400" b="1" dirty="0" smtClean="0"/>
          </a:p>
          <a:p>
            <a:pPr algn="just"/>
            <a:r>
              <a:rPr lang="es-ES" sz="2400" dirty="0" smtClean="0"/>
              <a:t>La mayoría de los usuarios pagan más dinero por productos de mayor calidad, ya que estos perduran más, tienen mejor aspecto y tardarán tiempo en volverse obsoletos. Gracias a esto las empresas más importantes tratan de elaborar sus productos con la mejor calidad </a:t>
            </a:r>
            <a:r>
              <a:rPr lang="es-ES" sz="2400" dirty="0" smtClean="0"/>
              <a:t>posible.</a:t>
            </a:r>
            <a:endParaRPr lang="es-ES" sz="2400" dirty="0"/>
          </a:p>
        </p:txBody>
      </p:sp>
      <p:pic>
        <p:nvPicPr>
          <p:cNvPr id="36866" name="Picture 2" descr="C:\Users\Yudit\Downloads\images.jpg"/>
          <p:cNvPicPr>
            <a:picLocks noChangeAspect="1" noChangeArrowheads="1"/>
          </p:cNvPicPr>
          <p:nvPr/>
        </p:nvPicPr>
        <p:blipFill>
          <a:blip r:embed="rId2"/>
          <a:srcRect/>
          <a:stretch>
            <a:fillRect/>
          </a:stretch>
        </p:blipFill>
        <p:spPr bwMode="auto">
          <a:xfrm>
            <a:off x="3857620" y="3357566"/>
            <a:ext cx="3046416" cy="2098642"/>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785798"/>
            <a:ext cx="8715436" cy="4801314"/>
          </a:xfrm>
          <a:prstGeom prst="rect">
            <a:avLst/>
          </a:prstGeom>
        </p:spPr>
        <p:txBody>
          <a:bodyPr wrap="square">
            <a:spAutoFit/>
          </a:bodyPr>
          <a:lstStyle/>
          <a:p>
            <a:r>
              <a:rPr lang="es-ES" b="1" dirty="0" smtClean="0"/>
              <a:t>Los elementos básicos de la calidad son: </a:t>
            </a:r>
            <a:endParaRPr lang="es-ES" b="1" dirty="0" smtClean="0"/>
          </a:p>
          <a:p>
            <a:endParaRPr lang="es-ES" b="1" dirty="0" smtClean="0"/>
          </a:p>
          <a:p>
            <a:pPr marL="342900" indent="-342900" algn="just">
              <a:buFont typeface="+mj-lt"/>
              <a:buAutoNum type="arabicPeriod"/>
            </a:pPr>
            <a:r>
              <a:rPr lang="es-ES" dirty="0" smtClean="0"/>
              <a:t>Prestaciones </a:t>
            </a:r>
            <a:r>
              <a:rPr lang="es-ES" dirty="0" smtClean="0"/>
              <a:t>(Características operativas principales de un producto)</a:t>
            </a:r>
          </a:p>
          <a:p>
            <a:pPr marL="342900" indent="-342900" algn="just">
              <a:buFont typeface="+mj-lt"/>
              <a:buAutoNum type="arabicPeriod"/>
            </a:pPr>
            <a:r>
              <a:rPr lang="es-ES" dirty="0" smtClean="0"/>
              <a:t>Características diferenciadas (Aquellas secundarias que suplementan el funcionamiento básico del </a:t>
            </a:r>
            <a:r>
              <a:rPr lang="es-ES" dirty="0" smtClean="0"/>
              <a:t>producto)</a:t>
            </a:r>
          </a:p>
          <a:p>
            <a:pPr marL="342900" indent="-342900" algn="just">
              <a:buFont typeface="+mj-lt"/>
              <a:buAutoNum type="arabicPeriod"/>
            </a:pPr>
            <a:r>
              <a:rPr lang="es-ES" dirty="0" smtClean="0"/>
              <a:t>Fiabilidad(Probabilidad </a:t>
            </a:r>
            <a:r>
              <a:rPr lang="es-ES" dirty="0" smtClean="0"/>
              <a:t>de que un producto no falle en un periodo de tiempo </a:t>
            </a:r>
            <a:r>
              <a:rPr lang="es-ES" dirty="0" smtClean="0"/>
              <a:t>determinado)</a:t>
            </a:r>
          </a:p>
          <a:p>
            <a:pPr marL="342900" indent="-342900" algn="just">
              <a:buFont typeface="+mj-lt"/>
              <a:buAutoNum type="arabicPeriod"/>
            </a:pPr>
            <a:r>
              <a:rPr lang="es-ES" dirty="0" smtClean="0"/>
              <a:t>Conformidad(El </a:t>
            </a:r>
            <a:r>
              <a:rPr lang="es-ES" dirty="0" smtClean="0"/>
              <a:t>grado en que un bien ó servicio cumple con las características que lo definen, o los estándares establecidos de antemano)</a:t>
            </a:r>
          </a:p>
          <a:p>
            <a:pPr marL="342900" indent="-342900" algn="just">
              <a:buFont typeface="+mj-lt"/>
              <a:buAutoNum type="arabicPeriod"/>
            </a:pPr>
            <a:r>
              <a:rPr lang="es-ES" dirty="0" smtClean="0"/>
              <a:t>Duración (Cantidad de uso que se obtiene de un producto antes de que se averíe, de tal forma que remplazarlo sea preferible a una reparación) (Está ligada a la Fiabilidad)</a:t>
            </a:r>
          </a:p>
          <a:p>
            <a:pPr marL="342900" indent="-342900" algn="just">
              <a:buFont typeface="+mj-lt"/>
              <a:buAutoNum type="arabicPeriod"/>
            </a:pPr>
            <a:r>
              <a:rPr lang="es-ES" dirty="0" smtClean="0"/>
              <a:t>Asistencia técnica (Prontitud, cortesía y competencia del servicio de reparaciones y servicio al cliente en general)</a:t>
            </a:r>
          </a:p>
          <a:p>
            <a:pPr marL="342900" indent="-342900" algn="just">
              <a:buFont typeface="+mj-lt"/>
              <a:buAutoNum type="arabicPeriod"/>
            </a:pPr>
            <a:r>
              <a:rPr lang="es-ES" dirty="0" smtClean="0"/>
              <a:t>Estética (Más subjetiva según tipo de consumidor)</a:t>
            </a:r>
          </a:p>
          <a:p>
            <a:pPr marL="342900" indent="-342900" algn="just">
              <a:buFont typeface="+mj-lt"/>
              <a:buAutoNum type="arabicPeriod"/>
            </a:pPr>
            <a:r>
              <a:rPr lang="es-ES" dirty="0" smtClean="0"/>
              <a:t>Calidad percibida (Apreciaciones indirectas, subjetivas, con relación a otras marcas)</a:t>
            </a:r>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1"/>
          <p:cNvSpPr>
            <a:spLocks noChangeArrowheads="1"/>
          </p:cNvSpPr>
          <p:nvPr/>
        </p:nvSpPr>
        <p:spPr bwMode="auto">
          <a:xfrm>
            <a:off x="142844" y="636707"/>
            <a:ext cx="9001156"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itchFamily="34" charset="0"/>
                <a:cs typeface="Arial" pitchFamily="34" charset="0"/>
              </a:rPr>
              <a:t>CALIDAD EN PRESTACION DE SERVICIOS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1800" b="0" i="0" u="none" strike="noStrike" cap="none" normalizeH="0" baseline="0" dirty="0" smtClean="0">
                <a:ln>
                  <a:noFill/>
                </a:ln>
                <a:solidFill>
                  <a:schemeClr val="tx1"/>
                </a:solidFill>
                <a:effectLst/>
                <a:latin typeface="Arial" pitchFamily="34" charset="0"/>
                <a:cs typeface="Arial" pitchFamily="34" charset="0"/>
              </a:rPr>
              <a:t>Hay rasgos diferenciadores frente a los bienes físicos, desde el punto de vista de la calidad. La prestación de servicios presenta características peculiares, como: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800" b="0" i="0" u="none" strike="noStrike" cap="none" normalizeH="0" baseline="0" dirty="0" smtClean="0">
                <a:ln>
                  <a:noFill/>
                </a:ln>
                <a:solidFill>
                  <a:schemeClr val="tx1"/>
                </a:solidFill>
                <a:effectLst/>
                <a:latin typeface="Arial" pitchFamily="34" charset="0"/>
                <a:cs typeface="Arial" pitchFamily="34" charset="0"/>
              </a:rPr>
              <a:t>Contacto directo entre suministrador y consumidor(los conceptos “tiempo” y “lugar” son importantes tanto cualitativa, como cuantitativamente)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800" b="0" i="0" u="none" strike="noStrike" cap="none" normalizeH="0" baseline="0" dirty="0" smtClean="0">
                <a:ln>
                  <a:noFill/>
                </a:ln>
                <a:solidFill>
                  <a:schemeClr val="tx1"/>
                </a:solidFill>
                <a:effectLst/>
                <a:latin typeface="Arial" pitchFamily="34" charset="0"/>
                <a:cs typeface="Arial" pitchFamily="34" charset="0"/>
              </a:rPr>
              <a:t>No son almacenables, por lo que no existen “segundas oportunidades” de retoque o reparación)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800" b="0" i="0" u="none" strike="noStrike" cap="none" normalizeH="0" baseline="0" dirty="0" smtClean="0">
                <a:ln>
                  <a:noFill/>
                </a:ln>
                <a:solidFill>
                  <a:schemeClr val="tx1"/>
                </a:solidFill>
                <a:effectLst/>
                <a:latin typeface="Arial" pitchFamily="34" charset="0"/>
                <a:cs typeface="Arial" pitchFamily="34" charset="0"/>
              </a:rPr>
              <a:t>Parte importante de los servicios afecta a aspectos esenciales de la vida(salud, educación, alimentación, ahorro, seguros, bomberos, etc.)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800" b="0" i="0" u="none" strike="noStrike" cap="none" normalizeH="0" baseline="0" dirty="0" smtClean="0">
                <a:ln>
                  <a:noFill/>
                </a:ln>
                <a:solidFill>
                  <a:schemeClr val="tx1"/>
                </a:solidFill>
                <a:effectLst/>
                <a:latin typeface="Arial" pitchFamily="34" charset="0"/>
                <a:cs typeface="Arial" pitchFamily="34" charset="0"/>
              </a:rPr>
              <a:t>Manera de ser prestado, siendo, a veces, la única característica de calidad apreciable y valorable por el cliente, a corto plazo.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800" b="0" i="0" u="none" strike="noStrike" cap="none" normalizeH="0" baseline="0" dirty="0" smtClean="0">
                <a:ln>
                  <a:noFill/>
                </a:ln>
                <a:solidFill>
                  <a:schemeClr val="tx1"/>
                </a:solidFill>
                <a:effectLst/>
                <a:latin typeface="Arial" pitchFamily="34" charset="0"/>
                <a:cs typeface="Arial" pitchFamily="34" charset="0"/>
              </a:rPr>
              <a:t>A veces, el cliente demanda servicios genéricos pero con un cierto grado de personalización. Otros son estándares, aun en circunstancias distintas.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800" b="0" i="0" u="none" strike="noStrike" cap="none" normalizeH="0" baseline="0" dirty="0" smtClean="0">
                <a:ln>
                  <a:noFill/>
                </a:ln>
                <a:solidFill>
                  <a:schemeClr val="tx1"/>
                </a:solidFill>
                <a:effectLst/>
                <a:latin typeface="Arial" pitchFamily="34" charset="0"/>
                <a:cs typeface="Arial" pitchFamily="34" charset="0"/>
              </a:rPr>
              <a:t>Es de gran importancia la actitud previa del cliente con la empresa de servicios y su garantía de continuidad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1800" b="0" i="0" u="none" strike="noStrike" cap="none" normalizeH="0" baseline="0" dirty="0" smtClean="0">
                <a:ln>
                  <a:noFill/>
                </a:ln>
                <a:solidFill>
                  <a:schemeClr val="tx1"/>
                </a:solidFill>
                <a:effectLst/>
                <a:latin typeface="Arial" pitchFamily="34" charset="0"/>
                <a:cs typeface="Arial" pitchFamily="34" charset="0"/>
              </a:rPr>
              <a:t>Dificultad de concretar y establecer las especificaciones ante la intangibilidad de muchas de sus propiedades, así como baja precisión a la hora de evaluarlas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857236"/>
            <a:ext cx="8643998" cy="4154984"/>
          </a:xfrm>
          <a:prstGeom prst="rect">
            <a:avLst/>
          </a:prstGeom>
        </p:spPr>
        <p:txBody>
          <a:bodyPr wrap="square">
            <a:spAutoFit/>
          </a:bodyPr>
          <a:lstStyle/>
          <a:p>
            <a:pPr algn="just"/>
            <a:r>
              <a:rPr lang="es-ES" sz="2400" dirty="0" smtClean="0"/>
              <a:t>Al tener acceso directo con gran número de consumidores, fuerte acceso a la información de primera mano acerca de la calidad del </a:t>
            </a:r>
            <a:r>
              <a:rPr lang="es-ES" sz="2400" dirty="0" smtClean="0"/>
              <a:t>servicio:</a:t>
            </a:r>
          </a:p>
          <a:p>
            <a:pPr algn="just"/>
            <a:endParaRPr lang="es-ES" sz="2400" dirty="0" smtClean="0"/>
          </a:p>
          <a:p>
            <a:pPr algn="just"/>
            <a:r>
              <a:rPr lang="es-ES" sz="2400" dirty="0" smtClean="0"/>
              <a:t>El contacto personal supone, a veces, situaciones </a:t>
            </a:r>
            <a:r>
              <a:rPr lang="es-ES" sz="2400" dirty="0" smtClean="0"/>
              <a:t>incómodas</a:t>
            </a:r>
          </a:p>
          <a:p>
            <a:pPr algn="just"/>
            <a:endParaRPr lang="es-ES" sz="2400" dirty="0" smtClean="0"/>
          </a:p>
          <a:p>
            <a:pPr algn="just"/>
            <a:r>
              <a:rPr lang="es-ES" sz="2400" dirty="0" smtClean="0"/>
              <a:t>A veces hay esperas y, en este caso, el cliente se siente atado al </a:t>
            </a:r>
            <a:r>
              <a:rPr lang="es-ES" sz="2400" dirty="0" smtClean="0"/>
              <a:t>servicio</a:t>
            </a:r>
          </a:p>
          <a:p>
            <a:pPr algn="just"/>
            <a:endParaRPr lang="es-ES" sz="2400" dirty="0" smtClean="0"/>
          </a:p>
          <a:p>
            <a:pPr algn="just"/>
            <a:r>
              <a:rPr lang="es-ES" sz="2400" dirty="0" smtClean="0"/>
              <a:t>Los fallos del servicio puede ocasionar que el cliente perjudique a la empresa dando publicidad del trastorno recibido </a:t>
            </a:r>
            <a:endParaRPr lang="es-E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571484"/>
            <a:ext cx="3929090" cy="707886"/>
          </a:xfrm>
          <a:prstGeom prst="rect">
            <a:avLst/>
          </a:prstGeom>
          <a:noFill/>
        </p:spPr>
        <p:txBody>
          <a:bodyPr wrap="square" lIns="91440" tIns="45720" rIns="91440" bIns="45720">
            <a:spAutoFit/>
          </a:bodyPr>
          <a:lstStyle/>
          <a:p>
            <a:pPr algn="ctr"/>
            <a:r>
              <a:rPr lang="es-US" sz="4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Conclusiones:</a:t>
            </a:r>
            <a:endParaRPr lang="es-ES" sz="12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
        <p:nvSpPr>
          <p:cNvPr id="3" name="2 Rectángulo"/>
          <p:cNvSpPr/>
          <p:nvPr/>
        </p:nvSpPr>
        <p:spPr>
          <a:xfrm>
            <a:off x="142844" y="1285864"/>
            <a:ext cx="8643998" cy="3416320"/>
          </a:xfrm>
          <a:prstGeom prst="rect">
            <a:avLst/>
          </a:prstGeom>
        </p:spPr>
        <p:txBody>
          <a:bodyPr wrap="square">
            <a:spAutoFit/>
          </a:bodyPr>
          <a:lstStyle/>
          <a:p>
            <a:pPr algn="just"/>
            <a:r>
              <a:rPr lang="es-ES" sz="2400" dirty="0" smtClean="0"/>
              <a:t>La Calidad es un proceso inherente a la actividad humana puesto que siempre buscamos la mejoría en nuestra interacción con el medio.</a:t>
            </a:r>
          </a:p>
          <a:p>
            <a:pPr algn="just"/>
            <a:endParaRPr lang="es-US" sz="2400" dirty="0" smtClean="0"/>
          </a:p>
          <a:p>
            <a:pPr algn="just"/>
            <a:r>
              <a:rPr lang="es-US" sz="2400" dirty="0" smtClean="0"/>
              <a:t>La historia de la Calidad transcurre por etapas que van desde la Inspección hasta la Calidad Total.</a:t>
            </a:r>
          </a:p>
          <a:p>
            <a:pPr algn="just"/>
            <a:endParaRPr lang="es-US" sz="2400" dirty="0" smtClean="0"/>
          </a:p>
          <a:p>
            <a:pPr algn="just"/>
            <a:r>
              <a:rPr lang="es-US" sz="2400" dirty="0" smtClean="0"/>
              <a:t>Las características de calidad buscadas por las organizaciones permite un mayor índice de satisfacción al cliente. </a:t>
            </a:r>
            <a:endParaRPr lang="es-E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571484"/>
            <a:ext cx="6286544" cy="707886"/>
          </a:xfrm>
          <a:prstGeom prst="rect">
            <a:avLst/>
          </a:prstGeom>
          <a:noFill/>
        </p:spPr>
        <p:txBody>
          <a:bodyPr wrap="square" lIns="91440" tIns="45720" rIns="91440" bIns="45720">
            <a:spAutoFit/>
          </a:bodyPr>
          <a:lstStyle/>
          <a:p>
            <a:pPr algn="ctr"/>
            <a:r>
              <a:rPr lang="es-US" sz="4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Estudio Independiente:</a:t>
            </a:r>
            <a:endParaRPr lang="es-ES" sz="12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
        <p:nvSpPr>
          <p:cNvPr id="3" name="2 Rectángulo"/>
          <p:cNvSpPr/>
          <p:nvPr/>
        </p:nvSpPr>
        <p:spPr>
          <a:xfrm>
            <a:off x="142844" y="1571616"/>
            <a:ext cx="8643998" cy="1569660"/>
          </a:xfrm>
          <a:prstGeom prst="rect">
            <a:avLst/>
          </a:prstGeom>
        </p:spPr>
        <p:txBody>
          <a:bodyPr wrap="square">
            <a:spAutoFit/>
          </a:bodyPr>
          <a:lstStyle/>
          <a:p>
            <a:pPr algn="just"/>
            <a:r>
              <a:rPr lang="es-US" sz="2400" dirty="0" smtClean="0"/>
              <a:t>Investigue haciendo uso de las nuevas tecnologías, o trabajo de campo como se determinan las características de calidad deseadas en su empresa o local de trabajo. Ejemplifique al menos con una técnica o método empleado</a:t>
            </a:r>
            <a:endParaRPr lang="es-E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42844" y="857236"/>
            <a:ext cx="2786082" cy="707886"/>
          </a:xfrm>
          <a:prstGeom prst="rect">
            <a:avLst/>
          </a:prstGeom>
          <a:noFill/>
        </p:spPr>
        <p:txBody>
          <a:bodyPr wrap="square" lIns="91440" tIns="45720" rIns="91440" bIns="45720">
            <a:spAutoFit/>
          </a:bodyPr>
          <a:lstStyle/>
          <a:p>
            <a:pPr algn="ctr"/>
            <a:r>
              <a:rPr lang="es-US" sz="4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Objetivos:</a:t>
            </a:r>
            <a:endParaRPr lang="es-ES" sz="12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
        <p:nvSpPr>
          <p:cNvPr id="1025" name="Rectangle 1"/>
          <p:cNvSpPr>
            <a:spLocks noChangeArrowheads="1"/>
          </p:cNvSpPr>
          <p:nvPr/>
        </p:nvSpPr>
        <p:spPr bwMode="auto">
          <a:xfrm>
            <a:off x="214282" y="1500178"/>
            <a:ext cx="8786874"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180975" algn="l"/>
              </a:tabLst>
            </a:pPr>
            <a:r>
              <a:rPr kumimoji="0" lang="es-ES" sz="2800" b="0" i="0" u="none" strike="noStrike" cap="none" normalizeH="0" baseline="0" dirty="0" smtClean="0">
                <a:ln>
                  <a:noFill/>
                </a:ln>
                <a:solidFill>
                  <a:srgbClr val="000000"/>
                </a:solidFill>
                <a:effectLst/>
                <a:ea typeface="Calibri" pitchFamily="34" charset="0"/>
                <a:cs typeface="Arial" pitchFamily="34" charset="0"/>
              </a:rPr>
              <a:t>Contribuir a la independencia cognoscitiva del estudiante que permita asumir de modo activo e independiente el proceso de formación, consolidando los hábitos de trabajo independiente, fomentando el rigor científico en la solución de los problemas sobre la base de la aplicación del herramental técnico, las actitudes y valores.</a:t>
            </a:r>
            <a:endParaRPr kumimoji="0" lang="es-ES" sz="54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142976" y="1000112"/>
            <a:ext cx="7261924" cy="4308872"/>
          </a:xfrm>
          <a:prstGeom prst="rect">
            <a:avLst/>
          </a:prstGeom>
          <a:noFill/>
        </p:spPr>
        <p:txBody>
          <a:bodyPr wrap="none" lIns="91440" tIns="45720" rIns="91440" bIns="45720">
            <a:spAutoFit/>
          </a:bodyPr>
          <a:lstStyle/>
          <a:p>
            <a:pPr algn="ctr"/>
            <a:r>
              <a:rPr lang="es-E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Ingenier</a:t>
            </a:r>
            <a:r>
              <a:rPr lang="es-ES" sz="54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ía de Calidad</a:t>
            </a:r>
          </a:p>
          <a:p>
            <a:pPr algn="ctr"/>
            <a:endParaRPr lang="es-U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a:p>
            <a:pPr algn="ctr"/>
            <a:r>
              <a:rPr lang="es-US" sz="54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Conferencia 1</a:t>
            </a:r>
          </a:p>
          <a:p>
            <a:pPr algn="ctr"/>
            <a:endParaRPr lang="es-US" sz="5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a:p>
            <a:r>
              <a:rPr lang="es-US" sz="20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Profesor: Damian Rivero Delgado</a:t>
            </a:r>
          </a:p>
          <a:p>
            <a:r>
              <a:rPr lang="es-US" sz="2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Teléfono: +5351809234</a:t>
            </a:r>
          </a:p>
          <a:p>
            <a:r>
              <a:rPr lang="es-US" sz="2000" b="1" dirty="0" err="1"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eMail</a:t>
            </a:r>
            <a:r>
              <a:rPr lang="es-US" sz="20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 damusic93@gmail.com</a:t>
            </a:r>
            <a:endParaRPr lang="es-ES"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428596" y="928674"/>
            <a:ext cx="8286808"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180975" algn="l"/>
              </a:tabLst>
            </a:pPr>
            <a:r>
              <a:rPr kumimoji="0" lang="es-ES" sz="2800" b="0" i="0" u="none" strike="noStrike" cap="none" normalizeH="0" baseline="0" dirty="0" smtClean="0">
                <a:ln>
                  <a:noFill/>
                </a:ln>
                <a:solidFill>
                  <a:srgbClr val="000000"/>
                </a:solidFill>
                <a:effectLst/>
                <a:latin typeface="Arial" pitchFamily="34" charset="0"/>
                <a:ea typeface="Calibri" pitchFamily="34" charset="0"/>
                <a:cs typeface="Arial" pitchFamily="34" charset="0"/>
              </a:rPr>
              <a:t>Incorporar el uso de prácticas y herramientas de mejoramiento continuo en su actuar diario, lo que permite la elevación de sus competencias profesionales que permitirá realizar su actividad laboral con independencia, creatividad y ética revolucionaria.</a:t>
            </a:r>
          </a:p>
          <a:p>
            <a:pPr marL="0" marR="0" lvl="0" indent="0" algn="just" defTabSz="914400" rtl="0" eaLnBrk="1" fontAlgn="base" latinLnBrk="0" hangingPunct="1">
              <a:lnSpc>
                <a:spcPct val="100000"/>
              </a:lnSpc>
              <a:spcBef>
                <a:spcPct val="0"/>
              </a:spcBef>
              <a:spcAft>
                <a:spcPct val="0"/>
              </a:spcAft>
              <a:buClrTx/>
              <a:buSzTx/>
              <a:buFontTx/>
              <a:buChar char="•"/>
              <a:tabLst>
                <a:tab pos="180975" algn="l"/>
              </a:tabLst>
            </a:pPr>
            <a:endParaRPr lang="es-US" sz="2800" dirty="0" smtClean="0">
              <a:solidFill>
                <a:srgbClr val="000000"/>
              </a:solidFill>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Char char="•"/>
              <a:tabLst>
                <a:tab pos="180975" algn="l"/>
              </a:tabLst>
            </a:pPr>
            <a:endParaRPr kumimoji="0" lang="es-US" sz="2800" b="0" i="0" u="none" strike="noStrike" cap="none" normalizeH="0" baseline="0" dirty="0" smtClean="0">
              <a:ln>
                <a:noFill/>
              </a:ln>
              <a:solidFill>
                <a:srgbClr val="000000"/>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tabLst>
                <a:tab pos="180975" algn="l"/>
              </a:tabLst>
            </a:pPr>
            <a:r>
              <a:rPr lang="es-US" sz="2800" dirty="0" smtClean="0">
                <a:solidFill>
                  <a:srgbClr val="000000"/>
                </a:solidFill>
                <a:latin typeface="Arial" pitchFamily="34" charset="0"/>
                <a:cs typeface="Arial" pitchFamily="34" charset="0"/>
              </a:rPr>
              <a:t>Medios: Conferencia 1 Ingeniería de la Calidad</a:t>
            </a:r>
          </a:p>
          <a:p>
            <a:pPr marL="0" marR="0" lvl="0" indent="0" algn="just" defTabSz="914400" rtl="0" eaLnBrk="1" fontAlgn="base" latinLnBrk="0" hangingPunct="1">
              <a:lnSpc>
                <a:spcPct val="100000"/>
              </a:lnSpc>
              <a:spcBef>
                <a:spcPct val="0"/>
              </a:spcBef>
              <a:spcAft>
                <a:spcPct val="0"/>
              </a:spcAft>
              <a:buClrTx/>
              <a:buSzTx/>
              <a:tabLst>
                <a:tab pos="180975" algn="l"/>
              </a:tabLst>
            </a:pPr>
            <a:r>
              <a:rPr kumimoji="0" lang="es-US" sz="2800" b="0" i="0" u="none" strike="noStrike" cap="none" normalizeH="0" baseline="0" dirty="0" smtClean="0">
                <a:ln>
                  <a:noFill/>
                </a:ln>
                <a:solidFill>
                  <a:srgbClr val="000000"/>
                </a:solidFill>
                <a:effectLst/>
                <a:latin typeface="Arial" pitchFamily="34" charset="0"/>
                <a:cs typeface="Arial" pitchFamily="34" charset="0"/>
              </a:rPr>
              <a:t>	</a:t>
            </a:r>
            <a:r>
              <a:rPr kumimoji="0" lang="es-US" sz="2800" b="0" i="0" u="none" strike="noStrike" cap="none" normalizeH="0" baseline="0" dirty="0" smtClean="0">
                <a:ln>
                  <a:noFill/>
                </a:ln>
                <a:solidFill>
                  <a:srgbClr val="000000"/>
                </a:solidFill>
                <a:effectLst/>
                <a:latin typeface="Arial" pitchFamily="34" charset="0"/>
                <a:cs typeface="Arial" pitchFamily="34" charset="0"/>
              </a:rPr>
              <a:t>	</a:t>
            </a:r>
            <a:r>
              <a:rPr kumimoji="0" lang="es-US" sz="2800" b="0" i="0" u="none" strike="noStrike" cap="none" normalizeH="0" dirty="0" smtClean="0">
                <a:ln>
                  <a:noFill/>
                </a:ln>
                <a:solidFill>
                  <a:srgbClr val="000000"/>
                </a:solidFill>
                <a:effectLst/>
                <a:latin typeface="Arial" pitchFamily="34" charset="0"/>
                <a:cs typeface="Arial" pitchFamily="34" charset="0"/>
              </a:rPr>
              <a:t>     Power Point Conferencia 1</a:t>
            </a:r>
            <a:endParaRPr kumimoji="0" lang="es-ES"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1" name="Picture 3" descr="C:\Users\Yudit\Downloads\images.jpg"/>
          <p:cNvPicPr>
            <a:picLocks noChangeAspect="1" noChangeArrowheads="1"/>
          </p:cNvPicPr>
          <p:nvPr/>
        </p:nvPicPr>
        <p:blipFill>
          <a:blip r:embed="rId2"/>
          <a:srcRect/>
          <a:stretch>
            <a:fillRect/>
          </a:stretch>
        </p:blipFill>
        <p:spPr bwMode="auto">
          <a:xfrm>
            <a:off x="5286380" y="2357434"/>
            <a:ext cx="2143140" cy="3150995"/>
          </a:xfrm>
          <a:prstGeom prst="rect">
            <a:avLst/>
          </a:prstGeom>
          <a:noFill/>
        </p:spPr>
      </p:pic>
      <p:sp>
        <p:nvSpPr>
          <p:cNvPr id="3" name="2 Rectángulo"/>
          <p:cNvSpPr/>
          <p:nvPr/>
        </p:nvSpPr>
        <p:spPr>
          <a:xfrm>
            <a:off x="571472" y="785798"/>
            <a:ext cx="6000792" cy="2862322"/>
          </a:xfrm>
          <a:prstGeom prst="rect">
            <a:avLst/>
          </a:prstGeom>
          <a:noFill/>
        </p:spPr>
        <p:txBody>
          <a:bodyPr wrap="square" lIns="91440" tIns="45720" rIns="91440" bIns="45720">
            <a:spAutoFit/>
          </a:bodyPr>
          <a:lstStyle/>
          <a:p>
            <a:pPr algn="ctr"/>
            <a:r>
              <a:rPr lang="es-US" sz="60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¿Qué se entiende por CALIDAD</a:t>
            </a:r>
            <a:endParaRPr lang="es-ES" sz="20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sp>
        <p:nvSpPr>
          <p:cNvPr id="17410" name="AutoShape 2" descr="Pensar pensando fotos de stock, imágenes de Pensar pensando sin royalties |  Depositphotos"/>
          <p:cNvSpPr>
            <a:spLocks noChangeAspect="1" noChangeArrowheads="1"/>
          </p:cNvSpPr>
          <p:nvPr/>
        </p:nvSpPr>
        <p:spPr bwMode="auto">
          <a:xfrm>
            <a:off x="155575" y="-966788"/>
            <a:ext cx="1381125" cy="20193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1357302"/>
            <a:ext cx="8572560" cy="3108543"/>
          </a:xfrm>
          <a:prstGeom prst="rect">
            <a:avLst/>
          </a:prstGeom>
        </p:spPr>
        <p:txBody>
          <a:bodyPr wrap="square">
            <a:spAutoFit/>
          </a:bodyPr>
          <a:lstStyle/>
          <a:p>
            <a:pPr algn="just"/>
            <a:r>
              <a:rPr lang="es-ES" sz="2800" dirty="0" smtClean="0"/>
              <a:t>La </a:t>
            </a:r>
            <a:r>
              <a:rPr lang="es-ES" sz="2800" b="1" dirty="0" smtClean="0"/>
              <a:t>calidad</a:t>
            </a:r>
            <a:r>
              <a:rPr lang="es-ES" sz="2800" dirty="0" smtClean="0"/>
              <a:t> es una propiedad inherente de cualquier cosa que permite que la misma sea valorada con respecto a cualquier otra de su misma especie. La palabra calidad es relativa. De forma básica, se refiere al conjunto de propiedades inherentes a un objeto que le confieren capacidad para satisfacer necesidades implícitas o explícitas.</a:t>
            </a:r>
            <a:endParaRPr lang="es-E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85720" y="1000112"/>
            <a:ext cx="8572560" cy="4524315"/>
          </a:xfrm>
          <a:prstGeom prst="rect">
            <a:avLst/>
          </a:prstGeom>
        </p:spPr>
        <p:txBody>
          <a:bodyPr wrap="square">
            <a:spAutoFit/>
          </a:bodyPr>
          <a:lstStyle/>
          <a:p>
            <a:pPr algn="just"/>
            <a:r>
              <a:rPr lang="es-ES" sz="2400" dirty="0" smtClean="0"/>
              <a:t>Por otro lado</a:t>
            </a:r>
            <a:r>
              <a:rPr lang="es-ES" sz="2400" dirty="0" smtClean="0"/>
              <a:t>, en el </a:t>
            </a:r>
            <a:r>
              <a:rPr lang="es-ES" sz="2400" dirty="0" smtClean="0"/>
              <a:t>á</a:t>
            </a:r>
            <a:r>
              <a:rPr lang="es-ES" sz="2400" dirty="0" smtClean="0"/>
              <a:t>mbito empresarial; la </a:t>
            </a:r>
            <a:r>
              <a:rPr lang="es-ES" sz="2400" dirty="0" smtClean="0"/>
              <a:t>calidad de un producto o servicio es la percepción que el cliente tiene del mismo, es una fijación mental del consumidor que asume conformidad con dicho producto o servicio y la capacidad del mismo para satisfacer sus necesidades. Por tanto, debe definirse en el contexto que se esté considerando, por ejemplo, la calidad del servicio postal, del servicio dental, del producto, de vida, etc. Es la capacidad de un producto o servicio para satisfacer las necesidades del usuario. La calidad es interna o externa. La calidad interna es la planificada y alcanzada en un laboratorio y la calidad externa le pertenece al cliente y es la eventualmente percibida o requerida.</a:t>
            </a:r>
            <a:endParaRPr lang="es-E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28596" y="857236"/>
            <a:ext cx="8429684" cy="4154984"/>
          </a:xfrm>
          <a:prstGeom prst="rect">
            <a:avLst/>
          </a:prstGeom>
          <a:noFill/>
        </p:spPr>
        <p:txBody>
          <a:bodyPr wrap="square" lIns="91440" tIns="45720" rIns="91440" bIns="45720">
            <a:spAutoFit/>
          </a:bodyPr>
          <a:lstStyle/>
          <a:p>
            <a:pPr algn="ctr"/>
            <a:r>
              <a:rPr lang="es-US" sz="4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Es común asociar la Calidad como concepto a los vocablos de: </a:t>
            </a:r>
          </a:p>
          <a:p>
            <a:r>
              <a:rPr lang="es-US" sz="44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 Eficacia</a:t>
            </a:r>
          </a:p>
          <a:p>
            <a:r>
              <a:rPr lang="es-US" sz="4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 Eficiencia</a:t>
            </a:r>
          </a:p>
          <a:p>
            <a:r>
              <a:rPr lang="es-US" sz="4400" b="1"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a:t>
            </a:r>
            <a:r>
              <a:rPr lang="es-US" sz="4400" b="1" cap="none" spc="0" dirty="0" smtClean="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rPr>
              <a:t> Efectividad </a:t>
            </a:r>
            <a:endParaRPr lang="es-ES" sz="1400" b="1" cap="none" spc="0" dirty="0">
              <a:ln w="17780" cmpd="sng">
                <a:solidFill>
                  <a:schemeClr val="tx1"/>
                </a:solidFill>
                <a:prstDash val="solid"/>
                <a:miter lim="800000"/>
              </a:ln>
              <a:solidFill>
                <a:srgbClr val="00B050"/>
              </a:solidFill>
              <a:effectLst>
                <a:outerShdw blurRad="50800" algn="tl" rotWithShape="0">
                  <a:srgbClr val="000000"/>
                </a:outerShdw>
              </a:effectLst>
              <a:latin typeface="Arial" pitchFamily="34" charset="0"/>
              <a:cs typeface="Arial" pitchFamily="34" charset="0"/>
            </a:endParaRPr>
          </a:p>
        </p:txBody>
      </p:sp>
      <p:pic>
        <p:nvPicPr>
          <p:cNvPr id="18434" name="Picture 2" descr="C:\Users\Yudit\Downloads\images.jpg"/>
          <p:cNvPicPr>
            <a:picLocks noChangeAspect="1" noChangeArrowheads="1"/>
          </p:cNvPicPr>
          <p:nvPr/>
        </p:nvPicPr>
        <p:blipFill>
          <a:blip r:embed="rId2"/>
          <a:srcRect/>
          <a:stretch>
            <a:fillRect/>
          </a:stretch>
        </p:blipFill>
        <p:spPr bwMode="auto">
          <a:xfrm>
            <a:off x="5357818" y="2428872"/>
            <a:ext cx="2857520" cy="285752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14282" y="857236"/>
            <a:ext cx="8715436" cy="1200329"/>
          </a:xfrm>
          <a:prstGeom prst="rect">
            <a:avLst/>
          </a:prstGeom>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es-ES" dirty="0" smtClean="0">
                <a:latin typeface="Arial" pitchFamily="34" charset="0"/>
                <a:cs typeface="Arial" pitchFamily="34" charset="0"/>
              </a:rPr>
              <a:t>¿Qué es la eficacia? Según la Real Academia de la Lengua Española (RAE en adelante), la eficacia se define como la “</a:t>
            </a:r>
            <a:r>
              <a:rPr lang="es-ES" b="1" dirty="0" smtClean="0">
                <a:latin typeface="Arial" pitchFamily="34" charset="0"/>
                <a:cs typeface="Arial" pitchFamily="34" charset="0"/>
              </a:rPr>
              <a:t>capacidad de lograr el efecto que se desea o se espera</a:t>
            </a:r>
            <a:r>
              <a:rPr lang="es-ES" dirty="0" smtClean="0">
                <a:latin typeface="Arial" pitchFamily="34" charset="0"/>
                <a:cs typeface="Arial" pitchFamily="34" charset="0"/>
              </a:rPr>
              <a:t>”. En el ámbito empresarial, este término hace referencia a la capacidad de una persona o un grupo para alcanzar unos objetivos marcados.</a:t>
            </a:r>
            <a:endParaRPr lang="es-ES" dirty="0">
              <a:latin typeface="Arial" pitchFamily="34" charset="0"/>
              <a:cs typeface="Arial" pitchFamily="34" charset="0"/>
            </a:endParaRPr>
          </a:p>
        </p:txBody>
      </p:sp>
      <p:sp>
        <p:nvSpPr>
          <p:cNvPr id="3" name="2 Rectángulo"/>
          <p:cNvSpPr/>
          <p:nvPr/>
        </p:nvSpPr>
        <p:spPr>
          <a:xfrm>
            <a:off x="214282" y="2428872"/>
            <a:ext cx="8715436" cy="120032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es-ES" dirty="0" smtClean="0">
                <a:latin typeface="Arial" pitchFamily="34" charset="0"/>
                <a:cs typeface="Arial" pitchFamily="34" charset="0"/>
              </a:rPr>
              <a:t>Eficiencia, en tanto, es </a:t>
            </a:r>
            <a:r>
              <a:rPr lang="es-ES" b="1" dirty="0" smtClean="0">
                <a:latin typeface="Arial" pitchFamily="34" charset="0"/>
                <a:cs typeface="Arial" pitchFamily="34" charset="0"/>
              </a:rPr>
              <a:t>"hacer correctamente las cosas", es decir, no importa lo que se haga, concentrarse en el uso adecuado de los recursos</a:t>
            </a:r>
            <a:r>
              <a:rPr lang="es-ES" dirty="0" smtClean="0">
                <a:latin typeface="Arial" pitchFamily="34" charset="0"/>
                <a:cs typeface="Arial" pitchFamily="34" charset="0"/>
              </a:rPr>
              <a:t>. Se trata de lograr los resultados con la menor cantidad posible de tiempo y dinero o, con los mismos recursos, lograr resultados superiores.</a:t>
            </a:r>
            <a:endParaRPr lang="es-ES" dirty="0">
              <a:latin typeface="Arial" pitchFamily="34" charset="0"/>
              <a:cs typeface="Arial" pitchFamily="34" charset="0"/>
            </a:endParaRPr>
          </a:p>
        </p:txBody>
      </p:sp>
      <p:sp>
        <p:nvSpPr>
          <p:cNvPr id="4" name="3 Rectángulo"/>
          <p:cNvSpPr/>
          <p:nvPr/>
        </p:nvSpPr>
        <p:spPr>
          <a:xfrm>
            <a:off x="214282" y="4000508"/>
            <a:ext cx="8715436" cy="1200329"/>
          </a:xfrm>
          <a:prstGeom prst="rect">
            <a:avLst/>
          </a:prstGeom>
          <a:ln>
            <a:solidFill>
              <a:srgbClr val="7030A0"/>
            </a:solidFill>
          </a:ln>
        </p:spPr>
        <p:style>
          <a:lnRef idx="2">
            <a:schemeClr val="accent5"/>
          </a:lnRef>
          <a:fillRef idx="1">
            <a:schemeClr val="lt1"/>
          </a:fillRef>
          <a:effectRef idx="0">
            <a:schemeClr val="accent5"/>
          </a:effectRef>
          <a:fontRef idx="minor">
            <a:schemeClr val="dk1"/>
          </a:fontRef>
        </p:style>
        <p:txBody>
          <a:bodyPr wrap="square">
            <a:spAutoFit/>
          </a:bodyPr>
          <a:lstStyle/>
          <a:p>
            <a:pPr algn="just"/>
            <a:r>
              <a:rPr lang="es-ES" dirty="0" smtClean="0">
                <a:latin typeface="Arial" pitchFamily="34" charset="0"/>
                <a:cs typeface="Arial" pitchFamily="34" charset="0"/>
              </a:rPr>
              <a:t>La efectividad es el equilibrio entre eficacia y eficiencia, es decir, se es efectivo si se es eficaz y eficiente. La eficacia es lograr un resultado o efecto. En cambio, eficiencia es la capacidad de lograr el efecto en cuestión con el mínimo de recursos posibles viable o sea el cómo.</a:t>
            </a:r>
            <a:endParaRPr lang="es-ES" dirty="0">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67</TotalTime>
  <Words>1781</Words>
  <PresentationFormat>Presentación en pantalla (16:10)</PresentationFormat>
  <Paragraphs>128</Paragraphs>
  <Slides>30</Slides>
  <Notes>0</Notes>
  <HiddenSlides>0</HiddenSlides>
  <MMClips>0</MMClips>
  <ScaleCrop>false</ScaleCrop>
  <HeadingPairs>
    <vt:vector size="4" baseType="variant">
      <vt:variant>
        <vt:lpstr>Tema</vt:lpstr>
      </vt:variant>
      <vt:variant>
        <vt:i4>1</vt:i4>
      </vt:variant>
      <vt:variant>
        <vt:lpstr>Títulos de diapositiva</vt:lpstr>
      </vt:variant>
      <vt:variant>
        <vt:i4>30</vt:i4>
      </vt:variant>
    </vt:vector>
  </HeadingPairs>
  <TitlesOfParts>
    <vt:vector size="31" baseType="lpstr">
      <vt:lpstr>Flujo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Yudit</dc:creator>
  <cp:lastModifiedBy>Yudit</cp:lastModifiedBy>
  <cp:revision>8</cp:revision>
  <dcterms:created xsi:type="dcterms:W3CDTF">2023-09-07T10:59:18Z</dcterms:created>
  <dcterms:modified xsi:type="dcterms:W3CDTF">2023-09-07T12:17:06Z</dcterms:modified>
</cp:coreProperties>
</file>