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94" r:id="rId3"/>
    <p:sldId id="291" r:id="rId4"/>
    <p:sldId id="292" r:id="rId5"/>
    <p:sldId id="295" r:id="rId6"/>
    <p:sldId id="296" r:id="rId7"/>
    <p:sldId id="299" r:id="rId8"/>
    <p:sldId id="300" r:id="rId9"/>
    <p:sldId id="304" r:id="rId10"/>
    <p:sldId id="305" r:id="rId11"/>
    <p:sldId id="301" r:id="rId12"/>
    <p:sldId id="302" r:id="rId13"/>
    <p:sldId id="309" r:id="rId14"/>
    <p:sldId id="310" r:id="rId15"/>
    <p:sldId id="307" r:id="rId16"/>
    <p:sldId id="308" r:id="rId17"/>
    <p:sldId id="303" r:id="rId18"/>
    <p:sldId id="312" r:id="rId19"/>
    <p:sldId id="313" r:id="rId20"/>
    <p:sldId id="314" r:id="rId21"/>
    <p:sldId id="315" r:id="rId22"/>
    <p:sldId id="331" r:id="rId23"/>
    <p:sldId id="317" r:id="rId24"/>
    <p:sldId id="318" r:id="rId25"/>
    <p:sldId id="321" r:id="rId26"/>
    <p:sldId id="332" r:id="rId27"/>
    <p:sldId id="333" r:id="rId28"/>
    <p:sldId id="334" r:id="rId29"/>
    <p:sldId id="336" r:id="rId30"/>
    <p:sldId id="322" r:id="rId31"/>
    <p:sldId id="323" r:id="rId32"/>
    <p:sldId id="324" r:id="rId33"/>
    <p:sldId id="325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D7E1"/>
    <a:srgbClr val="FEB0ED"/>
    <a:srgbClr val="F7FD7B"/>
    <a:srgbClr val="9BF903"/>
    <a:srgbClr val="DDDDDD"/>
    <a:srgbClr val="F10BD0"/>
    <a:srgbClr val="000000"/>
    <a:srgbClr val="99CC00"/>
    <a:srgbClr val="1966B3"/>
    <a:srgbClr val="C1D1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4660" autoAdjust="0"/>
  </p:normalViewPr>
  <p:slideViewPr>
    <p:cSldViewPr>
      <p:cViewPr varScale="1">
        <p:scale>
          <a:sx n="44" d="100"/>
          <a:sy n="44" d="100"/>
        </p:scale>
        <p:origin x="67" y="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00CD20-B308-49CB-B6F0-5BD308B66E24}" type="doc">
      <dgm:prSet loTypeId="urn:microsoft.com/office/officeart/2008/layout/PictureAccentList" loCatId="picture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F63ED19-AD79-4AAE-8FAB-8715F0BF3F30}">
      <dgm:prSet phldrT="[Texto]"/>
      <dgm:spPr>
        <a:xfrm>
          <a:off x="1133772" y="1296"/>
          <a:ext cx="5879703" cy="987367"/>
        </a:xfrm>
        <a:prstGeom prst="roundRect">
          <a:avLst>
            <a:gd name="adj" fmla="val 10000"/>
          </a:avLst>
        </a:prstGeom>
        <a:solidFill>
          <a:srgbClr val="A23C33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s-ES" b="1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2. ADMINISTRACIÓN DEL CAPITAL DE TRABAJO</a:t>
          </a:r>
        </a:p>
      </dgm:t>
    </dgm:pt>
    <dgm:pt modelId="{51B5E59D-7FF6-42C2-BF66-D01A7665B2A6}" type="parTrans" cxnId="{9E7F95E2-81F5-40B2-9B81-BE5D5BC03F7D}">
      <dgm:prSet/>
      <dgm:spPr/>
      <dgm:t>
        <a:bodyPr/>
        <a:lstStyle/>
        <a:p>
          <a:endParaRPr lang="es-ES" b="1">
            <a:latin typeface="+mn-lt"/>
          </a:endParaRPr>
        </a:p>
      </dgm:t>
    </dgm:pt>
    <dgm:pt modelId="{1DC4B910-E901-473F-A376-BE74B54FBBC8}" type="sibTrans" cxnId="{9E7F95E2-81F5-40B2-9B81-BE5D5BC03F7D}">
      <dgm:prSet/>
      <dgm:spPr/>
      <dgm:t>
        <a:bodyPr/>
        <a:lstStyle/>
        <a:p>
          <a:endParaRPr lang="es-ES" b="1">
            <a:latin typeface="+mn-lt"/>
          </a:endParaRPr>
        </a:p>
      </dgm:t>
    </dgm:pt>
    <dgm:pt modelId="{EE0C7DBA-3662-4842-85B4-B5D3628A4647}">
      <dgm:prSet phldrT="[Texto]"/>
      <dgm:spPr>
        <a:xfrm>
          <a:off x="2180381" y="1166389"/>
          <a:ext cx="4833093" cy="987367"/>
        </a:xfrm>
        <a:prstGeom prst="roundRect">
          <a:avLst>
            <a:gd name="adj" fmla="val 16670"/>
          </a:avLst>
        </a:prstGeom>
        <a:solidFill>
          <a:srgbClr val="D97828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s-ES" b="1" dirty="0">
              <a:solidFill>
                <a:srgbClr val="212121"/>
              </a:solidFill>
              <a:latin typeface="+mn-lt"/>
              <a:ea typeface="+mn-ea"/>
              <a:cs typeface="+mn-cs"/>
            </a:rPr>
            <a:t>POLÍTICAS DE CAPITAL DE TRABAJO </a:t>
          </a:r>
        </a:p>
      </dgm:t>
    </dgm:pt>
    <dgm:pt modelId="{C6408D2E-6FA9-48AB-B55B-EE7B05D75BCE}" type="parTrans" cxnId="{06B0FC1D-FCB0-43F0-840F-ADD57B811AAB}">
      <dgm:prSet/>
      <dgm:spPr/>
      <dgm:t>
        <a:bodyPr/>
        <a:lstStyle/>
        <a:p>
          <a:endParaRPr lang="es-ES" b="1">
            <a:latin typeface="+mn-lt"/>
          </a:endParaRPr>
        </a:p>
      </dgm:t>
    </dgm:pt>
    <dgm:pt modelId="{39B015DB-B67A-47C9-BBE4-26967304DD36}" type="sibTrans" cxnId="{06B0FC1D-FCB0-43F0-840F-ADD57B811AAB}">
      <dgm:prSet/>
      <dgm:spPr/>
      <dgm:t>
        <a:bodyPr/>
        <a:lstStyle/>
        <a:p>
          <a:endParaRPr lang="es-ES" b="1">
            <a:latin typeface="+mn-lt"/>
          </a:endParaRPr>
        </a:p>
      </dgm:t>
    </dgm:pt>
    <dgm:pt modelId="{DBA71A29-B250-458D-89FA-C359FE1EC51C}">
      <dgm:prSet/>
      <dgm:spPr>
        <a:xfrm>
          <a:off x="2180381" y="2272241"/>
          <a:ext cx="4833093" cy="987367"/>
        </a:xfrm>
        <a:prstGeom prst="roundRect">
          <a:avLst>
            <a:gd name="adj" fmla="val 16670"/>
          </a:avLst>
        </a:prstGeom>
        <a:solidFill>
          <a:srgbClr val="D97828">
            <a:hueOff val="331055"/>
            <a:satOff val="192"/>
            <a:lumOff val="189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s-ES" b="1">
              <a:solidFill>
                <a:srgbClr val="212121"/>
              </a:solidFill>
              <a:latin typeface="+mn-lt"/>
              <a:ea typeface="+mn-ea"/>
              <a:cs typeface="+mn-cs"/>
            </a:rPr>
            <a:t>ADMINISTRACIÓN DEL EFECTIVO</a:t>
          </a:r>
          <a:endParaRPr lang="es-ES" b="1" dirty="0">
            <a:solidFill>
              <a:srgbClr val="212121"/>
            </a:solidFill>
            <a:latin typeface="+mn-lt"/>
            <a:ea typeface="+mn-ea"/>
            <a:cs typeface="+mn-cs"/>
          </a:endParaRPr>
        </a:p>
      </dgm:t>
    </dgm:pt>
    <dgm:pt modelId="{56D90727-C989-4E36-B95C-8B08436438EF}" type="parTrans" cxnId="{988FEABD-2985-4F98-A46C-C276A446B105}">
      <dgm:prSet/>
      <dgm:spPr/>
      <dgm:t>
        <a:bodyPr/>
        <a:lstStyle/>
        <a:p>
          <a:endParaRPr lang="es-ES" b="1">
            <a:latin typeface="+mn-lt"/>
          </a:endParaRPr>
        </a:p>
      </dgm:t>
    </dgm:pt>
    <dgm:pt modelId="{24CE5B94-F4D4-48DC-8613-565114A14A58}" type="sibTrans" cxnId="{988FEABD-2985-4F98-A46C-C276A446B105}">
      <dgm:prSet/>
      <dgm:spPr/>
      <dgm:t>
        <a:bodyPr/>
        <a:lstStyle/>
        <a:p>
          <a:endParaRPr lang="es-ES" b="1">
            <a:latin typeface="+mn-lt"/>
          </a:endParaRPr>
        </a:p>
      </dgm:t>
    </dgm:pt>
    <dgm:pt modelId="{CD90075A-F344-41DE-8B91-41121E570287}">
      <dgm:prSet/>
      <dgm:spPr>
        <a:xfrm>
          <a:off x="2180381" y="3378092"/>
          <a:ext cx="4833093" cy="987367"/>
        </a:xfrm>
        <a:prstGeom prst="roundRect">
          <a:avLst>
            <a:gd name="adj" fmla="val 16670"/>
          </a:avLst>
        </a:prstGeom>
        <a:solidFill>
          <a:srgbClr val="D97828">
            <a:hueOff val="662110"/>
            <a:satOff val="384"/>
            <a:lumOff val="3791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s-ES" b="1">
              <a:solidFill>
                <a:srgbClr val="212121"/>
              </a:solidFill>
              <a:latin typeface="+mn-lt"/>
              <a:ea typeface="+mn-ea"/>
              <a:cs typeface="+mn-cs"/>
            </a:rPr>
            <a:t>ADMINISTRACIÓN DE LAS CUENTAS  POR COBRAR</a:t>
          </a:r>
          <a:endParaRPr lang="es-ES" b="1" dirty="0">
            <a:solidFill>
              <a:srgbClr val="212121"/>
            </a:solidFill>
            <a:latin typeface="+mn-lt"/>
            <a:ea typeface="+mn-ea"/>
            <a:cs typeface="+mn-cs"/>
          </a:endParaRPr>
        </a:p>
      </dgm:t>
    </dgm:pt>
    <dgm:pt modelId="{003438B1-72B5-4E2E-8DED-5EFA6E23BA0E}" type="parTrans" cxnId="{54E67121-1AD9-4FD7-B6E6-A056DB93926F}">
      <dgm:prSet/>
      <dgm:spPr/>
      <dgm:t>
        <a:bodyPr/>
        <a:lstStyle/>
        <a:p>
          <a:endParaRPr lang="es-ES" b="1">
            <a:latin typeface="+mn-lt"/>
          </a:endParaRPr>
        </a:p>
      </dgm:t>
    </dgm:pt>
    <dgm:pt modelId="{6D76BEC7-46ED-45B5-B04A-7D485F2ED268}" type="sibTrans" cxnId="{54E67121-1AD9-4FD7-B6E6-A056DB93926F}">
      <dgm:prSet/>
      <dgm:spPr/>
      <dgm:t>
        <a:bodyPr/>
        <a:lstStyle/>
        <a:p>
          <a:endParaRPr lang="es-ES" b="1">
            <a:latin typeface="+mn-lt"/>
          </a:endParaRPr>
        </a:p>
      </dgm:t>
    </dgm:pt>
    <dgm:pt modelId="{E9DC6587-A24B-4D52-92C8-ABF7CB113DA4}">
      <dgm:prSet/>
      <dgm:spPr>
        <a:xfrm>
          <a:off x="2180381" y="4483944"/>
          <a:ext cx="4833093" cy="987367"/>
        </a:xfrm>
        <a:prstGeom prst="roundRect">
          <a:avLst>
            <a:gd name="adj" fmla="val 16670"/>
          </a:avLst>
        </a:prstGeom>
        <a:solidFill>
          <a:srgbClr val="D97828">
            <a:hueOff val="993165"/>
            <a:satOff val="576"/>
            <a:lumOff val="5686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s-ES" b="1">
              <a:solidFill>
                <a:srgbClr val="212121"/>
              </a:solidFill>
              <a:latin typeface="+mn-lt"/>
              <a:ea typeface="+mn-ea"/>
              <a:cs typeface="+mn-cs"/>
            </a:rPr>
            <a:t>ADMINISTRACIÓN DEL INVENTARIO</a:t>
          </a:r>
          <a:endParaRPr lang="es-ES" b="1" dirty="0">
            <a:solidFill>
              <a:srgbClr val="212121"/>
            </a:solidFill>
            <a:latin typeface="+mn-lt"/>
            <a:ea typeface="+mn-ea"/>
            <a:cs typeface="+mn-cs"/>
          </a:endParaRPr>
        </a:p>
      </dgm:t>
    </dgm:pt>
    <dgm:pt modelId="{46CAD761-0586-41C4-ADE3-D973974CE92C}" type="parTrans" cxnId="{20CDC222-61BD-44CD-9743-0C2E8C86A8BE}">
      <dgm:prSet/>
      <dgm:spPr/>
      <dgm:t>
        <a:bodyPr/>
        <a:lstStyle/>
        <a:p>
          <a:endParaRPr lang="es-ES" b="1">
            <a:latin typeface="+mn-lt"/>
          </a:endParaRPr>
        </a:p>
      </dgm:t>
    </dgm:pt>
    <dgm:pt modelId="{58EC2D26-7017-4F16-BA7B-B503312570CD}" type="sibTrans" cxnId="{20CDC222-61BD-44CD-9743-0C2E8C86A8BE}">
      <dgm:prSet/>
      <dgm:spPr/>
      <dgm:t>
        <a:bodyPr/>
        <a:lstStyle/>
        <a:p>
          <a:endParaRPr lang="es-ES" b="1">
            <a:latin typeface="+mn-lt"/>
          </a:endParaRPr>
        </a:p>
      </dgm:t>
    </dgm:pt>
    <dgm:pt modelId="{056AC263-6DFB-4BE4-B6D2-CCCB29C3578D}" type="pres">
      <dgm:prSet presAssocID="{6C00CD20-B308-49CB-B6F0-5BD308B66E24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C9AE10CC-B717-405D-93D4-A46B97D47AE6}" type="pres">
      <dgm:prSet presAssocID="{7F63ED19-AD79-4AAE-8FAB-8715F0BF3F30}" presName="root" presStyleCnt="0">
        <dgm:presLayoutVars>
          <dgm:chMax/>
          <dgm:chPref val="4"/>
        </dgm:presLayoutVars>
      </dgm:prSet>
      <dgm:spPr/>
    </dgm:pt>
    <dgm:pt modelId="{B1B5C3F5-10F1-4D81-9A43-23238689985A}" type="pres">
      <dgm:prSet presAssocID="{7F63ED19-AD79-4AAE-8FAB-8715F0BF3F30}" presName="rootComposite" presStyleCnt="0">
        <dgm:presLayoutVars/>
      </dgm:prSet>
      <dgm:spPr/>
    </dgm:pt>
    <dgm:pt modelId="{0E5ED46E-5E62-4ABA-BC3D-E42C42F46C48}" type="pres">
      <dgm:prSet presAssocID="{7F63ED19-AD79-4AAE-8FAB-8715F0BF3F30}" presName="rootText" presStyleLbl="node0" presStyleIdx="0" presStyleCnt="1">
        <dgm:presLayoutVars>
          <dgm:chMax/>
          <dgm:chPref val="4"/>
        </dgm:presLayoutVars>
      </dgm:prSet>
      <dgm:spPr/>
    </dgm:pt>
    <dgm:pt modelId="{D3C08441-CEE5-4A76-A163-73DCEBB3FAF9}" type="pres">
      <dgm:prSet presAssocID="{7F63ED19-AD79-4AAE-8FAB-8715F0BF3F30}" presName="childShape" presStyleCnt="0">
        <dgm:presLayoutVars>
          <dgm:chMax val="0"/>
          <dgm:chPref val="0"/>
        </dgm:presLayoutVars>
      </dgm:prSet>
      <dgm:spPr/>
    </dgm:pt>
    <dgm:pt modelId="{548C11BB-D5BC-4182-AE7D-BA3ACBE28E6B}" type="pres">
      <dgm:prSet presAssocID="{EE0C7DBA-3662-4842-85B4-B5D3628A4647}" presName="childComposite" presStyleCnt="0">
        <dgm:presLayoutVars>
          <dgm:chMax val="0"/>
          <dgm:chPref val="0"/>
        </dgm:presLayoutVars>
      </dgm:prSet>
      <dgm:spPr/>
    </dgm:pt>
    <dgm:pt modelId="{B3718331-F49F-4BF0-89D4-94A7CFC4F608}" type="pres">
      <dgm:prSet presAssocID="{EE0C7DBA-3662-4842-85B4-B5D3628A4647}" presName="Image" presStyleLbl="node1" presStyleIdx="0" presStyleCnt="4"/>
      <dgm:spPr>
        <a:xfrm>
          <a:off x="1133772" y="1166389"/>
          <a:ext cx="987367" cy="987367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</dgm:pt>
    <dgm:pt modelId="{F5246E43-037D-471A-AF31-C8FC00BE36C1}" type="pres">
      <dgm:prSet presAssocID="{EE0C7DBA-3662-4842-85B4-B5D3628A4647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</dgm:pt>
    <dgm:pt modelId="{579B5694-97D0-4292-9291-F4E6B6C1F424}" type="pres">
      <dgm:prSet presAssocID="{DBA71A29-B250-458D-89FA-C359FE1EC51C}" presName="childComposite" presStyleCnt="0">
        <dgm:presLayoutVars>
          <dgm:chMax val="0"/>
          <dgm:chPref val="0"/>
        </dgm:presLayoutVars>
      </dgm:prSet>
      <dgm:spPr/>
    </dgm:pt>
    <dgm:pt modelId="{168D85FB-93C7-4935-8EF8-2B31AE72EC2A}" type="pres">
      <dgm:prSet presAssocID="{DBA71A29-B250-458D-89FA-C359FE1EC51C}" presName="Image" presStyleLbl="node1" presStyleIdx="1" presStyleCnt="4"/>
      <dgm:spPr>
        <a:xfrm>
          <a:off x="1133772" y="2272241"/>
          <a:ext cx="987367" cy="987367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</dgm:pt>
    <dgm:pt modelId="{59218180-04F4-4763-89D3-B21B72D2F0A4}" type="pres">
      <dgm:prSet presAssocID="{DBA71A29-B250-458D-89FA-C359FE1EC51C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</dgm:pt>
    <dgm:pt modelId="{C8615AA7-39C5-4F4D-BA5D-3E72B32A78FA}" type="pres">
      <dgm:prSet presAssocID="{CD90075A-F344-41DE-8B91-41121E570287}" presName="childComposite" presStyleCnt="0">
        <dgm:presLayoutVars>
          <dgm:chMax val="0"/>
          <dgm:chPref val="0"/>
        </dgm:presLayoutVars>
      </dgm:prSet>
      <dgm:spPr/>
    </dgm:pt>
    <dgm:pt modelId="{BF397AD8-2B11-419B-91D5-D52D6D58F861}" type="pres">
      <dgm:prSet presAssocID="{CD90075A-F344-41DE-8B91-41121E570287}" presName="Image" presStyleLbl="node1" presStyleIdx="2" presStyleCnt="4"/>
      <dgm:spPr>
        <a:xfrm>
          <a:off x="1133772" y="3378092"/>
          <a:ext cx="987367" cy="987367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</dgm:pt>
    <dgm:pt modelId="{A0AFF3E7-9ED7-4A5F-A9ED-C1AA021816BA}" type="pres">
      <dgm:prSet presAssocID="{CD90075A-F344-41DE-8B91-41121E570287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</dgm:pt>
    <dgm:pt modelId="{D2E2360C-1A6E-4516-AB3F-1576DF9E2E27}" type="pres">
      <dgm:prSet presAssocID="{E9DC6587-A24B-4D52-92C8-ABF7CB113DA4}" presName="childComposite" presStyleCnt="0">
        <dgm:presLayoutVars>
          <dgm:chMax val="0"/>
          <dgm:chPref val="0"/>
        </dgm:presLayoutVars>
      </dgm:prSet>
      <dgm:spPr/>
    </dgm:pt>
    <dgm:pt modelId="{F8DA4C2A-02BA-4F2E-80C9-2BB2DE18AF63}" type="pres">
      <dgm:prSet presAssocID="{E9DC6587-A24B-4D52-92C8-ABF7CB113DA4}" presName="Image" presStyleLbl="node1" presStyleIdx="3" presStyleCnt="4"/>
      <dgm:spPr>
        <a:xfrm>
          <a:off x="1133772" y="4483944"/>
          <a:ext cx="987367" cy="987367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</dgm:pt>
    <dgm:pt modelId="{E743E120-3DC2-42C7-9211-4A66B096753F}" type="pres">
      <dgm:prSet presAssocID="{E9DC6587-A24B-4D52-92C8-ABF7CB113DA4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6B0FC1D-FCB0-43F0-840F-ADD57B811AAB}" srcId="{7F63ED19-AD79-4AAE-8FAB-8715F0BF3F30}" destId="{EE0C7DBA-3662-4842-85B4-B5D3628A4647}" srcOrd="0" destOrd="0" parTransId="{C6408D2E-6FA9-48AB-B55B-EE7B05D75BCE}" sibTransId="{39B015DB-B67A-47C9-BBE4-26967304DD36}"/>
    <dgm:cxn modelId="{586E361E-302D-4ED2-9B6C-C359C54D9912}" type="presOf" srcId="{EE0C7DBA-3662-4842-85B4-B5D3628A4647}" destId="{F5246E43-037D-471A-AF31-C8FC00BE36C1}" srcOrd="0" destOrd="0" presId="urn:microsoft.com/office/officeart/2008/layout/PictureAccentList"/>
    <dgm:cxn modelId="{54E67121-1AD9-4FD7-B6E6-A056DB93926F}" srcId="{7F63ED19-AD79-4AAE-8FAB-8715F0BF3F30}" destId="{CD90075A-F344-41DE-8B91-41121E570287}" srcOrd="2" destOrd="0" parTransId="{003438B1-72B5-4E2E-8DED-5EFA6E23BA0E}" sibTransId="{6D76BEC7-46ED-45B5-B04A-7D485F2ED268}"/>
    <dgm:cxn modelId="{20CDC222-61BD-44CD-9743-0C2E8C86A8BE}" srcId="{7F63ED19-AD79-4AAE-8FAB-8715F0BF3F30}" destId="{E9DC6587-A24B-4D52-92C8-ABF7CB113DA4}" srcOrd="3" destOrd="0" parTransId="{46CAD761-0586-41C4-ADE3-D973974CE92C}" sibTransId="{58EC2D26-7017-4F16-BA7B-B503312570CD}"/>
    <dgm:cxn modelId="{BF4A6366-FCFC-41B6-8879-D55D5F97C715}" type="presOf" srcId="{CD90075A-F344-41DE-8B91-41121E570287}" destId="{A0AFF3E7-9ED7-4A5F-A9ED-C1AA021816BA}" srcOrd="0" destOrd="0" presId="urn:microsoft.com/office/officeart/2008/layout/PictureAccentList"/>
    <dgm:cxn modelId="{D23ABB79-7E3A-4E0D-B3FB-DD494FDDB87F}" type="presOf" srcId="{6C00CD20-B308-49CB-B6F0-5BD308B66E24}" destId="{056AC263-6DFB-4BE4-B6D2-CCCB29C3578D}" srcOrd="0" destOrd="0" presId="urn:microsoft.com/office/officeart/2008/layout/PictureAccentList"/>
    <dgm:cxn modelId="{02E33FAC-3E9E-46F8-BB5B-F76F2D3BF0AD}" type="presOf" srcId="{E9DC6587-A24B-4D52-92C8-ABF7CB113DA4}" destId="{E743E120-3DC2-42C7-9211-4A66B096753F}" srcOrd="0" destOrd="0" presId="urn:microsoft.com/office/officeart/2008/layout/PictureAccentList"/>
    <dgm:cxn modelId="{988FEABD-2985-4F98-A46C-C276A446B105}" srcId="{7F63ED19-AD79-4AAE-8FAB-8715F0BF3F30}" destId="{DBA71A29-B250-458D-89FA-C359FE1EC51C}" srcOrd="1" destOrd="0" parTransId="{56D90727-C989-4E36-B95C-8B08436438EF}" sibTransId="{24CE5B94-F4D4-48DC-8613-565114A14A58}"/>
    <dgm:cxn modelId="{9E7F95E2-81F5-40B2-9B81-BE5D5BC03F7D}" srcId="{6C00CD20-B308-49CB-B6F0-5BD308B66E24}" destId="{7F63ED19-AD79-4AAE-8FAB-8715F0BF3F30}" srcOrd="0" destOrd="0" parTransId="{51B5E59D-7FF6-42C2-BF66-D01A7665B2A6}" sibTransId="{1DC4B910-E901-473F-A376-BE74B54FBBC8}"/>
    <dgm:cxn modelId="{322E71EE-2BE7-4414-81DA-4340F79520D1}" type="presOf" srcId="{DBA71A29-B250-458D-89FA-C359FE1EC51C}" destId="{59218180-04F4-4763-89D3-B21B72D2F0A4}" srcOrd="0" destOrd="0" presId="urn:microsoft.com/office/officeart/2008/layout/PictureAccentList"/>
    <dgm:cxn modelId="{16BCB1FE-6EAE-4C73-BA65-75ABAB05C6E5}" type="presOf" srcId="{7F63ED19-AD79-4AAE-8FAB-8715F0BF3F30}" destId="{0E5ED46E-5E62-4ABA-BC3D-E42C42F46C48}" srcOrd="0" destOrd="0" presId="urn:microsoft.com/office/officeart/2008/layout/PictureAccentList"/>
    <dgm:cxn modelId="{06835E3F-D446-4B92-A2B7-E3135F3DE5EC}" type="presParOf" srcId="{056AC263-6DFB-4BE4-B6D2-CCCB29C3578D}" destId="{C9AE10CC-B717-405D-93D4-A46B97D47AE6}" srcOrd="0" destOrd="0" presId="urn:microsoft.com/office/officeart/2008/layout/PictureAccentList"/>
    <dgm:cxn modelId="{76236613-CEFC-419A-9A20-F36F8C71D9A1}" type="presParOf" srcId="{C9AE10CC-B717-405D-93D4-A46B97D47AE6}" destId="{B1B5C3F5-10F1-4D81-9A43-23238689985A}" srcOrd="0" destOrd="0" presId="urn:microsoft.com/office/officeart/2008/layout/PictureAccentList"/>
    <dgm:cxn modelId="{74FDDFBB-5949-48A3-9841-0F8C279BF956}" type="presParOf" srcId="{B1B5C3F5-10F1-4D81-9A43-23238689985A}" destId="{0E5ED46E-5E62-4ABA-BC3D-E42C42F46C48}" srcOrd="0" destOrd="0" presId="urn:microsoft.com/office/officeart/2008/layout/PictureAccentList"/>
    <dgm:cxn modelId="{3F57895A-13F0-4863-90FE-A9E1B52762F2}" type="presParOf" srcId="{C9AE10CC-B717-405D-93D4-A46B97D47AE6}" destId="{D3C08441-CEE5-4A76-A163-73DCEBB3FAF9}" srcOrd="1" destOrd="0" presId="urn:microsoft.com/office/officeart/2008/layout/PictureAccentList"/>
    <dgm:cxn modelId="{6E2BF596-7F4D-49C0-A294-C337E212ADD9}" type="presParOf" srcId="{D3C08441-CEE5-4A76-A163-73DCEBB3FAF9}" destId="{548C11BB-D5BC-4182-AE7D-BA3ACBE28E6B}" srcOrd="0" destOrd="0" presId="urn:microsoft.com/office/officeart/2008/layout/PictureAccentList"/>
    <dgm:cxn modelId="{934BB305-FA7D-459F-A986-B22FD3D6E3BA}" type="presParOf" srcId="{548C11BB-D5BC-4182-AE7D-BA3ACBE28E6B}" destId="{B3718331-F49F-4BF0-89D4-94A7CFC4F608}" srcOrd="0" destOrd="0" presId="urn:microsoft.com/office/officeart/2008/layout/PictureAccentList"/>
    <dgm:cxn modelId="{100FC50A-549A-4B7A-9802-05FEAFFCC346}" type="presParOf" srcId="{548C11BB-D5BC-4182-AE7D-BA3ACBE28E6B}" destId="{F5246E43-037D-471A-AF31-C8FC00BE36C1}" srcOrd="1" destOrd="0" presId="urn:microsoft.com/office/officeart/2008/layout/PictureAccentList"/>
    <dgm:cxn modelId="{A46CD616-947B-4112-A1FF-8DBDFEFE9C58}" type="presParOf" srcId="{D3C08441-CEE5-4A76-A163-73DCEBB3FAF9}" destId="{579B5694-97D0-4292-9291-F4E6B6C1F424}" srcOrd="1" destOrd="0" presId="urn:microsoft.com/office/officeart/2008/layout/PictureAccentList"/>
    <dgm:cxn modelId="{3365A86D-F932-4E21-866F-08C0EC61BEB0}" type="presParOf" srcId="{579B5694-97D0-4292-9291-F4E6B6C1F424}" destId="{168D85FB-93C7-4935-8EF8-2B31AE72EC2A}" srcOrd="0" destOrd="0" presId="urn:microsoft.com/office/officeart/2008/layout/PictureAccentList"/>
    <dgm:cxn modelId="{B5826701-2606-4BC2-8AF8-E6203F5D69D8}" type="presParOf" srcId="{579B5694-97D0-4292-9291-F4E6B6C1F424}" destId="{59218180-04F4-4763-89D3-B21B72D2F0A4}" srcOrd="1" destOrd="0" presId="urn:microsoft.com/office/officeart/2008/layout/PictureAccentList"/>
    <dgm:cxn modelId="{1FC38504-E2C6-4D19-B83D-587ADBF4A9F0}" type="presParOf" srcId="{D3C08441-CEE5-4A76-A163-73DCEBB3FAF9}" destId="{C8615AA7-39C5-4F4D-BA5D-3E72B32A78FA}" srcOrd="2" destOrd="0" presId="urn:microsoft.com/office/officeart/2008/layout/PictureAccentList"/>
    <dgm:cxn modelId="{AA7990B8-CCCC-4246-8A5D-A72B85158D0D}" type="presParOf" srcId="{C8615AA7-39C5-4F4D-BA5D-3E72B32A78FA}" destId="{BF397AD8-2B11-419B-91D5-D52D6D58F861}" srcOrd="0" destOrd="0" presId="urn:microsoft.com/office/officeart/2008/layout/PictureAccentList"/>
    <dgm:cxn modelId="{DEFA68FD-9DFD-4569-BAB6-1B682C279F59}" type="presParOf" srcId="{C8615AA7-39C5-4F4D-BA5D-3E72B32A78FA}" destId="{A0AFF3E7-9ED7-4A5F-A9ED-C1AA021816BA}" srcOrd="1" destOrd="0" presId="urn:microsoft.com/office/officeart/2008/layout/PictureAccentList"/>
    <dgm:cxn modelId="{17E7DFCE-DFB4-4634-A19F-098FCF233480}" type="presParOf" srcId="{D3C08441-CEE5-4A76-A163-73DCEBB3FAF9}" destId="{D2E2360C-1A6E-4516-AB3F-1576DF9E2E27}" srcOrd="3" destOrd="0" presId="urn:microsoft.com/office/officeart/2008/layout/PictureAccentList"/>
    <dgm:cxn modelId="{21700D31-5084-495A-80EF-0DFFDAA809E0}" type="presParOf" srcId="{D2E2360C-1A6E-4516-AB3F-1576DF9E2E27}" destId="{F8DA4C2A-02BA-4F2E-80C9-2BB2DE18AF63}" srcOrd="0" destOrd="0" presId="urn:microsoft.com/office/officeart/2008/layout/PictureAccentList"/>
    <dgm:cxn modelId="{9C8B58D1-437A-4B82-9595-858DCF2AA37D}" type="presParOf" srcId="{D2E2360C-1A6E-4516-AB3F-1576DF9E2E27}" destId="{E743E120-3DC2-42C7-9211-4A66B096753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FF26B9-F7A4-4498-A475-794C69E32079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D151D2D-D7B6-4EEA-B815-563DD543D180}">
      <dgm:prSet phldrT="[Texto]" custT="1"/>
      <dgm:spPr/>
      <dgm:t>
        <a:bodyPr/>
        <a:lstStyle/>
        <a:p>
          <a:r>
            <a:rPr lang="es-ES" altLang="es-ES" sz="1800" b="1" dirty="0">
              <a:latin typeface="+mn-lt"/>
            </a:rPr>
            <a:t>3. FUENTES DE FINANCIAMIENTO A CORTO PLAZO</a:t>
          </a:r>
          <a:endParaRPr lang="es-ES" sz="1800" dirty="0">
            <a:latin typeface="+mn-lt"/>
          </a:endParaRPr>
        </a:p>
      </dgm:t>
    </dgm:pt>
    <dgm:pt modelId="{105C6A12-E6DD-46CC-8316-BB0775A60048}" type="parTrans" cxnId="{DEC87867-F539-42B3-BDA4-B7689C86FFB6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3E11ECD6-7601-4209-AD2E-E424BD96C205}" type="sibTrans" cxnId="{DEC87867-F539-42B3-BDA4-B7689C86FFB6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C2065793-82A7-4E58-B765-F0C0AA683EB2}">
      <dgm:prSet phldrT="[Texto]" custT="1"/>
      <dgm:spPr>
        <a:ln>
          <a:solidFill>
            <a:srgbClr val="00B050"/>
          </a:solidFill>
        </a:ln>
      </dgm:spPr>
      <dgm:t>
        <a:bodyPr/>
        <a:lstStyle/>
        <a:p>
          <a:r>
            <a:rPr lang="es-ES" altLang="es-ES" sz="1800" b="1" dirty="0">
              <a:latin typeface="+mn-lt"/>
            </a:rPr>
            <a:t>FUENTES DE FINANCIAMIENTO</a:t>
          </a:r>
          <a:endParaRPr lang="es-ES" sz="1800" dirty="0">
            <a:latin typeface="+mn-lt"/>
          </a:endParaRPr>
        </a:p>
      </dgm:t>
    </dgm:pt>
    <dgm:pt modelId="{21CE8F44-EE37-4C44-9C03-318FD8BD80C5}" type="sibTrans" cxnId="{86C0FB4C-533D-423A-B094-5B39B90AC727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214D9AFF-D53B-48BD-AE2F-78C5362E672E}" type="parTrans" cxnId="{86C0FB4C-533D-423A-B094-5B39B90AC727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33010230-A19A-4FF1-857D-EA5E34D659F4}">
      <dgm:prSet custT="1"/>
      <dgm:spPr>
        <a:ln>
          <a:solidFill>
            <a:srgbClr val="F10BD0"/>
          </a:solidFill>
        </a:ln>
      </dgm:spPr>
      <dgm:t>
        <a:bodyPr/>
        <a:lstStyle/>
        <a:p>
          <a:r>
            <a:rPr lang="es-ES" altLang="es-ES" sz="1800" b="1" dirty="0">
              <a:latin typeface="+mn-lt"/>
            </a:rPr>
            <a:t>CUENTAS POR PAGAR, PASIVOS ACUMULADOS</a:t>
          </a:r>
          <a:endParaRPr lang="es-ES" sz="1800" dirty="0">
            <a:latin typeface="+mn-lt"/>
          </a:endParaRPr>
        </a:p>
      </dgm:t>
    </dgm:pt>
    <dgm:pt modelId="{BD9B532B-B144-4B69-8BEF-6A4F51CD7A13}" type="parTrans" cxnId="{64AED38D-8B86-49ED-B6E7-D327722CB772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D9862E36-3F00-4561-A673-F56D6981A9F7}" type="sibTrans" cxnId="{64AED38D-8B86-49ED-B6E7-D327722CB772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5614BC1C-9A3D-4F6C-B294-B9F1369241A9}">
      <dgm:prSet custT="1"/>
      <dgm:spPr>
        <a:ln>
          <a:solidFill>
            <a:srgbClr val="F10BD0"/>
          </a:solidFill>
        </a:ln>
      </dgm:spPr>
      <dgm:t>
        <a:bodyPr/>
        <a:lstStyle/>
        <a:p>
          <a:r>
            <a:rPr lang="es-ES" altLang="es-ES" sz="1800" b="1" dirty="0">
              <a:latin typeface="+mn-lt"/>
            </a:rPr>
            <a:t>PRÉSTAMOS BANCARIOS Y PAPEL COMERCIAL</a:t>
          </a:r>
        </a:p>
      </dgm:t>
    </dgm:pt>
    <dgm:pt modelId="{4B0E15CC-8C09-4A28-9D24-5B3832420B2E}" type="parTrans" cxnId="{B0148218-257D-4EE4-BCB5-31B17C71C694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19D292DE-2EEB-4A1B-940B-22902ED5D947}" type="sibTrans" cxnId="{B0148218-257D-4EE4-BCB5-31B17C71C694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FB92F41E-74FB-4E24-AECE-B0F9EB98C1B4}">
      <dgm:prSet custT="1"/>
      <dgm:spPr>
        <a:ln>
          <a:solidFill>
            <a:srgbClr val="00B050"/>
          </a:solidFill>
        </a:ln>
      </dgm:spPr>
      <dgm:t>
        <a:bodyPr/>
        <a:lstStyle/>
        <a:p>
          <a:r>
            <a:rPr lang="es-ES" altLang="es-ES" sz="1800" b="1" dirty="0">
              <a:latin typeface="+mn-lt"/>
            </a:rPr>
            <a:t>FUENTES EXTRABANCARIAS DE FINANCIAMIENTO</a:t>
          </a:r>
        </a:p>
      </dgm:t>
    </dgm:pt>
    <dgm:pt modelId="{51F33FE7-05A6-4AA0-852B-86FCEE8A4190}" type="parTrans" cxnId="{94D60982-CCF9-49ED-AA93-3388E4A40AB3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5DD540FC-1642-4390-B939-29FC60B89C55}" type="sibTrans" cxnId="{94D60982-CCF9-49ED-AA93-3388E4A40AB3}">
      <dgm:prSet/>
      <dgm:spPr/>
      <dgm:t>
        <a:bodyPr/>
        <a:lstStyle/>
        <a:p>
          <a:endParaRPr lang="es-ES" sz="1800">
            <a:latin typeface="+mn-lt"/>
          </a:endParaRPr>
        </a:p>
      </dgm:t>
    </dgm:pt>
    <dgm:pt modelId="{5EB7E72E-7D1D-4E93-8EF1-752F27AB9A6F}" type="pres">
      <dgm:prSet presAssocID="{F4FF26B9-F7A4-4498-A475-794C69E3207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C4E6D24-A678-490E-9B8B-F2026BB3E230}" type="pres">
      <dgm:prSet presAssocID="{CD151D2D-D7B6-4EEA-B815-563DD543D180}" presName="hierRoot1" presStyleCnt="0"/>
      <dgm:spPr/>
    </dgm:pt>
    <dgm:pt modelId="{165332CE-139C-4853-B0FE-E22827F7C42B}" type="pres">
      <dgm:prSet presAssocID="{CD151D2D-D7B6-4EEA-B815-563DD543D180}" presName="composite" presStyleCnt="0"/>
      <dgm:spPr/>
    </dgm:pt>
    <dgm:pt modelId="{B22BBC29-DB56-4921-AC08-0FF99A39BA3F}" type="pres">
      <dgm:prSet presAssocID="{CD151D2D-D7B6-4EEA-B815-563DD543D180}" presName="background" presStyleLbl="node0" presStyleIdx="0" presStyleCnt="1"/>
      <dgm:spPr/>
    </dgm:pt>
    <dgm:pt modelId="{8CD107B2-BFF4-4044-AD6B-6D3F3B148227}" type="pres">
      <dgm:prSet presAssocID="{CD151D2D-D7B6-4EEA-B815-563DD543D180}" presName="text" presStyleLbl="fgAcc0" presStyleIdx="0" presStyleCnt="1" custScaleX="153736">
        <dgm:presLayoutVars>
          <dgm:chPref val="3"/>
        </dgm:presLayoutVars>
      </dgm:prSet>
      <dgm:spPr/>
    </dgm:pt>
    <dgm:pt modelId="{752763D5-B4E2-4DC8-882F-4ED0C97B9178}" type="pres">
      <dgm:prSet presAssocID="{CD151D2D-D7B6-4EEA-B815-563DD543D180}" presName="hierChild2" presStyleCnt="0"/>
      <dgm:spPr/>
    </dgm:pt>
    <dgm:pt modelId="{26B9723F-19CC-43FD-A93B-9A4EE972CA28}" type="pres">
      <dgm:prSet presAssocID="{214D9AFF-D53B-48BD-AE2F-78C5362E672E}" presName="Name10" presStyleLbl="parChTrans1D2" presStyleIdx="0" presStyleCnt="2"/>
      <dgm:spPr/>
    </dgm:pt>
    <dgm:pt modelId="{79DA6F58-D77B-4D9C-8823-8EA259CAC52C}" type="pres">
      <dgm:prSet presAssocID="{C2065793-82A7-4E58-B765-F0C0AA683EB2}" presName="hierRoot2" presStyleCnt="0"/>
      <dgm:spPr/>
    </dgm:pt>
    <dgm:pt modelId="{35FE8FCB-0482-450C-81C6-81A3557C0C65}" type="pres">
      <dgm:prSet presAssocID="{C2065793-82A7-4E58-B765-F0C0AA683EB2}" presName="composite2" presStyleCnt="0"/>
      <dgm:spPr/>
    </dgm:pt>
    <dgm:pt modelId="{13B3E9DE-30E3-4686-B154-F1704AF038BD}" type="pres">
      <dgm:prSet presAssocID="{C2065793-82A7-4E58-B765-F0C0AA683EB2}" presName="background2" presStyleLbl="node2" presStyleIdx="0" presStyleCnt="2"/>
      <dgm:spPr>
        <a:solidFill>
          <a:srgbClr val="00B050"/>
        </a:solidFill>
      </dgm:spPr>
    </dgm:pt>
    <dgm:pt modelId="{F5223738-E38B-45CE-B115-35E04611AB97}" type="pres">
      <dgm:prSet presAssocID="{C2065793-82A7-4E58-B765-F0C0AA683EB2}" presName="text2" presStyleLbl="fgAcc2" presStyleIdx="0" presStyleCnt="2" custScaleX="134835">
        <dgm:presLayoutVars>
          <dgm:chPref val="3"/>
        </dgm:presLayoutVars>
      </dgm:prSet>
      <dgm:spPr/>
    </dgm:pt>
    <dgm:pt modelId="{5520FE91-4BC9-4701-BB6C-F0FEC0918B1B}" type="pres">
      <dgm:prSet presAssocID="{C2065793-82A7-4E58-B765-F0C0AA683EB2}" presName="hierChild3" presStyleCnt="0"/>
      <dgm:spPr/>
    </dgm:pt>
    <dgm:pt modelId="{0A4A94E1-75F7-4EBC-BA43-646F9A7DAD1C}" type="pres">
      <dgm:prSet presAssocID="{BD9B532B-B144-4B69-8BEF-6A4F51CD7A13}" presName="Name17" presStyleLbl="parChTrans1D3" presStyleIdx="0" presStyleCnt="2"/>
      <dgm:spPr/>
    </dgm:pt>
    <dgm:pt modelId="{07E0C427-AE73-4074-9414-98058D9223B7}" type="pres">
      <dgm:prSet presAssocID="{33010230-A19A-4FF1-857D-EA5E34D659F4}" presName="hierRoot3" presStyleCnt="0"/>
      <dgm:spPr/>
    </dgm:pt>
    <dgm:pt modelId="{7E3DB65D-38B8-4788-9283-90257126DA70}" type="pres">
      <dgm:prSet presAssocID="{33010230-A19A-4FF1-857D-EA5E34D659F4}" presName="composite3" presStyleCnt="0"/>
      <dgm:spPr/>
    </dgm:pt>
    <dgm:pt modelId="{8AE3ABB5-B5A5-475F-B30C-68E31348809A}" type="pres">
      <dgm:prSet presAssocID="{33010230-A19A-4FF1-857D-EA5E34D659F4}" presName="background3" presStyleLbl="node3" presStyleIdx="0" presStyleCnt="2"/>
      <dgm:spPr>
        <a:solidFill>
          <a:srgbClr val="F10BD0"/>
        </a:solidFill>
      </dgm:spPr>
    </dgm:pt>
    <dgm:pt modelId="{09829F42-8F06-4A1D-B5FA-F4FC0844FCED}" type="pres">
      <dgm:prSet presAssocID="{33010230-A19A-4FF1-857D-EA5E34D659F4}" presName="text3" presStyleLbl="fgAcc3" presStyleIdx="0" presStyleCnt="2" custScaleX="176462">
        <dgm:presLayoutVars>
          <dgm:chPref val="3"/>
        </dgm:presLayoutVars>
      </dgm:prSet>
      <dgm:spPr/>
    </dgm:pt>
    <dgm:pt modelId="{19622562-29F3-4A4F-827B-CBAD53E6671C}" type="pres">
      <dgm:prSet presAssocID="{33010230-A19A-4FF1-857D-EA5E34D659F4}" presName="hierChild4" presStyleCnt="0"/>
      <dgm:spPr/>
    </dgm:pt>
    <dgm:pt modelId="{691C3557-F84F-4353-888B-AAAB014621EC}" type="pres">
      <dgm:prSet presAssocID="{4B0E15CC-8C09-4A28-9D24-5B3832420B2E}" presName="Name17" presStyleLbl="parChTrans1D3" presStyleIdx="1" presStyleCnt="2"/>
      <dgm:spPr/>
    </dgm:pt>
    <dgm:pt modelId="{570DCD70-8586-431E-B724-336B0F9DC4DE}" type="pres">
      <dgm:prSet presAssocID="{5614BC1C-9A3D-4F6C-B294-B9F1369241A9}" presName="hierRoot3" presStyleCnt="0"/>
      <dgm:spPr/>
    </dgm:pt>
    <dgm:pt modelId="{FEA3785B-3F99-487C-BF04-32EE03D88F77}" type="pres">
      <dgm:prSet presAssocID="{5614BC1C-9A3D-4F6C-B294-B9F1369241A9}" presName="composite3" presStyleCnt="0"/>
      <dgm:spPr/>
    </dgm:pt>
    <dgm:pt modelId="{C27470B8-0D80-47CE-8A8A-5CED68824E3C}" type="pres">
      <dgm:prSet presAssocID="{5614BC1C-9A3D-4F6C-B294-B9F1369241A9}" presName="background3" presStyleLbl="node3" presStyleIdx="1" presStyleCnt="2"/>
      <dgm:spPr>
        <a:solidFill>
          <a:srgbClr val="F10BD0"/>
        </a:solidFill>
      </dgm:spPr>
    </dgm:pt>
    <dgm:pt modelId="{62571DAB-CAA3-498E-8CD3-1F6D579CED21}" type="pres">
      <dgm:prSet presAssocID="{5614BC1C-9A3D-4F6C-B294-B9F1369241A9}" presName="text3" presStyleLbl="fgAcc3" presStyleIdx="1" presStyleCnt="2" custScaleX="139275">
        <dgm:presLayoutVars>
          <dgm:chPref val="3"/>
        </dgm:presLayoutVars>
      </dgm:prSet>
      <dgm:spPr/>
    </dgm:pt>
    <dgm:pt modelId="{963AFB27-654A-4140-BF7D-AF4FDB5477B5}" type="pres">
      <dgm:prSet presAssocID="{5614BC1C-9A3D-4F6C-B294-B9F1369241A9}" presName="hierChild4" presStyleCnt="0"/>
      <dgm:spPr/>
    </dgm:pt>
    <dgm:pt modelId="{F9F1C0CF-2D29-4B7A-9186-D713C1A3D232}" type="pres">
      <dgm:prSet presAssocID="{51F33FE7-05A6-4AA0-852B-86FCEE8A4190}" presName="Name10" presStyleLbl="parChTrans1D2" presStyleIdx="1" presStyleCnt="2"/>
      <dgm:spPr/>
    </dgm:pt>
    <dgm:pt modelId="{3DC0E0BD-E3B8-4E67-8B97-0D94B5141CA9}" type="pres">
      <dgm:prSet presAssocID="{FB92F41E-74FB-4E24-AECE-B0F9EB98C1B4}" presName="hierRoot2" presStyleCnt="0"/>
      <dgm:spPr/>
    </dgm:pt>
    <dgm:pt modelId="{1B793293-8E90-4294-A3D0-62A9E2800EFF}" type="pres">
      <dgm:prSet presAssocID="{FB92F41E-74FB-4E24-AECE-B0F9EB98C1B4}" presName="composite2" presStyleCnt="0"/>
      <dgm:spPr/>
    </dgm:pt>
    <dgm:pt modelId="{09A44F94-249C-471C-9D46-E66787EC7E9C}" type="pres">
      <dgm:prSet presAssocID="{FB92F41E-74FB-4E24-AECE-B0F9EB98C1B4}" presName="background2" presStyleLbl="node2" presStyleIdx="1" presStyleCnt="2"/>
      <dgm:spPr>
        <a:solidFill>
          <a:srgbClr val="00B050"/>
        </a:solidFill>
      </dgm:spPr>
    </dgm:pt>
    <dgm:pt modelId="{8248808E-EF0D-4875-8BD7-F39B237814DA}" type="pres">
      <dgm:prSet presAssocID="{FB92F41E-74FB-4E24-AECE-B0F9EB98C1B4}" presName="text2" presStyleLbl="fgAcc2" presStyleIdx="1" presStyleCnt="2" custScaleX="146137">
        <dgm:presLayoutVars>
          <dgm:chPref val="3"/>
        </dgm:presLayoutVars>
      </dgm:prSet>
      <dgm:spPr/>
    </dgm:pt>
    <dgm:pt modelId="{5548478F-E252-45C1-BBC1-DB8C7A4406CC}" type="pres">
      <dgm:prSet presAssocID="{FB92F41E-74FB-4E24-AECE-B0F9EB98C1B4}" presName="hierChild3" presStyleCnt="0"/>
      <dgm:spPr/>
    </dgm:pt>
  </dgm:ptLst>
  <dgm:cxnLst>
    <dgm:cxn modelId="{B0148218-257D-4EE4-BCB5-31B17C71C694}" srcId="{C2065793-82A7-4E58-B765-F0C0AA683EB2}" destId="{5614BC1C-9A3D-4F6C-B294-B9F1369241A9}" srcOrd="1" destOrd="0" parTransId="{4B0E15CC-8C09-4A28-9D24-5B3832420B2E}" sibTransId="{19D292DE-2EEB-4A1B-940B-22902ED5D947}"/>
    <dgm:cxn modelId="{BD67D31F-0786-4C2A-8BF1-F2E9C671F4B7}" type="presOf" srcId="{CD151D2D-D7B6-4EEA-B815-563DD543D180}" destId="{8CD107B2-BFF4-4044-AD6B-6D3F3B148227}" srcOrd="0" destOrd="0" presId="urn:microsoft.com/office/officeart/2005/8/layout/hierarchy1"/>
    <dgm:cxn modelId="{7AA84A5D-415F-4CA4-8AC1-7B29F12355E1}" type="presOf" srcId="{FB92F41E-74FB-4E24-AECE-B0F9EB98C1B4}" destId="{8248808E-EF0D-4875-8BD7-F39B237814DA}" srcOrd="0" destOrd="0" presId="urn:microsoft.com/office/officeart/2005/8/layout/hierarchy1"/>
    <dgm:cxn modelId="{C3DC7346-C6FD-4090-ADCF-074CBAA2C69B}" type="presOf" srcId="{51F33FE7-05A6-4AA0-852B-86FCEE8A4190}" destId="{F9F1C0CF-2D29-4B7A-9186-D713C1A3D232}" srcOrd="0" destOrd="0" presId="urn:microsoft.com/office/officeart/2005/8/layout/hierarchy1"/>
    <dgm:cxn modelId="{DEC87867-F539-42B3-BDA4-B7689C86FFB6}" srcId="{F4FF26B9-F7A4-4498-A475-794C69E32079}" destId="{CD151D2D-D7B6-4EEA-B815-563DD543D180}" srcOrd="0" destOrd="0" parTransId="{105C6A12-E6DD-46CC-8316-BB0775A60048}" sibTransId="{3E11ECD6-7601-4209-AD2E-E424BD96C205}"/>
    <dgm:cxn modelId="{419F9247-DCBF-49ED-9153-32A9352E90FB}" type="presOf" srcId="{5614BC1C-9A3D-4F6C-B294-B9F1369241A9}" destId="{62571DAB-CAA3-498E-8CD3-1F6D579CED21}" srcOrd="0" destOrd="0" presId="urn:microsoft.com/office/officeart/2005/8/layout/hierarchy1"/>
    <dgm:cxn modelId="{86C0FB4C-533D-423A-B094-5B39B90AC727}" srcId="{CD151D2D-D7B6-4EEA-B815-563DD543D180}" destId="{C2065793-82A7-4E58-B765-F0C0AA683EB2}" srcOrd="0" destOrd="0" parTransId="{214D9AFF-D53B-48BD-AE2F-78C5362E672E}" sibTransId="{21CE8F44-EE37-4C44-9C03-318FD8BD80C5}"/>
    <dgm:cxn modelId="{94D60982-CCF9-49ED-AA93-3388E4A40AB3}" srcId="{CD151D2D-D7B6-4EEA-B815-563DD543D180}" destId="{FB92F41E-74FB-4E24-AECE-B0F9EB98C1B4}" srcOrd="1" destOrd="0" parTransId="{51F33FE7-05A6-4AA0-852B-86FCEE8A4190}" sibTransId="{5DD540FC-1642-4390-B939-29FC60B89C55}"/>
    <dgm:cxn modelId="{073C2882-EE16-4F57-9B2C-3D5F00256992}" type="presOf" srcId="{BD9B532B-B144-4B69-8BEF-6A4F51CD7A13}" destId="{0A4A94E1-75F7-4EBC-BA43-646F9A7DAD1C}" srcOrd="0" destOrd="0" presId="urn:microsoft.com/office/officeart/2005/8/layout/hierarchy1"/>
    <dgm:cxn modelId="{BA317F86-91F9-49EC-B94F-D8945EB07B6E}" type="presOf" srcId="{214D9AFF-D53B-48BD-AE2F-78C5362E672E}" destId="{26B9723F-19CC-43FD-A93B-9A4EE972CA28}" srcOrd="0" destOrd="0" presId="urn:microsoft.com/office/officeart/2005/8/layout/hierarchy1"/>
    <dgm:cxn modelId="{64AED38D-8B86-49ED-B6E7-D327722CB772}" srcId="{C2065793-82A7-4E58-B765-F0C0AA683EB2}" destId="{33010230-A19A-4FF1-857D-EA5E34D659F4}" srcOrd="0" destOrd="0" parTransId="{BD9B532B-B144-4B69-8BEF-6A4F51CD7A13}" sibTransId="{D9862E36-3F00-4561-A673-F56D6981A9F7}"/>
    <dgm:cxn modelId="{9860D898-1730-4B5A-846E-78DA35CF3337}" type="presOf" srcId="{F4FF26B9-F7A4-4498-A475-794C69E32079}" destId="{5EB7E72E-7D1D-4E93-8EF1-752F27AB9A6F}" srcOrd="0" destOrd="0" presId="urn:microsoft.com/office/officeart/2005/8/layout/hierarchy1"/>
    <dgm:cxn modelId="{A1B4F1A3-8364-4501-807B-1C92B845218A}" type="presOf" srcId="{C2065793-82A7-4E58-B765-F0C0AA683EB2}" destId="{F5223738-E38B-45CE-B115-35E04611AB97}" srcOrd="0" destOrd="0" presId="urn:microsoft.com/office/officeart/2005/8/layout/hierarchy1"/>
    <dgm:cxn modelId="{992077B6-6241-4882-8B54-F0A51E5A17AF}" type="presOf" srcId="{4B0E15CC-8C09-4A28-9D24-5B3832420B2E}" destId="{691C3557-F84F-4353-888B-AAAB014621EC}" srcOrd="0" destOrd="0" presId="urn:microsoft.com/office/officeart/2005/8/layout/hierarchy1"/>
    <dgm:cxn modelId="{212E3CDE-6029-45C0-BDAE-0A434AD6ABF1}" type="presOf" srcId="{33010230-A19A-4FF1-857D-EA5E34D659F4}" destId="{09829F42-8F06-4A1D-B5FA-F4FC0844FCED}" srcOrd="0" destOrd="0" presId="urn:microsoft.com/office/officeart/2005/8/layout/hierarchy1"/>
    <dgm:cxn modelId="{AAEDB1A1-B2E8-42FC-9D48-2B12BDC64363}" type="presParOf" srcId="{5EB7E72E-7D1D-4E93-8EF1-752F27AB9A6F}" destId="{BC4E6D24-A678-490E-9B8B-F2026BB3E230}" srcOrd="0" destOrd="0" presId="urn:microsoft.com/office/officeart/2005/8/layout/hierarchy1"/>
    <dgm:cxn modelId="{852EDDB1-D04F-437F-8BB0-76D683E6BB0C}" type="presParOf" srcId="{BC4E6D24-A678-490E-9B8B-F2026BB3E230}" destId="{165332CE-139C-4853-B0FE-E22827F7C42B}" srcOrd="0" destOrd="0" presId="urn:microsoft.com/office/officeart/2005/8/layout/hierarchy1"/>
    <dgm:cxn modelId="{F5B4F5C3-4901-4692-AFA4-B42E28EF0EE5}" type="presParOf" srcId="{165332CE-139C-4853-B0FE-E22827F7C42B}" destId="{B22BBC29-DB56-4921-AC08-0FF99A39BA3F}" srcOrd="0" destOrd="0" presId="urn:microsoft.com/office/officeart/2005/8/layout/hierarchy1"/>
    <dgm:cxn modelId="{33F2A276-1F9F-4FC3-8C00-B88339A3B9FC}" type="presParOf" srcId="{165332CE-139C-4853-B0FE-E22827F7C42B}" destId="{8CD107B2-BFF4-4044-AD6B-6D3F3B148227}" srcOrd="1" destOrd="0" presId="urn:microsoft.com/office/officeart/2005/8/layout/hierarchy1"/>
    <dgm:cxn modelId="{7A54CE6A-7127-4449-8740-3A1A4B55BEB5}" type="presParOf" srcId="{BC4E6D24-A678-490E-9B8B-F2026BB3E230}" destId="{752763D5-B4E2-4DC8-882F-4ED0C97B9178}" srcOrd="1" destOrd="0" presId="urn:microsoft.com/office/officeart/2005/8/layout/hierarchy1"/>
    <dgm:cxn modelId="{B6DCFEED-A21D-46AC-9D2C-BB797E95B8E4}" type="presParOf" srcId="{752763D5-B4E2-4DC8-882F-4ED0C97B9178}" destId="{26B9723F-19CC-43FD-A93B-9A4EE972CA28}" srcOrd="0" destOrd="0" presId="urn:microsoft.com/office/officeart/2005/8/layout/hierarchy1"/>
    <dgm:cxn modelId="{3971CD03-5E96-4F2A-A2ED-30328F3F21DE}" type="presParOf" srcId="{752763D5-B4E2-4DC8-882F-4ED0C97B9178}" destId="{79DA6F58-D77B-4D9C-8823-8EA259CAC52C}" srcOrd="1" destOrd="0" presId="urn:microsoft.com/office/officeart/2005/8/layout/hierarchy1"/>
    <dgm:cxn modelId="{11CE5AA9-8119-4CAC-8F77-7CC8ADD01D21}" type="presParOf" srcId="{79DA6F58-D77B-4D9C-8823-8EA259CAC52C}" destId="{35FE8FCB-0482-450C-81C6-81A3557C0C65}" srcOrd="0" destOrd="0" presId="urn:microsoft.com/office/officeart/2005/8/layout/hierarchy1"/>
    <dgm:cxn modelId="{C4601EBD-0681-4301-B23F-A59E53A79BB9}" type="presParOf" srcId="{35FE8FCB-0482-450C-81C6-81A3557C0C65}" destId="{13B3E9DE-30E3-4686-B154-F1704AF038BD}" srcOrd="0" destOrd="0" presId="urn:microsoft.com/office/officeart/2005/8/layout/hierarchy1"/>
    <dgm:cxn modelId="{AFED3455-27F7-486E-B652-CB69EB7DAFD4}" type="presParOf" srcId="{35FE8FCB-0482-450C-81C6-81A3557C0C65}" destId="{F5223738-E38B-45CE-B115-35E04611AB97}" srcOrd="1" destOrd="0" presId="urn:microsoft.com/office/officeart/2005/8/layout/hierarchy1"/>
    <dgm:cxn modelId="{5690828C-5128-496F-9C25-02C15E3DF08D}" type="presParOf" srcId="{79DA6F58-D77B-4D9C-8823-8EA259CAC52C}" destId="{5520FE91-4BC9-4701-BB6C-F0FEC0918B1B}" srcOrd="1" destOrd="0" presId="urn:microsoft.com/office/officeart/2005/8/layout/hierarchy1"/>
    <dgm:cxn modelId="{63EAB9E6-D494-43E4-B669-1BEB431D2D8E}" type="presParOf" srcId="{5520FE91-4BC9-4701-BB6C-F0FEC0918B1B}" destId="{0A4A94E1-75F7-4EBC-BA43-646F9A7DAD1C}" srcOrd="0" destOrd="0" presId="urn:microsoft.com/office/officeart/2005/8/layout/hierarchy1"/>
    <dgm:cxn modelId="{61B38AA5-EEF7-4819-8BB9-E38CD2487B56}" type="presParOf" srcId="{5520FE91-4BC9-4701-BB6C-F0FEC0918B1B}" destId="{07E0C427-AE73-4074-9414-98058D9223B7}" srcOrd="1" destOrd="0" presId="urn:microsoft.com/office/officeart/2005/8/layout/hierarchy1"/>
    <dgm:cxn modelId="{70A4C3A9-884C-4333-9F45-BA3F9807521E}" type="presParOf" srcId="{07E0C427-AE73-4074-9414-98058D9223B7}" destId="{7E3DB65D-38B8-4788-9283-90257126DA70}" srcOrd="0" destOrd="0" presId="urn:microsoft.com/office/officeart/2005/8/layout/hierarchy1"/>
    <dgm:cxn modelId="{7F28B4E0-9DF8-45B3-8B88-D1A547F2723B}" type="presParOf" srcId="{7E3DB65D-38B8-4788-9283-90257126DA70}" destId="{8AE3ABB5-B5A5-475F-B30C-68E31348809A}" srcOrd="0" destOrd="0" presId="urn:microsoft.com/office/officeart/2005/8/layout/hierarchy1"/>
    <dgm:cxn modelId="{0CC61B9D-5507-40D3-A2AF-E794991CFDD6}" type="presParOf" srcId="{7E3DB65D-38B8-4788-9283-90257126DA70}" destId="{09829F42-8F06-4A1D-B5FA-F4FC0844FCED}" srcOrd="1" destOrd="0" presId="urn:microsoft.com/office/officeart/2005/8/layout/hierarchy1"/>
    <dgm:cxn modelId="{FEE05137-F72B-4949-A0A7-0591A37F66C0}" type="presParOf" srcId="{07E0C427-AE73-4074-9414-98058D9223B7}" destId="{19622562-29F3-4A4F-827B-CBAD53E6671C}" srcOrd="1" destOrd="0" presId="urn:microsoft.com/office/officeart/2005/8/layout/hierarchy1"/>
    <dgm:cxn modelId="{BA98CA38-B6BB-49AD-A7FB-FA0D25FC8FDF}" type="presParOf" srcId="{5520FE91-4BC9-4701-BB6C-F0FEC0918B1B}" destId="{691C3557-F84F-4353-888B-AAAB014621EC}" srcOrd="2" destOrd="0" presId="urn:microsoft.com/office/officeart/2005/8/layout/hierarchy1"/>
    <dgm:cxn modelId="{F198638D-7090-444D-A55B-D53D996CBC0E}" type="presParOf" srcId="{5520FE91-4BC9-4701-BB6C-F0FEC0918B1B}" destId="{570DCD70-8586-431E-B724-336B0F9DC4DE}" srcOrd="3" destOrd="0" presId="urn:microsoft.com/office/officeart/2005/8/layout/hierarchy1"/>
    <dgm:cxn modelId="{F71AD01B-10F1-4193-8A70-0455DD854F6E}" type="presParOf" srcId="{570DCD70-8586-431E-B724-336B0F9DC4DE}" destId="{FEA3785B-3F99-487C-BF04-32EE03D88F77}" srcOrd="0" destOrd="0" presId="urn:microsoft.com/office/officeart/2005/8/layout/hierarchy1"/>
    <dgm:cxn modelId="{CAAFD746-1F2B-4393-9529-A49CDA4B8609}" type="presParOf" srcId="{FEA3785B-3F99-487C-BF04-32EE03D88F77}" destId="{C27470B8-0D80-47CE-8A8A-5CED68824E3C}" srcOrd="0" destOrd="0" presId="urn:microsoft.com/office/officeart/2005/8/layout/hierarchy1"/>
    <dgm:cxn modelId="{DB509F7C-55FD-4764-A46D-37E4688C903A}" type="presParOf" srcId="{FEA3785B-3F99-487C-BF04-32EE03D88F77}" destId="{62571DAB-CAA3-498E-8CD3-1F6D579CED21}" srcOrd="1" destOrd="0" presId="urn:microsoft.com/office/officeart/2005/8/layout/hierarchy1"/>
    <dgm:cxn modelId="{E9526851-82FA-4D0F-AF6C-7787EBDBE893}" type="presParOf" srcId="{570DCD70-8586-431E-B724-336B0F9DC4DE}" destId="{963AFB27-654A-4140-BF7D-AF4FDB5477B5}" srcOrd="1" destOrd="0" presId="urn:microsoft.com/office/officeart/2005/8/layout/hierarchy1"/>
    <dgm:cxn modelId="{692C6A11-01C3-412B-84C9-5EC31937569A}" type="presParOf" srcId="{752763D5-B4E2-4DC8-882F-4ED0C97B9178}" destId="{F9F1C0CF-2D29-4B7A-9186-D713C1A3D232}" srcOrd="2" destOrd="0" presId="urn:microsoft.com/office/officeart/2005/8/layout/hierarchy1"/>
    <dgm:cxn modelId="{AD2E1CB1-2E63-4286-9021-2078BDFA6869}" type="presParOf" srcId="{752763D5-B4E2-4DC8-882F-4ED0C97B9178}" destId="{3DC0E0BD-E3B8-4E67-8B97-0D94B5141CA9}" srcOrd="3" destOrd="0" presId="urn:microsoft.com/office/officeart/2005/8/layout/hierarchy1"/>
    <dgm:cxn modelId="{BC281FB5-73BB-4E1D-B258-6614E5FEDB74}" type="presParOf" srcId="{3DC0E0BD-E3B8-4E67-8B97-0D94B5141CA9}" destId="{1B793293-8E90-4294-A3D0-62A9E2800EFF}" srcOrd="0" destOrd="0" presId="urn:microsoft.com/office/officeart/2005/8/layout/hierarchy1"/>
    <dgm:cxn modelId="{7B1D4D72-43A4-4A4A-951D-C5DF83118008}" type="presParOf" srcId="{1B793293-8E90-4294-A3D0-62A9E2800EFF}" destId="{09A44F94-249C-471C-9D46-E66787EC7E9C}" srcOrd="0" destOrd="0" presId="urn:microsoft.com/office/officeart/2005/8/layout/hierarchy1"/>
    <dgm:cxn modelId="{4FC66EB8-BE39-4DB9-A06D-FF54061E2616}" type="presParOf" srcId="{1B793293-8E90-4294-A3D0-62A9E2800EFF}" destId="{8248808E-EF0D-4875-8BD7-F39B237814DA}" srcOrd="1" destOrd="0" presId="urn:microsoft.com/office/officeart/2005/8/layout/hierarchy1"/>
    <dgm:cxn modelId="{80359A3D-F88E-4036-98DD-D2B17727AFFB}" type="presParOf" srcId="{3DC0E0BD-E3B8-4E67-8B97-0D94B5141CA9}" destId="{5548478F-E252-45C1-BBC1-DB8C7A4406C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0C1A775-EE4C-484D-A56B-A77AF6D86D7E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35C66B8-8318-4838-8E0A-08C9CD92FCFC}">
      <dgm:prSet phldrT="[Texto]"/>
      <dgm:spPr/>
      <dgm:t>
        <a:bodyPr/>
        <a:lstStyle/>
        <a:p>
          <a:pPr algn="ctr"/>
          <a:r>
            <a:rPr lang="es-ES" b="1" dirty="0">
              <a:solidFill>
                <a:sysClr val="windowText" lastClr="000000"/>
              </a:solidFill>
            </a:rPr>
            <a:t>El sistema contable</a:t>
          </a:r>
        </a:p>
      </dgm:t>
    </dgm:pt>
    <dgm:pt modelId="{5BC051BD-0B6F-4EB4-9F75-A7CAF7639766}" type="parTrans" cxnId="{FEA330CE-C68E-400D-AB4F-46CF629328D8}">
      <dgm:prSet/>
      <dgm:spPr/>
      <dgm:t>
        <a:bodyPr/>
        <a:lstStyle/>
        <a:p>
          <a:endParaRPr lang="es-ES"/>
        </a:p>
      </dgm:t>
    </dgm:pt>
    <dgm:pt modelId="{3F8934EC-DE67-473E-8420-2AD8E2119CA0}" type="sibTrans" cxnId="{FEA330CE-C68E-400D-AB4F-46CF629328D8}">
      <dgm:prSet/>
      <dgm:spPr/>
      <dgm:t>
        <a:bodyPr/>
        <a:lstStyle/>
        <a:p>
          <a:endParaRPr lang="es-ES"/>
        </a:p>
      </dgm:t>
    </dgm:pt>
    <dgm:pt modelId="{62357DC7-9489-4817-9004-83204595D325}">
      <dgm:prSet phldrT="[Texto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es-ES" b="1" dirty="0">
              <a:solidFill>
                <a:sysClr val="windowText" lastClr="000000"/>
              </a:solidFill>
            </a:rPr>
            <a:t>Elaboran y presentan los Estados Financieros</a:t>
          </a:r>
        </a:p>
      </dgm:t>
    </dgm:pt>
    <dgm:pt modelId="{59BD4B55-E83A-413A-BDE8-3C7ACF810CD8}" type="parTrans" cxnId="{7F9F4B74-BC9A-4806-8907-D7DE72B92322}">
      <dgm:prSet/>
      <dgm:spPr/>
      <dgm:t>
        <a:bodyPr/>
        <a:lstStyle/>
        <a:p>
          <a:endParaRPr lang="es-ES"/>
        </a:p>
      </dgm:t>
    </dgm:pt>
    <dgm:pt modelId="{5375526E-84DE-4E92-B427-324A0A099E0D}" type="sibTrans" cxnId="{7F9F4B74-BC9A-4806-8907-D7DE72B92322}">
      <dgm:prSet/>
      <dgm:spPr/>
      <dgm:t>
        <a:bodyPr/>
        <a:lstStyle/>
        <a:p>
          <a:endParaRPr lang="es-ES"/>
        </a:p>
      </dgm:t>
    </dgm:pt>
    <dgm:pt modelId="{87A86B09-DD04-4F38-841F-7922963BA857}" type="pres">
      <dgm:prSet presAssocID="{10C1A775-EE4C-484D-A56B-A77AF6D86D7E}" presName="arrowDiagram" presStyleCnt="0">
        <dgm:presLayoutVars>
          <dgm:chMax val="5"/>
          <dgm:dir/>
          <dgm:resizeHandles val="exact"/>
        </dgm:presLayoutVars>
      </dgm:prSet>
      <dgm:spPr/>
    </dgm:pt>
    <dgm:pt modelId="{AF91D32B-C467-4392-94D4-16814A70FA8D}" type="pres">
      <dgm:prSet presAssocID="{10C1A775-EE4C-484D-A56B-A77AF6D86D7E}" presName="arrow" presStyleLbl="bgShp" presStyleIdx="0" presStyleCnt="1" custLinFactNeighborX="1821" custLinFactNeighborY="-2113"/>
      <dgm:spPr>
        <a:solidFill>
          <a:srgbClr val="00B050"/>
        </a:solidFill>
      </dgm:spPr>
    </dgm:pt>
    <dgm:pt modelId="{4CA4356E-6FAE-4F81-A506-279C2D7DAADF}" type="pres">
      <dgm:prSet presAssocID="{10C1A775-EE4C-484D-A56B-A77AF6D86D7E}" presName="arrowDiagram2" presStyleCnt="0"/>
      <dgm:spPr/>
    </dgm:pt>
    <dgm:pt modelId="{58197B33-6EEC-4747-A76D-D2667ACDD467}" type="pres">
      <dgm:prSet presAssocID="{735C66B8-8318-4838-8E0A-08C9CD92FCFC}" presName="bullet2a" presStyleLbl="node1" presStyleIdx="0" presStyleCnt="2" custLinFactX="-200000" custLinFactY="122405" custLinFactNeighborX="-207161" custLinFactNeighborY="200000"/>
      <dgm:spPr/>
    </dgm:pt>
    <dgm:pt modelId="{D2EA1A1B-96D0-4F3E-BDF6-EE01037F56E7}" type="pres">
      <dgm:prSet presAssocID="{735C66B8-8318-4838-8E0A-08C9CD92FCFC}" presName="textBox2a" presStyleLbl="revTx" presStyleIdx="0" presStyleCnt="2" custScaleX="64531" custScaleY="26071" custLinFactNeighborX="-66967" custLinFactNeighborY="16920">
        <dgm:presLayoutVars>
          <dgm:bulletEnabled val="1"/>
        </dgm:presLayoutVars>
      </dgm:prSet>
      <dgm:spPr/>
    </dgm:pt>
    <dgm:pt modelId="{41E89706-9A12-4FA2-8B5C-AEE2B0EB91D5}" type="pres">
      <dgm:prSet presAssocID="{62357DC7-9489-4817-9004-83204595D325}" presName="bullet2b" presStyleLbl="node1" presStyleIdx="1" presStyleCnt="2" custLinFactX="200000" custLinFactY="-16218" custLinFactNeighborX="206691" custLinFactNeighborY="-100000"/>
      <dgm:spPr/>
    </dgm:pt>
    <dgm:pt modelId="{EC0F77EB-CEDF-4406-BE9D-B26677207264}" type="pres">
      <dgm:prSet presAssocID="{62357DC7-9489-4817-9004-83204595D325}" presName="textBox2b" presStyleLbl="revTx" presStyleIdx="1" presStyleCnt="2" custScaleX="83674" custScaleY="34633" custLinFactNeighborX="-25158" custLinFactNeighborY="-83902">
        <dgm:presLayoutVars>
          <dgm:bulletEnabled val="1"/>
        </dgm:presLayoutVars>
      </dgm:prSet>
      <dgm:spPr/>
    </dgm:pt>
  </dgm:ptLst>
  <dgm:cxnLst>
    <dgm:cxn modelId="{35CBBF37-B375-4317-AFC7-5BAE3254CE5F}" type="presOf" srcId="{735C66B8-8318-4838-8E0A-08C9CD92FCFC}" destId="{D2EA1A1B-96D0-4F3E-BDF6-EE01037F56E7}" srcOrd="0" destOrd="0" presId="urn:microsoft.com/office/officeart/2005/8/layout/arrow2"/>
    <dgm:cxn modelId="{53E7D247-A008-4031-93E3-5EC54A8CD1D8}" type="presOf" srcId="{10C1A775-EE4C-484D-A56B-A77AF6D86D7E}" destId="{87A86B09-DD04-4F38-841F-7922963BA857}" srcOrd="0" destOrd="0" presId="urn:microsoft.com/office/officeart/2005/8/layout/arrow2"/>
    <dgm:cxn modelId="{7F9F4B74-BC9A-4806-8907-D7DE72B92322}" srcId="{10C1A775-EE4C-484D-A56B-A77AF6D86D7E}" destId="{62357DC7-9489-4817-9004-83204595D325}" srcOrd="1" destOrd="0" parTransId="{59BD4B55-E83A-413A-BDE8-3C7ACF810CD8}" sibTransId="{5375526E-84DE-4E92-B427-324A0A099E0D}"/>
    <dgm:cxn modelId="{1B6F44B9-93AB-4477-9F4C-1C2BC389512A}" type="presOf" srcId="{62357DC7-9489-4817-9004-83204595D325}" destId="{EC0F77EB-CEDF-4406-BE9D-B26677207264}" srcOrd="0" destOrd="0" presId="urn:microsoft.com/office/officeart/2005/8/layout/arrow2"/>
    <dgm:cxn modelId="{FEA330CE-C68E-400D-AB4F-46CF629328D8}" srcId="{10C1A775-EE4C-484D-A56B-A77AF6D86D7E}" destId="{735C66B8-8318-4838-8E0A-08C9CD92FCFC}" srcOrd="0" destOrd="0" parTransId="{5BC051BD-0B6F-4EB4-9F75-A7CAF7639766}" sibTransId="{3F8934EC-DE67-473E-8420-2AD8E2119CA0}"/>
    <dgm:cxn modelId="{F753D22A-4BD4-45AD-B096-B1AC54F577E8}" type="presParOf" srcId="{87A86B09-DD04-4F38-841F-7922963BA857}" destId="{AF91D32B-C467-4392-94D4-16814A70FA8D}" srcOrd="0" destOrd="0" presId="urn:microsoft.com/office/officeart/2005/8/layout/arrow2"/>
    <dgm:cxn modelId="{FF7E0AAE-AEC3-43D0-96D6-D0B43BA375F3}" type="presParOf" srcId="{87A86B09-DD04-4F38-841F-7922963BA857}" destId="{4CA4356E-6FAE-4F81-A506-279C2D7DAADF}" srcOrd="1" destOrd="0" presId="urn:microsoft.com/office/officeart/2005/8/layout/arrow2"/>
    <dgm:cxn modelId="{046B0207-0BE6-4196-A7B1-0E2BFDDBA3CF}" type="presParOf" srcId="{4CA4356E-6FAE-4F81-A506-279C2D7DAADF}" destId="{58197B33-6EEC-4747-A76D-D2667ACDD467}" srcOrd="0" destOrd="0" presId="urn:microsoft.com/office/officeart/2005/8/layout/arrow2"/>
    <dgm:cxn modelId="{7ABE82D7-3598-4B12-B0F4-0E0415D825F3}" type="presParOf" srcId="{4CA4356E-6FAE-4F81-A506-279C2D7DAADF}" destId="{D2EA1A1B-96D0-4F3E-BDF6-EE01037F56E7}" srcOrd="1" destOrd="0" presId="urn:microsoft.com/office/officeart/2005/8/layout/arrow2"/>
    <dgm:cxn modelId="{E8DB7A0F-9167-42C7-8675-C3F12C95FC39}" type="presParOf" srcId="{4CA4356E-6FAE-4F81-A506-279C2D7DAADF}" destId="{41E89706-9A12-4FA2-8B5C-AEE2B0EB91D5}" srcOrd="2" destOrd="0" presId="urn:microsoft.com/office/officeart/2005/8/layout/arrow2"/>
    <dgm:cxn modelId="{E494EFF5-D7A7-47AB-8016-3A456F9B3EB0}" type="presParOf" srcId="{4CA4356E-6FAE-4F81-A506-279C2D7DAADF}" destId="{EC0F77EB-CEDF-4406-BE9D-B26677207264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3F30B0-FD1A-4381-A88F-EC5875B7C6C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03B29D5-B3AB-441E-8A37-E3C0CCF8D188}">
      <dgm:prSet phldrT="[Texto]" custT="1"/>
      <dgm:spPr>
        <a:ln>
          <a:solidFill>
            <a:srgbClr val="F10BD0"/>
          </a:solidFill>
        </a:ln>
      </dgm:spPr>
      <dgm:t>
        <a:bodyPr/>
        <a:lstStyle/>
        <a:p>
          <a:r>
            <a:rPr lang="es-ES" sz="2400" b="1" dirty="0"/>
            <a:t>Tratamiento que se le da a los fondos</a:t>
          </a:r>
        </a:p>
      </dgm:t>
    </dgm:pt>
    <dgm:pt modelId="{E6B426D2-66C5-4E6F-84A3-976139C88C49}" type="parTrans" cxnId="{3DFE2AA4-4CA9-4DAF-8900-A283413A2151}">
      <dgm:prSet/>
      <dgm:spPr/>
      <dgm:t>
        <a:bodyPr/>
        <a:lstStyle/>
        <a:p>
          <a:endParaRPr lang="es-ES" sz="1200"/>
        </a:p>
      </dgm:t>
    </dgm:pt>
    <dgm:pt modelId="{2B459049-E69C-4174-81BA-E2E6BA94084E}" type="sibTrans" cxnId="{3DFE2AA4-4CA9-4DAF-8900-A283413A2151}">
      <dgm:prSet/>
      <dgm:spPr/>
      <dgm:t>
        <a:bodyPr/>
        <a:lstStyle/>
        <a:p>
          <a:endParaRPr lang="es-ES" sz="1200"/>
        </a:p>
      </dgm:t>
    </dgm:pt>
    <dgm:pt modelId="{04B04C3F-5E90-4BA8-9D1B-AFBE7DED59E2}">
      <dgm:prSet phldrT="[Texto]" custT="1"/>
      <dgm:spPr/>
      <dgm:t>
        <a:bodyPr/>
        <a:lstStyle/>
        <a:p>
          <a:r>
            <a:rPr lang="es-ES" sz="2400" b="1" dirty="0"/>
            <a:t>Contador </a:t>
          </a:r>
        </a:p>
      </dgm:t>
    </dgm:pt>
    <dgm:pt modelId="{01CC8A82-E1FA-4991-A6D4-FBB2EF043CE7}" type="parTrans" cxnId="{F685BDD1-4C8A-4E89-93F3-9B6509921EE1}">
      <dgm:prSet/>
      <dgm:spPr/>
      <dgm:t>
        <a:bodyPr/>
        <a:lstStyle/>
        <a:p>
          <a:endParaRPr lang="es-ES" sz="1200"/>
        </a:p>
      </dgm:t>
    </dgm:pt>
    <dgm:pt modelId="{F3BF3A10-E9BE-40A1-A233-518D1F6551E5}" type="sibTrans" cxnId="{F685BDD1-4C8A-4E89-93F3-9B6509921EE1}">
      <dgm:prSet/>
      <dgm:spPr/>
      <dgm:t>
        <a:bodyPr/>
        <a:lstStyle/>
        <a:p>
          <a:endParaRPr lang="es-ES" sz="1200"/>
        </a:p>
      </dgm:t>
    </dgm:pt>
    <dgm:pt modelId="{83974E07-7714-41A3-8D7D-D512FA2B5FEE}">
      <dgm:prSet phldrT="[Texto]" custT="1"/>
      <dgm:spPr>
        <a:ln>
          <a:solidFill>
            <a:srgbClr val="00B050"/>
          </a:solidFill>
        </a:ln>
      </dgm:spPr>
      <dgm:t>
        <a:bodyPr anchor="t"/>
        <a:lstStyle/>
        <a:p>
          <a:pPr algn="ctr"/>
          <a:r>
            <a:rPr lang="es-ES" sz="1600" dirty="0"/>
            <a:t>Considera los ingresos en el momento en que se realizan y los gastos cuando se incurre en ellos independientemente del momento en que se produce la entrada y salida real de los mismos</a:t>
          </a:r>
        </a:p>
      </dgm:t>
    </dgm:pt>
    <dgm:pt modelId="{F5080203-1D04-4DEA-987F-0197519E86F7}" type="parTrans" cxnId="{C5E1857A-CDC8-4CC0-9C8F-BCFA26E8D8FC}">
      <dgm:prSet/>
      <dgm:spPr/>
      <dgm:t>
        <a:bodyPr/>
        <a:lstStyle/>
        <a:p>
          <a:endParaRPr lang="es-ES" sz="1200"/>
        </a:p>
      </dgm:t>
    </dgm:pt>
    <dgm:pt modelId="{B1857BF6-21DC-4B7F-AE83-361BB488B683}" type="sibTrans" cxnId="{C5E1857A-CDC8-4CC0-9C8F-BCFA26E8D8FC}">
      <dgm:prSet/>
      <dgm:spPr/>
      <dgm:t>
        <a:bodyPr/>
        <a:lstStyle/>
        <a:p>
          <a:endParaRPr lang="es-ES" sz="1200"/>
        </a:p>
      </dgm:t>
    </dgm:pt>
    <dgm:pt modelId="{9DACB0B2-8F61-4E25-813A-A71256DA157B}">
      <dgm:prSet phldrT="[Texto]" custT="1"/>
      <dgm:spPr/>
      <dgm:t>
        <a:bodyPr/>
        <a:lstStyle/>
        <a:p>
          <a:r>
            <a:rPr lang="es-ES" sz="2400" b="1" dirty="0"/>
            <a:t>Administrador financiero </a:t>
          </a:r>
        </a:p>
      </dgm:t>
    </dgm:pt>
    <dgm:pt modelId="{7481B089-714B-4031-85EB-17248A82F7CA}" type="parTrans" cxnId="{52061068-966B-4247-ADE5-69921A65342B}">
      <dgm:prSet/>
      <dgm:spPr/>
      <dgm:t>
        <a:bodyPr/>
        <a:lstStyle/>
        <a:p>
          <a:endParaRPr lang="es-ES" sz="1200"/>
        </a:p>
      </dgm:t>
    </dgm:pt>
    <dgm:pt modelId="{C69F656E-1561-4C6C-A3FB-4C0B61C00E59}" type="sibTrans" cxnId="{52061068-966B-4247-ADE5-69921A65342B}">
      <dgm:prSet/>
      <dgm:spPr/>
      <dgm:t>
        <a:bodyPr/>
        <a:lstStyle/>
        <a:p>
          <a:endParaRPr lang="es-ES" sz="1200"/>
        </a:p>
      </dgm:t>
    </dgm:pt>
    <dgm:pt modelId="{A1340CCB-FD1D-4B9D-89EE-DADDE0E41112}">
      <dgm:prSet phldrT="[Texto]" custT="1"/>
      <dgm:spPr>
        <a:ln>
          <a:solidFill>
            <a:srgbClr val="00B050"/>
          </a:solidFill>
        </a:ln>
      </dgm:spPr>
      <dgm:t>
        <a:bodyPr anchor="t"/>
        <a:lstStyle/>
        <a:p>
          <a:pPr algn="just"/>
          <a:r>
            <a:rPr lang="es-ES" sz="1600" dirty="0"/>
            <a:t>Se ocupa de mantener la solvencia de la entidad obteniendo los </a:t>
          </a:r>
          <a:r>
            <a:rPr lang="es-ES" sz="1600" dirty="0">
              <a:solidFill>
                <a:srgbClr val="FF0000"/>
              </a:solidFill>
            </a:rPr>
            <a:t>flujos de caja </a:t>
          </a:r>
          <a:r>
            <a:rPr lang="es-ES" sz="1600" dirty="0"/>
            <a:t>necesarios, reconociendo los ingresos y egresos solo en el momento en que se incurren en ellos</a:t>
          </a:r>
        </a:p>
      </dgm:t>
    </dgm:pt>
    <dgm:pt modelId="{F2819B38-1D72-4C4F-9A94-92C60B52141F}" type="parTrans" cxnId="{2DFB24E5-C6F5-4206-97A0-8B68DAFDC977}">
      <dgm:prSet/>
      <dgm:spPr/>
      <dgm:t>
        <a:bodyPr/>
        <a:lstStyle/>
        <a:p>
          <a:endParaRPr lang="es-ES" sz="1200"/>
        </a:p>
      </dgm:t>
    </dgm:pt>
    <dgm:pt modelId="{6A316068-B077-4D53-B09B-88F13D2648DB}" type="sibTrans" cxnId="{2DFB24E5-C6F5-4206-97A0-8B68DAFDC977}">
      <dgm:prSet/>
      <dgm:spPr/>
      <dgm:t>
        <a:bodyPr/>
        <a:lstStyle/>
        <a:p>
          <a:endParaRPr lang="es-ES" sz="1200"/>
        </a:p>
      </dgm:t>
    </dgm:pt>
    <dgm:pt modelId="{353D3915-1F95-4B2E-A663-F6253EE835AF}" type="pres">
      <dgm:prSet presAssocID="{1C3F30B0-FD1A-4381-A88F-EC5875B7C6C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5E09678-13E7-4CD8-881D-26CEDAE6BA34}" type="pres">
      <dgm:prSet presAssocID="{503B29D5-B3AB-441E-8A37-E3C0CCF8D188}" presName="hierRoot1" presStyleCnt="0"/>
      <dgm:spPr/>
    </dgm:pt>
    <dgm:pt modelId="{3EE2C2B9-C32D-4B6F-AEA6-A98EFDB34460}" type="pres">
      <dgm:prSet presAssocID="{503B29D5-B3AB-441E-8A37-E3C0CCF8D188}" presName="composite" presStyleCnt="0"/>
      <dgm:spPr/>
    </dgm:pt>
    <dgm:pt modelId="{7896345F-051D-42DF-A7D9-F0AA8B60D6B9}" type="pres">
      <dgm:prSet presAssocID="{503B29D5-B3AB-441E-8A37-E3C0CCF8D188}" presName="background" presStyleLbl="node0" presStyleIdx="0" presStyleCnt="1"/>
      <dgm:spPr>
        <a:solidFill>
          <a:srgbClr val="F10BD0"/>
        </a:solidFill>
      </dgm:spPr>
    </dgm:pt>
    <dgm:pt modelId="{1AA3F241-4C86-48AB-BF89-C20C89FAA959}" type="pres">
      <dgm:prSet presAssocID="{503B29D5-B3AB-441E-8A37-E3C0CCF8D188}" presName="text" presStyleLbl="fgAcc0" presStyleIdx="0" presStyleCnt="1" custScaleX="135115">
        <dgm:presLayoutVars>
          <dgm:chPref val="3"/>
        </dgm:presLayoutVars>
      </dgm:prSet>
      <dgm:spPr/>
    </dgm:pt>
    <dgm:pt modelId="{C36AC0DD-2594-44B0-B54E-476B18AFBC11}" type="pres">
      <dgm:prSet presAssocID="{503B29D5-B3AB-441E-8A37-E3C0CCF8D188}" presName="hierChild2" presStyleCnt="0"/>
      <dgm:spPr/>
    </dgm:pt>
    <dgm:pt modelId="{F920A444-F56E-49E3-AC40-BFC8EEC615B0}" type="pres">
      <dgm:prSet presAssocID="{01CC8A82-E1FA-4991-A6D4-FBB2EF043CE7}" presName="Name10" presStyleLbl="parChTrans1D2" presStyleIdx="0" presStyleCnt="2"/>
      <dgm:spPr/>
    </dgm:pt>
    <dgm:pt modelId="{7F53BD3B-BD10-431C-A6AE-4BC4E35C5C71}" type="pres">
      <dgm:prSet presAssocID="{04B04C3F-5E90-4BA8-9D1B-AFBE7DED59E2}" presName="hierRoot2" presStyleCnt="0"/>
      <dgm:spPr/>
    </dgm:pt>
    <dgm:pt modelId="{46ADCE43-6D60-4B48-B598-D90B9979FCD9}" type="pres">
      <dgm:prSet presAssocID="{04B04C3F-5E90-4BA8-9D1B-AFBE7DED59E2}" presName="composite2" presStyleCnt="0"/>
      <dgm:spPr/>
    </dgm:pt>
    <dgm:pt modelId="{CFF79B23-FA9A-4774-B7B1-2F62967196AC}" type="pres">
      <dgm:prSet presAssocID="{04B04C3F-5E90-4BA8-9D1B-AFBE7DED59E2}" presName="background2" presStyleLbl="node2" presStyleIdx="0" presStyleCnt="2"/>
      <dgm:spPr/>
    </dgm:pt>
    <dgm:pt modelId="{30E48D47-38A2-445A-A331-9E2D63C794CF}" type="pres">
      <dgm:prSet presAssocID="{04B04C3F-5E90-4BA8-9D1B-AFBE7DED59E2}" presName="text2" presStyleLbl="fgAcc2" presStyleIdx="0" presStyleCnt="2" custScaleY="69401">
        <dgm:presLayoutVars>
          <dgm:chPref val="3"/>
        </dgm:presLayoutVars>
      </dgm:prSet>
      <dgm:spPr/>
    </dgm:pt>
    <dgm:pt modelId="{69F24987-3752-4C86-B05F-78AA46366A05}" type="pres">
      <dgm:prSet presAssocID="{04B04C3F-5E90-4BA8-9D1B-AFBE7DED59E2}" presName="hierChild3" presStyleCnt="0"/>
      <dgm:spPr/>
    </dgm:pt>
    <dgm:pt modelId="{BCF038E6-A57F-41E9-86D3-80081AC9A69C}" type="pres">
      <dgm:prSet presAssocID="{F5080203-1D04-4DEA-987F-0197519E86F7}" presName="Name17" presStyleLbl="parChTrans1D3" presStyleIdx="0" presStyleCnt="2"/>
      <dgm:spPr/>
    </dgm:pt>
    <dgm:pt modelId="{B8048A62-7F78-4637-9B0E-71DF8387B6E3}" type="pres">
      <dgm:prSet presAssocID="{83974E07-7714-41A3-8D7D-D512FA2B5FEE}" presName="hierRoot3" presStyleCnt="0"/>
      <dgm:spPr/>
    </dgm:pt>
    <dgm:pt modelId="{B2CD901D-BF30-4743-B855-683A2AFBFD76}" type="pres">
      <dgm:prSet presAssocID="{83974E07-7714-41A3-8D7D-D512FA2B5FEE}" presName="composite3" presStyleCnt="0"/>
      <dgm:spPr/>
    </dgm:pt>
    <dgm:pt modelId="{21CC3D4F-5693-469B-8F8C-1038333E77FA}" type="pres">
      <dgm:prSet presAssocID="{83974E07-7714-41A3-8D7D-D512FA2B5FEE}" presName="background3" presStyleLbl="node3" presStyleIdx="0" presStyleCnt="2"/>
      <dgm:spPr>
        <a:solidFill>
          <a:srgbClr val="00B050"/>
        </a:solidFill>
      </dgm:spPr>
    </dgm:pt>
    <dgm:pt modelId="{0BDE0116-A6EC-4D16-B8F6-00DA0C5E513E}" type="pres">
      <dgm:prSet presAssocID="{83974E07-7714-41A3-8D7D-D512FA2B5FEE}" presName="text3" presStyleLbl="fgAcc3" presStyleIdx="0" presStyleCnt="2" custScaleX="175025" custScaleY="117111">
        <dgm:presLayoutVars>
          <dgm:chPref val="3"/>
        </dgm:presLayoutVars>
      </dgm:prSet>
      <dgm:spPr/>
    </dgm:pt>
    <dgm:pt modelId="{09119F44-650B-4C57-9609-AA77F8686985}" type="pres">
      <dgm:prSet presAssocID="{83974E07-7714-41A3-8D7D-D512FA2B5FEE}" presName="hierChild4" presStyleCnt="0"/>
      <dgm:spPr/>
    </dgm:pt>
    <dgm:pt modelId="{376082D8-2AF2-4B92-8356-D37AF385D31F}" type="pres">
      <dgm:prSet presAssocID="{7481B089-714B-4031-85EB-17248A82F7CA}" presName="Name10" presStyleLbl="parChTrans1D2" presStyleIdx="1" presStyleCnt="2"/>
      <dgm:spPr/>
    </dgm:pt>
    <dgm:pt modelId="{179BC5C9-1D46-41C0-9C35-99AA6BEFFF8A}" type="pres">
      <dgm:prSet presAssocID="{9DACB0B2-8F61-4E25-813A-A71256DA157B}" presName="hierRoot2" presStyleCnt="0"/>
      <dgm:spPr/>
    </dgm:pt>
    <dgm:pt modelId="{2216CAEF-3943-4D96-B6B7-62A77006E057}" type="pres">
      <dgm:prSet presAssocID="{9DACB0B2-8F61-4E25-813A-A71256DA157B}" presName="composite2" presStyleCnt="0"/>
      <dgm:spPr/>
    </dgm:pt>
    <dgm:pt modelId="{09CCDE37-2547-4255-900E-56036F0AC302}" type="pres">
      <dgm:prSet presAssocID="{9DACB0B2-8F61-4E25-813A-A71256DA157B}" presName="background2" presStyleLbl="node2" presStyleIdx="1" presStyleCnt="2"/>
      <dgm:spPr/>
    </dgm:pt>
    <dgm:pt modelId="{80C6E598-8446-4D15-A272-1B3031F44D2F}" type="pres">
      <dgm:prSet presAssocID="{9DACB0B2-8F61-4E25-813A-A71256DA157B}" presName="text2" presStyleLbl="fgAcc2" presStyleIdx="1" presStyleCnt="2" custScaleX="132146" custScaleY="66611">
        <dgm:presLayoutVars>
          <dgm:chPref val="3"/>
        </dgm:presLayoutVars>
      </dgm:prSet>
      <dgm:spPr/>
    </dgm:pt>
    <dgm:pt modelId="{2CB854E3-7CBC-45B0-B7E5-F3FA216C5D15}" type="pres">
      <dgm:prSet presAssocID="{9DACB0B2-8F61-4E25-813A-A71256DA157B}" presName="hierChild3" presStyleCnt="0"/>
      <dgm:spPr/>
    </dgm:pt>
    <dgm:pt modelId="{D179BFA9-0CFA-4542-BCD2-A04DE868C124}" type="pres">
      <dgm:prSet presAssocID="{F2819B38-1D72-4C4F-9A94-92C60B52141F}" presName="Name17" presStyleLbl="parChTrans1D3" presStyleIdx="1" presStyleCnt="2"/>
      <dgm:spPr/>
    </dgm:pt>
    <dgm:pt modelId="{89D13781-0400-4D48-A374-731A8694F6EA}" type="pres">
      <dgm:prSet presAssocID="{A1340CCB-FD1D-4B9D-89EE-DADDE0E41112}" presName="hierRoot3" presStyleCnt="0"/>
      <dgm:spPr/>
    </dgm:pt>
    <dgm:pt modelId="{40F23A17-9FD5-4333-95BA-919F0B527E3F}" type="pres">
      <dgm:prSet presAssocID="{A1340CCB-FD1D-4B9D-89EE-DADDE0E41112}" presName="composite3" presStyleCnt="0"/>
      <dgm:spPr/>
    </dgm:pt>
    <dgm:pt modelId="{C7DD9EED-1D1E-4D13-B2E3-C839144EA4F9}" type="pres">
      <dgm:prSet presAssocID="{A1340CCB-FD1D-4B9D-89EE-DADDE0E41112}" presName="background3" presStyleLbl="node3" presStyleIdx="1" presStyleCnt="2"/>
      <dgm:spPr>
        <a:solidFill>
          <a:srgbClr val="00B050"/>
        </a:solidFill>
      </dgm:spPr>
    </dgm:pt>
    <dgm:pt modelId="{2DDAC057-1C16-4B8A-9C36-627FE64A4121}" type="pres">
      <dgm:prSet presAssocID="{A1340CCB-FD1D-4B9D-89EE-DADDE0E41112}" presName="text3" presStyleLbl="fgAcc3" presStyleIdx="1" presStyleCnt="2" custScaleX="166193" custScaleY="124052">
        <dgm:presLayoutVars>
          <dgm:chPref val="3"/>
        </dgm:presLayoutVars>
      </dgm:prSet>
      <dgm:spPr/>
    </dgm:pt>
    <dgm:pt modelId="{552B9C59-DCCE-4889-830D-0239BE5959B8}" type="pres">
      <dgm:prSet presAssocID="{A1340CCB-FD1D-4B9D-89EE-DADDE0E41112}" presName="hierChild4" presStyleCnt="0"/>
      <dgm:spPr/>
    </dgm:pt>
  </dgm:ptLst>
  <dgm:cxnLst>
    <dgm:cxn modelId="{91CB6807-303F-4CC0-B5DC-C69A48655A7A}" type="presOf" srcId="{9DACB0B2-8F61-4E25-813A-A71256DA157B}" destId="{80C6E598-8446-4D15-A272-1B3031F44D2F}" srcOrd="0" destOrd="0" presId="urn:microsoft.com/office/officeart/2005/8/layout/hierarchy1"/>
    <dgm:cxn modelId="{27ED4615-8420-49AC-9DB4-21D831C5BAF6}" type="presOf" srcId="{04B04C3F-5E90-4BA8-9D1B-AFBE7DED59E2}" destId="{30E48D47-38A2-445A-A331-9E2D63C794CF}" srcOrd="0" destOrd="0" presId="urn:microsoft.com/office/officeart/2005/8/layout/hierarchy1"/>
    <dgm:cxn modelId="{F791592B-2402-4921-991D-CB7CDD63634D}" type="presOf" srcId="{7481B089-714B-4031-85EB-17248A82F7CA}" destId="{376082D8-2AF2-4B92-8356-D37AF385D31F}" srcOrd="0" destOrd="0" presId="urn:microsoft.com/office/officeart/2005/8/layout/hierarchy1"/>
    <dgm:cxn modelId="{A80CCE2D-4BFF-490A-8602-B38A7600E200}" type="presOf" srcId="{01CC8A82-E1FA-4991-A6D4-FBB2EF043CE7}" destId="{F920A444-F56E-49E3-AC40-BFC8EEC615B0}" srcOrd="0" destOrd="0" presId="urn:microsoft.com/office/officeart/2005/8/layout/hierarchy1"/>
    <dgm:cxn modelId="{D4A1C337-71CF-4008-8734-405042612E5F}" type="presOf" srcId="{F2819B38-1D72-4C4F-9A94-92C60B52141F}" destId="{D179BFA9-0CFA-4542-BCD2-A04DE868C124}" srcOrd="0" destOrd="0" presId="urn:microsoft.com/office/officeart/2005/8/layout/hierarchy1"/>
    <dgm:cxn modelId="{1C680838-6BF4-45D2-AC06-79A7B9530D32}" type="presOf" srcId="{A1340CCB-FD1D-4B9D-89EE-DADDE0E41112}" destId="{2DDAC057-1C16-4B8A-9C36-627FE64A4121}" srcOrd="0" destOrd="0" presId="urn:microsoft.com/office/officeart/2005/8/layout/hierarchy1"/>
    <dgm:cxn modelId="{ECEC1B3A-4D2A-4698-86C3-9FCCF428A2A3}" type="presOf" srcId="{83974E07-7714-41A3-8D7D-D512FA2B5FEE}" destId="{0BDE0116-A6EC-4D16-B8F6-00DA0C5E513E}" srcOrd="0" destOrd="0" presId="urn:microsoft.com/office/officeart/2005/8/layout/hierarchy1"/>
    <dgm:cxn modelId="{8480F042-5FD1-4907-9666-7FCFF38B1510}" type="presOf" srcId="{503B29D5-B3AB-441E-8A37-E3C0CCF8D188}" destId="{1AA3F241-4C86-48AB-BF89-C20C89FAA959}" srcOrd="0" destOrd="0" presId="urn:microsoft.com/office/officeart/2005/8/layout/hierarchy1"/>
    <dgm:cxn modelId="{D56C2E64-0701-441D-A8D9-D1F80D8B9CCB}" type="presOf" srcId="{1C3F30B0-FD1A-4381-A88F-EC5875B7C6C5}" destId="{353D3915-1F95-4B2E-A663-F6253EE835AF}" srcOrd="0" destOrd="0" presId="urn:microsoft.com/office/officeart/2005/8/layout/hierarchy1"/>
    <dgm:cxn modelId="{52061068-966B-4247-ADE5-69921A65342B}" srcId="{503B29D5-B3AB-441E-8A37-E3C0CCF8D188}" destId="{9DACB0B2-8F61-4E25-813A-A71256DA157B}" srcOrd="1" destOrd="0" parTransId="{7481B089-714B-4031-85EB-17248A82F7CA}" sibTransId="{C69F656E-1561-4C6C-A3FB-4C0B61C00E59}"/>
    <dgm:cxn modelId="{C5E1857A-CDC8-4CC0-9C8F-BCFA26E8D8FC}" srcId="{04B04C3F-5E90-4BA8-9D1B-AFBE7DED59E2}" destId="{83974E07-7714-41A3-8D7D-D512FA2B5FEE}" srcOrd="0" destOrd="0" parTransId="{F5080203-1D04-4DEA-987F-0197519E86F7}" sibTransId="{B1857BF6-21DC-4B7F-AE83-361BB488B683}"/>
    <dgm:cxn modelId="{3DFE2AA4-4CA9-4DAF-8900-A283413A2151}" srcId="{1C3F30B0-FD1A-4381-A88F-EC5875B7C6C5}" destId="{503B29D5-B3AB-441E-8A37-E3C0CCF8D188}" srcOrd="0" destOrd="0" parTransId="{E6B426D2-66C5-4E6F-84A3-976139C88C49}" sibTransId="{2B459049-E69C-4174-81BA-E2E6BA94084E}"/>
    <dgm:cxn modelId="{F685BDD1-4C8A-4E89-93F3-9B6509921EE1}" srcId="{503B29D5-B3AB-441E-8A37-E3C0CCF8D188}" destId="{04B04C3F-5E90-4BA8-9D1B-AFBE7DED59E2}" srcOrd="0" destOrd="0" parTransId="{01CC8A82-E1FA-4991-A6D4-FBB2EF043CE7}" sibTransId="{F3BF3A10-E9BE-40A1-A233-518D1F6551E5}"/>
    <dgm:cxn modelId="{0F3FFFE1-68C3-426B-B867-07D54C2883C8}" type="presOf" srcId="{F5080203-1D04-4DEA-987F-0197519E86F7}" destId="{BCF038E6-A57F-41E9-86D3-80081AC9A69C}" srcOrd="0" destOrd="0" presId="urn:microsoft.com/office/officeart/2005/8/layout/hierarchy1"/>
    <dgm:cxn modelId="{2DFB24E5-C6F5-4206-97A0-8B68DAFDC977}" srcId="{9DACB0B2-8F61-4E25-813A-A71256DA157B}" destId="{A1340CCB-FD1D-4B9D-89EE-DADDE0E41112}" srcOrd="0" destOrd="0" parTransId="{F2819B38-1D72-4C4F-9A94-92C60B52141F}" sibTransId="{6A316068-B077-4D53-B09B-88F13D2648DB}"/>
    <dgm:cxn modelId="{D7AC07A7-885C-44F3-9DAA-33273C294ED4}" type="presParOf" srcId="{353D3915-1F95-4B2E-A663-F6253EE835AF}" destId="{C5E09678-13E7-4CD8-881D-26CEDAE6BA34}" srcOrd="0" destOrd="0" presId="urn:microsoft.com/office/officeart/2005/8/layout/hierarchy1"/>
    <dgm:cxn modelId="{DFE85284-A222-4C57-B24E-F25C98F7B498}" type="presParOf" srcId="{C5E09678-13E7-4CD8-881D-26CEDAE6BA34}" destId="{3EE2C2B9-C32D-4B6F-AEA6-A98EFDB34460}" srcOrd="0" destOrd="0" presId="urn:microsoft.com/office/officeart/2005/8/layout/hierarchy1"/>
    <dgm:cxn modelId="{E7FA33AC-6280-47A7-A5C2-71BE5C995300}" type="presParOf" srcId="{3EE2C2B9-C32D-4B6F-AEA6-A98EFDB34460}" destId="{7896345F-051D-42DF-A7D9-F0AA8B60D6B9}" srcOrd="0" destOrd="0" presId="urn:microsoft.com/office/officeart/2005/8/layout/hierarchy1"/>
    <dgm:cxn modelId="{81AB8E95-4873-424F-9FC2-41D3017412F9}" type="presParOf" srcId="{3EE2C2B9-C32D-4B6F-AEA6-A98EFDB34460}" destId="{1AA3F241-4C86-48AB-BF89-C20C89FAA959}" srcOrd="1" destOrd="0" presId="urn:microsoft.com/office/officeart/2005/8/layout/hierarchy1"/>
    <dgm:cxn modelId="{2C856B6C-9102-4236-9AC9-8749E1A82358}" type="presParOf" srcId="{C5E09678-13E7-4CD8-881D-26CEDAE6BA34}" destId="{C36AC0DD-2594-44B0-B54E-476B18AFBC11}" srcOrd="1" destOrd="0" presId="urn:microsoft.com/office/officeart/2005/8/layout/hierarchy1"/>
    <dgm:cxn modelId="{BBECEAE5-C061-4F24-941F-5159817DCFD0}" type="presParOf" srcId="{C36AC0DD-2594-44B0-B54E-476B18AFBC11}" destId="{F920A444-F56E-49E3-AC40-BFC8EEC615B0}" srcOrd="0" destOrd="0" presId="urn:microsoft.com/office/officeart/2005/8/layout/hierarchy1"/>
    <dgm:cxn modelId="{F55A8D3C-EA59-487F-91F2-BF7601C1CD7F}" type="presParOf" srcId="{C36AC0DD-2594-44B0-B54E-476B18AFBC11}" destId="{7F53BD3B-BD10-431C-A6AE-4BC4E35C5C71}" srcOrd="1" destOrd="0" presId="urn:microsoft.com/office/officeart/2005/8/layout/hierarchy1"/>
    <dgm:cxn modelId="{285AE060-631A-4576-BE96-B9EA7BC5217C}" type="presParOf" srcId="{7F53BD3B-BD10-431C-A6AE-4BC4E35C5C71}" destId="{46ADCE43-6D60-4B48-B598-D90B9979FCD9}" srcOrd="0" destOrd="0" presId="urn:microsoft.com/office/officeart/2005/8/layout/hierarchy1"/>
    <dgm:cxn modelId="{6248D51A-3318-43B2-A94B-D87F62408BFE}" type="presParOf" srcId="{46ADCE43-6D60-4B48-B598-D90B9979FCD9}" destId="{CFF79B23-FA9A-4774-B7B1-2F62967196AC}" srcOrd="0" destOrd="0" presId="urn:microsoft.com/office/officeart/2005/8/layout/hierarchy1"/>
    <dgm:cxn modelId="{2B5702B5-81D8-436E-B3AB-0FF8886D9C25}" type="presParOf" srcId="{46ADCE43-6D60-4B48-B598-D90B9979FCD9}" destId="{30E48D47-38A2-445A-A331-9E2D63C794CF}" srcOrd="1" destOrd="0" presId="urn:microsoft.com/office/officeart/2005/8/layout/hierarchy1"/>
    <dgm:cxn modelId="{0BDB2637-68A2-4380-90F3-5AB919DF0484}" type="presParOf" srcId="{7F53BD3B-BD10-431C-A6AE-4BC4E35C5C71}" destId="{69F24987-3752-4C86-B05F-78AA46366A05}" srcOrd="1" destOrd="0" presId="urn:microsoft.com/office/officeart/2005/8/layout/hierarchy1"/>
    <dgm:cxn modelId="{BCBD140D-1158-4010-A0DC-D5BE27ECAAE0}" type="presParOf" srcId="{69F24987-3752-4C86-B05F-78AA46366A05}" destId="{BCF038E6-A57F-41E9-86D3-80081AC9A69C}" srcOrd="0" destOrd="0" presId="urn:microsoft.com/office/officeart/2005/8/layout/hierarchy1"/>
    <dgm:cxn modelId="{308DDC79-4F55-4F9B-9BDB-3EDF39867597}" type="presParOf" srcId="{69F24987-3752-4C86-B05F-78AA46366A05}" destId="{B8048A62-7F78-4637-9B0E-71DF8387B6E3}" srcOrd="1" destOrd="0" presId="urn:microsoft.com/office/officeart/2005/8/layout/hierarchy1"/>
    <dgm:cxn modelId="{7147B247-E47E-4DF8-B573-7F87401BF917}" type="presParOf" srcId="{B8048A62-7F78-4637-9B0E-71DF8387B6E3}" destId="{B2CD901D-BF30-4743-B855-683A2AFBFD76}" srcOrd="0" destOrd="0" presId="urn:microsoft.com/office/officeart/2005/8/layout/hierarchy1"/>
    <dgm:cxn modelId="{64999C30-8DC7-4431-8F6B-C0A0D1F74427}" type="presParOf" srcId="{B2CD901D-BF30-4743-B855-683A2AFBFD76}" destId="{21CC3D4F-5693-469B-8F8C-1038333E77FA}" srcOrd="0" destOrd="0" presId="urn:microsoft.com/office/officeart/2005/8/layout/hierarchy1"/>
    <dgm:cxn modelId="{821E0D64-A1F0-4C8A-95E5-04E2A669A484}" type="presParOf" srcId="{B2CD901D-BF30-4743-B855-683A2AFBFD76}" destId="{0BDE0116-A6EC-4D16-B8F6-00DA0C5E513E}" srcOrd="1" destOrd="0" presId="urn:microsoft.com/office/officeart/2005/8/layout/hierarchy1"/>
    <dgm:cxn modelId="{A869E7F4-FC3D-4ED9-A7C8-D94AE47A1189}" type="presParOf" srcId="{B8048A62-7F78-4637-9B0E-71DF8387B6E3}" destId="{09119F44-650B-4C57-9609-AA77F8686985}" srcOrd="1" destOrd="0" presId="urn:microsoft.com/office/officeart/2005/8/layout/hierarchy1"/>
    <dgm:cxn modelId="{323A1A24-ED5D-48ED-9468-8D2E7CB0BDDB}" type="presParOf" srcId="{C36AC0DD-2594-44B0-B54E-476B18AFBC11}" destId="{376082D8-2AF2-4B92-8356-D37AF385D31F}" srcOrd="2" destOrd="0" presId="urn:microsoft.com/office/officeart/2005/8/layout/hierarchy1"/>
    <dgm:cxn modelId="{F8D4259A-BBE4-420A-8149-C0533220E3DC}" type="presParOf" srcId="{C36AC0DD-2594-44B0-B54E-476B18AFBC11}" destId="{179BC5C9-1D46-41C0-9C35-99AA6BEFFF8A}" srcOrd="3" destOrd="0" presId="urn:microsoft.com/office/officeart/2005/8/layout/hierarchy1"/>
    <dgm:cxn modelId="{9462E400-9AE6-428A-B86B-6FF004A20B53}" type="presParOf" srcId="{179BC5C9-1D46-41C0-9C35-99AA6BEFFF8A}" destId="{2216CAEF-3943-4D96-B6B7-62A77006E057}" srcOrd="0" destOrd="0" presId="urn:microsoft.com/office/officeart/2005/8/layout/hierarchy1"/>
    <dgm:cxn modelId="{31AA2CAF-4209-4875-809B-022F9D7CBD91}" type="presParOf" srcId="{2216CAEF-3943-4D96-B6B7-62A77006E057}" destId="{09CCDE37-2547-4255-900E-56036F0AC302}" srcOrd="0" destOrd="0" presId="urn:microsoft.com/office/officeart/2005/8/layout/hierarchy1"/>
    <dgm:cxn modelId="{71ABDDA0-3FA7-49DE-A4D3-C0339A62B0BC}" type="presParOf" srcId="{2216CAEF-3943-4D96-B6B7-62A77006E057}" destId="{80C6E598-8446-4D15-A272-1B3031F44D2F}" srcOrd="1" destOrd="0" presId="urn:microsoft.com/office/officeart/2005/8/layout/hierarchy1"/>
    <dgm:cxn modelId="{729D0EFF-8A27-4B06-80D5-0AF13EDC8C1E}" type="presParOf" srcId="{179BC5C9-1D46-41C0-9C35-99AA6BEFFF8A}" destId="{2CB854E3-7CBC-45B0-B7E5-F3FA216C5D15}" srcOrd="1" destOrd="0" presId="urn:microsoft.com/office/officeart/2005/8/layout/hierarchy1"/>
    <dgm:cxn modelId="{7089E299-C2C6-41B9-B4B1-7918120A631E}" type="presParOf" srcId="{2CB854E3-7CBC-45B0-B7E5-F3FA216C5D15}" destId="{D179BFA9-0CFA-4542-BCD2-A04DE868C124}" srcOrd="0" destOrd="0" presId="urn:microsoft.com/office/officeart/2005/8/layout/hierarchy1"/>
    <dgm:cxn modelId="{6A7327FF-4080-4F8E-B752-1C3DF8A93C03}" type="presParOf" srcId="{2CB854E3-7CBC-45B0-B7E5-F3FA216C5D15}" destId="{89D13781-0400-4D48-A374-731A8694F6EA}" srcOrd="1" destOrd="0" presId="urn:microsoft.com/office/officeart/2005/8/layout/hierarchy1"/>
    <dgm:cxn modelId="{4B5987FB-69CD-477C-8A7F-911EC17A494C}" type="presParOf" srcId="{89D13781-0400-4D48-A374-731A8694F6EA}" destId="{40F23A17-9FD5-4333-95BA-919F0B527E3F}" srcOrd="0" destOrd="0" presId="urn:microsoft.com/office/officeart/2005/8/layout/hierarchy1"/>
    <dgm:cxn modelId="{FC745399-006D-4DC5-A457-5FC79606312B}" type="presParOf" srcId="{40F23A17-9FD5-4333-95BA-919F0B527E3F}" destId="{C7DD9EED-1D1E-4D13-B2E3-C839144EA4F9}" srcOrd="0" destOrd="0" presId="urn:microsoft.com/office/officeart/2005/8/layout/hierarchy1"/>
    <dgm:cxn modelId="{63E85881-E8E7-4E86-ACF5-413C5C21E48F}" type="presParOf" srcId="{40F23A17-9FD5-4333-95BA-919F0B527E3F}" destId="{2DDAC057-1C16-4B8A-9C36-627FE64A4121}" srcOrd="1" destOrd="0" presId="urn:microsoft.com/office/officeart/2005/8/layout/hierarchy1"/>
    <dgm:cxn modelId="{895B49A4-00DF-42A1-981B-C07F030A978C}" type="presParOf" srcId="{89D13781-0400-4D48-A374-731A8694F6EA}" destId="{552B9C59-DCCE-4889-830D-0239BE5959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3F30B0-FD1A-4381-A88F-EC5875B7C6C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03B29D5-B3AB-441E-8A37-E3C0CCF8D188}">
      <dgm:prSet phldrT="[Texto]" custT="1"/>
      <dgm:spPr/>
      <dgm:t>
        <a:bodyPr anchor="t"/>
        <a:lstStyle/>
        <a:p>
          <a:r>
            <a:rPr lang="es-ES" sz="2400" b="1" dirty="0"/>
            <a:t>La toma de decisiones</a:t>
          </a:r>
        </a:p>
        <a:p>
          <a:endParaRPr lang="es-ES" sz="2400" b="1" dirty="0"/>
        </a:p>
      </dgm:t>
    </dgm:pt>
    <dgm:pt modelId="{E6B426D2-66C5-4E6F-84A3-976139C88C49}" type="parTrans" cxnId="{3DFE2AA4-4CA9-4DAF-8900-A283413A2151}">
      <dgm:prSet/>
      <dgm:spPr/>
      <dgm:t>
        <a:bodyPr/>
        <a:lstStyle/>
        <a:p>
          <a:endParaRPr lang="es-ES" sz="1200"/>
        </a:p>
      </dgm:t>
    </dgm:pt>
    <dgm:pt modelId="{2B459049-E69C-4174-81BA-E2E6BA94084E}" type="sibTrans" cxnId="{3DFE2AA4-4CA9-4DAF-8900-A283413A2151}">
      <dgm:prSet/>
      <dgm:spPr/>
      <dgm:t>
        <a:bodyPr/>
        <a:lstStyle/>
        <a:p>
          <a:endParaRPr lang="es-ES" sz="1200"/>
        </a:p>
      </dgm:t>
    </dgm:pt>
    <dgm:pt modelId="{04B04C3F-5E90-4BA8-9D1B-AFBE7DED59E2}">
      <dgm:prSet phldrT="[Texto]" custT="1"/>
      <dgm:spPr>
        <a:ln>
          <a:solidFill>
            <a:srgbClr val="7030A0"/>
          </a:solidFill>
        </a:ln>
      </dgm:spPr>
      <dgm:t>
        <a:bodyPr/>
        <a:lstStyle/>
        <a:p>
          <a:r>
            <a:rPr lang="es-ES" sz="2400" b="1" dirty="0"/>
            <a:t>Contador </a:t>
          </a:r>
        </a:p>
      </dgm:t>
    </dgm:pt>
    <dgm:pt modelId="{01CC8A82-E1FA-4991-A6D4-FBB2EF043CE7}" type="parTrans" cxnId="{F685BDD1-4C8A-4E89-93F3-9B6509921EE1}">
      <dgm:prSet/>
      <dgm:spPr/>
      <dgm:t>
        <a:bodyPr/>
        <a:lstStyle/>
        <a:p>
          <a:endParaRPr lang="es-ES" sz="1200"/>
        </a:p>
      </dgm:t>
    </dgm:pt>
    <dgm:pt modelId="{F3BF3A10-E9BE-40A1-A233-518D1F6551E5}" type="sibTrans" cxnId="{F685BDD1-4C8A-4E89-93F3-9B6509921EE1}">
      <dgm:prSet/>
      <dgm:spPr/>
      <dgm:t>
        <a:bodyPr/>
        <a:lstStyle/>
        <a:p>
          <a:endParaRPr lang="es-ES" sz="1200"/>
        </a:p>
      </dgm:t>
    </dgm:pt>
    <dgm:pt modelId="{83974E07-7714-41A3-8D7D-D512FA2B5FEE}">
      <dgm:prSet phldrT="[Texto]" custT="1"/>
      <dgm:spPr>
        <a:ln>
          <a:solidFill>
            <a:srgbClr val="F10BD0"/>
          </a:solidFill>
        </a:ln>
      </dgm:spPr>
      <dgm:t>
        <a:bodyPr anchor="t"/>
        <a:lstStyle/>
        <a:p>
          <a:pPr algn="ctr"/>
          <a:r>
            <a:rPr lang="es-ES" sz="1600" dirty="0"/>
            <a:t>Presta mayor atención a la compilación y presentación de los datos financieros. </a:t>
          </a:r>
        </a:p>
      </dgm:t>
    </dgm:pt>
    <dgm:pt modelId="{F5080203-1D04-4DEA-987F-0197519E86F7}" type="parTrans" cxnId="{C5E1857A-CDC8-4CC0-9C8F-BCFA26E8D8FC}">
      <dgm:prSet/>
      <dgm:spPr/>
      <dgm:t>
        <a:bodyPr/>
        <a:lstStyle/>
        <a:p>
          <a:endParaRPr lang="es-ES" sz="1200"/>
        </a:p>
      </dgm:t>
    </dgm:pt>
    <dgm:pt modelId="{B1857BF6-21DC-4B7F-AE83-361BB488B683}" type="sibTrans" cxnId="{C5E1857A-CDC8-4CC0-9C8F-BCFA26E8D8FC}">
      <dgm:prSet/>
      <dgm:spPr/>
      <dgm:t>
        <a:bodyPr/>
        <a:lstStyle/>
        <a:p>
          <a:endParaRPr lang="es-ES" sz="1200"/>
        </a:p>
      </dgm:t>
    </dgm:pt>
    <dgm:pt modelId="{9DACB0B2-8F61-4E25-813A-A71256DA157B}">
      <dgm:prSet phldrT="[Texto]" custT="1"/>
      <dgm:spPr>
        <a:ln>
          <a:solidFill>
            <a:srgbClr val="7030A0"/>
          </a:solidFill>
        </a:ln>
      </dgm:spPr>
      <dgm:t>
        <a:bodyPr/>
        <a:lstStyle/>
        <a:p>
          <a:r>
            <a:rPr lang="es-ES" sz="2400" b="1" dirty="0"/>
            <a:t>Administrador financiero </a:t>
          </a:r>
        </a:p>
      </dgm:t>
    </dgm:pt>
    <dgm:pt modelId="{7481B089-714B-4031-85EB-17248A82F7CA}" type="parTrans" cxnId="{52061068-966B-4247-ADE5-69921A65342B}">
      <dgm:prSet/>
      <dgm:spPr/>
      <dgm:t>
        <a:bodyPr/>
        <a:lstStyle/>
        <a:p>
          <a:endParaRPr lang="es-ES" sz="1200"/>
        </a:p>
      </dgm:t>
    </dgm:pt>
    <dgm:pt modelId="{C69F656E-1561-4C6C-A3FB-4C0B61C00E59}" type="sibTrans" cxnId="{52061068-966B-4247-ADE5-69921A65342B}">
      <dgm:prSet/>
      <dgm:spPr/>
      <dgm:t>
        <a:bodyPr/>
        <a:lstStyle/>
        <a:p>
          <a:endParaRPr lang="es-ES" sz="1200"/>
        </a:p>
      </dgm:t>
    </dgm:pt>
    <dgm:pt modelId="{A1340CCB-FD1D-4B9D-89EE-DADDE0E41112}">
      <dgm:prSet phldrT="[Texto]" custT="1"/>
      <dgm:spPr>
        <a:ln>
          <a:solidFill>
            <a:srgbClr val="F10BD0"/>
          </a:solidFill>
        </a:ln>
      </dgm:spPr>
      <dgm:t>
        <a:bodyPr anchor="t"/>
        <a:lstStyle/>
        <a:p>
          <a:r>
            <a:rPr lang="es-ES" sz="1600" dirty="0"/>
            <a:t>Evalúa la situación financiera, produce datos adicionales y toma sus decisiones</a:t>
          </a:r>
        </a:p>
      </dgm:t>
    </dgm:pt>
    <dgm:pt modelId="{F2819B38-1D72-4C4F-9A94-92C60B52141F}" type="parTrans" cxnId="{2DFB24E5-C6F5-4206-97A0-8B68DAFDC977}">
      <dgm:prSet/>
      <dgm:spPr/>
      <dgm:t>
        <a:bodyPr/>
        <a:lstStyle/>
        <a:p>
          <a:endParaRPr lang="es-ES" sz="1200"/>
        </a:p>
      </dgm:t>
    </dgm:pt>
    <dgm:pt modelId="{6A316068-B077-4D53-B09B-88F13D2648DB}" type="sibTrans" cxnId="{2DFB24E5-C6F5-4206-97A0-8B68DAFDC977}">
      <dgm:prSet/>
      <dgm:spPr/>
      <dgm:t>
        <a:bodyPr/>
        <a:lstStyle/>
        <a:p>
          <a:endParaRPr lang="es-ES" sz="1200"/>
        </a:p>
      </dgm:t>
    </dgm:pt>
    <dgm:pt modelId="{353D3915-1F95-4B2E-A663-F6253EE835AF}" type="pres">
      <dgm:prSet presAssocID="{1C3F30B0-FD1A-4381-A88F-EC5875B7C6C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5E09678-13E7-4CD8-881D-26CEDAE6BA34}" type="pres">
      <dgm:prSet presAssocID="{503B29D5-B3AB-441E-8A37-E3C0CCF8D188}" presName="hierRoot1" presStyleCnt="0"/>
      <dgm:spPr/>
    </dgm:pt>
    <dgm:pt modelId="{3EE2C2B9-C32D-4B6F-AEA6-A98EFDB34460}" type="pres">
      <dgm:prSet presAssocID="{503B29D5-B3AB-441E-8A37-E3C0CCF8D188}" presName="composite" presStyleCnt="0"/>
      <dgm:spPr/>
    </dgm:pt>
    <dgm:pt modelId="{7896345F-051D-42DF-A7D9-F0AA8B60D6B9}" type="pres">
      <dgm:prSet presAssocID="{503B29D5-B3AB-441E-8A37-E3C0CCF8D188}" presName="background" presStyleLbl="node0" presStyleIdx="0" presStyleCnt="1"/>
      <dgm:spPr/>
    </dgm:pt>
    <dgm:pt modelId="{1AA3F241-4C86-48AB-BF89-C20C89FAA959}" type="pres">
      <dgm:prSet presAssocID="{503B29D5-B3AB-441E-8A37-E3C0CCF8D188}" presName="text" presStyleLbl="fgAcc0" presStyleIdx="0" presStyleCnt="1">
        <dgm:presLayoutVars>
          <dgm:chPref val="3"/>
        </dgm:presLayoutVars>
      </dgm:prSet>
      <dgm:spPr/>
    </dgm:pt>
    <dgm:pt modelId="{C36AC0DD-2594-44B0-B54E-476B18AFBC11}" type="pres">
      <dgm:prSet presAssocID="{503B29D5-B3AB-441E-8A37-E3C0CCF8D188}" presName="hierChild2" presStyleCnt="0"/>
      <dgm:spPr/>
    </dgm:pt>
    <dgm:pt modelId="{F920A444-F56E-49E3-AC40-BFC8EEC615B0}" type="pres">
      <dgm:prSet presAssocID="{01CC8A82-E1FA-4991-A6D4-FBB2EF043CE7}" presName="Name10" presStyleLbl="parChTrans1D2" presStyleIdx="0" presStyleCnt="2"/>
      <dgm:spPr/>
    </dgm:pt>
    <dgm:pt modelId="{7F53BD3B-BD10-431C-A6AE-4BC4E35C5C71}" type="pres">
      <dgm:prSet presAssocID="{04B04C3F-5E90-4BA8-9D1B-AFBE7DED59E2}" presName="hierRoot2" presStyleCnt="0"/>
      <dgm:spPr/>
    </dgm:pt>
    <dgm:pt modelId="{46ADCE43-6D60-4B48-B598-D90B9979FCD9}" type="pres">
      <dgm:prSet presAssocID="{04B04C3F-5E90-4BA8-9D1B-AFBE7DED59E2}" presName="composite2" presStyleCnt="0"/>
      <dgm:spPr/>
    </dgm:pt>
    <dgm:pt modelId="{CFF79B23-FA9A-4774-B7B1-2F62967196AC}" type="pres">
      <dgm:prSet presAssocID="{04B04C3F-5E90-4BA8-9D1B-AFBE7DED59E2}" presName="background2" presStyleLbl="node2" presStyleIdx="0" presStyleCnt="2"/>
      <dgm:spPr>
        <a:solidFill>
          <a:srgbClr val="7030A0"/>
        </a:solidFill>
      </dgm:spPr>
    </dgm:pt>
    <dgm:pt modelId="{30E48D47-38A2-445A-A331-9E2D63C794CF}" type="pres">
      <dgm:prSet presAssocID="{04B04C3F-5E90-4BA8-9D1B-AFBE7DED59E2}" presName="text2" presStyleLbl="fgAcc2" presStyleIdx="0" presStyleCnt="2" custScaleY="69401">
        <dgm:presLayoutVars>
          <dgm:chPref val="3"/>
        </dgm:presLayoutVars>
      </dgm:prSet>
      <dgm:spPr/>
    </dgm:pt>
    <dgm:pt modelId="{69F24987-3752-4C86-B05F-78AA46366A05}" type="pres">
      <dgm:prSet presAssocID="{04B04C3F-5E90-4BA8-9D1B-AFBE7DED59E2}" presName="hierChild3" presStyleCnt="0"/>
      <dgm:spPr/>
    </dgm:pt>
    <dgm:pt modelId="{BCF038E6-A57F-41E9-86D3-80081AC9A69C}" type="pres">
      <dgm:prSet presAssocID="{F5080203-1D04-4DEA-987F-0197519E86F7}" presName="Name17" presStyleLbl="parChTrans1D3" presStyleIdx="0" presStyleCnt="2"/>
      <dgm:spPr/>
    </dgm:pt>
    <dgm:pt modelId="{B8048A62-7F78-4637-9B0E-71DF8387B6E3}" type="pres">
      <dgm:prSet presAssocID="{83974E07-7714-41A3-8D7D-D512FA2B5FEE}" presName="hierRoot3" presStyleCnt="0"/>
      <dgm:spPr/>
    </dgm:pt>
    <dgm:pt modelId="{B2CD901D-BF30-4743-B855-683A2AFBFD76}" type="pres">
      <dgm:prSet presAssocID="{83974E07-7714-41A3-8D7D-D512FA2B5FEE}" presName="composite3" presStyleCnt="0"/>
      <dgm:spPr/>
    </dgm:pt>
    <dgm:pt modelId="{21CC3D4F-5693-469B-8F8C-1038333E77FA}" type="pres">
      <dgm:prSet presAssocID="{83974E07-7714-41A3-8D7D-D512FA2B5FEE}" presName="background3" presStyleLbl="node3" presStyleIdx="0" presStyleCnt="2"/>
      <dgm:spPr>
        <a:solidFill>
          <a:srgbClr val="F10BD0"/>
        </a:solidFill>
      </dgm:spPr>
    </dgm:pt>
    <dgm:pt modelId="{0BDE0116-A6EC-4D16-B8F6-00DA0C5E513E}" type="pres">
      <dgm:prSet presAssocID="{83974E07-7714-41A3-8D7D-D512FA2B5FEE}" presName="text3" presStyleLbl="fgAcc3" presStyleIdx="0" presStyleCnt="2" custScaleX="175025" custScaleY="96058">
        <dgm:presLayoutVars>
          <dgm:chPref val="3"/>
        </dgm:presLayoutVars>
      </dgm:prSet>
      <dgm:spPr/>
    </dgm:pt>
    <dgm:pt modelId="{09119F44-650B-4C57-9609-AA77F8686985}" type="pres">
      <dgm:prSet presAssocID="{83974E07-7714-41A3-8D7D-D512FA2B5FEE}" presName="hierChild4" presStyleCnt="0"/>
      <dgm:spPr/>
    </dgm:pt>
    <dgm:pt modelId="{376082D8-2AF2-4B92-8356-D37AF385D31F}" type="pres">
      <dgm:prSet presAssocID="{7481B089-714B-4031-85EB-17248A82F7CA}" presName="Name10" presStyleLbl="parChTrans1D2" presStyleIdx="1" presStyleCnt="2"/>
      <dgm:spPr/>
    </dgm:pt>
    <dgm:pt modelId="{179BC5C9-1D46-41C0-9C35-99AA6BEFFF8A}" type="pres">
      <dgm:prSet presAssocID="{9DACB0B2-8F61-4E25-813A-A71256DA157B}" presName="hierRoot2" presStyleCnt="0"/>
      <dgm:spPr/>
    </dgm:pt>
    <dgm:pt modelId="{2216CAEF-3943-4D96-B6B7-62A77006E057}" type="pres">
      <dgm:prSet presAssocID="{9DACB0B2-8F61-4E25-813A-A71256DA157B}" presName="composite2" presStyleCnt="0"/>
      <dgm:spPr/>
    </dgm:pt>
    <dgm:pt modelId="{09CCDE37-2547-4255-900E-56036F0AC302}" type="pres">
      <dgm:prSet presAssocID="{9DACB0B2-8F61-4E25-813A-A71256DA157B}" presName="background2" presStyleLbl="node2" presStyleIdx="1" presStyleCnt="2"/>
      <dgm:spPr>
        <a:solidFill>
          <a:srgbClr val="7030A0"/>
        </a:solidFill>
      </dgm:spPr>
    </dgm:pt>
    <dgm:pt modelId="{80C6E598-8446-4D15-A272-1B3031F44D2F}" type="pres">
      <dgm:prSet presAssocID="{9DACB0B2-8F61-4E25-813A-A71256DA157B}" presName="text2" presStyleLbl="fgAcc2" presStyleIdx="1" presStyleCnt="2" custScaleX="130481" custScaleY="66611">
        <dgm:presLayoutVars>
          <dgm:chPref val="3"/>
        </dgm:presLayoutVars>
      </dgm:prSet>
      <dgm:spPr/>
    </dgm:pt>
    <dgm:pt modelId="{2CB854E3-7CBC-45B0-B7E5-F3FA216C5D15}" type="pres">
      <dgm:prSet presAssocID="{9DACB0B2-8F61-4E25-813A-A71256DA157B}" presName="hierChild3" presStyleCnt="0"/>
      <dgm:spPr/>
    </dgm:pt>
    <dgm:pt modelId="{D179BFA9-0CFA-4542-BCD2-A04DE868C124}" type="pres">
      <dgm:prSet presAssocID="{F2819B38-1D72-4C4F-9A94-92C60B52141F}" presName="Name17" presStyleLbl="parChTrans1D3" presStyleIdx="1" presStyleCnt="2"/>
      <dgm:spPr/>
    </dgm:pt>
    <dgm:pt modelId="{89D13781-0400-4D48-A374-731A8694F6EA}" type="pres">
      <dgm:prSet presAssocID="{A1340CCB-FD1D-4B9D-89EE-DADDE0E41112}" presName="hierRoot3" presStyleCnt="0"/>
      <dgm:spPr/>
    </dgm:pt>
    <dgm:pt modelId="{40F23A17-9FD5-4333-95BA-919F0B527E3F}" type="pres">
      <dgm:prSet presAssocID="{A1340CCB-FD1D-4B9D-89EE-DADDE0E41112}" presName="composite3" presStyleCnt="0"/>
      <dgm:spPr/>
    </dgm:pt>
    <dgm:pt modelId="{C7DD9EED-1D1E-4D13-B2E3-C839144EA4F9}" type="pres">
      <dgm:prSet presAssocID="{A1340CCB-FD1D-4B9D-89EE-DADDE0E41112}" presName="background3" presStyleLbl="node3" presStyleIdx="1" presStyleCnt="2"/>
      <dgm:spPr>
        <a:solidFill>
          <a:srgbClr val="F10BD0"/>
        </a:solidFill>
      </dgm:spPr>
    </dgm:pt>
    <dgm:pt modelId="{2DDAC057-1C16-4B8A-9C36-627FE64A4121}" type="pres">
      <dgm:prSet presAssocID="{A1340CCB-FD1D-4B9D-89EE-DADDE0E41112}" presName="text3" presStyleLbl="fgAcc3" presStyleIdx="1" presStyleCnt="2" custScaleX="166193" custScaleY="88322">
        <dgm:presLayoutVars>
          <dgm:chPref val="3"/>
        </dgm:presLayoutVars>
      </dgm:prSet>
      <dgm:spPr/>
    </dgm:pt>
    <dgm:pt modelId="{552B9C59-DCCE-4889-830D-0239BE5959B8}" type="pres">
      <dgm:prSet presAssocID="{A1340CCB-FD1D-4B9D-89EE-DADDE0E41112}" presName="hierChild4" presStyleCnt="0"/>
      <dgm:spPr/>
    </dgm:pt>
  </dgm:ptLst>
  <dgm:cxnLst>
    <dgm:cxn modelId="{91CB6807-303F-4CC0-B5DC-C69A48655A7A}" type="presOf" srcId="{9DACB0B2-8F61-4E25-813A-A71256DA157B}" destId="{80C6E598-8446-4D15-A272-1B3031F44D2F}" srcOrd="0" destOrd="0" presId="urn:microsoft.com/office/officeart/2005/8/layout/hierarchy1"/>
    <dgm:cxn modelId="{27ED4615-8420-49AC-9DB4-21D831C5BAF6}" type="presOf" srcId="{04B04C3F-5E90-4BA8-9D1B-AFBE7DED59E2}" destId="{30E48D47-38A2-445A-A331-9E2D63C794CF}" srcOrd="0" destOrd="0" presId="urn:microsoft.com/office/officeart/2005/8/layout/hierarchy1"/>
    <dgm:cxn modelId="{F791592B-2402-4921-991D-CB7CDD63634D}" type="presOf" srcId="{7481B089-714B-4031-85EB-17248A82F7CA}" destId="{376082D8-2AF2-4B92-8356-D37AF385D31F}" srcOrd="0" destOrd="0" presId="urn:microsoft.com/office/officeart/2005/8/layout/hierarchy1"/>
    <dgm:cxn modelId="{A80CCE2D-4BFF-490A-8602-B38A7600E200}" type="presOf" srcId="{01CC8A82-E1FA-4991-A6D4-FBB2EF043CE7}" destId="{F920A444-F56E-49E3-AC40-BFC8EEC615B0}" srcOrd="0" destOrd="0" presId="urn:microsoft.com/office/officeart/2005/8/layout/hierarchy1"/>
    <dgm:cxn modelId="{D4A1C337-71CF-4008-8734-405042612E5F}" type="presOf" srcId="{F2819B38-1D72-4C4F-9A94-92C60B52141F}" destId="{D179BFA9-0CFA-4542-BCD2-A04DE868C124}" srcOrd="0" destOrd="0" presId="urn:microsoft.com/office/officeart/2005/8/layout/hierarchy1"/>
    <dgm:cxn modelId="{1C680838-6BF4-45D2-AC06-79A7B9530D32}" type="presOf" srcId="{A1340CCB-FD1D-4B9D-89EE-DADDE0E41112}" destId="{2DDAC057-1C16-4B8A-9C36-627FE64A4121}" srcOrd="0" destOrd="0" presId="urn:microsoft.com/office/officeart/2005/8/layout/hierarchy1"/>
    <dgm:cxn modelId="{ECEC1B3A-4D2A-4698-86C3-9FCCF428A2A3}" type="presOf" srcId="{83974E07-7714-41A3-8D7D-D512FA2B5FEE}" destId="{0BDE0116-A6EC-4D16-B8F6-00DA0C5E513E}" srcOrd="0" destOrd="0" presId="urn:microsoft.com/office/officeart/2005/8/layout/hierarchy1"/>
    <dgm:cxn modelId="{8480F042-5FD1-4907-9666-7FCFF38B1510}" type="presOf" srcId="{503B29D5-B3AB-441E-8A37-E3C0CCF8D188}" destId="{1AA3F241-4C86-48AB-BF89-C20C89FAA959}" srcOrd="0" destOrd="0" presId="urn:microsoft.com/office/officeart/2005/8/layout/hierarchy1"/>
    <dgm:cxn modelId="{D56C2E64-0701-441D-A8D9-D1F80D8B9CCB}" type="presOf" srcId="{1C3F30B0-FD1A-4381-A88F-EC5875B7C6C5}" destId="{353D3915-1F95-4B2E-A663-F6253EE835AF}" srcOrd="0" destOrd="0" presId="urn:microsoft.com/office/officeart/2005/8/layout/hierarchy1"/>
    <dgm:cxn modelId="{52061068-966B-4247-ADE5-69921A65342B}" srcId="{503B29D5-B3AB-441E-8A37-E3C0CCF8D188}" destId="{9DACB0B2-8F61-4E25-813A-A71256DA157B}" srcOrd="1" destOrd="0" parTransId="{7481B089-714B-4031-85EB-17248A82F7CA}" sibTransId="{C69F656E-1561-4C6C-A3FB-4C0B61C00E59}"/>
    <dgm:cxn modelId="{C5E1857A-CDC8-4CC0-9C8F-BCFA26E8D8FC}" srcId="{04B04C3F-5E90-4BA8-9D1B-AFBE7DED59E2}" destId="{83974E07-7714-41A3-8D7D-D512FA2B5FEE}" srcOrd="0" destOrd="0" parTransId="{F5080203-1D04-4DEA-987F-0197519E86F7}" sibTransId="{B1857BF6-21DC-4B7F-AE83-361BB488B683}"/>
    <dgm:cxn modelId="{3DFE2AA4-4CA9-4DAF-8900-A283413A2151}" srcId="{1C3F30B0-FD1A-4381-A88F-EC5875B7C6C5}" destId="{503B29D5-B3AB-441E-8A37-E3C0CCF8D188}" srcOrd="0" destOrd="0" parTransId="{E6B426D2-66C5-4E6F-84A3-976139C88C49}" sibTransId="{2B459049-E69C-4174-81BA-E2E6BA94084E}"/>
    <dgm:cxn modelId="{F685BDD1-4C8A-4E89-93F3-9B6509921EE1}" srcId="{503B29D5-B3AB-441E-8A37-E3C0CCF8D188}" destId="{04B04C3F-5E90-4BA8-9D1B-AFBE7DED59E2}" srcOrd="0" destOrd="0" parTransId="{01CC8A82-E1FA-4991-A6D4-FBB2EF043CE7}" sibTransId="{F3BF3A10-E9BE-40A1-A233-518D1F6551E5}"/>
    <dgm:cxn modelId="{0F3FFFE1-68C3-426B-B867-07D54C2883C8}" type="presOf" srcId="{F5080203-1D04-4DEA-987F-0197519E86F7}" destId="{BCF038E6-A57F-41E9-86D3-80081AC9A69C}" srcOrd="0" destOrd="0" presId="urn:microsoft.com/office/officeart/2005/8/layout/hierarchy1"/>
    <dgm:cxn modelId="{2DFB24E5-C6F5-4206-97A0-8B68DAFDC977}" srcId="{9DACB0B2-8F61-4E25-813A-A71256DA157B}" destId="{A1340CCB-FD1D-4B9D-89EE-DADDE0E41112}" srcOrd="0" destOrd="0" parTransId="{F2819B38-1D72-4C4F-9A94-92C60B52141F}" sibTransId="{6A316068-B077-4D53-B09B-88F13D2648DB}"/>
    <dgm:cxn modelId="{D7AC07A7-885C-44F3-9DAA-33273C294ED4}" type="presParOf" srcId="{353D3915-1F95-4B2E-A663-F6253EE835AF}" destId="{C5E09678-13E7-4CD8-881D-26CEDAE6BA34}" srcOrd="0" destOrd="0" presId="urn:microsoft.com/office/officeart/2005/8/layout/hierarchy1"/>
    <dgm:cxn modelId="{DFE85284-A222-4C57-B24E-F25C98F7B498}" type="presParOf" srcId="{C5E09678-13E7-4CD8-881D-26CEDAE6BA34}" destId="{3EE2C2B9-C32D-4B6F-AEA6-A98EFDB34460}" srcOrd="0" destOrd="0" presId="urn:microsoft.com/office/officeart/2005/8/layout/hierarchy1"/>
    <dgm:cxn modelId="{E7FA33AC-6280-47A7-A5C2-71BE5C995300}" type="presParOf" srcId="{3EE2C2B9-C32D-4B6F-AEA6-A98EFDB34460}" destId="{7896345F-051D-42DF-A7D9-F0AA8B60D6B9}" srcOrd="0" destOrd="0" presId="urn:microsoft.com/office/officeart/2005/8/layout/hierarchy1"/>
    <dgm:cxn modelId="{81AB8E95-4873-424F-9FC2-41D3017412F9}" type="presParOf" srcId="{3EE2C2B9-C32D-4B6F-AEA6-A98EFDB34460}" destId="{1AA3F241-4C86-48AB-BF89-C20C89FAA959}" srcOrd="1" destOrd="0" presId="urn:microsoft.com/office/officeart/2005/8/layout/hierarchy1"/>
    <dgm:cxn modelId="{2C856B6C-9102-4236-9AC9-8749E1A82358}" type="presParOf" srcId="{C5E09678-13E7-4CD8-881D-26CEDAE6BA34}" destId="{C36AC0DD-2594-44B0-B54E-476B18AFBC11}" srcOrd="1" destOrd="0" presId="urn:microsoft.com/office/officeart/2005/8/layout/hierarchy1"/>
    <dgm:cxn modelId="{BBECEAE5-C061-4F24-941F-5159817DCFD0}" type="presParOf" srcId="{C36AC0DD-2594-44B0-B54E-476B18AFBC11}" destId="{F920A444-F56E-49E3-AC40-BFC8EEC615B0}" srcOrd="0" destOrd="0" presId="urn:microsoft.com/office/officeart/2005/8/layout/hierarchy1"/>
    <dgm:cxn modelId="{F55A8D3C-EA59-487F-91F2-BF7601C1CD7F}" type="presParOf" srcId="{C36AC0DD-2594-44B0-B54E-476B18AFBC11}" destId="{7F53BD3B-BD10-431C-A6AE-4BC4E35C5C71}" srcOrd="1" destOrd="0" presId="urn:microsoft.com/office/officeart/2005/8/layout/hierarchy1"/>
    <dgm:cxn modelId="{285AE060-631A-4576-BE96-B9EA7BC5217C}" type="presParOf" srcId="{7F53BD3B-BD10-431C-A6AE-4BC4E35C5C71}" destId="{46ADCE43-6D60-4B48-B598-D90B9979FCD9}" srcOrd="0" destOrd="0" presId="urn:microsoft.com/office/officeart/2005/8/layout/hierarchy1"/>
    <dgm:cxn modelId="{6248D51A-3318-43B2-A94B-D87F62408BFE}" type="presParOf" srcId="{46ADCE43-6D60-4B48-B598-D90B9979FCD9}" destId="{CFF79B23-FA9A-4774-B7B1-2F62967196AC}" srcOrd="0" destOrd="0" presId="urn:microsoft.com/office/officeart/2005/8/layout/hierarchy1"/>
    <dgm:cxn modelId="{2B5702B5-81D8-436E-B3AB-0FF8886D9C25}" type="presParOf" srcId="{46ADCE43-6D60-4B48-B598-D90B9979FCD9}" destId="{30E48D47-38A2-445A-A331-9E2D63C794CF}" srcOrd="1" destOrd="0" presId="urn:microsoft.com/office/officeart/2005/8/layout/hierarchy1"/>
    <dgm:cxn modelId="{0BDB2637-68A2-4380-90F3-5AB919DF0484}" type="presParOf" srcId="{7F53BD3B-BD10-431C-A6AE-4BC4E35C5C71}" destId="{69F24987-3752-4C86-B05F-78AA46366A05}" srcOrd="1" destOrd="0" presId="urn:microsoft.com/office/officeart/2005/8/layout/hierarchy1"/>
    <dgm:cxn modelId="{BCBD140D-1158-4010-A0DC-D5BE27ECAAE0}" type="presParOf" srcId="{69F24987-3752-4C86-B05F-78AA46366A05}" destId="{BCF038E6-A57F-41E9-86D3-80081AC9A69C}" srcOrd="0" destOrd="0" presId="urn:microsoft.com/office/officeart/2005/8/layout/hierarchy1"/>
    <dgm:cxn modelId="{308DDC79-4F55-4F9B-9BDB-3EDF39867597}" type="presParOf" srcId="{69F24987-3752-4C86-B05F-78AA46366A05}" destId="{B8048A62-7F78-4637-9B0E-71DF8387B6E3}" srcOrd="1" destOrd="0" presId="urn:microsoft.com/office/officeart/2005/8/layout/hierarchy1"/>
    <dgm:cxn modelId="{7147B247-E47E-4DF8-B573-7F87401BF917}" type="presParOf" srcId="{B8048A62-7F78-4637-9B0E-71DF8387B6E3}" destId="{B2CD901D-BF30-4743-B855-683A2AFBFD76}" srcOrd="0" destOrd="0" presId="urn:microsoft.com/office/officeart/2005/8/layout/hierarchy1"/>
    <dgm:cxn modelId="{64999C30-8DC7-4431-8F6B-C0A0D1F74427}" type="presParOf" srcId="{B2CD901D-BF30-4743-B855-683A2AFBFD76}" destId="{21CC3D4F-5693-469B-8F8C-1038333E77FA}" srcOrd="0" destOrd="0" presId="urn:microsoft.com/office/officeart/2005/8/layout/hierarchy1"/>
    <dgm:cxn modelId="{821E0D64-A1F0-4C8A-95E5-04E2A669A484}" type="presParOf" srcId="{B2CD901D-BF30-4743-B855-683A2AFBFD76}" destId="{0BDE0116-A6EC-4D16-B8F6-00DA0C5E513E}" srcOrd="1" destOrd="0" presId="urn:microsoft.com/office/officeart/2005/8/layout/hierarchy1"/>
    <dgm:cxn modelId="{A869E7F4-FC3D-4ED9-A7C8-D94AE47A1189}" type="presParOf" srcId="{B8048A62-7F78-4637-9B0E-71DF8387B6E3}" destId="{09119F44-650B-4C57-9609-AA77F8686985}" srcOrd="1" destOrd="0" presId="urn:microsoft.com/office/officeart/2005/8/layout/hierarchy1"/>
    <dgm:cxn modelId="{323A1A24-ED5D-48ED-9468-8D2E7CB0BDDB}" type="presParOf" srcId="{C36AC0DD-2594-44B0-B54E-476B18AFBC11}" destId="{376082D8-2AF2-4B92-8356-D37AF385D31F}" srcOrd="2" destOrd="0" presId="urn:microsoft.com/office/officeart/2005/8/layout/hierarchy1"/>
    <dgm:cxn modelId="{F8D4259A-BBE4-420A-8149-C0533220E3DC}" type="presParOf" srcId="{C36AC0DD-2594-44B0-B54E-476B18AFBC11}" destId="{179BC5C9-1D46-41C0-9C35-99AA6BEFFF8A}" srcOrd="3" destOrd="0" presId="urn:microsoft.com/office/officeart/2005/8/layout/hierarchy1"/>
    <dgm:cxn modelId="{9462E400-9AE6-428A-B86B-6FF004A20B53}" type="presParOf" srcId="{179BC5C9-1D46-41C0-9C35-99AA6BEFFF8A}" destId="{2216CAEF-3943-4D96-B6B7-62A77006E057}" srcOrd="0" destOrd="0" presId="urn:microsoft.com/office/officeart/2005/8/layout/hierarchy1"/>
    <dgm:cxn modelId="{31AA2CAF-4209-4875-809B-022F9D7CBD91}" type="presParOf" srcId="{2216CAEF-3943-4D96-B6B7-62A77006E057}" destId="{09CCDE37-2547-4255-900E-56036F0AC302}" srcOrd="0" destOrd="0" presId="urn:microsoft.com/office/officeart/2005/8/layout/hierarchy1"/>
    <dgm:cxn modelId="{71ABDDA0-3FA7-49DE-A4D3-C0339A62B0BC}" type="presParOf" srcId="{2216CAEF-3943-4D96-B6B7-62A77006E057}" destId="{80C6E598-8446-4D15-A272-1B3031F44D2F}" srcOrd="1" destOrd="0" presId="urn:microsoft.com/office/officeart/2005/8/layout/hierarchy1"/>
    <dgm:cxn modelId="{729D0EFF-8A27-4B06-80D5-0AF13EDC8C1E}" type="presParOf" srcId="{179BC5C9-1D46-41C0-9C35-99AA6BEFFF8A}" destId="{2CB854E3-7CBC-45B0-B7E5-F3FA216C5D15}" srcOrd="1" destOrd="0" presId="urn:microsoft.com/office/officeart/2005/8/layout/hierarchy1"/>
    <dgm:cxn modelId="{7089E299-C2C6-41B9-B4B1-7918120A631E}" type="presParOf" srcId="{2CB854E3-7CBC-45B0-B7E5-F3FA216C5D15}" destId="{D179BFA9-0CFA-4542-BCD2-A04DE868C124}" srcOrd="0" destOrd="0" presId="urn:microsoft.com/office/officeart/2005/8/layout/hierarchy1"/>
    <dgm:cxn modelId="{6A7327FF-4080-4F8E-B752-1C3DF8A93C03}" type="presParOf" srcId="{2CB854E3-7CBC-45B0-B7E5-F3FA216C5D15}" destId="{89D13781-0400-4D48-A374-731A8694F6EA}" srcOrd="1" destOrd="0" presId="urn:microsoft.com/office/officeart/2005/8/layout/hierarchy1"/>
    <dgm:cxn modelId="{4B5987FB-69CD-477C-8A7F-911EC17A494C}" type="presParOf" srcId="{89D13781-0400-4D48-A374-731A8694F6EA}" destId="{40F23A17-9FD5-4333-95BA-919F0B527E3F}" srcOrd="0" destOrd="0" presId="urn:microsoft.com/office/officeart/2005/8/layout/hierarchy1"/>
    <dgm:cxn modelId="{FC745399-006D-4DC5-A457-5FC79606312B}" type="presParOf" srcId="{40F23A17-9FD5-4333-95BA-919F0B527E3F}" destId="{C7DD9EED-1D1E-4D13-B2E3-C839144EA4F9}" srcOrd="0" destOrd="0" presId="urn:microsoft.com/office/officeart/2005/8/layout/hierarchy1"/>
    <dgm:cxn modelId="{63E85881-E8E7-4E86-ACF5-413C5C21E48F}" type="presParOf" srcId="{40F23A17-9FD5-4333-95BA-919F0B527E3F}" destId="{2DDAC057-1C16-4B8A-9C36-627FE64A4121}" srcOrd="1" destOrd="0" presId="urn:microsoft.com/office/officeart/2005/8/layout/hierarchy1"/>
    <dgm:cxn modelId="{895B49A4-00DF-42A1-981B-C07F030A978C}" type="presParOf" srcId="{89D13781-0400-4D48-A374-731A8694F6EA}" destId="{552B9C59-DCCE-4889-830D-0239BE5959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336EA90-3101-469E-9C87-B3A99D2B4E6F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A6FAEBB-73F2-4219-B8D1-C418634A8D20}">
      <dgm:prSet phldrT="[Texto]" custT="1"/>
      <dgm:spPr/>
      <dgm:t>
        <a:bodyPr/>
        <a:lstStyle/>
        <a:p>
          <a:r>
            <a:rPr lang="es-ES" sz="2000" b="1" dirty="0"/>
            <a:t>Entorno empresarial</a:t>
          </a:r>
        </a:p>
      </dgm:t>
    </dgm:pt>
    <dgm:pt modelId="{75F5184B-BF04-4BEC-941F-F50E4AD8AC95}" type="parTrans" cxnId="{BCE75DCD-9A08-4165-BE5C-0F6D8CA97391}">
      <dgm:prSet/>
      <dgm:spPr/>
      <dgm:t>
        <a:bodyPr/>
        <a:lstStyle/>
        <a:p>
          <a:endParaRPr lang="es-ES" sz="2000" b="1"/>
        </a:p>
      </dgm:t>
    </dgm:pt>
    <dgm:pt modelId="{A22A185C-C196-4558-B7FB-3E47C1E439EB}" type="sibTrans" cxnId="{BCE75DCD-9A08-4165-BE5C-0F6D8CA97391}">
      <dgm:prSet/>
      <dgm:spPr/>
      <dgm:t>
        <a:bodyPr/>
        <a:lstStyle/>
        <a:p>
          <a:endParaRPr lang="es-ES" sz="2000" b="1"/>
        </a:p>
      </dgm:t>
    </dgm:pt>
    <dgm:pt modelId="{48BD2792-B0A7-4EC4-8A3F-FADFD3882E01}">
      <dgm:prSet phldrT="[Texto]" custT="1"/>
      <dgm:spPr/>
      <dgm:t>
        <a:bodyPr/>
        <a:lstStyle/>
        <a:p>
          <a:r>
            <a:rPr lang="es-ES" sz="2000" b="1" dirty="0"/>
            <a:t>Capacidad de gestión</a:t>
          </a:r>
        </a:p>
      </dgm:t>
    </dgm:pt>
    <dgm:pt modelId="{C013F305-4F58-49F5-8177-91164133FF33}" type="parTrans" cxnId="{ED9CC6AC-F90D-45C0-815A-A157E7F1D1A1}">
      <dgm:prSet/>
      <dgm:spPr/>
      <dgm:t>
        <a:bodyPr/>
        <a:lstStyle/>
        <a:p>
          <a:endParaRPr lang="es-ES" sz="2000" b="1"/>
        </a:p>
      </dgm:t>
    </dgm:pt>
    <dgm:pt modelId="{E081D786-8D10-428E-B668-047C66F8DF54}" type="sibTrans" cxnId="{ED9CC6AC-F90D-45C0-815A-A157E7F1D1A1}">
      <dgm:prSet/>
      <dgm:spPr/>
      <dgm:t>
        <a:bodyPr/>
        <a:lstStyle/>
        <a:p>
          <a:endParaRPr lang="es-ES" sz="2000" b="1"/>
        </a:p>
      </dgm:t>
    </dgm:pt>
    <dgm:pt modelId="{B376AE85-1D3B-4F07-A708-005C69889A95}">
      <dgm:prSet phldrT="[Texto]" custT="1"/>
      <dgm:spPr/>
      <dgm:t>
        <a:bodyPr/>
        <a:lstStyle/>
        <a:p>
          <a:r>
            <a:rPr lang="es-ES" sz="2000" b="1" dirty="0"/>
            <a:t>Estrategia diseñada</a:t>
          </a:r>
        </a:p>
      </dgm:t>
    </dgm:pt>
    <dgm:pt modelId="{225E3944-1BC4-40E2-A00D-C809C11E9B8B}" type="parTrans" cxnId="{449705D1-8CC2-42D8-A1E7-0C9F552C1BD9}">
      <dgm:prSet/>
      <dgm:spPr/>
      <dgm:t>
        <a:bodyPr/>
        <a:lstStyle/>
        <a:p>
          <a:endParaRPr lang="es-ES" sz="2000" b="1"/>
        </a:p>
      </dgm:t>
    </dgm:pt>
    <dgm:pt modelId="{B9FCD4C7-4DF9-44C2-B655-0746D529AF5D}" type="sibTrans" cxnId="{449705D1-8CC2-42D8-A1E7-0C9F552C1BD9}">
      <dgm:prSet/>
      <dgm:spPr/>
      <dgm:t>
        <a:bodyPr/>
        <a:lstStyle/>
        <a:p>
          <a:endParaRPr lang="es-ES" sz="2000" b="1"/>
        </a:p>
      </dgm:t>
    </dgm:pt>
    <dgm:pt modelId="{3F835DC4-4537-46CC-BCBA-BC2D433BC8F0}" type="pres">
      <dgm:prSet presAssocID="{C336EA90-3101-469E-9C87-B3A99D2B4E6F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C49CFC9B-6EDB-4CAD-B440-BAFE2D7567BD}" type="pres">
      <dgm:prSet presAssocID="{5A6FAEBB-73F2-4219-B8D1-C418634A8D20}" presName="Accent1" presStyleCnt="0"/>
      <dgm:spPr/>
    </dgm:pt>
    <dgm:pt modelId="{94A47E91-2D71-449A-AD63-5DB143F5329C}" type="pres">
      <dgm:prSet presAssocID="{5A6FAEBB-73F2-4219-B8D1-C418634A8D20}" presName="Accent" presStyleLbl="node1" presStyleIdx="0" presStyleCnt="3" custScaleX="118744"/>
      <dgm:spPr>
        <a:solidFill>
          <a:srgbClr val="F10BD0"/>
        </a:solidFill>
        <a:ln>
          <a:solidFill>
            <a:srgbClr val="F10BD0"/>
          </a:solidFill>
        </a:ln>
      </dgm:spPr>
    </dgm:pt>
    <dgm:pt modelId="{D2F2E9E3-55B9-4183-B057-71583F5FBD04}" type="pres">
      <dgm:prSet presAssocID="{5A6FAEBB-73F2-4219-B8D1-C418634A8D20}" presName="Parent1" presStyleLbl="revTx" presStyleIdx="0" presStyleCnt="3" custScaleX="128888" custLinFactNeighborY="-16599">
        <dgm:presLayoutVars>
          <dgm:chMax val="1"/>
          <dgm:chPref val="1"/>
          <dgm:bulletEnabled val="1"/>
        </dgm:presLayoutVars>
      </dgm:prSet>
      <dgm:spPr/>
    </dgm:pt>
    <dgm:pt modelId="{51648352-A61B-4D8B-AB71-0B4AA818BD9F}" type="pres">
      <dgm:prSet presAssocID="{48BD2792-B0A7-4EC4-8A3F-FADFD3882E01}" presName="Accent2" presStyleCnt="0"/>
      <dgm:spPr/>
    </dgm:pt>
    <dgm:pt modelId="{3600673E-8C36-4DFD-8A1B-5E7DF144B789}" type="pres">
      <dgm:prSet presAssocID="{48BD2792-B0A7-4EC4-8A3F-FADFD3882E01}" presName="Accent" presStyleLbl="node1" presStyleIdx="1" presStyleCnt="3" custScaleX="109939"/>
      <dgm:spPr>
        <a:solidFill>
          <a:srgbClr val="7030A0"/>
        </a:solidFill>
        <a:ln>
          <a:solidFill>
            <a:srgbClr val="7030A0"/>
          </a:solidFill>
        </a:ln>
      </dgm:spPr>
    </dgm:pt>
    <dgm:pt modelId="{73537AC1-B1A3-4312-8949-3F64A88F2515}" type="pres">
      <dgm:prSet presAssocID="{48BD2792-B0A7-4EC4-8A3F-FADFD3882E01}" presName="Parent2" presStyleLbl="revTx" presStyleIdx="1" presStyleCnt="3" custScaleX="119095" custLinFactNeighborY="-18507">
        <dgm:presLayoutVars>
          <dgm:chMax val="1"/>
          <dgm:chPref val="1"/>
          <dgm:bulletEnabled val="1"/>
        </dgm:presLayoutVars>
      </dgm:prSet>
      <dgm:spPr/>
    </dgm:pt>
    <dgm:pt modelId="{6B3609C7-9DC2-46BF-923E-2C2231AEFACC}" type="pres">
      <dgm:prSet presAssocID="{B376AE85-1D3B-4F07-A708-005C69889A95}" presName="Accent3" presStyleCnt="0"/>
      <dgm:spPr/>
    </dgm:pt>
    <dgm:pt modelId="{D439851E-EFC7-4E34-9AEB-72BAEDFA8CBD}" type="pres">
      <dgm:prSet presAssocID="{B376AE85-1D3B-4F07-A708-005C69889A95}" presName="Accent" presStyleLbl="node1" presStyleIdx="2" presStyleCnt="3" custScaleX="121377"/>
      <dgm:spPr>
        <a:solidFill>
          <a:srgbClr val="FFC000"/>
        </a:solidFill>
        <a:ln>
          <a:solidFill>
            <a:srgbClr val="FFC000"/>
          </a:solidFill>
        </a:ln>
      </dgm:spPr>
    </dgm:pt>
    <dgm:pt modelId="{FFAFA4FD-234D-4888-9D77-6074A924D7F3}" type="pres">
      <dgm:prSet presAssocID="{B376AE85-1D3B-4F07-A708-005C69889A95}" presName="Parent3" presStyleLbl="revTx" presStyleIdx="2" presStyleCnt="3" custScaleX="126031">
        <dgm:presLayoutVars>
          <dgm:chMax val="1"/>
          <dgm:chPref val="1"/>
          <dgm:bulletEnabled val="1"/>
        </dgm:presLayoutVars>
      </dgm:prSet>
      <dgm:spPr/>
    </dgm:pt>
  </dgm:ptLst>
  <dgm:cxnLst>
    <dgm:cxn modelId="{D0AFEC06-D699-4CF7-A7A0-42938271FC52}" type="presOf" srcId="{C336EA90-3101-469E-9C87-B3A99D2B4E6F}" destId="{3F835DC4-4537-46CC-BCBA-BC2D433BC8F0}" srcOrd="0" destOrd="0" presId="urn:microsoft.com/office/officeart/2009/layout/CircleArrowProcess"/>
    <dgm:cxn modelId="{DD5DE913-BB53-4D70-9E2E-BB0291AFCF79}" type="presOf" srcId="{48BD2792-B0A7-4EC4-8A3F-FADFD3882E01}" destId="{73537AC1-B1A3-4312-8949-3F64A88F2515}" srcOrd="0" destOrd="0" presId="urn:microsoft.com/office/officeart/2009/layout/CircleArrowProcess"/>
    <dgm:cxn modelId="{ED9CC6AC-F90D-45C0-815A-A157E7F1D1A1}" srcId="{C336EA90-3101-469E-9C87-B3A99D2B4E6F}" destId="{48BD2792-B0A7-4EC4-8A3F-FADFD3882E01}" srcOrd="1" destOrd="0" parTransId="{C013F305-4F58-49F5-8177-91164133FF33}" sibTransId="{E081D786-8D10-428E-B668-047C66F8DF54}"/>
    <dgm:cxn modelId="{3F6324C1-C599-470B-AAC7-F767F04F6094}" type="presOf" srcId="{5A6FAEBB-73F2-4219-B8D1-C418634A8D20}" destId="{D2F2E9E3-55B9-4183-B057-71583F5FBD04}" srcOrd="0" destOrd="0" presId="urn:microsoft.com/office/officeart/2009/layout/CircleArrowProcess"/>
    <dgm:cxn modelId="{BCE75DCD-9A08-4165-BE5C-0F6D8CA97391}" srcId="{C336EA90-3101-469E-9C87-B3A99D2B4E6F}" destId="{5A6FAEBB-73F2-4219-B8D1-C418634A8D20}" srcOrd="0" destOrd="0" parTransId="{75F5184B-BF04-4BEC-941F-F50E4AD8AC95}" sibTransId="{A22A185C-C196-4558-B7FB-3E47C1E439EB}"/>
    <dgm:cxn modelId="{449705D1-8CC2-42D8-A1E7-0C9F552C1BD9}" srcId="{C336EA90-3101-469E-9C87-B3A99D2B4E6F}" destId="{B376AE85-1D3B-4F07-A708-005C69889A95}" srcOrd="2" destOrd="0" parTransId="{225E3944-1BC4-40E2-A00D-C809C11E9B8B}" sibTransId="{B9FCD4C7-4DF9-44C2-B655-0746D529AF5D}"/>
    <dgm:cxn modelId="{A8AF5DD8-BEF9-415A-923B-8110CC93F6D5}" type="presOf" srcId="{B376AE85-1D3B-4F07-A708-005C69889A95}" destId="{FFAFA4FD-234D-4888-9D77-6074A924D7F3}" srcOrd="0" destOrd="0" presId="urn:microsoft.com/office/officeart/2009/layout/CircleArrowProcess"/>
    <dgm:cxn modelId="{3B50580D-C40F-48C5-AD9C-2921856CCFD9}" type="presParOf" srcId="{3F835DC4-4537-46CC-BCBA-BC2D433BC8F0}" destId="{C49CFC9B-6EDB-4CAD-B440-BAFE2D7567BD}" srcOrd="0" destOrd="0" presId="urn:microsoft.com/office/officeart/2009/layout/CircleArrowProcess"/>
    <dgm:cxn modelId="{609474AD-401C-46E5-A5C0-A8C538A23D2F}" type="presParOf" srcId="{C49CFC9B-6EDB-4CAD-B440-BAFE2D7567BD}" destId="{94A47E91-2D71-449A-AD63-5DB143F5329C}" srcOrd="0" destOrd="0" presId="urn:microsoft.com/office/officeart/2009/layout/CircleArrowProcess"/>
    <dgm:cxn modelId="{9D7DA6F9-A4AD-42BE-B867-115A18C9000A}" type="presParOf" srcId="{3F835DC4-4537-46CC-BCBA-BC2D433BC8F0}" destId="{D2F2E9E3-55B9-4183-B057-71583F5FBD04}" srcOrd="1" destOrd="0" presId="urn:microsoft.com/office/officeart/2009/layout/CircleArrowProcess"/>
    <dgm:cxn modelId="{40104065-8054-4AEC-8426-6F846553FAA1}" type="presParOf" srcId="{3F835DC4-4537-46CC-BCBA-BC2D433BC8F0}" destId="{51648352-A61B-4D8B-AB71-0B4AA818BD9F}" srcOrd="2" destOrd="0" presId="urn:microsoft.com/office/officeart/2009/layout/CircleArrowProcess"/>
    <dgm:cxn modelId="{5DA834B6-8190-4651-A39E-41034C4203A9}" type="presParOf" srcId="{51648352-A61B-4D8B-AB71-0B4AA818BD9F}" destId="{3600673E-8C36-4DFD-8A1B-5E7DF144B789}" srcOrd="0" destOrd="0" presId="urn:microsoft.com/office/officeart/2009/layout/CircleArrowProcess"/>
    <dgm:cxn modelId="{46BFCC7A-6C96-4E1B-96CC-4C94C827B090}" type="presParOf" srcId="{3F835DC4-4537-46CC-BCBA-BC2D433BC8F0}" destId="{73537AC1-B1A3-4312-8949-3F64A88F2515}" srcOrd="3" destOrd="0" presId="urn:microsoft.com/office/officeart/2009/layout/CircleArrowProcess"/>
    <dgm:cxn modelId="{5711BBE1-3811-471B-9ED9-ED7FDF48ABAC}" type="presParOf" srcId="{3F835DC4-4537-46CC-BCBA-BC2D433BC8F0}" destId="{6B3609C7-9DC2-46BF-923E-2C2231AEFACC}" srcOrd="4" destOrd="0" presId="urn:microsoft.com/office/officeart/2009/layout/CircleArrowProcess"/>
    <dgm:cxn modelId="{95A9BDF5-58ED-4DC2-9B3E-3CE82C5ECDE3}" type="presParOf" srcId="{6B3609C7-9DC2-46BF-923E-2C2231AEFACC}" destId="{D439851E-EFC7-4E34-9AEB-72BAEDFA8CBD}" srcOrd="0" destOrd="0" presId="urn:microsoft.com/office/officeart/2009/layout/CircleArrowProcess"/>
    <dgm:cxn modelId="{43C96A5D-FF73-40A8-8361-FEEA5237114E}" type="presParOf" srcId="{3F835DC4-4537-46CC-BCBA-BC2D433BC8F0}" destId="{FFAFA4FD-234D-4888-9D77-6074A924D7F3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76A792C-89C5-47DB-85A4-A76C114B93E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8FAF5DE-541B-4D30-A326-15D1C02E05B6}">
      <dgm:prSet phldrT="[Texto]"/>
      <dgm:spPr>
        <a:solidFill>
          <a:srgbClr val="00B050"/>
        </a:solidFill>
      </dgm:spPr>
      <dgm:t>
        <a:bodyPr/>
        <a:lstStyle/>
        <a:p>
          <a:pPr algn="ctr"/>
          <a:r>
            <a:rPr lang="es-ES" b="1" dirty="0"/>
            <a:t>Internos</a:t>
          </a:r>
        </a:p>
      </dgm:t>
    </dgm:pt>
    <dgm:pt modelId="{899767F9-37E4-4C87-98EF-962269978BE1}" type="parTrans" cxnId="{30329487-417C-4342-894D-ACE94AC584D3}">
      <dgm:prSet/>
      <dgm:spPr/>
      <dgm:t>
        <a:bodyPr/>
        <a:lstStyle/>
        <a:p>
          <a:pPr algn="just"/>
          <a:endParaRPr lang="es-ES"/>
        </a:p>
      </dgm:t>
    </dgm:pt>
    <dgm:pt modelId="{DDB2450B-2A10-48B3-B414-A3F10E6D1F27}" type="sibTrans" cxnId="{30329487-417C-4342-894D-ACE94AC584D3}">
      <dgm:prSet/>
      <dgm:spPr/>
      <dgm:t>
        <a:bodyPr/>
        <a:lstStyle/>
        <a:p>
          <a:pPr algn="just"/>
          <a:endParaRPr lang="es-ES"/>
        </a:p>
      </dgm:t>
    </dgm:pt>
    <dgm:pt modelId="{E6CF3832-1CAE-4E1C-A32C-C5CD321D40FE}">
      <dgm:prSet phldrT="[Texto]"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just"/>
          <a:r>
            <a:rPr lang="es-ES" sz="1800" b="1" dirty="0"/>
            <a:t>Administración de la empresa </a:t>
          </a:r>
          <a:r>
            <a:rPr lang="es-ES" sz="1800" b="0" dirty="0"/>
            <a:t>(</a:t>
          </a:r>
          <a:r>
            <a:rPr lang="es-ES" sz="1800" dirty="0"/>
            <a:t>Para ver la situación de la empresa y el aprovechamiento de los recursos)</a:t>
          </a:r>
        </a:p>
      </dgm:t>
    </dgm:pt>
    <dgm:pt modelId="{14DEB900-2CB4-4D34-AA25-C3A7D3834883}" type="parTrans" cxnId="{8A6DDDA4-0895-4B34-8D8E-D8E9E8F1DF8E}">
      <dgm:prSet/>
      <dgm:spPr/>
      <dgm:t>
        <a:bodyPr/>
        <a:lstStyle/>
        <a:p>
          <a:pPr algn="just"/>
          <a:endParaRPr lang="es-ES"/>
        </a:p>
      </dgm:t>
    </dgm:pt>
    <dgm:pt modelId="{FD4A9E98-3E6D-405D-B3A5-1594E2FB422B}" type="sibTrans" cxnId="{8A6DDDA4-0895-4B34-8D8E-D8E9E8F1DF8E}">
      <dgm:prSet/>
      <dgm:spPr/>
      <dgm:t>
        <a:bodyPr/>
        <a:lstStyle/>
        <a:p>
          <a:pPr algn="just"/>
          <a:endParaRPr lang="es-ES"/>
        </a:p>
      </dgm:t>
    </dgm:pt>
    <dgm:pt modelId="{F97C0035-340B-4A3C-B675-9C98B4A0BA96}">
      <dgm:prSet phldrT="[Texto]"/>
      <dgm:spPr>
        <a:solidFill>
          <a:srgbClr val="7030A0"/>
        </a:solidFill>
      </dgm:spPr>
      <dgm:t>
        <a:bodyPr/>
        <a:lstStyle/>
        <a:p>
          <a:pPr algn="ctr"/>
          <a:r>
            <a:rPr lang="es-ES" b="1" dirty="0"/>
            <a:t>Externos</a:t>
          </a:r>
        </a:p>
      </dgm:t>
    </dgm:pt>
    <dgm:pt modelId="{4467B065-A236-4BDE-8DB8-E0EFBD70C02F}" type="parTrans" cxnId="{4AED2D66-1365-4E4E-BE1F-8B600C81E641}">
      <dgm:prSet/>
      <dgm:spPr/>
      <dgm:t>
        <a:bodyPr/>
        <a:lstStyle/>
        <a:p>
          <a:pPr algn="just"/>
          <a:endParaRPr lang="es-ES"/>
        </a:p>
      </dgm:t>
    </dgm:pt>
    <dgm:pt modelId="{A5F37778-047B-4CBD-9DC3-572DC2B5AC6D}" type="sibTrans" cxnId="{4AED2D66-1365-4E4E-BE1F-8B600C81E641}">
      <dgm:prSet/>
      <dgm:spPr/>
      <dgm:t>
        <a:bodyPr/>
        <a:lstStyle/>
        <a:p>
          <a:pPr algn="just"/>
          <a:endParaRPr lang="es-ES"/>
        </a:p>
      </dgm:t>
    </dgm:pt>
    <dgm:pt modelId="{E9B77A95-5DA8-4627-86FC-603CB85641B0}">
      <dgm:prSet phldrT="[Texto]" custT="1"/>
      <dgm:spPr>
        <a:solidFill>
          <a:srgbClr val="DDDDDD">
            <a:alpha val="90000"/>
          </a:srgbClr>
        </a:solidFill>
      </dgm:spPr>
      <dgm:t>
        <a:bodyPr/>
        <a:lstStyle/>
        <a:p>
          <a:pPr algn="just"/>
          <a:r>
            <a:rPr lang="es-ES" sz="1800" dirty="0"/>
            <a:t>Accionistas actuales (se interesa por el nivel de utilidad y la distribución)</a:t>
          </a:r>
        </a:p>
      </dgm:t>
    </dgm:pt>
    <dgm:pt modelId="{4C8ACA23-6F95-4C1F-82BB-E4774CE0025A}" type="parTrans" cxnId="{55C07D8B-9ABD-4A79-B59B-EA41A74599F3}">
      <dgm:prSet/>
      <dgm:spPr/>
      <dgm:t>
        <a:bodyPr/>
        <a:lstStyle/>
        <a:p>
          <a:pPr algn="just"/>
          <a:endParaRPr lang="es-ES"/>
        </a:p>
      </dgm:t>
    </dgm:pt>
    <dgm:pt modelId="{94DB6DDA-BA81-4EF9-A665-A290573BE0BD}" type="sibTrans" cxnId="{55C07D8B-9ABD-4A79-B59B-EA41A74599F3}">
      <dgm:prSet/>
      <dgm:spPr/>
      <dgm:t>
        <a:bodyPr/>
        <a:lstStyle/>
        <a:p>
          <a:pPr algn="just"/>
          <a:endParaRPr lang="es-ES"/>
        </a:p>
      </dgm:t>
    </dgm:pt>
    <dgm:pt modelId="{2CE14124-4EB4-4014-8E56-12AFE68BB3DB}">
      <dgm:prSet phldrT="[Texto]" custT="1"/>
      <dgm:spPr>
        <a:solidFill>
          <a:srgbClr val="DDDDDD">
            <a:alpha val="90000"/>
          </a:srgbClr>
        </a:solidFill>
      </dgm:spPr>
      <dgm:t>
        <a:bodyPr/>
        <a:lstStyle/>
        <a:p>
          <a:pPr algn="just"/>
          <a:r>
            <a:rPr lang="es-ES" sz="1800" dirty="0"/>
            <a:t>Accionistas probables (se interesa por el nivel de utilidades futuras, solidez financiera para invertir) </a:t>
          </a:r>
        </a:p>
      </dgm:t>
    </dgm:pt>
    <dgm:pt modelId="{DCD40880-451D-411F-97C5-FEF2F95EA065}" type="parTrans" cxnId="{343DE837-E87D-491A-BC63-FCD24670FFD1}">
      <dgm:prSet/>
      <dgm:spPr/>
      <dgm:t>
        <a:bodyPr/>
        <a:lstStyle/>
        <a:p>
          <a:pPr algn="just"/>
          <a:endParaRPr lang="es-ES"/>
        </a:p>
      </dgm:t>
    </dgm:pt>
    <dgm:pt modelId="{4ACD057A-CBE2-4D19-88CA-A69970F5929E}" type="sibTrans" cxnId="{343DE837-E87D-491A-BC63-FCD24670FFD1}">
      <dgm:prSet/>
      <dgm:spPr/>
      <dgm:t>
        <a:bodyPr/>
        <a:lstStyle/>
        <a:p>
          <a:pPr algn="just"/>
          <a:endParaRPr lang="es-ES"/>
        </a:p>
      </dgm:t>
    </dgm:pt>
    <dgm:pt modelId="{BBBDE3AC-25FA-433E-A1B5-2BF50CE68524}">
      <dgm:prSet phldrT="[Texto]" custT="1"/>
      <dgm:spPr>
        <a:solidFill>
          <a:srgbClr val="DDDDDD">
            <a:alpha val="90000"/>
          </a:srgbClr>
        </a:solidFill>
      </dgm:spPr>
      <dgm:t>
        <a:bodyPr/>
        <a:lstStyle/>
        <a:p>
          <a:pPr algn="just"/>
          <a:r>
            <a:rPr lang="es-ES" sz="1800" dirty="0"/>
            <a:t>Acreedores (se interesa por la liquidez a corto plazo, capacidad de la empresa para enfrentar las deudas a corto y a largo plazo</a:t>
          </a:r>
        </a:p>
      </dgm:t>
    </dgm:pt>
    <dgm:pt modelId="{EFFF966C-399D-45A9-90ED-3D3BBD738212}" type="parTrans" cxnId="{C2E5FD68-3B00-43A5-A1DC-B87CE7C38AD3}">
      <dgm:prSet/>
      <dgm:spPr/>
      <dgm:t>
        <a:bodyPr/>
        <a:lstStyle/>
        <a:p>
          <a:pPr algn="just"/>
          <a:endParaRPr lang="es-ES"/>
        </a:p>
      </dgm:t>
    </dgm:pt>
    <dgm:pt modelId="{AA19DF83-B90C-47D5-8CB5-BDBF36B6ED63}" type="sibTrans" cxnId="{C2E5FD68-3B00-43A5-A1DC-B87CE7C38AD3}">
      <dgm:prSet/>
      <dgm:spPr/>
      <dgm:t>
        <a:bodyPr/>
        <a:lstStyle/>
        <a:p>
          <a:pPr algn="just"/>
          <a:endParaRPr lang="es-ES"/>
        </a:p>
      </dgm:t>
    </dgm:pt>
    <dgm:pt modelId="{A21C118E-5911-4962-9D19-BB2A7F8451FC}">
      <dgm:prSet phldrT="[Texto]" custT="1"/>
      <dgm:spPr>
        <a:solidFill>
          <a:srgbClr val="DDDDDD">
            <a:alpha val="90000"/>
          </a:srgbClr>
        </a:solidFill>
      </dgm:spPr>
      <dgm:t>
        <a:bodyPr/>
        <a:lstStyle/>
        <a:p>
          <a:pPr algn="just"/>
          <a:r>
            <a:rPr lang="es-ES" sz="1800" dirty="0"/>
            <a:t>Estado (pago del fisco en dependencia de sus utilidades)</a:t>
          </a:r>
        </a:p>
      </dgm:t>
    </dgm:pt>
    <dgm:pt modelId="{D45AC2A9-CB5F-430E-9335-1C5D35CBA1B0}" type="parTrans" cxnId="{E76810D8-D1DF-45FB-96E5-E75F7A7CAFA1}">
      <dgm:prSet/>
      <dgm:spPr/>
      <dgm:t>
        <a:bodyPr/>
        <a:lstStyle/>
        <a:p>
          <a:pPr algn="just"/>
          <a:endParaRPr lang="es-ES"/>
        </a:p>
      </dgm:t>
    </dgm:pt>
    <dgm:pt modelId="{F525676F-7BDA-403A-9578-ADB936CBEA05}" type="sibTrans" cxnId="{E76810D8-D1DF-45FB-96E5-E75F7A7CAFA1}">
      <dgm:prSet/>
      <dgm:spPr/>
      <dgm:t>
        <a:bodyPr/>
        <a:lstStyle/>
        <a:p>
          <a:pPr algn="just"/>
          <a:endParaRPr lang="es-ES"/>
        </a:p>
      </dgm:t>
    </dgm:pt>
    <dgm:pt modelId="{C4261F24-4BB0-46E5-BF7F-CFE252A976DA}" type="pres">
      <dgm:prSet presAssocID="{476A792C-89C5-47DB-85A4-A76C114B93E5}" presName="Name0" presStyleCnt="0">
        <dgm:presLayoutVars>
          <dgm:dir/>
          <dgm:animLvl val="lvl"/>
          <dgm:resizeHandles val="exact"/>
        </dgm:presLayoutVars>
      </dgm:prSet>
      <dgm:spPr/>
    </dgm:pt>
    <dgm:pt modelId="{D031C2BC-C25A-4A0B-9E07-5BC9897BADEA}" type="pres">
      <dgm:prSet presAssocID="{E8FAF5DE-541B-4D30-A326-15D1C02E05B6}" presName="linNode" presStyleCnt="0"/>
      <dgm:spPr/>
    </dgm:pt>
    <dgm:pt modelId="{858599D8-4810-45FF-9CBB-E262A53F729C}" type="pres">
      <dgm:prSet presAssocID="{E8FAF5DE-541B-4D30-A326-15D1C02E05B6}" presName="parentText" presStyleLbl="node1" presStyleIdx="0" presStyleCnt="2" custScaleY="60041">
        <dgm:presLayoutVars>
          <dgm:chMax val="1"/>
          <dgm:bulletEnabled val="1"/>
        </dgm:presLayoutVars>
      </dgm:prSet>
      <dgm:spPr/>
    </dgm:pt>
    <dgm:pt modelId="{13BC326B-6F60-4ACF-B556-AED1C2D5A424}" type="pres">
      <dgm:prSet presAssocID="{E8FAF5DE-541B-4D30-A326-15D1C02E05B6}" presName="descendantText" presStyleLbl="alignAccFollowNode1" presStyleIdx="0" presStyleCnt="2" custScaleY="71821">
        <dgm:presLayoutVars>
          <dgm:bulletEnabled val="1"/>
        </dgm:presLayoutVars>
      </dgm:prSet>
      <dgm:spPr/>
    </dgm:pt>
    <dgm:pt modelId="{46CE2A38-01A1-4DD3-BAF5-A18CF1461995}" type="pres">
      <dgm:prSet presAssocID="{DDB2450B-2A10-48B3-B414-A3F10E6D1F27}" presName="sp" presStyleCnt="0"/>
      <dgm:spPr/>
    </dgm:pt>
    <dgm:pt modelId="{EAC8EA71-241D-425D-82F4-46005FF8BC9A}" type="pres">
      <dgm:prSet presAssocID="{F97C0035-340B-4A3C-B675-9C98B4A0BA96}" presName="linNode" presStyleCnt="0"/>
      <dgm:spPr/>
    </dgm:pt>
    <dgm:pt modelId="{B834FD80-E36A-4B69-B3B2-3B358BC6D34D}" type="pres">
      <dgm:prSet presAssocID="{F97C0035-340B-4A3C-B675-9C98B4A0BA96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5571B5EA-9B1F-484A-A827-BEC5070AA4FC}" type="pres">
      <dgm:prSet presAssocID="{F97C0035-340B-4A3C-B675-9C98B4A0BA96}" presName="descendantText" presStyleLbl="alignAccFollowNode1" presStyleIdx="1" presStyleCnt="2" custScaleY="115200">
        <dgm:presLayoutVars>
          <dgm:bulletEnabled val="1"/>
        </dgm:presLayoutVars>
      </dgm:prSet>
      <dgm:spPr/>
    </dgm:pt>
  </dgm:ptLst>
  <dgm:cxnLst>
    <dgm:cxn modelId="{F586301F-41CA-4937-AD22-C399FCF2E7D3}" type="presOf" srcId="{F97C0035-340B-4A3C-B675-9C98B4A0BA96}" destId="{B834FD80-E36A-4B69-B3B2-3B358BC6D34D}" srcOrd="0" destOrd="0" presId="urn:microsoft.com/office/officeart/2005/8/layout/vList5"/>
    <dgm:cxn modelId="{343DE837-E87D-491A-BC63-FCD24670FFD1}" srcId="{F97C0035-340B-4A3C-B675-9C98B4A0BA96}" destId="{2CE14124-4EB4-4014-8E56-12AFE68BB3DB}" srcOrd="1" destOrd="0" parTransId="{DCD40880-451D-411F-97C5-FEF2F95EA065}" sibTransId="{4ACD057A-CBE2-4D19-88CA-A69970F5929E}"/>
    <dgm:cxn modelId="{4AED2D66-1365-4E4E-BE1F-8B600C81E641}" srcId="{476A792C-89C5-47DB-85A4-A76C114B93E5}" destId="{F97C0035-340B-4A3C-B675-9C98B4A0BA96}" srcOrd="1" destOrd="0" parTransId="{4467B065-A236-4BDE-8DB8-E0EFBD70C02F}" sibTransId="{A5F37778-047B-4CBD-9DC3-572DC2B5AC6D}"/>
    <dgm:cxn modelId="{C2E5FD68-3B00-43A5-A1DC-B87CE7C38AD3}" srcId="{F97C0035-340B-4A3C-B675-9C98B4A0BA96}" destId="{BBBDE3AC-25FA-433E-A1B5-2BF50CE68524}" srcOrd="2" destOrd="0" parTransId="{EFFF966C-399D-45A9-90ED-3D3BBD738212}" sibTransId="{AA19DF83-B90C-47D5-8CB5-BDBF36B6ED63}"/>
    <dgm:cxn modelId="{5E22FC71-19DC-4F99-974A-DB1BCF279E29}" type="presOf" srcId="{E6CF3832-1CAE-4E1C-A32C-C5CD321D40FE}" destId="{13BC326B-6F60-4ACF-B556-AED1C2D5A424}" srcOrd="0" destOrd="0" presId="urn:microsoft.com/office/officeart/2005/8/layout/vList5"/>
    <dgm:cxn modelId="{C0FA587B-7186-48A8-B42B-CD5E992D0DEE}" type="presOf" srcId="{E9B77A95-5DA8-4627-86FC-603CB85641B0}" destId="{5571B5EA-9B1F-484A-A827-BEC5070AA4FC}" srcOrd="0" destOrd="0" presId="urn:microsoft.com/office/officeart/2005/8/layout/vList5"/>
    <dgm:cxn modelId="{89BDAF84-E9CA-4AEF-B827-AE4D56844963}" type="presOf" srcId="{E8FAF5DE-541B-4D30-A326-15D1C02E05B6}" destId="{858599D8-4810-45FF-9CBB-E262A53F729C}" srcOrd="0" destOrd="0" presId="urn:microsoft.com/office/officeart/2005/8/layout/vList5"/>
    <dgm:cxn modelId="{30329487-417C-4342-894D-ACE94AC584D3}" srcId="{476A792C-89C5-47DB-85A4-A76C114B93E5}" destId="{E8FAF5DE-541B-4D30-A326-15D1C02E05B6}" srcOrd="0" destOrd="0" parTransId="{899767F9-37E4-4C87-98EF-962269978BE1}" sibTransId="{DDB2450B-2A10-48B3-B414-A3F10E6D1F27}"/>
    <dgm:cxn modelId="{55C07D8B-9ABD-4A79-B59B-EA41A74599F3}" srcId="{F97C0035-340B-4A3C-B675-9C98B4A0BA96}" destId="{E9B77A95-5DA8-4627-86FC-603CB85641B0}" srcOrd="0" destOrd="0" parTransId="{4C8ACA23-6F95-4C1F-82BB-E4774CE0025A}" sibTransId="{94DB6DDA-BA81-4EF9-A665-A290573BE0BD}"/>
    <dgm:cxn modelId="{31DBFD9C-065D-447B-A316-1348685B556D}" type="presOf" srcId="{476A792C-89C5-47DB-85A4-A76C114B93E5}" destId="{C4261F24-4BB0-46E5-BF7F-CFE252A976DA}" srcOrd="0" destOrd="0" presId="urn:microsoft.com/office/officeart/2005/8/layout/vList5"/>
    <dgm:cxn modelId="{8A6DDDA4-0895-4B34-8D8E-D8E9E8F1DF8E}" srcId="{E8FAF5DE-541B-4D30-A326-15D1C02E05B6}" destId="{E6CF3832-1CAE-4E1C-A32C-C5CD321D40FE}" srcOrd="0" destOrd="0" parTransId="{14DEB900-2CB4-4D34-AA25-C3A7D3834883}" sibTransId="{FD4A9E98-3E6D-405D-B3A5-1594E2FB422B}"/>
    <dgm:cxn modelId="{66276CB2-09DB-41A1-BFCF-9552EC483D48}" type="presOf" srcId="{A21C118E-5911-4962-9D19-BB2A7F8451FC}" destId="{5571B5EA-9B1F-484A-A827-BEC5070AA4FC}" srcOrd="0" destOrd="3" presId="urn:microsoft.com/office/officeart/2005/8/layout/vList5"/>
    <dgm:cxn modelId="{BF1B8EC9-A46E-4067-8E5F-382BBB332E0D}" type="presOf" srcId="{BBBDE3AC-25FA-433E-A1B5-2BF50CE68524}" destId="{5571B5EA-9B1F-484A-A827-BEC5070AA4FC}" srcOrd="0" destOrd="2" presId="urn:microsoft.com/office/officeart/2005/8/layout/vList5"/>
    <dgm:cxn modelId="{37B1ABD0-AE94-4217-8521-064F0C2FF309}" type="presOf" srcId="{2CE14124-4EB4-4014-8E56-12AFE68BB3DB}" destId="{5571B5EA-9B1F-484A-A827-BEC5070AA4FC}" srcOrd="0" destOrd="1" presId="urn:microsoft.com/office/officeart/2005/8/layout/vList5"/>
    <dgm:cxn modelId="{E76810D8-D1DF-45FB-96E5-E75F7A7CAFA1}" srcId="{F97C0035-340B-4A3C-B675-9C98B4A0BA96}" destId="{A21C118E-5911-4962-9D19-BB2A7F8451FC}" srcOrd="3" destOrd="0" parTransId="{D45AC2A9-CB5F-430E-9335-1C5D35CBA1B0}" sibTransId="{F525676F-7BDA-403A-9578-ADB936CBEA05}"/>
    <dgm:cxn modelId="{E1A33E9A-B4FA-48D1-AC4B-93D659562EFD}" type="presParOf" srcId="{C4261F24-4BB0-46E5-BF7F-CFE252A976DA}" destId="{D031C2BC-C25A-4A0B-9E07-5BC9897BADEA}" srcOrd="0" destOrd="0" presId="urn:microsoft.com/office/officeart/2005/8/layout/vList5"/>
    <dgm:cxn modelId="{1316C8DB-08AE-4C1D-B421-1E4BD6E71FF8}" type="presParOf" srcId="{D031C2BC-C25A-4A0B-9E07-5BC9897BADEA}" destId="{858599D8-4810-45FF-9CBB-E262A53F729C}" srcOrd="0" destOrd="0" presId="urn:microsoft.com/office/officeart/2005/8/layout/vList5"/>
    <dgm:cxn modelId="{92B7D70F-6CC4-4CDD-A41E-473A3D21C65A}" type="presParOf" srcId="{D031C2BC-C25A-4A0B-9E07-5BC9897BADEA}" destId="{13BC326B-6F60-4ACF-B556-AED1C2D5A424}" srcOrd="1" destOrd="0" presId="urn:microsoft.com/office/officeart/2005/8/layout/vList5"/>
    <dgm:cxn modelId="{6E6B4E1B-EAF4-45B7-888B-F209747DE1DF}" type="presParOf" srcId="{C4261F24-4BB0-46E5-BF7F-CFE252A976DA}" destId="{46CE2A38-01A1-4DD3-BAF5-A18CF1461995}" srcOrd="1" destOrd="0" presId="urn:microsoft.com/office/officeart/2005/8/layout/vList5"/>
    <dgm:cxn modelId="{20B1BE8D-E559-4505-BBF7-5B4C29C17B0A}" type="presParOf" srcId="{C4261F24-4BB0-46E5-BF7F-CFE252A976DA}" destId="{EAC8EA71-241D-425D-82F4-46005FF8BC9A}" srcOrd="2" destOrd="0" presId="urn:microsoft.com/office/officeart/2005/8/layout/vList5"/>
    <dgm:cxn modelId="{24CDD517-DCD8-4F80-A51F-1D81CD233604}" type="presParOf" srcId="{EAC8EA71-241D-425D-82F4-46005FF8BC9A}" destId="{B834FD80-E36A-4B69-B3B2-3B358BC6D34D}" srcOrd="0" destOrd="0" presId="urn:microsoft.com/office/officeart/2005/8/layout/vList5"/>
    <dgm:cxn modelId="{6E2A4F16-4B67-402B-A8C7-22BF0E331DE3}" type="presParOf" srcId="{EAC8EA71-241D-425D-82F4-46005FF8BC9A}" destId="{5571B5EA-9B1F-484A-A827-BEC5070AA4FC}" srcOrd="1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B15E24F-2BDB-4398-BD18-40B2D9AE1793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176E4DB-4EC3-4309-8A77-7CA9BB15ACEA}">
      <dgm:prSet phldrT="[Texto]" custT="1"/>
      <dgm:spPr/>
      <dgm:t>
        <a:bodyPr/>
        <a:lstStyle/>
        <a:p>
          <a:pPr algn="ctr"/>
          <a:r>
            <a:rPr lang="es-ES" sz="2400" b="1" dirty="0">
              <a:solidFill>
                <a:schemeClr val="tx2"/>
              </a:solidFill>
            </a:rPr>
            <a:t>Balance General</a:t>
          </a:r>
        </a:p>
      </dgm:t>
    </dgm:pt>
    <dgm:pt modelId="{7135EABD-491D-4FF5-93BA-4668654241F9}" type="parTrans" cxnId="{827BFE17-C831-4C1D-B06B-AEF33F5B9F9C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2775692D-5504-4987-BA69-8E2D95AE6865}" type="sibTrans" cxnId="{827BFE17-C831-4C1D-B06B-AEF33F5B9F9C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53F8B76C-2E56-4349-83B0-2A5DFA04269D}">
      <dgm:prSet phldrT="[Texto]" custT="1"/>
      <dgm:spPr/>
      <dgm:t>
        <a:bodyPr/>
        <a:lstStyle/>
        <a:p>
          <a:pPr algn="just"/>
          <a:r>
            <a:rPr lang="es-ES" sz="2400" dirty="0">
              <a:solidFill>
                <a:schemeClr val="tx2"/>
              </a:solidFill>
            </a:rPr>
            <a:t>Presenta la situación financiera de la empresa en un momento dado</a:t>
          </a:r>
        </a:p>
      </dgm:t>
    </dgm:pt>
    <dgm:pt modelId="{E3CC80C8-50FB-4BEC-9211-9654860AE3B4}" type="parTrans" cxnId="{58AE0C5B-6D79-4DB3-A112-14066D9DA44B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9808A628-0223-4655-931C-961341196371}" type="sibTrans" cxnId="{58AE0C5B-6D79-4DB3-A112-14066D9DA44B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F92D3A63-1454-47B5-ABE8-03BB1CFEB041}">
      <dgm:prSet phldrT="[Texto]" custT="1"/>
      <dgm:spPr/>
      <dgm:t>
        <a:bodyPr/>
        <a:lstStyle/>
        <a:p>
          <a:pPr algn="ctr"/>
          <a:r>
            <a:rPr lang="es-ES" sz="2400" b="1" dirty="0">
              <a:solidFill>
                <a:schemeClr val="tx2"/>
              </a:solidFill>
            </a:rPr>
            <a:t>Estado de Rendimiento Financiero </a:t>
          </a:r>
        </a:p>
      </dgm:t>
    </dgm:pt>
    <dgm:pt modelId="{7A332FBF-3C53-44E9-8FD6-60F2B31579ED}" type="parTrans" cxnId="{469F6713-5B4D-4848-AF10-FF479CE59311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5E7D155B-5931-4D73-BF48-46C10AF982A9}" type="sibTrans" cxnId="{469F6713-5B4D-4848-AF10-FF479CE59311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1F2D0C7F-BA93-46FA-88B3-3BB4D78591C9}">
      <dgm:prSet phldrT="[Texto]" custT="1"/>
      <dgm:spPr/>
      <dgm:t>
        <a:bodyPr/>
        <a:lstStyle/>
        <a:p>
          <a:pPr algn="just"/>
          <a:r>
            <a:rPr lang="es-ES" sz="2400" dirty="0">
              <a:solidFill>
                <a:schemeClr val="tx2"/>
              </a:solidFill>
            </a:rPr>
            <a:t>Muestra como la empresa obtiene sus resultados a partir de los ingresos generados y los gastos incurridos</a:t>
          </a:r>
        </a:p>
      </dgm:t>
    </dgm:pt>
    <dgm:pt modelId="{834506CC-7124-4A7B-83C0-5490E7CE49C3}" type="parTrans" cxnId="{7C0093E3-BC9E-4587-9157-BDF3F7C1AAC8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6B4E00A7-AF2D-4007-9134-8154561CDE3A}" type="sibTrans" cxnId="{7C0093E3-BC9E-4587-9157-BDF3F7C1AAC8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8794B5CB-39CF-482B-B545-D615D3D19898}">
      <dgm:prSet phldrT="[Texto]" custT="1"/>
      <dgm:spPr/>
      <dgm:t>
        <a:bodyPr/>
        <a:lstStyle/>
        <a:p>
          <a:pPr algn="ctr"/>
          <a:r>
            <a:rPr lang="es-ES" sz="2400" b="1" dirty="0">
              <a:solidFill>
                <a:schemeClr val="tx2"/>
              </a:solidFill>
            </a:rPr>
            <a:t>Estado de utilidades retenidas</a:t>
          </a:r>
        </a:p>
      </dgm:t>
    </dgm:pt>
    <dgm:pt modelId="{8ADF1579-3C44-4C0B-9973-61FEEA3B8116}" type="parTrans" cxnId="{C768FBA1-8F63-409D-9371-FA309A3295C0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C3397CC9-F0DA-49FE-B6B4-C7ED549F3CBE}" type="sibTrans" cxnId="{C768FBA1-8F63-409D-9371-FA309A3295C0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0A72F197-A891-4C2D-A6E1-43B755E88F60}">
      <dgm:prSet phldrT="[Texto]" custT="1"/>
      <dgm:spPr/>
      <dgm:t>
        <a:bodyPr/>
        <a:lstStyle/>
        <a:p>
          <a:pPr algn="just"/>
          <a:r>
            <a:rPr lang="es-ES" sz="2400" dirty="0">
              <a:solidFill>
                <a:schemeClr val="tx2"/>
              </a:solidFill>
            </a:rPr>
            <a:t>Muestra cuanto se ha acumulado de las utilidades disponibles en la vida útil de la empresa</a:t>
          </a:r>
        </a:p>
      </dgm:t>
    </dgm:pt>
    <dgm:pt modelId="{979F8FF5-EEEB-4702-A0DF-A1C30E694BE5}" type="parTrans" cxnId="{6443DD99-5F5A-4F3D-8A8E-833BB1C9923C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CD3119F4-9426-4C7C-A25B-502AD3159EC9}" type="sibTrans" cxnId="{6443DD99-5F5A-4F3D-8A8E-833BB1C9923C}">
      <dgm:prSet/>
      <dgm:spPr/>
      <dgm:t>
        <a:bodyPr/>
        <a:lstStyle/>
        <a:p>
          <a:pPr algn="just"/>
          <a:endParaRPr lang="es-ES" sz="2400">
            <a:solidFill>
              <a:schemeClr val="tx2"/>
            </a:solidFill>
          </a:endParaRPr>
        </a:p>
      </dgm:t>
    </dgm:pt>
    <dgm:pt modelId="{F908194B-691C-49A6-B628-2E15FCE8E139}" type="pres">
      <dgm:prSet presAssocID="{9B15E24F-2BDB-4398-BD18-40B2D9AE1793}" presName="Name0" presStyleCnt="0">
        <dgm:presLayoutVars>
          <dgm:dir/>
          <dgm:animLvl val="lvl"/>
          <dgm:resizeHandles val="exact"/>
        </dgm:presLayoutVars>
      </dgm:prSet>
      <dgm:spPr/>
    </dgm:pt>
    <dgm:pt modelId="{0D4722E4-B5C5-4EFB-BBF4-ABC7195F5E6E}" type="pres">
      <dgm:prSet presAssocID="{D176E4DB-4EC3-4309-8A77-7CA9BB15ACEA}" presName="linNode" presStyleCnt="0"/>
      <dgm:spPr/>
    </dgm:pt>
    <dgm:pt modelId="{6DB23E04-616B-49BF-8EB5-D0F7AC142EC9}" type="pres">
      <dgm:prSet presAssocID="{D176E4DB-4EC3-4309-8A77-7CA9BB15ACEA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24C4362B-F6FB-4A74-844E-55BA4E00483D}" type="pres">
      <dgm:prSet presAssocID="{D176E4DB-4EC3-4309-8A77-7CA9BB15ACEA}" presName="descendantText" presStyleLbl="alignAccFollowNode1" presStyleIdx="0" presStyleCnt="3">
        <dgm:presLayoutVars>
          <dgm:bulletEnabled val="1"/>
        </dgm:presLayoutVars>
      </dgm:prSet>
      <dgm:spPr/>
    </dgm:pt>
    <dgm:pt modelId="{A576D57F-0F1B-41DD-8B91-F0B273763D26}" type="pres">
      <dgm:prSet presAssocID="{2775692D-5504-4987-BA69-8E2D95AE6865}" presName="sp" presStyleCnt="0"/>
      <dgm:spPr/>
    </dgm:pt>
    <dgm:pt modelId="{30EE274E-3932-4AD3-A823-3017E3FAC979}" type="pres">
      <dgm:prSet presAssocID="{F92D3A63-1454-47B5-ABE8-03BB1CFEB041}" presName="linNode" presStyleCnt="0"/>
      <dgm:spPr/>
    </dgm:pt>
    <dgm:pt modelId="{0E707D71-BA01-4F4F-8E94-2C82908FBC83}" type="pres">
      <dgm:prSet presAssocID="{F92D3A63-1454-47B5-ABE8-03BB1CFEB04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4918F36-CD2C-49F5-9416-4203023AF6CA}" type="pres">
      <dgm:prSet presAssocID="{F92D3A63-1454-47B5-ABE8-03BB1CFEB041}" presName="descendantText" presStyleLbl="alignAccFollowNode1" presStyleIdx="1" presStyleCnt="3" custScaleY="115860">
        <dgm:presLayoutVars>
          <dgm:bulletEnabled val="1"/>
        </dgm:presLayoutVars>
      </dgm:prSet>
      <dgm:spPr/>
    </dgm:pt>
    <dgm:pt modelId="{DC83736E-9048-431E-A4E5-B22BF394559F}" type="pres">
      <dgm:prSet presAssocID="{5E7D155B-5931-4D73-BF48-46C10AF982A9}" presName="sp" presStyleCnt="0"/>
      <dgm:spPr/>
    </dgm:pt>
    <dgm:pt modelId="{172258B3-A2D0-4D48-A2E9-CF076673DD04}" type="pres">
      <dgm:prSet presAssocID="{8794B5CB-39CF-482B-B545-D615D3D19898}" presName="linNode" presStyleCnt="0"/>
      <dgm:spPr/>
    </dgm:pt>
    <dgm:pt modelId="{94316995-49FF-4AEF-A579-FB1AEB084184}" type="pres">
      <dgm:prSet presAssocID="{8794B5CB-39CF-482B-B545-D615D3D19898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B0B2BA72-5931-497B-BB0E-4BE81154A84A}" type="pres">
      <dgm:prSet presAssocID="{8794B5CB-39CF-482B-B545-D615D3D19898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3CC020B-32ED-4A40-ADDC-8E28E2E8FC59}" type="presOf" srcId="{0A72F197-A891-4C2D-A6E1-43B755E88F60}" destId="{B0B2BA72-5931-497B-BB0E-4BE81154A84A}" srcOrd="0" destOrd="0" presId="urn:microsoft.com/office/officeart/2005/8/layout/vList5"/>
    <dgm:cxn modelId="{469F6713-5B4D-4848-AF10-FF479CE59311}" srcId="{9B15E24F-2BDB-4398-BD18-40B2D9AE1793}" destId="{F92D3A63-1454-47B5-ABE8-03BB1CFEB041}" srcOrd="1" destOrd="0" parTransId="{7A332FBF-3C53-44E9-8FD6-60F2B31579ED}" sibTransId="{5E7D155B-5931-4D73-BF48-46C10AF982A9}"/>
    <dgm:cxn modelId="{827BFE17-C831-4C1D-B06B-AEF33F5B9F9C}" srcId="{9B15E24F-2BDB-4398-BD18-40B2D9AE1793}" destId="{D176E4DB-4EC3-4309-8A77-7CA9BB15ACEA}" srcOrd="0" destOrd="0" parTransId="{7135EABD-491D-4FF5-93BA-4668654241F9}" sibTransId="{2775692D-5504-4987-BA69-8E2D95AE6865}"/>
    <dgm:cxn modelId="{9BFA8B35-5C87-4BED-89D3-0858204819AC}" type="presOf" srcId="{D176E4DB-4EC3-4309-8A77-7CA9BB15ACEA}" destId="{6DB23E04-616B-49BF-8EB5-D0F7AC142EC9}" srcOrd="0" destOrd="0" presId="urn:microsoft.com/office/officeart/2005/8/layout/vList5"/>
    <dgm:cxn modelId="{58AE0C5B-6D79-4DB3-A112-14066D9DA44B}" srcId="{D176E4DB-4EC3-4309-8A77-7CA9BB15ACEA}" destId="{53F8B76C-2E56-4349-83B0-2A5DFA04269D}" srcOrd="0" destOrd="0" parTransId="{E3CC80C8-50FB-4BEC-9211-9654860AE3B4}" sibTransId="{9808A628-0223-4655-931C-961341196371}"/>
    <dgm:cxn modelId="{CDC9EC5E-9FEE-4CF1-8F1E-23CBE753FF87}" type="presOf" srcId="{9B15E24F-2BDB-4398-BD18-40B2D9AE1793}" destId="{F908194B-691C-49A6-B628-2E15FCE8E139}" srcOrd="0" destOrd="0" presId="urn:microsoft.com/office/officeart/2005/8/layout/vList5"/>
    <dgm:cxn modelId="{15E66272-7358-4AE5-92CD-07BCB5FFDA84}" type="presOf" srcId="{53F8B76C-2E56-4349-83B0-2A5DFA04269D}" destId="{24C4362B-F6FB-4A74-844E-55BA4E00483D}" srcOrd="0" destOrd="0" presId="urn:microsoft.com/office/officeart/2005/8/layout/vList5"/>
    <dgm:cxn modelId="{5AF05D59-4FEE-4986-80ED-435D59833123}" type="presOf" srcId="{8794B5CB-39CF-482B-B545-D615D3D19898}" destId="{94316995-49FF-4AEF-A579-FB1AEB084184}" srcOrd="0" destOrd="0" presId="urn:microsoft.com/office/officeart/2005/8/layout/vList5"/>
    <dgm:cxn modelId="{6443DD99-5F5A-4F3D-8A8E-833BB1C9923C}" srcId="{8794B5CB-39CF-482B-B545-D615D3D19898}" destId="{0A72F197-A891-4C2D-A6E1-43B755E88F60}" srcOrd="0" destOrd="0" parTransId="{979F8FF5-EEEB-4702-A0DF-A1C30E694BE5}" sibTransId="{CD3119F4-9426-4C7C-A25B-502AD3159EC9}"/>
    <dgm:cxn modelId="{241F0DA0-5777-45A1-815A-4E9B966BA885}" type="presOf" srcId="{1F2D0C7F-BA93-46FA-88B3-3BB4D78591C9}" destId="{34918F36-CD2C-49F5-9416-4203023AF6CA}" srcOrd="0" destOrd="0" presId="urn:microsoft.com/office/officeart/2005/8/layout/vList5"/>
    <dgm:cxn modelId="{C768FBA1-8F63-409D-9371-FA309A3295C0}" srcId="{9B15E24F-2BDB-4398-BD18-40B2D9AE1793}" destId="{8794B5CB-39CF-482B-B545-D615D3D19898}" srcOrd="2" destOrd="0" parTransId="{8ADF1579-3C44-4C0B-9973-61FEEA3B8116}" sibTransId="{C3397CC9-F0DA-49FE-B6B4-C7ED549F3CBE}"/>
    <dgm:cxn modelId="{7153A6DC-DFBC-4A59-86FB-64015DC96F36}" type="presOf" srcId="{F92D3A63-1454-47B5-ABE8-03BB1CFEB041}" destId="{0E707D71-BA01-4F4F-8E94-2C82908FBC83}" srcOrd="0" destOrd="0" presId="urn:microsoft.com/office/officeart/2005/8/layout/vList5"/>
    <dgm:cxn modelId="{7C0093E3-BC9E-4587-9157-BDF3F7C1AAC8}" srcId="{F92D3A63-1454-47B5-ABE8-03BB1CFEB041}" destId="{1F2D0C7F-BA93-46FA-88B3-3BB4D78591C9}" srcOrd="0" destOrd="0" parTransId="{834506CC-7124-4A7B-83C0-5490E7CE49C3}" sibTransId="{6B4E00A7-AF2D-4007-9134-8154561CDE3A}"/>
    <dgm:cxn modelId="{C95C6111-0308-4887-9DEB-BE38117CBCEA}" type="presParOf" srcId="{F908194B-691C-49A6-B628-2E15FCE8E139}" destId="{0D4722E4-B5C5-4EFB-BBF4-ABC7195F5E6E}" srcOrd="0" destOrd="0" presId="urn:microsoft.com/office/officeart/2005/8/layout/vList5"/>
    <dgm:cxn modelId="{C975EE46-828E-4A2F-9228-5974BA85F631}" type="presParOf" srcId="{0D4722E4-B5C5-4EFB-BBF4-ABC7195F5E6E}" destId="{6DB23E04-616B-49BF-8EB5-D0F7AC142EC9}" srcOrd="0" destOrd="0" presId="urn:microsoft.com/office/officeart/2005/8/layout/vList5"/>
    <dgm:cxn modelId="{30BAB9C2-0A81-4850-80FE-1C4BF80E500E}" type="presParOf" srcId="{0D4722E4-B5C5-4EFB-BBF4-ABC7195F5E6E}" destId="{24C4362B-F6FB-4A74-844E-55BA4E00483D}" srcOrd="1" destOrd="0" presId="urn:microsoft.com/office/officeart/2005/8/layout/vList5"/>
    <dgm:cxn modelId="{2E77E7A2-27D8-412C-BC97-054F1CBCEE62}" type="presParOf" srcId="{F908194B-691C-49A6-B628-2E15FCE8E139}" destId="{A576D57F-0F1B-41DD-8B91-F0B273763D26}" srcOrd="1" destOrd="0" presId="urn:microsoft.com/office/officeart/2005/8/layout/vList5"/>
    <dgm:cxn modelId="{66753479-1166-4021-B7CF-2FFEC9CC2ACE}" type="presParOf" srcId="{F908194B-691C-49A6-B628-2E15FCE8E139}" destId="{30EE274E-3932-4AD3-A823-3017E3FAC979}" srcOrd="2" destOrd="0" presId="urn:microsoft.com/office/officeart/2005/8/layout/vList5"/>
    <dgm:cxn modelId="{6D4656EE-2D89-494C-9AA0-2A0180C32930}" type="presParOf" srcId="{30EE274E-3932-4AD3-A823-3017E3FAC979}" destId="{0E707D71-BA01-4F4F-8E94-2C82908FBC83}" srcOrd="0" destOrd="0" presId="urn:microsoft.com/office/officeart/2005/8/layout/vList5"/>
    <dgm:cxn modelId="{941073B7-E17B-4B97-A97A-C9434C70E15E}" type="presParOf" srcId="{30EE274E-3932-4AD3-A823-3017E3FAC979}" destId="{34918F36-CD2C-49F5-9416-4203023AF6CA}" srcOrd="1" destOrd="0" presId="urn:microsoft.com/office/officeart/2005/8/layout/vList5"/>
    <dgm:cxn modelId="{EC015DED-55A2-4F32-B532-64406C95602B}" type="presParOf" srcId="{F908194B-691C-49A6-B628-2E15FCE8E139}" destId="{DC83736E-9048-431E-A4E5-B22BF394559F}" srcOrd="3" destOrd="0" presId="urn:microsoft.com/office/officeart/2005/8/layout/vList5"/>
    <dgm:cxn modelId="{22D7F2D2-FEF0-42F5-8502-C9600EC6C16D}" type="presParOf" srcId="{F908194B-691C-49A6-B628-2E15FCE8E139}" destId="{172258B3-A2D0-4D48-A2E9-CF076673DD04}" srcOrd="4" destOrd="0" presId="urn:microsoft.com/office/officeart/2005/8/layout/vList5"/>
    <dgm:cxn modelId="{A419F088-0749-47C2-82F3-ECB4A0DA18D2}" type="presParOf" srcId="{172258B3-A2D0-4D48-A2E9-CF076673DD04}" destId="{94316995-49FF-4AEF-A579-FB1AEB084184}" srcOrd="0" destOrd="0" presId="urn:microsoft.com/office/officeart/2005/8/layout/vList5"/>
    <dgm:cxn modelId="{E08339D5-59BA-4ADA-994B-25872E3AEF8C}" type="presParOf" srcId="{172258B3-A2D0-4D48-A2E9-CF076673DD04}" destId="{B0B2BA72-5931-497B-BB0E-4BE81154A84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601415-A294-44AA-992E-5E883D8504B7}" type="doc">
      <dgm:prSet loTypeId="urn:microsoft.com/office/officeart/2005/8/layout/vList6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4584805B-FB21-4CA0-9456-C17B6D299575}">
      <dgm:prSet phldrT="[Texto]" custT="1"/>
      <dgm:spPr/>
      <dgm:t>
        <a:bodyPr/>
        <a:lstStyle/>
        <a:p>
          <a:r>
            <a:rPr lang="es-ES" sz="2400" b="1" u="none" dirty="0">
              <a:solidFill>
                <a:schemeClr val="tx2"/>
              </a:solidFill>
            </a:rPr>
            <a:t>Métodos</a:t>
          </a:r>
          <a:endParaRPr lang="es-ES" sz="2400" u="none" dirty="0">
            <a:solidFill>
              <a:schemeClr val="tx2"/>
            </a:solidFill>
          </a:endParaRPr>
        </a:p>
      </dgm:t>
    </dgm:pt>
    <dgm:pt modelId="{78CD6B28-8DB0-46FA-B319-6FCD62D88793}" type="parTrans" cxnId="{AD2FAC80-730B-4C4C-967C-4DE07ACBFFF6}">
      <dgm:prSet/>
      <dgm:spPr/>
      <dgm:t>
        <a:bodyPr/>
        <a:lstStyle/>
        <a:p>
          <a:endParaRPr lang="es-ES" sz="2000"/>
        </a:p>
      </dgm:t>
    </dgm:pt>
    <dgm:pt modelId="{1DEBE768-51C0-4754-A4F2-F7170C699DE4}" type="sibTrans" cxnId="{AD2FAC80-730B-4C4C-967C-4DE07ACBFFF6}">
      <dgm:prSet/>
      <dgm:spPr/>
      <dgm:t>
        <a:bodyPr/>
        <a:lstStyle/>
        <a:p>
          <a:endParaRPr lang="es-ES" sz="2000"/>
        </a:p>
      </dgm:t>
    </dgm:pt>
    <dgm:pt modelId="{3E0D03B9-24F1-430F-87B5-6476D0E246A3}">
      <dgm:prSet phldrT="[Texto]" custT="1"/>
      <dgm:spPr/>
      <dgm:t>
        <a:bodyPr/>
        <a:lstStyle/>
        <a:p>
          <a:pPr algn="just"/>
          <a:r>
            <a:rPr lang="es-ES" sz="2000" dirty="0"/>
            <a:t>Método comparativo o de las diferencias</a:t>
          </a:r>
        </a:p>
      </dgm:t>
    </dgm:pt>
    <dgm:pt modelId="{C52D57DA-CB05-45AC-B5E6-13A245A6473B}" type="parTrans" cxnId="{11B489CC-2A5F-4E70-B643-4E6E72575129}">
      <dgm:prSet/>
      <dgm:spPr/>
      <dgm:t>
        <a:bodyPr/>
        <a:lstStyle/>
        <a:p>
          <a:endParaRPr lang="es-ES" sz="2000"/>
        </a:p>
      </dgm:t>
    </dgm:pt>
    <dgm:pt modelId="{2B41FA33-B43B-4E09-A1C6-50FE3ED5FF0A}" type="sibTrans" cxnId="{11B489CC-2A5F-4E70-B643-4E6E72575129}">
      <dgm:prSet/>
      <dgm:spPr/>
      <dgm:t>
        <a:bodyPr/>
        <a:lstStyle/>
        <a:p>
          <a:endParaRPr lang="es-ES" sz="2000"/>
        </a:p>
      </dgm:t>
    </dgm:pt>
    <dgm:pt modelId="{69CAFB5D-C8AA-4417-B727-895174D24708}">
      <dgm:prSet phldrT="[Texto]" custT="1"/>
      <dgm:spPr/>
      <dgm:t>
        <a:bodyPr/>
        <a:lstStyle/>
        <a:p>
          <a:pPr algn="just"/>
          <a:r>
            <a:rPr lang="es-ES" sz="2000" b="1" i="0"/>
            <a:t>Método de las razones financieras</a:t>
          </a:r>
          <a:endParaRPr lang="es-ES" sz="2000" b="1" i="0" dirty="0"/>
        </a:p>
      </dgm:t>
    </dgm:pt>
    <dgm:pt modelId="{491CCC1D-1B3C-4A2E-AEE3-44C328C7C3EA}" type="parTrans" cxnId="{2CE4FAC7-8C61-44DD-BA32-C9FFA3D5EF42}">
      <dgm:prSet/>
      <dgm:spPr/>
      <dgm:t>
        <a:bodyPr/>
        <a:lstStyle/>
        <a:p>
          <a:endParaRPr lang="es-ES" sz="2000"/>
        </a:p>
      </dgm:t>
    </dgm:pt>
    <dgm:pt modelId="{16C8D597-4522-4C29-9F08-325D6EB5D4C6}" type="sibTrans" cxnId="{2CE4FAC7-8C61-44DD-BA32-C9FFA3D5EF42}">
      <dgm:prSet/>
      <dgm:spPr/>
      <dgm:t>
        <a:bodyPr/>
        <a:lstStyle/>
        <a:p>
          <a:endParaRPr lang="es-ES" sz="2000"/>
        </a:p>
      </dgm:t>
    </dgm:pt>
    <dgm:pt modelId="{DA97DF71-14DD-441A-A013-553A1BFF539E}">
      <dgm:prSet phldrT="[Texto]" custT="1"/>
      <dgm:spPr/>
      <dgm:t>
        <a:bodyPr/>
        <a:lstStyle/>
        <a:p>
          <a:r>
            <a:rPr lang="es-ES" sz="2400" b="1" u="none" dirty="0">
              <a:solidFill>
                <a:schemeClr val="tx2"/>
              </a:solidFill>
            </a:rPr>
            <a:t>Herramientas</a:t>
          </a:r>
        </a:p>
      </dgm:t>
    </dgm:pt>
    <dgm:pt modelId="{AEDB0F9C-BCA6-4DFA-A79E-7AFA7C79132F}" type="parTrans" cxnId="{EB77C8CD-1C54-40D3-95A1-D11A34A5F8E0}">
      <dgm:prSet/>
      <dgm:spPr/>
      <dgm:t>
        <a:bodyPr/>
        <a:lstStyle/>
        <a:p>
          <a:endParaRPr lang="es-ES" sz="2000"/>
        </a:p>
      </dgm:t>
    </dgm:pt>
    <dgm:pt modelId="{2916EB9A-E5A1-45EF-B056-3F5EF1EA7EA1}" type="sibTrans" cxnId="{EB77C8CD-1C54-40D3-95A1-D11A34A5F8E0}">
      <dgm:prSet/>
      <dgm:spPr/>
      <dgm:t>
        <a:bodyPr/>
        <a:lstStyle/>
        <a:p>
          <a:endParaRPr lang="es-ES" sz="2000"/>
        </a:p>
      </dgm:t>
    </dgm:pt>
    <dgm:pt modelId="{BC69CD54-0520-4180-B5A8-670C274CDB9D}">
      <dgm:prSet phldrT="[Texto]" custT="1"/>
      <dgm:spPr/>
      <dgm:t>
        <a:bodyPr/>
        <a:lstStyle/>
        <a:p>
          <a:pPr algn="just"/>
          <a:r>
            <a:rPr lang="es-ES" sz="2000" dirty="0"/>
            <a:t>Punto de equilibrio</a:t>
          </a:r>
        </a:p>
      </dgm:t>
    </dgm:pt>
    <dgm:pt modelId="{5197F1B4-9EB2-4B8E-85DC-2A9E6E68857E}" type="parTrans" cxnId="{CA7615FD-E595-4674-8D17-611F5E36A337}">
      <dgm:prSet/>
      <dgm:spPr/>
      <dgm:t>
        <a:bodyPr/>
        <a:lstStyle/>
        <a:p>
          <a:endParaRPr lang="es-ES" sz="2000"/>
        </a:p>
      </dgm:t>
    </dgm:pt>
    <dgm:pt modelId="{F25FC8B7-A9EC-4903-AF96-66546155870D}" type="sibTrans" cxnId="{CA7615FD-E595-4674-8D17-611F5E36A337}">
      <dgm:prSet/>
      <dgm:spPr/>
      <dgm:t>
        <a:bodyPr/>
        <a:lstStyle/>
        <a:p>
          <a:endParaRPr lang="es-ES" sz="2000"/>
        </a:p>
      </dgm:t>
    </dgm:pt>
    <dgm:pt modelId="{8B3DC97D-01A1-4DF8-988E-FF2894926348}">
      <dgm:prSet phldrT="[Texto]" custT="1"/>
      <dgm:spPr/>
      <dgm:t>
        <a:bodyPr/>
        <a:lstStyle/>
        <a:p>
          <a:pPr algn="just"/>
          <a:r>
            <a:rPr lang="es-ES" sz="2000" dirty="0"/>
            <a:t>Estado de origen y aplicación de fondos</a:t>
          </a:r>
        </a:p>
      </dgm:t>
    </dgm:pt>
    <dgm:pt modelId="{48819192-6D0C-42C0-9D22-5C758501A212}" type="parTrans" cxnId="{43BD6DD1-153E-4D00-A825-6548889F336B}">
      <dgm:prSet/>
      <dgm:spPr/>
      <dgm:t>
        <a:bodyPr/>
        <a:lstStyle/>
        <a:p>
          <a:endParaRPr lang="es-ES" sz="2000"/>
        </a:p>
      </dgm:t>
    </dgm:pt>
    <dgm:pt modelId="{22285940-DBFF-4568-8B90-9255971E77FA}" type="sibTrans" cxnId="{43BD6DD1-153E-4D00-A825-6548889F336B}">
      <dgm:prSet/>
      <dgm:spPr/>
      <dgm:t>
        <a:bodyPr/>
        <a:lstStyle/>
        <a:p>
          <a:endParaRPr lang="es-ES" sz="2000"/>
        </a:p>
      </dgm:t>
    </dgm:pt>
    <dgm:pt modelId="{E85A7AA6-9904-49EF-8DD5-3FF4089C5E4F}">
      <dgm:prSet phldrT="[Texto]" custT="1"/>
      <dgm:spPr/>
      <dgm:t>
        <a:bodyPr/>
        <a:lstStyle/>
        <a:p>
          <a:pPr algn="just"/>
          <a:r>
            <a:rPr lang="es-ES" sz="2000" dirty="0"/>
            <a:t>Método gráfico</a:t>
          </a:r>
        </a:p>
      </dgm:t>
    </dgm:pt>
    <dgm:pt modelId="{34A2CD54-41A3-42D7-B2B0-43D226C9D022}" type="parTrans" cxnId="{311358DA-AA0D-4BF5-9FFF-499AC6486CD2}">
      <dgm:prSet/>
      <dgm:spPr/>
      <dgm:t>
        <a:bodyPr/>
        <a:lstStyle/>
        <a:p>
          <a:endParaRPr lang="es-ES" sz="2000"/>
        </a:p>
      </dgm:t>
    </dgm:pt>
    <dgm:pt modelId="{3AAB8142-6AF0-4940-80D2-11022A3F5739}" type="sibTrans" cxnId="{311358DA-AA0D-4BF5-9FFF-499AC6486CD2}">
      <dgm:prSet/>
      <dgm:spPr/>
      <dgm:t>
        <a:bodyPr/>
        <a:lstStyle/>
        <a:p>
          <a:endParaRPr lang="es-ES" sz="2000"/>
        </a:p>
      </dgm:t>
    </dgm:pt>
    <dgm:pt modelId="{BE3E7DAF-61D9-4BCB-96C1-61DCA1920219}">
      <dgm:prSet phldrT="[Texto]" custT="1"/>
      <dgm:spPr/>
      <dgm:t>
        <a:bodyPr/>
        <a:lstStyle/>
        <a:p>
          <a:pPr algn="just"/>
          <a:r>
            <a:rPr lang="es-ES" sz="2000" dirty="0"/>
            <a:t>Método de análisis vertical  y horizontal</a:t>
          </a:r>
        </a:p>
      </dgm:t>
    </dgm:pt>
    <dgm:pt modelId="{4D8199B7-6169-4DB5-8A29-F7B9904A0209}" type="parTrans" cxnId="{D4F5C82C-76B6-412F-9DF2-55D936D43CBD}">
      <dgm:prSet/>
      <dgm:spPr/>
      <dgm:t>
        <a:bodyPr/>
        <a:lstStyle/>
        <a:p>
          <a:endParaRPr lang="es-ES" sz="2000"/>
        </a:p>
      </dgm:t>
    </dgm:pt>
    <dgm:pt modelId="{88D58647-085F-446F-BE46-E9EB95094900}" type="sibTrans" cxnId="{D4F5C82C-76B6-412F-9DF2-55D936D43CBD}">
      <dgm:prSet/>
      <dgm:spPr/>
      <dgm:t>
        <a:bodyPr/>
        <a:lstStyle/>
        <a:p>
          <a:endParaRPr lang="es-ES" sz="2000"/>
        </a:p>
      </dgm:t>
    </dgm:pt>
    <dgm:pt modelId="{07A680CB-1AFB-42A6-BDF7-5F54BB62CFAE}">
      <dgm:prSet phldrT="[Texto]" custT="1"/>
      <dgm:spPr/>
      <dgm:t>
        <a:bodyPr/>
        <a:lstStyle/>
        <a:p>
          <a:pPr algn="just"/>
          <a:r>
            <a:rPr lang="es-ES" sz="2000" dirty="0"/>
            <a:t>Estado de flujo de caja</a:t>
          </a:r>
        </a:p>
      </dgm:t>
    </dgm:pt>
    <dgm:pt modelId="{AB2B60EF-7E20-43D1-B8F9-475EAC06284E}" type="parTrans" cxnId="{CBB42422-BE14-41BE-A6A8-2D4AC6EAEFCA}">
      <dgm:prSet/>
      <dgm:spPr/>
      <dgm:t>
        <a:bodyPr/>
        <a:lstStyle/>
        <a:p>
          <a:endParaRPr lang="es-ES" sz="2000"/>
        </a:p>
      </dgm:t>
    </dgm:pt>
    <dgm:pt modelId="{69A897C7-9EC8-4324-879E-7F4BD4322DC6}" type="sibTrans" cxnId="{CBB42422-BE14-41BE-A6A8-2D4AC6EAEFCA}">
      <dgm:prSet/>
      <dgm:spPr/>
      <dgm:t>
        <a:bodyPr/>
        <a:lstStyle/>
        <a:p>
          <a:endParaRPr lang="es-ES" sz="2000"/>
        </a:p>
      </dgm:t>
    </dgm:pt>
    <dgm:pt modelId="{146CF931-0D0F-43C4-B270-106766C561D9}" type="pres">
      <dgm:prSet presAssocID="{9F601415-A294-44AA-992E-5E883D8504B7}" presName="Name0" presStyleCnt="0">
        <dgm:presLayoutVars>
          <dgm:dir/>
          <dgm:animLvl val="lvl"/>
          <dgm:resizeHandles/>
        </dgm:presLayoutVars>
      </dgm:prSet>
      <dgm:spPr/>
    </dgm:pt>
    <dgm:pt modelId="{96003EBA-3A6E-4A66-8B65-E06355FE3D79}" type="pres">
      <dgm:prSet presAssocID="{4584805B-FB21-4CA0-9456-C17B6D299575}" presName="linNode" presStyleCnt="0"/>
      <dgm:spPr/>
    </dgm:pt>
    <dgm:pt modelId="{0738AA49-D208-4F24-96EA-16C470D991E1}" type="pres">
      <dgm:prSet presAssocID="{4584805B-FB21-4CA0-9456-C17B6D299575}" presName="parentShp" presStyleLbl="node1" presStyleIdx="0" presStyleCnt="2">
        <dgm:presLayoutVars>
          <dgm:bulletEnabled val="1"/>
        </dgm:presLayoutVars>
      </dgm:prSet>
      <dgm:spPr/>
    </dgm:pt>
    <dgm:pt modelId="{914A62BF-42E6-409A-BFEB-222138A178D9}" type="pres">
      <dgm:prSet presAssocID="{4584805B-FB21-4CA0-9456-C17B6D299575}" presName="childShp" presStyleLbl="bgAccFollowNode1" presStyleIdx="0" presStyleCnt="2" custScaleY="122327">
        <dgm:presLayoutVars>
          <dgm:bulletEnabled val="1"/>
        </dgm:presLayoutVars>
      </dgm:prSet>
      <dgm:spPr/>
    </dgm:pt>
    <dgm:pt modelId="{5217EA45-F926-487D-A8B3-2B47440E4C36}" type="pres">
      <dgm:prSet presAssocID="{1DEBE768-51C0-4754-A4F2-F7170C699DE4}" presName="spacing" presStyleCnt="0"/>
      <dgm:spPr/>
    </dgm:pt>
    <dgm:pt modelId="{CBB534A2-E08D-4F8A-B648-223BC54EBA81}" type="pres">
      <dgm:prSet presAssocID="{DA97DF71-14DD-441A-A013-553A1BFF539E}" presName="linNode" presStyleCnt="0"/>
      <dgm:spPr/>
    </dgm:pt>
    <dgm:pt modelId="{0EC956F5-E44F-4191-A0F3-1FEB3925C38D}" type="pres">
      <dgm:prSet presAssocID="{DA97DF71-14DD-441A-A013-553A1BFF539E}" presName="parentShp" presStyleLbl="node1" presStyleIdx="1" presStyleCnt="2">
        <dgm:presLayoutVars>
          <dgm:bulletEnabled val="1"/>
        </dgm:presLayoutVars>
      </dgm:prSet>
      <dgm:spPr/>
    </dgm:pt>
    <dgm:pt modelId="{D0921594-D9FF-41FC-AD84-4C5A0E522C43}" type="pres">
      <dgm:prSet presAssocID="{DA97DF71-14DD-441A-A013-553A1BFF539E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FB07A50A-E3C6-4264-987C-3200BC71C44D}" type="presOf" srcId="{DA97DF71-14DD-441A-A013-553A1BFF539E}" destId="{0EC956F5-E44F-4191-A0F3-1FEB3925C38D}" srcOrd="0" destOrd="0" presId="urn:microsoft.com/office/officeart/2005/8/layout/vList6"/>
    <dgm:cxn modelId="{1939D61E-F639-4318-87AD-307381AF138B}" type="presOf" srcId="{BC69CD54-0520-4180-B5A8-670C274CDB9D}" destId="{D0921594-D9FF-41FC-AD84-4C5A0E522C43}" srcOrd="0" destOrd="0" presId="urn:microsoft.com/office/officeart/2005/8/layout/vList6"/>
    <dgm:cxn modelId="{CBB42422-BE14-41BE-A6A8-2D4AC6EAEFCA}" srcId="{DA97DF71-14DD-441A-A013-553A1BFF539E}" destId="{07A680CB-1AFB-42A6-BDF7-5F54BB62CFAE}" srcOrd="2" destOrd="0" parTransId="{AB2B60EF-7E20-43D1-B8F9-475EAC06284E}" sibTransId="{69A897C7-9EC8-4324-879E-7F4BD4322DC6}"/>
    <dgm:cxn modelId="{D4F5C82C-76B6-412F-9DF2-55D936D43CBD}" srcId="{4584805B-FB21-4CA0-9456-C17B6D299575}" destId="{BE3E7DAF-61D9-4BCB-96C1-61DCA1920219}" srcOrd="3" destOrd="0" parTransId="{4D8199B7-6169-4DB5-8A29-F7B9904A0209}" sibTransId="{88D58647-085F-446F-BE46-E9EB95094900}"/>
    <dgm:cxn modelId="{A9A4D262-C246-434D-A7DC-C410740FB2E9}" type="presOf" srcId="{69CAFB5D-C8AA-4417-B727-895174D24708}" destId="{914A62BF-42E6-409A-BFEB-222138A178D9}" srcOrd="0" destOrd="1" presId="urn:microsoft.com/office/officeart/2005/8/layout/vList6"/>
    <dgm:cxn modelId="{AD2FAC80-730B-4C4C-967C-4DE07ACBFFF6}" srcId="{9F601415-A294-44AA-992E-5E883D8504B7}" destId="{4584805B-FB21-4CA0-9456-C17B6D299575}" srcOrd="0" destOrd="0" parTransId="{78CD6B28-8DB0-46FA-B319-6FCD62D88793}" sibTransId="{1DEBE768-51C0-4754-A4F2-F7170C699DE4}"/>
    <dgm:cxn modelId="{193157AA-F4F2-4391-B452-EE02E790A673}" type="presOf" srcId="{E85A7AA6-9904-49EF-8DD5-3FF4089C5E4F}" destId="{914A62BF-42E6-409A-BFEB-222138A178D9}" srcOrd="0" destOrd="2" presId="urn:microsoft.com/office/officeart/2005/8/layout/vList6"/>
    <dgm:cxn modelId="{83CD0AAC-8AB8-4C3D-A892-9EA3EBB60CEF}" type="presOf" srcId="{8B3DC97D-01A1-4DF8-988E-FF2894926348}" destId="{D0921594-D9FF-41FC-AD84-4C5A0E522C43}" srcOrd="0" destOrd="1" presId="urn:microsoft.com/office/officeart/2005/8/layout/vList6"/>
    <dgm:cxn modelId="{51AA54AD-3862-498A-B51A-0E18A2AFB059}" type="presOf" srcId="{9F601415-A294-44AA-992E-5E883D8504B7}" destId="{146CF931-0D0F-43C4-B270-106766C561D9}" srcOrd="0" destOrd="0" presId="urn:microsoft.com/office/officeart/2005/8/layout/vList6"/>
    <dgm:cxn modelId="{2CE4FAC7-8C61-44DD-BA32-C9FFA3D5EF42}" srcId="{4584805B-FB21-4CA0-9456-C17B6D299575}" destId="{69CAFB5D-C8AA-4417-B727-895174D24708}" srcOrd="1" destOrd="0" parTransId="{491CCC1D-1B3C-4A2E-AEE3-44C328C7C3EA}" sibTransId="{16C8D597-4522-4C29-9F08-325D6EB5D4C6}"/>
    <dgm:cxn modelId="{11B489CC-2A5F-4E70-B643-4E6E72575129}" srcId="{4584805B-FB21-4CA0-9456-C17B6D299575}" destId="{3E0D03B9-24F1-430F-87B5-6476D0E246A3}" srcOrd="0" destOrd="0" parTransId="{C52D57DA-CB05-45AC-B5E6-13A245A6473B}" sibTransId="{2B41FA33-B43B-4E09-A1C6-50FE3ED5FF0A}"/>
    <dgm:cxn modelId="{EB77C8CD-1C54-40D3-95A1-D11A34A5F8E0}" srcId="{9F601415-A294-44AA-992E-5E883D8504B7}" destId="{DA97DF71-14DD-441A-A013-553A1BFF539E}" srcOrd="1" destOrd="0" parTransId="{AEDB0F9C-BCA6-4DFA-A79E-7AFA7C79132F}" sibTransId="{2916EB9A-E5A1-45EF-B056-3F5EF1EA7EA1}"/>
    <dgm:cxn modelId="{43BD6DD1-153E-4D00-A825-6548889F336B}" srcId="{DA97DF71-14DD-441A-A013-553A1BFF539E}" destId="{8B3DC97D-01A1-4DF8-988E-FF2894926348}" srcOrd="1" destOrd="0" parTransId="{48819192-6D0C-42C0-9D22-5C758501A212}" sibTransId="{22285940-DBFF-4568-8B90-9255971E77FA}"/>
    <dgm:cxn modelId="{04D79DD1-AB6F-4E5B-BF75-CBAC9D33D740}" type="presOf" srcId="{3E0D03B9-24F1-430F-87B5-6476D0E246A3}" destId="{914A62BF-42E6-409A-BFEB-222138A178D9}" srcOrd="0" destOrd="0" presId="urn:microsoft.com/office/officeart/2005/8/layout/vList6"/>
    <dgm:cxn modelId="{3DFF5CD4-A350-479D-A224-7A17D69BCAE9}" type="presOf" srcId="{BE3E7DAF-61D9-4BCB-96C1-61DCA1920219}" destId="{914A62BF-42E6-409A-BFEB-222138A178D9}" srcOrd="0" destOrd="3" presId="urn:microsoft.com/office/officeart/2005/8/layout/vList6"/>
    <dgm:cxn modelId="{311358DA-AA0D-4BF5-9FFF-499AC6486CD2}" srcId="{4584805B-FB21-4CA0-9456-C17B6D299575}" destId="{E85A7AA6-9904-49EF-8DD5-3FF4089C5E4F}" srcOrd="2" destOrd="0" parTransId="{34A2CD54-41A3-42D7-B2B0-43D226C9D022}" sibTransId="{3AAB8142-6AF0-4940-80D2-11022A3F5739}"/>
    <dgm:cxn modelId="{9684A5E0-A656-4BE8-90E5-C58933FEE44E}" type="presOf" srcId="{07A680CB-1AFB-42A6-BDF7-5F54BB62CFAE}" destId="{D0921594-D9FF-41FC-AD84-4C5A0E522C43}" srcOrd="0" destOrd="2" presId="urn:microsoft.com/office/officeart/2005/8/layout/vList6"/>
    <dgm:cxn modelId="{19E8E6F9-FD72-42A2-AB9D-08258795AAE8}" type="presOf" srcId="{4584805B-FB21-4CA0-9456-C17B6D299575}" destId="{0738AA49-D208-4F24-96EA-16C470D991E1}" srcOrd="0" destOrd="0" presId="urn:microsoft.com/office/officeart/2005/8/layout/vList6"/>
    <dgm:cxn modelId="{CA7615FD-E595-4674-8D17-611F5E36A337}" srcId="{DA97DF71-14DD-441A-A013-553A1BFF539E}" destId="{BC69CD54-0520-4180-B5A8-670C274CDB9D}" srcOrd="0" destOrd="0" parTransId="{5197F1B4-9EB2-4B8E-85DC-2A9E6E68857E}" sibTransId="{F25FC8B7-A9EC-4903-AF96-66546155870D}"/>
    <dgm:cxn modelId="{3125D095-5CA4-4C37-A205-5A440BF980F8}" type="presParOf" srcId="{146CF931-0D0F-43C4-B270-106766C561D9}" destId="{96003EBA-3A6E-4A66-8B65-E06355FE3D79}" srcOrd="0" destOrd="0" presId="urn:microsoft.com/office/officeart/2005/8/layout/vList6"/>
    <dgm:cxn modelId="{F6E31500-EA92-4473-ABD6-171478A0846C}" type="presParOf" srcId="{96003EBA-3A6E-4A66-8B65-E06355FE3D79}" destId="{0738AA49-D208-4F24-96EA-16C470D991E1}" srcOrd="0" destOrd="0" presId="urn:microsoft.com/office/officeart/2005/8/layout/vList6"/>
    <dgm:cxn modelId="{0C1A718C-63E2-40DB-A7C6-955DD1B7A15C}" type="presParOf" srcId="{96003EBA-3A6E-4A66-8B65-E06355FE3D79}" destId="{914A62BF-42E6-409A-BFEB-222138A178D9}" srcOrd="1" destOrd="0" presId="urn:microsoft.com/office/officeart/2005/8/layout/vList6"/>
    <dgm:cxn modelId="{04AE76BF-5E7F-4710-8F8E-F43F1E9B7BC4}" type="presParOf" srcId="{146CF931-0D0F-43C4-B270-106766C561D9}" destId="{5217EA45-F926-487D-A8B3-2B47440E4C36}" srcOrd="1" destOrd="0" presId="urn:microsoft.com/office/officeart/2005/8/layout/vList6"/>
    <dgm:cxn modelId="{84991FEC-1B94-4C9F-8424-40FC622EB69E}" type="presParOf" srcId="{146CF931-0D0F-43C4-B270-106766C561D9}" destId="{CBB534A2-E08D-4F8A-B648-223BC54EBA81}" srcOrd="2" destOrd="0" presId="urn:microsoft.com/office/officeart/2005/8/layout/vList6"/>
    <dgm:cxn modelId="{447AB271-5109-4A2E-A490-DB3EFB3CDE6F}" type="presParOf" srcId="{CBB534A2-E08D-4F8A-B648-223BC54EBA81}" destId="{0EC956F5-E44F-4191-A0F3-1FEB3925C38D}" srcOrd="0" destOrd="0" presId="urn:microsoft.com/office/officeart/2005/8/layout/vList6"/>
    <dgm:cxn modelId="{F6A47E23-A106-4C26-AEE9-8019C4FBAF40}" type="presParOf" srcId="{CBB534A2-E08D-4F8A-B648-223BC54EBA81}" destId="{D0921594-D9FF-41FC-AD84-4C5A0E522C4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A602037-9C8B-4857-99A1-222ED084EFE2}" type="doc">
      <dgm:prSet loTypeId="urn:microsoft.com/office/officeart/2005/8/layout/lProcess2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s-ES_tradnl"/>
        </a:p>
      </dgm:t>
    </dgm:pt>
    <dgm:pt modelId="{727B546A-DE3B-4E8A-9D4A-0B4483293ECB}">
      <dgm:prSet phldrT="[Texto]" custT="1"/>
      <dgm:spPr/>
      <dgm:t>
        <a:bodyPr anchor="t"/>
        <a:lstStyle/>
        <a:p>
          <a:r>
            <a:rPr lang="es-ES_tradnl" sz="3200" b="1" dirty="0">
              <a:solidFill>
                <a:schemeClr val="tx2"/>
              </a:solidFill>
              <a:latin typeface="+mn-lt"/>
            </a:rPr>
            <a:t>LIQUIDEZ</a:t>
          </a:r>
          <a:r>
            <a:rPr lang="es-ES_tradnl" sz="2800" b="1" dirty="0">
              <a:solidFill>
                <a:schemeClr val="tx2"/>
              </a:solidFill>
              <a:latin typeface="+mn-lt"/>
            </a:rPr>
            <a:t> </a:t>
          </a:r>
        </a:p>
        <a:p>
          <a:r>
            <a:rPr lang="es-ES_tradnl" sz="2800" dirty="0"/>
            <a:t>(El resultado se expresa en dinero: $)</a:t>
          </a:r>
          <a:r>
            <a:rPr lang="es-ES_tradnl" sz="2800" dirty="0">
              <a:solidFill>
                <a:schemeClr val="tx2"/>
              </a:solidFill>
              <a:latin typeface="+mn-lt"/>
            </a:rPr>
            <a:t> </a:t>
          </a:r>
        </a:p>
      </dgm:t>
    </dgm:pt>
    <dgm:pt modelId="{5E20A63C-18B7-43F1-89E4-9AB32B939CE2}" type="parTrans" cxnId="{B2145227-237A-455F-9ED4-AF4089F36BB0}">
      <dgm:prSet/>
      <dgm:spPr/>
      <dgm:t>
        <a:bodyPr/>
        <a:lstStyle/>
        <a:p>
          <a:endParaRPr lang="es-ES_tradnl" sz="2400">
            <a:solidFill>
              <a:schemeClr val="tx2"/>
            </a:solidFill>
            <a:latin typeface="+mn-lt"/>
          </a:endParaRPr>
        </a:p>
      </dgm:t>
    </dgm:pt>
    <dgm:pt modelId="{FA35ADBE-2B5A-46AD-9438-CAAAD4A8490D}" type="sibTrans" cxnId="{B2145227-237A-455F-9ED4-AF4089F36BB0}">
      <dgm:prSet/>
      <dgm:spPr/>
      <dgm:t>
        <a:bodyPr/>
        <a:lstStyle/>
        <a:p>
          <a:endParaRPr lang="es-ES_tradnl" sz="2400">
            <a:solidFill>
              <a:schemeClr val="tx2"/>
            </a:solidFill>
            <a:latin typeface="+mn-lt"/>
          </a:endParaRPr>
        </a:p>
      </dgm:t>
    </dgm:pt>
    <dgm:pt modelId="{0BEF68A0-94F0-4648-9871-4E30520D22F9}">
      <dgm:prSet custT="1"/>
      <dgm:spPr/>
      <dgm:t>
        <a:bodyPr/>
        <a:lstStyle/>
        <a:p>
          <a:pPr rtl="0"/>
          <a:r>
            <a:rPr kumimoji="0" lang="es-ES" sz="24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Razón de solvencia (circulante) </a:t>
          </a:r>
          <a:r>
            <a:rPr kumimoji="0" lang="es-ES_tradnl" sz="24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 </a:t>
          </a:r>
        </a:p>
        <a:p>
          <a:pPr rtl="0"/>
          <a:r>
            <a:rPr kumimoji="0" lang="es-ES_tradnl" sz="2400" b="0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Activo Circulante / Pasivo Circulante</a:t>
          </a:r>
        </a:p>
      </dgm:t>
    </dgm:pt>
    <dgm:pt modelId="{C6133436-51E5-4588-8F81-84499317C6E5}" type="parTrans" cxnId="{93DC9DD9-5C63-4B2B-9DC8-777751A5AF1E}">
      <dgm:prSet/>
      <dgm:spPr/>
      <dgm:t>
        <a:bodyPr/>
        <a:lstStyle/>
        <a:p>
          <a:endParaRPr lang="es-ES_tradnl" sz="2400">
            <a:solidFill>
              <a:schemeClr val="tx2"/>
            </a:solidFill>
            <a:latin typeface="+mn-lt"/>
          </a:endParaRPr>
        </a:p>
      </dgm:t>
    </dgm:pt>
    <dgm:pt modelId="{4288D199-E5E8-4695-9497-46D0E36C65C2}" type="sibTrans" cxnId="{93DC9DD9-5C63-4B2B-9DC8-777751A5AF1E}">
      <dgm:prSet/>
      <dgm:spPr/>
      <dgm:t>
        <a:bodyPr/>
        <a:lstStyle/>
        <a:p>
          <a:endParaRPr lang="es-ES_tradnl" sz="2400">
            <a:solidFill>
              <a:schemeClr val="tx2"/>
            </a:solidFill>
            <a:latin typeface="+mn-lt"/>
          </a:endParaRPr>
        </a:p>
      </dgm:t>
    </dgm:pt>
    <dgm:pt modelId="{771609AA-34BA-460C-86D9-B664476C7B1E}">
      <dgm:prSet custT="1"/>
      <dgm:spPr/>
      <dgm:t>
        <a:bodyPr/>
        <a:lstStyle/>
        <a:p>
          <a:pPr rtl="0"/>
          <a:r>
            <a:rPr kumimoji="0" lang="es-ES_tradnl" sz="24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Prueba Ácida o Razón Rápida </a:t>
          </a:r>
        </a:p>
        <a:p>
          <a:pPr rtl="0"/>
          <a:r>
            <a:rPr kumimoji="0" lang="es-ES_tradnl" sz="2400" b="0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(Activo Circulante – Inventario) / Pasivo  Circulante</a:t>
          </a:r>
        </a:p>
      </dgm:t>
    </dgm:pt>
    <dgm:pt modelId="{AB0EC9E1-98DB-44D3-AEA6-EA02336D0360}" type="parTrans" cxnId="{5796ED92-0B52-4DA2-B69B-2A499D9C16BA}">
      <dgm:prSet/>
      <dgm:spPr/>
      <dgm:t>
        <a:bodyPr/>
        <a:lstStyle/>
        <a:p>
          <a:endParaRPr lang="es-ES_tradnl" sz="2400">
            <a:solidFill>
              <a:schemeClr val="tx2"/>
            </a:solidFill>
            <a:latin typeface="+mn-lt"/>
          </a:endParaRPr>
        </a:p>
      </dgm:t>
    </dgm:pt>
    <dgm:pt modelId="{15797A55-25DA-4353-B059-868EB315D798}" type="sibTrans" cxnId="{5796ED92-0B52-4DA2-B69B-2A499D9C16BA}">
      <dgm:prSet/>
      <dgm:spPr/>
      <dgm:t>
        <a:bodyPr/>
        <a:lstStyle/>
        <a:p>
          <a:endParaRPr lang="es-ES_tradnl" sz="2400">
            <a:solidFill>
              <a:schemeClr val="tx2"/>
            </a:solidFill>
            <a:latin typeface="+mn-lt"/>
          </a:endParaRPr>
        </a:p>
      </dgm:t>
    </dgm:pt>
    <dgm:pt modelId="{82645708-B159-423A-A568-70BACBD034C8}">
      <dgm:prSet custT="1"/>
      <dgm:spPr/>
      <dgm:t>
        <a:bodyPr/>
        <a:lstStyle/>
        <a:p>
          <a:pPr rtl="0"/>
          <a:r>
            <a:rPr kumimoji="0" lang="es-ES" sz="24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Coeficiente absoluto</a:t>
          </a:r>
        </a:p>
        <a:p>
          <a:pPr rtl="0"/>
          <a:r>
            <a:rPr kumimoji="0" lang="es-ES" sz="24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 </a:t>
          </a:r>
          <a:r>
            <a:rPr kumimoji="0" lang="es-ES_tradnl" sz="2400" b="0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(Efectivo en  Banco + Efectivo en Caja) / Pasivo Circulante</a:t>
          </a:r>
        </a:p>
      </dgm:t>
    </dgm:pt>
    <dgm:pt modelId="{4B80E081-C817-47C9-8669-BAAADFEEBF45}" type="parTrans" cxnId="{2D86EE5A-75DD-4A5F-B1B5-77F55EE8D759}">
      <dgm:prSet/>
      <dgm:spPr/>
      <dgm:t>
        <a:bodyPr/>
        <a:lstStyle/>
        <a:p>
          <a:endParaRPr lang="es-ES_tradnl" sz="2400">
            <a:solidFill>
              <a:schemeClr val="tx2"/>
            </a:solidFill>
            <a:latin typeface="+mn-lt"/>
          </a:endParaRPr>
        </a:p>
      </dgm:t>
    </dgm:pt>
    <dgm:pt modelId="{D3F542B9-AA5C-4006-9CE4-C4D89BD4EC11}" type="sibTrans" cxnId="{2D86EE5A-75DD-4A5F-B1B5-77F55EE8D759}">
      <dgm:prSet/>
      <dgm:spPr/>
      <dgm:t>
        <a:bodyPr/>
        <a:lstStyle/>
        <a:p>
          <a:endParaRPr lang="es-ES_tradnl" sz="2400">
            <a:solidFill>
              <a:schemeClr val="tx2"/>
            </a:solidFill>
            <a:latin typeface="+mn-lt"/>
          </a:endParaRPr>
        </a:p>
      </dgm:t>
    </dgm:pt>
    <dgm:pt modelId="{EA38D016-1F9C-4644-9AEB-6F2E0D23B6F8}">
      <dgm:prSet custT="1"/>
      <dgm:spPr/>
      <dgm:t>
        <a:bodyPr/>
        <a:lstStyle/>
        <a:p>
          <a:pPr rtl="0"/>
          <a:r>
            <a:rPr kumimoji="0" lang="es-ES_tradnl" sz="24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Capital Neto de Trabajo  </a:t>
          </a:r>
        </a:p>
        <a:p>
          <a:pPr rtl="0"/>
          <a:r>
            <a:rPr kumimoji="0" lang="es-ES_tradnl" sz="2400" b="0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Activo Circulante – Pasivo Circulante</a:t>
          </a:r>
        </a:p>
      </dgm:t>
    </dgm:pt>
    <dgm:pt modelId="{7518B72A-EE90-40F6-9BFC-68A50F3F2669}" type="parTrans" cxnId="{7D9B8274-1626-4DF4-A405-CFC204D6EC68}">
      <dgm:prSet/>
      <dgm:spPr/>
      <dgm:t>
        <a:bodyPr/>
        <a:lstStyle/>
        <a:p>
          <a:endParaRPr lang="es-ES_tradnl" sz="2400">
            <a:solidFill>
              <a:schemeClr val="tx2"/>
            </a:solidFill>
            <a:latin typeface="+mn-lt"/>
          </a:endParaRPr>
        </a:p>
      </dgm:t>
    </dgm:pt>
    <dgm:pt modelId="{2B0ACE8F-8F9E-4091-8DB6-7A940904A264}" type="sibTrans" cxnId="{7D9B8274-1626-4DF4-A405-CFC204D6EC68}">
      <dgm:prSet/>
      <dgm:spPr/>
      <dgm:t>
        <a:bodyPr/>
        <a:lstStyle/>
        <a:p>
          <a:endParaRPr lang="es-ES_tradnl" sz="2400">
            <a:solidFill>
              <a:schemeClr val="tx2"/>
            </a:solidFill>
            <a:latin typeface="+mn-lt"/>
          </a:endParaRPr>
        </a:p>
      </dgm:t>
    </dgm:pt>
    <dgm:pt modelId="{BB3C4082-7F06-4FB5-B71E-204B19F70054}" type="pres">
      <dgm:prSet presAssocID="{6A602037-9C8B-4857-99A1-222ED084EFE2}" presName="theList" presStyleCnt="0">
        <dgm:presLayoutVars>
          <dgm:dir/>
          <dgm:animLvl val="lvl"/>
          <dgm:resizeHandles val="exact"/>
        </dgm:presLayoutVars>
      </dgm:prSet>
      <dgm:spPr/>
    </dgm:pt>
    <dgm:pt modelId="{581FE364-09CD-4A3F-A5C6-BAB5FE3BF8FF}" type="pres">
      <dgm:prSet presAssocID="{727B546A-DE3B-4E8A-9D4A-0B4483293ECB}" presName="compNode" presStyleCnt="0"/>
      <dgm:spPr/>
    </dgm:pt>
    <dgm:pt modelId="{E4FA2F7F-7A81-482B-A976-063968613C4B}" type="pres">
      <dgm:prSet presAssocID="{727B546A-DE3B-4E8A-9D4A-0B4483293ECB}" presName="aNode" presStyleLbl="bgShp" presStyleIdx="0" presStyleCnt="1" custLinFactNeighborY="-382"/>
      <dgm:spPr/>
    </dgm:pt>
    <dgm:pt modelId="{23E4FC74-2B02-443A-8533-221F10B77D8B}" type="pres">
      <dgm:prSet presAssocID="{727B546A-DE3B-4E8A-9D4A-0B4483293ECB}" presName="textNode" presStyleLbl="bgShp" presStyleIdx="0" presStyleCnt="1"/>
      <dgm:spPr/>
    </dgm:pt>
    <dgm:pt modelId="{E6781C10-4C10-43C6-B103-ABCC13BDCEE9}" type="pres">
      <dgm:prSet presAssocID="{727B546A-DE3B-4E8A-9D4A-0B4483293ECB}" presName="compChildNode" presStyleCnt="0"/>
      <dgm:spPr/>
    </dgm:pt>
    <dgm:pt modelId="{08C36969-8B6F-4E78-9041-19EA6A3E4B0F}" type="pres">
      <dgm:prSet presAssocID="{727B546A-DE3B-4E8A-9D4A-0B4483293ECB}" presName="theInnerList" presStyleCnt="0"/>
      <dgm:spPr/>
    </dgm:pt>
    <dgm:pt modelId="{334E4944-3501-4189-9722-F18904B767EE}" type="pres">
      <dgm:prSet presAssocID="{0BEF68A0-94F0-4648-9871-4E30520D22F9}" presName="childNode" presStyleLbl="node1" presStyleIdx="0" presStyleCnt="4" custScaleY="195341" custLinFactY="-168044" custLinFactNeighborY="-200000">
        <dgm:presLayoutVars>
          <dgm:bulletEnabled val="1"/>
        </dgm:presLayoutVars>
      </dgm:prSet>
      <dgm:spPr/>
    </dgm:pt>
    <dgm:pt modelId="{560411BC-B181-442C-A8C5-778324F6D236}" type="pres">
      <dgm:prSet presAssocID="{0BEF68A0-94F0-4648-9871-4E30520D22F9}" presName="aSpace2" presStyleCnt="0"/>
      <dgm:spPr/>
    </dgm:pt>
    <dgm:pt modelId="{2B62F858-9CCF-4BA0-B86F-ED8E02526721}" type="pres">
      <dgm:prSet presAssocID="{771609AA-34BA-460C-86D9-B664476C7B1E}" presName="childNode" presStyleLbl="node1" presStyleIdx="1" presStyleCnt="4" custScaleY="270123" custLinFactY="-109601" custLinFactNeighborY="-200000">
        <dgm:presLayoutVars>
          <dgm:bulletEnabled val="1"/>
        </dgm:presLayoutVars>
      </dgm:prSet>
      <dgm:spPr/>
    </dgm:pt>
    <dgm:pt modelId="{FE223DCC-439C-48FC-8AFF-8A462AC643B5}" type="pres">
      <dgm:prSet presAssocID="{771609AA-34BA-460C-86D9-B664476C7B1E}" presName="aSpace2" presStyleCnt="0"/>
      <dgm:spPr/>
    </dgm:pt>
    <dgm:pt modelId="{02DE963A-1DA4-4201-A0E0-52A0BC8734D4}" type="pres">
      <dgm:prSet presAssocID="{82645708-B159-423A-A568-70BACBD034C8}" presName="childNode" presStyleLbl="node1" presStyleIdx="2" presStyleCnt="4" custScaleY="246265" custLinFactY="-67275" custLinFactNeighborY="-100000">
        <dgm:presLayoutVars>
          <dgm:bulletEnabled val="1"/>
        </dgm:presLayoutVars>
      </dgm:prSet>
      <dgm:spPr/>
    </dgm:pt>
    <dgm:pt modelId="{6BE59973-8A59-43E9-B112-CBCC5755AA96}" type="pres">
      <dgm:prSet presAssocID="{82645708-B159-423A-A568-70BACBD034C8}" presName="aSpace2" presStyleCnt="0"/>
      <dgm:spPr/>
    </dgm:pt>
    <dgm:pt modelId="{ABC406C9-52F0-40EC-B617-32B15DD46A25}" type="pres">
      <dgm:prSet presAssocID="{EA38D016-1F9C-4644-9AEB-6F2E0D23B6F8}" presName="childNode" presStyleLbl="node1" presStyleIdx="3" presStyleCnt="4" custScaleY="188042">
        <dgm:presLayoutVars>
          <dgm:bulletEnabled val="1"/>
        </dgm:presLayoutVars>
      </dgm:prSet>
      <dgm:spPr/>
    </dgm:pt>
  </dgm:ptLst>
  <dgm:cxnLst>
    <dgm:cxn modelId="{D4834E0D-7F63-4BD6-8AC5-EBD278332BE8}" type="presOf" srcId="{727B546A-DE3B-4E8A-9D4A-0B4483293ECB}" destId="{23E4FC74-2B02-443A-8533-221F10B77D8B}" srcOrd="1" destOrd="0" presId="urn:microsoft.com/office/officeart/2005/8/layout/lProcess2"/>
    <dgm:cxn modelId="{6AA93F14-751C-45D4-A877-6DB79524DA48}" type="presOf" srcId="{771609AA-34BA-460C-86D9-B664476C7B1E}" destId="{2B62F858-9CCF-4BA0-B86F-ED8E02526721}" srcOrd="0" destOrd="0" presId="urn:microsoft.com/office/officeart/2005/8/layout/lProcess2"/>
    <dgm:cxn modelId="{F5897116-68E7-40BC-AC98-1BFB1209B93B}" type="presOf" srcId="{6A602037-9C8B-4857-99A1-222ED084EFE2}" destId="{BB3C4082-7F06-4FB5-B71E-204B19F70054}" srcOrd="0" destOrd="0" presId="urn:microsoft.com/office/officeart/2005/8/layout/lProcess2"/>
    <dgm:cxn modelId="{31042623-DE94-484A-8583-CD1D16D696CF}" type="presOf" srcId="{727B546A-DE3B-4E8A-9D4A-0B4483293ECB}" destId="{E4FA2F7F-7A81-482B-A976-063968613C4B}" srcOrd="0" destOrd="0" presId="urn:microsoft.com/office/officeart/2005/8/layout/lProcess2"/>
    <dgm:cxn modelId="{B2145227-237A-455F-9ED4-AF4089F36BB0}" srcId="{6A602037-9C8B-4857-99A1-222ED084EFE2}" destId="{727B546A-DE3B-4E8A-9D4A-0B4483293ECB}" srcOrd="0" destOrd="0" parTransId="{5E20A63C-18B7-43F1-89E4-9AB32B939CE2}" sibTransId="{FA35ADBE-2B5A-46AD-9438-CAAAD4A8490D}"/>
    <dgm:cxn modelId="{6DF2044A-0526-4739-8415-EBE2696E4A91}" type="presOf" srcId="{0BEF68A0-94F0-4648-9871-4E30520D22F9}" destId="{334E4944-3501-4189-9722-F18904B767EE}" srcOrd="0" destOrd="0" presId="urn:microsoft.com/office/officeart/2005/8/layout/lProcess2"/>
    <dgm:cxn modelId="{7D9B8274-1626-4DF4-A405-CFC204D6EC68}" srcId="{727B546A-DE3B-4E8A-9D4A-0B4483293ECB}" destId="{EA38D016-1F9C-4644-9AEB-6F2E0D23B6F8}" srcOrd="3" destOrd="0" parTransId="{7518B72A-EE90-40F6-9BFC-68A50F3F2669}" sibTransId="{2B0ACE8F-8F9E-4091-8DB6-7A940904A264}"/>
    <dgm:cxn modelId="{9E0DB777-46FE-49CB-B7A5-2061EEAE6AB1}" type="presOf" srcId="{EA38D016-1F9C-4644-9AEB-6F2E0D23B6F8}" destId="{ABC406C9-52F0-40EC-B617-32B15DD46A25}" srcOrd="0" destOrd="0" presId="urn:microsoft.com/office/officeart/2005/8/layout/lProcess2"/>
    <dgm:cxn modelId="{2D86EE5A-75DD-4A5F-B1B5-77F55EE8D759}" srcId="{727B546A-DE3B-4E8A-9D4A-0B4483293ECB}" destId="{82645708-B159-423A-A568-70BACBD034C8}" srcOrd="2" destOrd="0" parTransId="{4B80E081-C817-47C9-8669-BAAADFEEBF45}" sibTransId="{D3F542B9-AA5C-4006-9CE4-C4D89BD4EC11}"/>
    <dgm:cxn modelId="{5796ED92-0B52-4DA2-B69B-2A499D9C16BA}" srcId="{727B546A-DE3B-4E8A-9D4A-0B4483293ECB}" destId="{771609AA-34BA-460C-86D9-B664476C7B1E}" srcOrd="1" destOrd="0" parTransId="{AB0EC9E1-98DB-44D3-AEA6-EA02336D0360}" sibTransId="{15797A55-25DA-4353-B059-868EB315D798}"/>
    <dgm:cxn modelId="{C6C151D2-C243-48B9-8212-A2D81D8C2051}" type="presOf" srcId="{82645708-B159-423A-A568-70BACBD034C8}" destId="{02DE963A-1DA4-4201-A0E0-52A0BC8734D4}" srcOrd="0" destOrd="0" presId="urn:microsoft.com/office/officeart/2005/8/layout/lProcess2"/>
    <dgm:cxn modelId="{93DC9DD9-5C63-4B2B-9DC8-777751A5AF1E}" srcId="{727B546A-DE3B-4E8A-9D4A-0B4483293ECB}" destId="{0BEF68A0-94F0-4648-9871-4E30520D22F9}" srcOrd="0" destOrd="0" parTransId="{C6133436-51E5-4588-8F81-84499317C6E5}" sibTransId="{4288D199-E5E8-4695-9497-46D0E36C65C2}"/>
    <dgm:cxn modelId="{D2D1E212-E28E-4640-84B3-2B54ACC25D63}" type="presParOf" srcId="{BB3C4082-7F06-4FB5-B71E-204B19F70054}" destId="{581FE364-09CD-4A3F-A5C6-BAB5FE3BF8FF}" srcOrd="0" destOrd="0" presId="urn:microsoft.com/office/officeart/2005/8/layout/lProcess2"/>
    <dgm:cxn modelId="{ABC32B46-6D42-4ABC-B8D4-C6BC96ECEB6E}" type="presParOf" srcId="{581FE364-09CD-4A3F-A5C6-BAB5FE3BF8FF}" destId="{E4FA2F7F-7A81-482B-A976-063968613C4B}" srcOrd="0" destOrd="0" presId="urn:microsoft.com/office/officeart/2005/8/layout/lProcess2"/>
    <dgm:cxn modelId="{D41DE621-5881-4F51-A201-C04BA7EE96EA}" type="presParOf" srcId="{581FE364-09CD-4A3F-A5C6-BAB5FE3BF8FF}" destId="{23E4FC74-2B02-443A-8533-221F10B77D8B}" srcOrd="1" destOrd="0" presId="urn:microsoft.com/office/officeart/2005/8/layout/lProcess2"/>
    <dgm:cxn modelId="{49C595C4-FBAA-4F58-9B98-490DD86C990C}" type="presParOf" srcId="{581FE364-09CD-4A3F-A5C6-BAB5FE3BF8FF}" destId="{E6781C10-4C10-43C6-B103-ABCC13BDCEE9}" srcOrd="2" destOrd="0" presId="urn:microsoft.com/office/officeart/2005/8/layout/lProcess2"/>
    <dgm:cxn modelId="{158E2284-4A84-4244-82EC-4FED846E2658}" type="presParOf" srcId="{E6781C10-4C10-43C6-B103-ABCC13BDCEE9}" destId="{08C36969-8B6F-4E78-9041-19EA6A3E4B0F}" srcOrd="0" destOrd="0" presId="urn:microsoft.com/office/officeart/2005/8/layout/lProcess2"/>
    <dgm:cxn modelId="{363602BD-67B7-4C4E-820D-0A6239F237F0}" type="presParOf" srcId="{08C36969-8B6F-4E78-9041-19EA6A3E4B0F}" destId="{334E4944-3501-4189-9722-F18904B767EE}" srcOrd="0" destOrd="0" presId="urn:microsoft.com/office/officeart/2005/8/layout/lProcess2"/>
    <dgm:cxn modelId="{669EBA23-F1EA-4677-8804-4EC8B5F8B9D6}" type="presParOf" srcId="{08C36969-8B6F-4E78-9041-19EA6A3E4B0F}" destId="{560411BC-B181-442C-A8C5-778324F6D236}" srcOrd="1" destOrd="0" presId="urn:microsoft.com/office/officeart/2005/8/layout/lProcess2"/>
    <dgm:cxn modelId="{A6B60697-3E7A-44A3-A1AA-9820A1DC250B}" type="presParOf" srcId="{08C36969-8B6F-4E78-9041-19EA6A3E4B0F}" destId="{2B62F858-9CCF-4BA0-B86F-ED8E02526721}" srcOrd="2" destOrd="0" presId="urn:microsoft.com/office/officeart/2005/8/layout/lProcess2"/>
    <dgm:cxn modelId="{41E8798E-770C-47E3-880B-49ECCEEED02E}" type="presParOf" srcId="{08C36969-8B6F-4E78-9041-19EA6A3E4B0F}" destId="{FE223DCC-439C-48FC-8AFF-8A462AC643B5}" srcOrd="3" destOrd="0" presId="urn:microsoft.com/office/officeart/2005/8/layout/lProcess2"/>
    <dgm:cxn modelId="{567579F9-84DC-4AA2-871D-65981A05DF11}" type="presParOf" srcId="{08C36969-8B6F-4E78-9041-19EA6A3E4B0F}" destId="{02DE963A-1DA4-4201-A0E0-52A0BC8734D4}" srcOrd="4" destOrd="0" presId="urn:microsoft.com/office/officeart/2005/8/layout/lProcess2"/>
    <dgm:cxn modelId="{930444A3-C72B-4363-AECA-B264E4D520F0}" type="presParOf" srcId="{08C36969-8B6F-4E78-9041-19EA6A3E4B0F}" destId="{6BE59973-8A59-43E9-B112-CBCC5755AA96}" srcOrd="5" destOrd="0" presId="urn:microsoft.com/office/officeart/2005/8/layout/lProcess2"/>
    <dgm:cxn modelId="{DE800477-A674-4CEF-8E57-82D7155F1BF2}" type="presParOf" srcId="{08C36969-8B6F-4E78-9041-19EA6A3E4B0F}" destId="{ABC406C9-52F0-40EC-B617-32B15DD46A25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A602037-9C8B-4857-99A1-222ED084EFE2}" type="doc">
      <dgm:prSet loTypeId="urn:microsoft.com/office/officeart/2005/8/layout/lProcess2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_tradnl"/>
        </a:p>
      </dgm:t>
    </dgm:pt>
    <dgm:pt modelId="{DDD41048-52C4-4960-9E9D-002628C91F52}">
      <dgm:prSet phldrT="[Texto]"/>
      <dgm:spPr/>
      <dgm:t>
        <a:bodyPr/>
        <a:lstStyle/>
        <a:p>
          <a:r>
            <a:rPr lang="es-ES_tradnl" b="1" dirty="0">
              <a:solidFill>
                <a:schemeClr val="tx2"/>
              </a:solidFill>
            </a:rPr>
            <a:t>Endeudamiento</a:t>
          </a:r>
        </a:p>
      </dgm:t>
    </dgm:pt>
    <dgm:pt modelId="{1E0A186A-2553-4471-9E92-A657A7537D32}" type="parTrans" cxnId="{94AB62C9-6ADF-41CF-BB09-66B80FB8C742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E66C2BB7-0C51-4EB0-8C97-A5D7C2C21BB2}" type="sibTrans" cxnId="{94AB62C9-6ADF-41CF-BB09-66B80FB8C742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80125420-0DEA-47F6-AE12-BAB925976A17}">
      <dgm:prSet phldrT="[Texto]" custT="1"/>
      <dgm:spPr/>
      <dgm:t>
        <a:bodyPr/>
        <a:lstStyle/>
        <a:p>
          <a:r>
            <a:rPr lang="es-ES_tradnl" sz="1600" b="1" dirty="0">
              <a:solidFill>
                <a:schemeClr val="tx2"/>
              </a:solidFill>
            </a:rPr>
            <a:t>Razón de endeudamiento</a:t>
          </a:r>
        </a:p>
        <a:p>
          <a:r>
            <a:rPr lang="es-ES_tradnl" sz="1600" dirty="0">
              <a:solidFill>
                <a:schemeClr val="tx2"/>
              </a:solidFill>
            </a:rPr>
            <a:t>Pasivo Total / Activo Total</a:t>
          </a:r>
        </a:p>
      </dgm:t>
    </dgm:pt>
    <dgm:pt modelId="{27FA2622-93A5-4AD8-8E00-B8E36CDD129A}" type="parTrans" cxnId="{3F0F24BA-B770-441E-A688-0C06BFD25DD8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D9E1B4CB-1708-42D0-B099-9EFB728BF7AF}" type="sibTrans" cxnId="{3F0F24BA-B770-441E-A688-0C06BFD25DD8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493E348F-F3FB-47FF-94BA-C803D8B7581F}">
      <dgm:prSet phldrT="[Texto]" custT="1"/>
      <dgm:spPr/>
      <dgm:t>
        <a:bodyPr/>
        <a:lstStyle/>
        <a:p>
          <a:r>
            <a:rPr lang="es-ES" sz="1600" b="1" dirty="0">
              <a:solidFill>
                <a:schemeClr val="tx2"/>
              </a:solidFill>
            </a:rPr>
            <a:t>Rotación del interés ganado</a:t>
          </a:r>
        </a:p>
        <a:p>
          <a:r>
            <a:rPr lang="es-ES" sz="1600" dirty="0">
              <a:solidFill>
                <a:schemeClr val="tx2"/>
              </a:solidFill>
            </a:rPr>
            <a:t>UAII / Interés</a:t>
          </a:r>
          <a:endParaRPr lang="es-ES_tradnl" sz="1600" dirty="0">
            <a:solidFill>
              <a:schemeClr val="tx2"/>
            </a:solidFill>
          </a:endParaRPr>
        </a:p>
      </dgm:t>
    </dgm:pt>
    <dgm:pt modelId="{E4102F9B-E8CC-417E-B64D-D54A58D2A076}" type="parTrans" cxnId="{4B524FD2-1ABD-474E-A65A-1AB5ECB13EC4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CD3F4E1D-A536-4162-B6CD-5EACB2DA5DCD}" type="sibTrans" cxnId="{4B524FD2-1ABD-474E-A65A-1AB5ECB13EC4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8E7E4977-9A04-4FE9-8BA3-1F0FA94FF068}">
      <dgm:prSet phldrT="[Texto]" custT="1"/>
      <dgm:spPr/>
      <dgm:t>
        <a:bodyPr/>
        <a:lstStyle/>
        <a:p>
          <a:r>
            <a:rPr lang="es-ES" sz="1600" b="1" dirty="0">
              <a:solidFill>
                <a:schemeClr val="tx2"/>
              </a:solidFill>
            </a:rPr>
            <a:t>Razón deuda-capital</a:t>
          </a:r>
        </a:p>
        <a:p>
          <a:r>
            <a:rPr lang="es-ES" sz="1600" b="0" dirty="0">
              <a:solidFill>
                <a:schemeClr val="tx2"/>
              </a:solidFill>
            </a:rPr>
            <a:t>Pasivo a Largo Plazo / Capital contable</a:t>
          </a:r>
          <a:endParaRPr lang="es-ES_tradnl" sz="1600" b="0" dirty="0">
            <a:solidFill>
              <a:schemeClr val="tx2"/>
            </a:solidFill>
          </a:endParaRPr>
        </a:p>
      </dgm:t>
    </dgm:pt>
    <dgm:pt modelId="{46088425-167D-4E27-88B3-C125D907FF84}" type="parTrans" cxnId="{0200BC22-E49A-4183-B851-C5FC04746DCE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4D23EF40-F671-472C-B0E3-1779FD4AB23B}" type="sibTrans" cxnId="{0200BC22-E49A-4183-B851-C5FC04746DCE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0BEF68A0-94F0-4648-9871-4E30520D22F9}">
      <dgm:prSet custT="1"/>
      <dgm:spPr/>
      <dgm:t>
        <a:bodyPr/>
        <a:lstStyle/>
        <a:p>
          <a:pPr rtl="0"/>
          <a:endParaRPr kumimoji="0" lang="es-ES_tradnl" sz="1600" b="1" i="0" u="none" strike="noStrike" cap="none" normalizeH="0" baseline="0" dirty="0">
            <a:ln/>
            <a:solidFill>
              <a:schemeClr val="tx2"/>
            </a:solidFill>
            <a:effectLst/>
            <a:latin typeface="+mn-lt"/>
          </a:endParaRPr>
        </a:p>
        <a:p>
          <a:pPr rtl="0"/>
          <a:r>
            <a:rPr kumimoji="0" lang="es-ES_tradnl" sz="16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Rendimiento sobre </a:t>
          </a:r>
        </a:p>
        <a:p>
          <a:pPr rtl="0"/>
          <a:r>
            <a:rPr kumimoji="0" lang="es-ES_tradnl" sz="16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Activo Total  (ROA)</a:t>
          </a:r>
        </a:p>
        <a:p>
          <a:pPr rtl="0"/>
          <a:r>
            <a:rPr kumimoji="0" lang="es-ES_tradnl" sz="1600" b="0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Utilidad Neta /  Activo Total</a:t>
          </a:r>
        </a:p>
        <a:p>
          <a:pPr rtl="0"/>
          <a:endParaRPr kumimoji="0" lang="es-ES_tradnl" sz="1600" b="0" i="0" u="none" strike="noStrike" cap="none" normalizeH="0" baseline="0" dirty="0">
            <a:ln/>
            <a:solidFill>
              <a:schemeClr val="tx2"/>
            </a:solidFill>
            <a:effectLst/>
            <a:latin typeface="+mn-lt"/>
          </a:endParaRPr>
        </a:p>
      </dgm:t>
    </dgm:pt>
    <dgm:pt modelId="{C6133436-51E5-4588-8F81-84499317C6E5}" type="parTrans" cxnId="{93DC9DD9-5C63-4B2B-9DC8-777751A5AF1E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4288D199-E5E8-4695-9497-46D0E36C65C2}" type="sibTrans" cxnId="{93DC9DD9-5C63-4B2B-9DC8-777751A5AF1E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771609AA-34BA-460C-86D9-B664476C7B1E}">
      <dgm:prSet custT="1"/>
      <dgm:spPr/>
      <dgm:t>
        <a:bodyPr anchor="t"/>
        <a:lstStyle/>
        <a:p>
          <a:pPr rtl="0"/>
          <a:r>
            <a:rPr kumimoji="0" lang="es-ES_tradnl" sz="16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Rendimiento sobre Capital Contable  (ROE)</a:t>
          </a:r>
        </a:p>
        <a:p>
          <a:pPr rtl="0"/>
          <a:r>
            <a:rPr kumimoji="0" lang="es-ES_tradnl" sz="1600" b="0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Utilidad Neta / Capital Contable</a:t>
          </a:r>
        </a:p>
      </dgm:t>
    </dgm:pt>
    <dgm:pt modelId="{AB0EC9E1-98DB-44D3-AEA6-EA02336D0360}" type="parTrans" cxnId="{5796ED92-0B52-4DA2-B69B-2A499D9C16BA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15797A55-25DA-4353-B059-868EB315D798}" type="sibTrans" cxnId="{5796ED92-0B52-4DA2-B69B-2A499D9C16BA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82645708-B159-423A-A568-70BACBD034C8}">
      <dgm:prSet custT="1"/>
      <dgm:spPr/>
      <dgm:t>
        <a:bodyPr anchor="t"/>
        <a:lstStyle/>
        <a:p>
          <a:pPr rtl="0"/>
          <a:r>
            <a:rPr kumimoji="0" lang="es-ES_tradnl" sz="16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Margen Bruto de Utilidad</a:t>
          </a:r>
        </a:p>
        <a:p>
          <a:pPr rtl="0"/>
          <a:r>
            <a:rPr kumimoji="0" lang="es-ES_tradnl" sz="1600" b="0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Utilidad Bruta / Ventas</a:t>
          </a:r>
        </a:p>
        <a:p>
          <a:pPr rtl="0"/>
          <a:endParaRPr kumimoji="0" lang="es-ES_tradnl" sz="1600" b="0" i="0" u="none" strike="noStrike" cap="none" normalizeH="0" baseline="0" dirty="0">
            <a:ln/>
            <a:solidFill>
              <a:schemeClr val="tx2"/>
            </a:solidFill>
            <a:effectLst/>
            <a:latin typeface="+mn-lt"/>
          </a:endParaRPr>
        </a:p>
      </dgm:t>
    </dgm:pt>
    <dgm:pt modelId="{4B80E081-C817-47C9-8669-BAAADFEEBF45}" type="parTrans" cxnId="{2D86EE5A-75DD-4A5F-B1B5-77F55EE8D759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D3F542B9-AA5C-4006-9CE4-C4D89BD4EC11}" type="sibTrans" cxnId="{2D86EE5A-75DD-4A5F-B1B5-77F55EE8D759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EA38D016-1F9C-4644-9AEB-6F2E0D23B6F8}">
      <dgm:prSet custT="1"/>
      <dgm:spPr/>
      <dgm:t>
        <a:bodyPr/>
        <a:lstStyle/>
        <a:p>
          <a:pPr rtl="0"/>
          <a:r>
            <a:rPr kumimoji="0" lang="es-ES_tradnl" sz="16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Margen de Utilidad Operativa</a:t>
          </a:r>
        </a:p>
        <a:p>
          <a:pPr rtl="0"/>
          <a:r>
            <a:rPr kumimoji="0" lang="es-ES_tradnl" sz="1600" b="0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UAII / Ventas</a:t>
          </a:r>
        </a:p>
      </dgm:t>
    </dgm:pt>
    <dgm:pt modelId="{7518B72A-EE90-40F6-9BFC-68A50F3F2669}" type="parTrans" cxnId="{7D9B8274-1626-4DF4-A405-CFC204D6EC68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2B0ACE8F-8F9E-4091-8DB6-7A940904A264}" type="sibTrans" cxnId="{7D9B8274-1626-4DF4-A405-CFC204D6EC68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727B546A-DE3B-4E8A-9D4A-0B4483293ECB}">
      <dgm:prSet phldrT="[Texto]"/>
      <dgm:spPr/>
      <dgm:t>
        <a:bodyPr/>
        <a:lstStyle/>
        <a:p>
          <a:r>
            <a:rPr lang="es-ES_tradnl" b="1" dirty="0">
              <a:solidFill>
                <a:schemeClr val="tx2"/>
              </a:solidFill>
            </a:rPr>
            <a:t>Rentabilidad</a:t>
          </a:r>
          <a:r>
            <a:rPr lang="es-ES_tradnl" dirty="0">
              <a:solidFill>
                <a:schemeClr val="tx2"/>
              </a:solidFill>
            </a:rPr>
            <a:t> </a:t>
          </a:r>
        </a:p>
      </dgm:t>
    </dgm:pt>
    <dgm:pt modelId="{FA35ADBE-2B5A-46AD-9438-CAAAD4A8490D}" type="sibTrans" cxnId="{B2145227-237A-455F-9ED4-AF4089F36BB0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5E20A63C-18B7-43F1-89E4-9AB32B939CE2}" type="parTrans" cxnId="{B2145227-237A-455F-9ED4-AF4089F36BB0}">
      <dgm:prSet/>
      <dgm:spPr/>
      <dgm:t>
        <a:bodyPr/>
        <a:lstStyle/>
        <a:p>
          <a:endParaRPr lang="es-ES_tradnl">
            <a:solidFill>
              <a:schemeClr val="tx2"/>
            </a:solidFill>
          </a:endParaRPr>
        </a:p>
      </dgm:t>
    </dgm:pt>
    <dgm:pt modelId="{CB68D4E2-0CC3-4B26-8791-02CD44C04370}">
      <dgm:prSet custT="1"/>
      <dgm:spPr/>
      <dgm:t>
        <a:bodyPr/>
        <a:lstStyle/>
        <a:p>
          <a:pPr rtl="0"/>
          <a:r>
            <a:rPr kumimoji="0" lang="es-ES_tradnl" sz="1600" b="1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Margen de Utilidad Neta</a:t>
          </a:r>
          <a:endParaRPr kumimoji="0" lang="es-ES" sz="1600" b="1" i="0" u="none" strike="noStrike" cap="none" normalizeH="0" baseline="0" dirty="0">
            <a:ln/>
            <a:solidFill>
              <a:schemeClr val="tx2"/>
            </a:solidFill>
            <a:effectLst/>
            <a:latin typeface="+mn-lt"/>
          </a:endParaRPr>
        </a:p>
        <a:p>
          <a:pPr rtl="0"/>
          <a:r>
            <a:rPr kumimoji="0" lang="es-ES" sz="1600" b="0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UN /</a:t>
          </a:r>
          <a:r>
            <a:rPr kumimoji="0" lang="es-ES_tradnl" sz="1600" b="0" i="0" u="none" strike="noStrike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Ventas</a:t>
          </a:r>
        </a:p>
      </dgm:t>
    </dgm:pt>
    <dgm:pt modelId="{51918DF6-BC23-4F46-85F6-9AA57BF0754A}" type="sibTrans" cxnId="{657B252B-C38A-4B66-AD4A-7B80423C44A4}">
      <dgm:prSet/>
      <dgm:spPr/>
      <dgm:t>
        <a:bodyPr/>
        <a:lstStyle/>
        <a:p>
          <a:endParaRPr lang="es-ES"/>
        </a:p>
      </dgm:t>
    </dgm:pt>
    <dgm:pt modelId="{4A5140B5-2DF0-42A9-A40E-4FAC40FE40F2}" type="parTrans" cxnId="{657B252B-C38A-4B66-AD4A-7B80423C44A4}">
      <dgm:prSet/>
      <dgm:spPr/>
      <dgm:t>
        <a:bodyPr/>
        <a:lstStyle/>
        <a:p>
          <a:endParaRPr lang="es-ES"/>
        </a:p>
      </dgm:t>
    </dgm:pt>
    <dgm:pt modelId="{BB3C4082-7F06-4FB5-B71E-204B19F70054}" type="pres">
      <dgm:prSet presAssocID="{6A602037-9C8B-4857-99A1-222ED084EFE2}" presName="theList" presStyleCnt="0">
        <dgm:presLayoutVars>
          <dgm:dir val="rev"/>
          <dgm:animLvl val="lvl"/>
          <dgm:resizeHandles val="exact"/>
        </dgm:presLayoutVars>
      </dgm:prSet>
      <dgm:spPr/>
    </dgm:pt>
    <dgm:pt modelId="{581FE364-09CD-4A3F-A5C6-BAB5FE3BF8FF}" type="pres">
      <dgm:prSet presAssocID="{727B546A-DE3B-4E8A-9D4A-0B4483293ECB}" presName="compNode" presStyleCnt="0"/>
      <dgm:spPr/>
    </dgm:pt>
    <dgm:pt modelId="{E4FA2F7F-7A81-482B-A976-063968613C4B}" type="pres">
      <dgm:prSet presAssocID="{727B546A-DE3B-4E8A-9D4A-0B4483293ECB}" presName="aNode" presStyleLbl="bgShp" presStyleIdx="0" presStyleCnt="2" custScaleY="96451" custLinFactNeighborX="127" custLinFactNeighborY="1408"/>
      <dgm:spPr/>
    </dgm:pt>
    <dgm:pt modelId="{23E4FC74-2B02-443A-8533-221F10B77D8B}" type="pres">
      <dgm:prSet presAssocID="{727B546A-DE3B-4E8A-9D4A-0B4483293ECB}" presName="textNode" presStyleLbl="bgShp" presStyleIdx="0" presStyleCnt="2"/>
      <dgm:spPr/>
    </dgm:pt>
    <dgm:pt modelId="{E6781C10-4C10-43C6-B103-ABCC13BDCEE9}" type="pres">
      <dgm:prSet presAssocID="{727B546A-DE3B-4E8A-9D4A-0B4483293ECB}" presName="compChildNode" presStyleCnt="0"/>
      <dgm:spPr/>
    </dgm:pt>
    <dgm:pt modelId="{08C36969-8B6F-4E78-9041-19EA6A3E4B0F}" type="pres">
      <dgm:prSet presAssocID="{727B546A-DE3B-4E8A-9D4A-0B4483293ECB}" presName="theInnerList" presStyleCnt="0"/>
      <dgm:spPr/>
    </dgm:pt>
    <dgm:pt modelId="{334E4944-3501-4189-9722-F18904B767EE}" type="pres">
      <dgm:prSet presAssocID="{0BEF68A0-94F0-4648-9871-4E30520D22F9}" presName="childNode" presStyleLbl="node1" presStyleIdx="0" presStyleCnt="8" custScaleY="135324" custLinFactY="-1161" custLinFactNeighborY="-100000">
        <dgm:presLayoutVars>
          <dgm:bulletEnabled val="1"/>
        </dgm:presLayoutVars>
      </dgm:prSet>
      <dgm:spPr/>
    </dgm:pt>
    <dgm:pt modelId="{560411BC-B181-442C-A8C5-778324F6D236}" type="pres">
      <dgm:prSet presAssocID="{0BEF68A0-94F0-4648-9871-4E30520D22F9}" presName="aSpace2" presStyleCnt="0"/>
      <dgm:spPr/>
    </dgm:pt>
    <dgm:pt modelId="{2B62F858-9CCF-4BA0-B86F-ED8E02526721}" type="pres">
      <dgm:prSet presAssocID="{771609AA-34BA-460C-86D9-B664476C7B1E}" presName="childNode" presStyleLbl="node1" presStyleIdx="1" presStyleCnt="8" custScaleX="114212" custScaleY="129849">
        <dgm:presLayoutVars>
          <dgm:bulletEnabled val="1"/>
        </dgm:presLayoutVars>
      </dgm:prSet>
      <dgm:spPr/>
    </dgm:pt>
    <dgm:pt modelId="{FE223DCC-439C-48FC-8AFF-8A462AC643B5}" type="pres">
      <dgm:prSet presAssocID="{771609AA-34BA-460C-86D9-B664476C7B1E}" presName="aSpace2" presStyleCnt="0"/>
      <dgm:spPr/>
    </dgm:pt>
    <dgm:pt modelId="{02DE963A-1DA4-4201-A0E0-52A0BC8734D4}" type="pres">
      <dgm:prSet presAssocID="{82645708-B159-423A-A568-70BACBD034C8}" presName="childNode" presStyleLbl="node1" presStyleIdx="2" presStyleCnt="8" custLinFactNeighborY="84274">
        <dgm:presLayoutVars>
          <dgm:bulletEnabled val="1"/>
        </dgm:presLayoutVars>
      </dgm:prSet>
      <dgm:spPr/>
    </dgm:pt>
    <dgm:pt modelId="{6BE59973-8A59-43E9-B112-CBCC5755AA96}" type="pres">
      <dgm:prSet presAssocID="{82645708-B159-423A-A568-70BACBD034C8}" presName="aSpace2" presStyleCnt="0"/>
      <dgm:spPr/>
    </dgm:pt>
    <dgm:pt modelId="{ABC406C9-52F0-40EC-B617-32B15DD46A25}" type="pres">
      <dgm:prSet presAssocID="{EA38D016-1F9C-4644-9AEB-6F2E0D23B6F8}" presName="childNode" presStyleLbl="node1" presStyleIdx="3" presStyleCnt="8" custScaleY="127001" custLinFactNeighborY="47742">
        <dgm:presLayoutVars>
          <dgm:bulletEnabled val="1"/>
        </dgm:presLayoutVars>
      </dgm:prSet>
      <dgm:spPr/>
    </dgm:pt>
    <dgm:pt modelId="{41D06A84-E3A9-47C1-8BAF-03294DDE2ED5}" type="pres">
      <dgm:prSet presAssocID="{EA38D016-1F9C-4644-9AEB-6F2E0D23B6F8}" presName="aSpace2" presStyleCnt="0"/>
      <dgm:spPr/>
    </dgm:pt>
    <dgm:pt modelId="{2608C0F0-6E2B-443A-8D20-8E9CC8581389}" type="pres">
      <dgm:prSet presAssocID="{CB68D4E2-0CC3-4B26-8791-02CD44C04370}" presName="childNode" presStyleLbl="node1" presStyleIdx="4" presStyleCnt="8" custScaleY="124106" custLinFactNeighborY="68562">
        <dgm:presLayoutVars>
          <dgm:bulletEnabled val="1"/>
        </dgm:presLayoutVars>
      </dgm:prSet>
      <dgm:spPr/>
    </dgm:pt>
    <dgm:pt modelId="{C2B16070-5FD8-4057-A41B-32ABBFE824FF}" type="pres">
      <dgm:prSet presAssocID="{727B546A-DE3B-4E8A-9D4A-0B4483293ECB}" presName="aSpace" presStyleCnt="0"/>
      <dgm:spPr/>
    </dgm:pt>
    <dgm:pt modelId="{600D5B05-BF78-4560-B257-698E8EA735E1}" type="pres">
      <dgm:prSet presAssocID="{DDD41048-52C4-4960-9E9D-002628C91F52}" presName="compNode" presStyleCnt="0"/>
      <dgm:spPr/>
    </dgm:pt>
    <dgm:pt modelId="{09DCCC73-2577-450F-BE74-F83582FF8551}" type="pres">
      <dgm:prSet presAssocID="{DDD41048-52C4-4960-9E9D-002628C91F52}" presName="aNode" presStyleLbl="bgShp" presStyleIdx="1" presStyleCnt="2" custScaleY="96451"/>
      <dgm:spPr/>
    </dgm:pt>
    <dgm:pt modelId="{C32E25AA-4586-4F2A-B5DD-C1786B0DE849}" type="pres">
      <dgm:prSet presAssocID="{DDD41048-52C4-4960-9E9D-002628C91F52}" presName="textNode" presStyleLbl="bgShp" presStyleIdx="1" presStyleCnt="2"/>
      <dgm:spPr/>
    </dgm:pt>
    <dgm:pt modelId="{4814BBD4-AA22-4322-9303-6353069C696C}" type="pres">
      <dgm:prSet presAssocID="{DDD41048-52C4-4960-9E9D-002628C91F52}" presName="compChildNode" presStyleCnt="0"/>
      <dgm:spPr/>
    </dgm:pt>
    <dgm:pt modelId="{8A070382-5C11-46B2-8086-6A03DE855B73}" type="pres">
      <dgm:prSet presAssocID="{DDD41048-52C4-4960-9E9D-002628C91F52}" presName="theInnerList" presStyleCnt="0"/>
      <dgm:spPr/>
    </dgm:pt>
    <dgm:pt modelId="{02DEC2FC-2D7B-4317-AC40-55D26D96438E}" type="pres">
      <dgm:prSet presAssocID="{80125420-0DEA-47F6-AE12-BAB925976A17}" presName="childNode" presStyleLbl="node1" presStyleIdx="5" presStyleCnt="8">
        <dgm:presLayoutVars>
          <dgm:bulletEnabled val="1"/>
        </dgm:presLayoutVars>
      </dgm:prSet>
      <dgm:spPr/>
    </dgm:pt>
    <dgm:pt modelId="{2B17374E-80E9-423A-8F24-9A25A4BD8A8B}" type="pres">
      <dgm:prSet presAssocID="{80125420-0DEA-47F6-AE12-BAB925976A17}" presName="aSpace2" presStyleCnt="0"/>
      <dgm:spPr/>
    </dgm:pt>
    <dgm:pt modelId="{D4B0FFB8-AAD7-4F2C-A915-505C1773AFE4}" type="pres">
      <dgm:prSet presAssocID="{8E7E4977-9A04-4FE9-8BA3-1F0FA94FF068}" presName="childNode" presStyleLbl="node1" presStyleIdx="6" presStyleCnt="8">
        <dgm:presLayoutVars>
          <dgm:bulletEnabled val="1"/>
        </dgm:presLayoutVars>
      </dgm:prSet>
      <dgm:spPr/>
    </dgm:pt>
    <dgm:pt modelId="{FC23AC66-B81C-4E88-9B13-9D27CF54C735}" type="pres">
      <dgm:prSet presAssocID="{8E7E4977-9A04-4FE9-8BA3-1F0FA94FF068}" presName="aSpace2" presStyleCnt="0"/>
      <dgm:spPr/>
    </dgm:pt>
    <dgm:pt modelId="{A3C4C51E-170D-4C2F-B5CF-057909F93F7F}" type="pres">
      <dgm:prSet presAssocID="{493E348F-F3FB-47FF-94BA-C803D8B7581F}" presName="childNode" presStyleLbl="node1" presStyleIdx="7" presStyleCnt="8">
        <dgm:presLayoutVars>
          <dgm:bulletEnabled val="1"/>
        </dgm:presLayoutVars>
      </dgm:prSet>
      <dgm:spPr/>
    </dgm:pt>
  </dgm:ptLst>
  <dgm:cxnLst>
    <dgm:cxn modelId="{C679C813-1C8F-411B-A98B-3D6681BF5889}" type="presOf" srcId="{727B546A-DE3B-4E8A-9D4A-0B4483293ECB}" destId="{23E4FC74-2B02-443A-8533-221F10B77D8B}" srcOrd="1" destOrd="0" presId="urn:microsoft.com/office/officeart/2005/8/layout/lProcess2"/>
    <dgm:cxn modelId="{0200BC22-E49A-4183-B851-C5FC04746DCE}" srcId="{DDD41048-52C4-4960-9E9D-002628C91F52}" destId="{8E7E4977-9A04-4FE9-8BA3-1F0FA94FF068}" srcOrd="1" destOrd="0" parTransId="{46088425-167D-4E27-88B3-C125D907FF84}" sibTransId="{4D23EF40-F671-472C-B0E3-1779FD4AB23B}"/>
    <dgm:cxn modelId="{B2145227-237A-455F-9ED4-AF4089F36BB0}" srcId="{6A602037-9C8B-4857-99A1-222ED084EFE2}" destId="{727B546A-DE3B-4E8A-9D4A-0B4483293ECB}" srcOrd="0" destOrd="0" parTransId="{5E20A63C-18B7-43F1-89E4-9AB32B939CE2}" sibTransId="{FA35ADBE-2B5A-46AD-9438-CAAAD4A8490D}"/>
    <dgm:cxn modelId="{1BDEFF29-CB35-4285-B350-0B9F235460E3}" type="presOf" srcId="{82645708-B159-423A-A568-70BACBD034C8}" destId="{02DE963A-1DA4-4201-A0E0-52A0BC8734D4}" srcOrd="0" destOrd="0" presId="urn:microsoft.com/office/officeart/2005/8/layout/lProcess2"/>
    <dgm:cxn modelId="{657B252B-C38A-4B66-AD4A-7B80423C44A4}" srcId="{727B546A-DE3B-4E8A-9D4A-0B4483293ECB}" destId="{CB68D4E2-0CC3-4B26-8791-02CD44C04370}" srcOrd="4" destOrd="0" parTransId="{4A5140B5-2DF0-42A9-A40E-4FAC40FE40F2}" sibTransId="{51918DF6-BC23-4F46-85F6-9AA57BF0754A}"/>
    <dgm:cxn modelId="{80DAB351-34A0-4140-861D-8EEE8B57ACE4}" type="presOf" srcId="{0BEF68A0-94F0-4648-9871-4E30520D22F9}" destId="{334E4944-3501-4189-9722-F18904B767EE}" srcOrd="0" destOrd="0" presId="urn:microsoft.com/office/officeart/2005/8/layout/lProcess2"/>
    <dgm:cxn modelId="{7D9B8274-1626-4DF4-A405-CFC204D6EC68}" srcId="{727B546A-DE3B-4E8A-9D4A-0B4483293ECB}" destId="{EA38D016-1F9C-4644-9AEB-6F2E0D23B6F8}" srcOrd="3" destOrd="0" parTransId="{7518B72A-EE90-40F6-9BFC-68A50F3F2669}" sibTransId="{2B0ACE8F-8F9E-4091-8DB6-7A940904A264}"/>
    <dgm:cxn modelId="{2D86EE5A-75DD-4A5F-B1B5-77F55EE8D759}" srcId="{727B546A-DE3B-4E8A-9D4A-0B4483293ECB}" destId="{82645708-B159-423A-A568-70BACBD034C8}" srcOrd="2" destOrd="0" parTransId="{4B80E081-C817-47C9-8669-BAAADFEEBF45}" sibTransId="{D3F542B9-AA5C-4006-9CE4-C4D89BD4EC11}"/>
    <dgm:cxn modelId="{80898487-AC21-40D7-B46C-599D9C317BA4}" type="presOf" srcId="{771609AA-34BA-460C-86D9-B664476C7B1E}" destId="{2B62F858-9CCF-4BA0-B86F-ED8E02526721}" srcOrd="0" destOrd="0" presId="urn:microsoft.com/office/officeart/2005/8/layout/lProcess2"/>
    <dgm:cxn modelId="{5796ED92-0B52-4DA2-B69B-2A499D9C16BA}" srcId="{727B546A-DE3B-4E8A-9D4A-0B4483293ECB}" destId="{771609AA-34BA-460C-86D9-B664476C7B1E}" srcOrd="1" destOrd="0" parTransId="{AB0EC9E1-98DB-44D3-AEA6-EA02336D0360}" sibTransId="{15797A55-25DA-4353-B059-868EB315D798}"/>
    <dgm:cxn modelId="{06E8FEAE-5BCE-4E7C-917A-49E468CC1F82}" type="presOf" srcId="{6A602037-9C8B-4857-99A1-222ED084EFE2}" destId="{BB3C4082-7F06-4FB5-B71E-204B19F70054}" srcOrd="0" destOrd="0" presId="urn:microsoft.com/office/officeart/2005/8/layout/lProcess2"/>
    <dgm:cxn modelId="{FA160DB2-0323-43FB-8791-5EF6DC1D248B}" type="presOf" srcId="{493E348F-F3FB-47FF-94BA-C803D8B7581F}" destId="{A3C4C51E-170D-4C2F-B5CF-057909F93F7F}" srcOrd="0" destOrd="0" presId="urn:microsoft.com/office/officeart/2005/8/layout/lProcess2"/>
    <dgm:cxn modelId="{3F0F24BA-B770-441E-A688-0C06BFD25DD8}" srcId="{DDD41048-52C4-4960-9E9D-002628C91F52}" destId="{80125420-0DEA-47F6-AE12-BAB925976A17}" srcOrd="0" destOrd="0" parTransId="{27FA2622-93A5-4AD8-8E00-B8E36CDD129A}" sibTransId="{D9E1B4CB-1708-42D0-B099-9EFB728BF7AF}"/>
    <dgm:cxn modelId="{94AB62C9-6ADF-41CF-BB09-66B80FB8C742}" srcId="{6A602037-9C8B-4857-99A1-222ED084EFE2}" destId="{DDD41048-52C4-4960-9E9D-002628C91F52}" srcOrd="1" destOrd="0" parTransId="{1E0A186A-2553-4471-9E92-A657A7537D32}" sibTransId="{E66C2BB7-0C51-4EB0-8C97-A5D7C2C21BB2}"/>
    <dgm:cxn modelId="{FB5F13D2-3B12-4B02-92C3-4788DB58CEBE}" type="presOf" srcId="{80125420-0DEA-47F6-AE12-BAB925976A17}" destId="{02DEC2FC-2D7B-4317-AC40-55D26D96438E}" srcOrd="0" destOrd="0" presId="urn:microsoft.com/office/officeart/2005/8/layout/lProcess2"/>
    <dgm:cxn modelId="{46FB24D2-F097-43F5-9B08-3681026A6E7B}" type="presOf" srcId="{DDD41048-52C4-4960-9E9D-002628C91F52}" destId="{C32E25AA-4586-4F2A-B5DD-C1786B0DE849}" srcOrd="1" destOrd="0" presId="urn:microsoft.com/office/officeart/2005/8/layout/lProcess2"/>
    <dgm:cxn modelId="{4B524FD2-1ABD-474E-A65A-1AB5ECB13EC4}" srcId="{DDD41048-52C4-4960-9E9D-002628C91F52}" destId="{493E348F-F3FB-47FF-94BA-C803D8B7581F}" srcOrd="2" destOrd="0" parTransId="{E4102F9B-E8CC-417E-B64D-D54A58D2A076}" sibTransId="{CD3F4E1D-A536-4162-B6CD-5EACB2DA5DCD}"/>
    <dgm:cxn modelId="{760EADD5-6039-4CE4-8BBE-D4222A4F204C}" type="presOf" srcId="{8E7E4977-9A04-4FE9-8BA3-1F0FA94FF068}" destId="{D4B0FFB8-AAD7-4F2C-A915-505C1773AFE4}" srcOrd="0" destOrd="0" presId="urn:microsoft.com/office/officeart/2005/8/layout/lProcess2"/>
    <dgm:cxn modelId="{93DC9DD9-5C63-4B2B-9DC8-777751A5AF1E}" srcId="{727B546A-DE3B-4E8A-9D4A-0B4483293ECB}" destId="{0BEF68A0-94F0-4648-9871-4E30520D22F9}" srcOrd="0" destOrd="0" parTransId="{C6133436-51E5-4588-8F81-84499317C6E5}" sibTransId="{4288D199-E5E8-4695-9497-46D0E36C65C2}"/>
    <dgm:cxn modelId="{34886ADF-8403-4775-B9FA-D84D65420D10}" type="presOf" srcId="{CB68D4E2-0CC3-4B26-8791-02CD44C04370}" destId="{2608C0F0-6E2B-443A-8D20-8E9CC8581389}" srcOrd="0" destOrd="0" presId="urn:microsoft.com/office/officeart/2005/8/layout/lProcess2"/>
    <dgm:cxn modelId="{D9C1B4E6-8249-42F2-80F2-AE44596D092E}" type="presOf" srcId="{EA38D016-1F9C-4644-9AEB-6F2E0D23B6F8}" destId="{ABC406C9-52F0-40EC-B617-32B15DD46A25}" srcOrd="0" destOrd="0" presId="urn:microsoft.com/office/officeart/2005/8/layout/lProcess2"/>
    <dgm:cxn modelId="{33BB75E7-FE41-4139-9161-C3E880CF0536}" type="presOf" srcId="{DDD41048-52C4-4960-9E9D-002628C91F52}" destId="{09DCCC73-2577-450F-BE74-F83582FF8551}" srcOrd="0" destOrd="0" presId="urn:microsoft.com/office/officeart/2005/8/layout/lProcess2"/>
    <dgm:cxn modelId="{6272E0EC-7F2C-45DF-9F87-D7EE111A7130}" type="presOf" srcId="{727B546A-DE3B-4E8A-9D4A-0B4483293ECB}" destId="{E4FA2F7F-7A81-482B-A976-063968613C4B}" srcOrd="0" destOrd="0" presId="urn:microsoft.com/office/officeart/2005/8/layout/lProcess2"/>
    <dgm:cxn modelId="{3E295106-7D47-4E39-8239-E6B0DA1F2BE6}" type="presParOf" srcId="{BB3C4082-7F06-4FB5-B71E-204B19F70054}" destId="{581FE364-09CD-4A3F-A5C6-BAB5FE3BF8FF}" srcOrd="0" destOrd="0" presId="urn:microsoft.com/office/officeart/2005/8/layout/lProcess2"/>
    <dgm:cxn modelId="{E3BF4341-E2B8-4383-B011-1EBEEB9FA733}" type="presParOf" srcId="{581FE364-09CD-4A3F-A5C6-BAB5FE3BF8FF}" destId="{E4FA2F7F-7A81-482B-A976-063968613C4B}" srcOrd="0" destOrd="0" presId="urn:microsoft.com/office/officeart/2005/8/layout/lProcess2"/>
    <dgm:cxn modelId="{4A0388E9-B7D6-456C-B975-01224B06AF9A}" type="presParOf" srcId="{581FE364-09CD-4A3F-A5C6-BAB5FE3BF8FF}" destId="{23E4FC74-2B02-443A-8533-221F10B77D8B}" srcOrd="1" destOrd="0" presId="urn:microsoft.com/office/officeart/2005/8/layout/lProcess2"/>
    <dgm:cxn modelId="{83189A3D-84A8-474C-A1BC-3FA07B6D62EE}" type="presParOf" srcId="{581FE364-09CD-4A3F-A5C6-BAB5FE3BF8FF}" destId="{E6781C10-4C10-43C6-B103-ABCC13BDCEE9}" srcOrd="2" destOrd="0" presId="urn:microsoft.com/office/officeart/2005/8/layout/lProcess2"/>
    <dgm:cxn modelId="{F5ED5530-FDE0-4636-A1B1-1FF1DC93613F}" type="presParOf" srcId="{E6781C10-4C10-43C6-B103-ABCC13BDCEE9}" destId="{08C36969-8B6F-4E78-9041-19EA6A3E4B0F}" srcOrd="0" destOrd="0" presId="urn:microsoft.com/office/officeart/2005/8/layout/lProcess2"/>
    <dgm:cxn modelId="{5C24D82F-ACC5-4EAF-9C47-381F5CEB6578}" type="presParOf" srcId="{08C36969-8B6F-4E78-9041-19EA6A3E4B0F}" destId="{334E4944-3501-4189-9722-F18904B767EE}" srcOrd="0" destOrd="0" presId="urn:microsoft.com/office/officeart/2005/8/layout/lProcess2"/>
    <dgm:cxn modelId="{FFB1BE5D-25C6-4F71-8A4B-2DF4A7ACB786}" type="presParOf" srcId="{08C36969-8B6F-4E78-9041-19EA6A3E4B0F}" destId="{560411BC-B181-442C-A8C5-778324F6D236}" srcOrd="1" destOrd="0" presId="urn:microsoft.com/office/officeart/2005/8/layout/lProcess2"/>
    <dgm:cxn modelId="{B2310D02-0F25-49DA-A680-72B5B9536E35}" type="presParOf" srcId="{08C36969-8B6F-4E78-9041-19EA6A3E4B0F}" destId="{2B62F858-9CCF-4BA0-B86F-ED8E02526721}" srcOrd="2" destOrd="0" presId="urn:microsoft.com/office/officeart/2005/8/layout/lProcess2"/>
    <dgm:cxn modelId="{25A327C7-412A-4F89-8252-DA716EEF6DDD}" type="presParOf" srcId="{08C36969-8B6F-4E78-9041-19EA6A3E4B0F}" destId="{FE223DCC-439C-48FC-8AFF-8A462AC643B5}" srcOrd="3" destOrd="0" presId="urn:microsoft.com/office/officeart/2005/8/layout/lProcess2"/>
    <dgm:cxn modelId="{F2C843AE-BBB8-49B1-8EC5-1A5FC765C4A0}" type="presParOf" srcId="{08C36969-8B6F-4E78-9041-19EA6A3E4B0F}" destId="{02DE963A-1DA4-4201-A0E0-52A0BC8734D4}" srcOrd="4" destOrd="0" presId="urn:microsoft.com/office/officeart/2005/8/layout/lProcess2"/>
    <dgm:cxn modelId="{D4EF2F97-4E3D-4B69-A1B3-1F4A7819A3BC}" type="presParOf" srcId="{08C36969-8B6F-4E78-9041-19EA6A3E4B0F}" destId="{6BE59973-8A59-43E9-B112-CBCC5755AA96}" srcOrd="5" destOrd="0" presId="urn:microsoft.com/office/officeart/2005/8/layout/lProcess2"/>
    <dgm:cxn modelId="{1D8DA0C6-2E62-42F9-A09D-9FBB63B42C63}" type="presParOf" srcId="{08C36969-8B6F-4E78-9041-19EA6A3E4B0F}" destId="{ABC406C9-52F0-40EC-B617-32B15DD46A25}" srcOrd="6" destOrd="0" presId="urn:microsoft.com/office/officeart/2005/8/layout/lProcess2"/>
    <dgm:cxn modelId="{9B077ED8-37F1-4D9A-BAD2-990A2BCE3C53}" type="presParOf" srcId="{08C36969-8B6F-4E78-9041-19EA6A3E4B0F}" destId="{41D06A84-E3A9-47C1-8BAF-03294DDE2ED5}" srcOrd="7" destOrd="0" presId="urn:microsoft.com/office/officeart/2005/8/layout/lProcess2"/>
    <dgm:cxn modelId="{0658FE35-6A7C-43EC-B4A8-2B8F4B5BB589}" type="presParOf" srcId="{08C36969-8B6F-4E78-9041-19EA6A3E4B0F}" destId="{2608C0F0-6E2B-443A-8D20-8E9CC8581389}" srcOrd="8" destOrd="0" presId="urn:microsoft.com/office/officeart/2005/8/layout/lProcess2"/>
    <dgm:cxn modelId="{3F046320-8079-49A1-8AFD-07029AC3A61E}" type="presParOf" srcId="{BB3C4082-7F06-4FB5-B71E-204B19F70054}" destId="{C2B16070-5FD8-4057-A41B-32ABBFE824FF}" srcOrd="1" destOrd="0" presId="urn:microsoft.com/office/officeart/2005/8/layout/lProcess2"/>
    <dgm:cxn modelId="{E2BB7A4D-9E92-4DE6-ADCB-2B3AE6F63295}" type="presParOf" srcId="{BB3C4082-7F06-4FB5-B71E-204B19F70054}" destId="{600D5B05-BF78-4560-B257-698E8EA735E1}" srcOrd="2" destOrd="0" presId="urn:microsoft.com/office/officeart/2005/8/layout/lProcess2"/>
    <dgm:cxn modelId="{A1A4B170-F851-4725-BAAD-6DB624A13927}" type="presParOf" srcId="{600D5B05-BF78-4560-B257-698E8EA735E1}" destId="{09DCCC73-2577-450F-BE74-F83582FF8551}" srcOrd="0" destOrd="0" presId="urn:microsoft.com/office/officeart/2005/8/layout/lProcess2"/>
    <dgm:cxn modelId="{C49E0137-A2C5-4A33-903E-8D84CC61B706}" type="presParOf" srcId="{600D5B05-BF78-4560-B257-698E8EA735E1}" destId="{C32E25AA-4586-4F2A-B5DD-C1786B0DE849}" srcOrd="1" destOrd="0" presId="urn:microsoft.com/office/officeart/2005/8/layout/lProcess2"/>
    <dgm:cxn modelId="{32FD8A17-1C58-46FA-B8DF-9F8596B2AE15}" type="presParOf" srcId="{600D5B05-BF78-4560-B257-698E8EA735E1}" destId="{4814BBD4-AA22-4322-9303-6353069C696C}" srcOrd="2" destOrd="0" presId="urn:microsoft.com/office/officeart/2005/8/layout/lProcess2"/>
    <dgm:cxn modelId="{02573E89-2661-450F-916B-0132C066F80B}" type="presParOf" srcId="{4814BBD4-AA22-4322-9303-6353069C696C}" destId="{8A070382-5C11-46B2-8086-6A03DE855B73}" srcOrd="0" destOrd="0" presId="urn:microsoft.com/office/officeart/2005/8/layout/lProcess2"/>
    <dgm:cxn modelId="{98963150-5921-4E11-9575-075CC664A6FF}" type="presParOf" srcId="{8A070382-5C11-46B2-8086-6A03DE855B73}" destId="{02DEC2FC-2D7B-4317-AC40-55D26D96438E}" srcOrd="0" destOrd="0" presId="urn:microsoft.com/office/officeart/2005/8/layout/lProcess2"/>
    <dgm:cxn modelId="{5494E79D-632A-4B9C-BEB3-1A44C56F34DD}" type="presParOf" srcId="{8A070382-5C11-46B2-8086-6A03DE855B73}" destId="{2B17374E-80E9-423A-8F24-9A25A4BD8A8B}" srcOrd="1" destOrd="0" presId="urn:microsoft.com/office/officeart/2005/8/layout/lProcess2"/>
    <dgm:cxn modelId="{5BC9087B-9D3D-4D12-9233-4FE13959AAA6}" type="presParOf" srcId="{8A070382-5C11-46B2-8086-6A03DE855B73}" destId="{D4B0FFB8-AAD7-4F2C-A915-505C1773AFE4}" srcOrd="2" destOrd="0" presId="urn:microsoft.com/office/officeart/2005/8/layout/lProcess2"/>
    <dgm:cxn modelId="{2389864C-3998-4835-8AA1-29B81EC1F4BC}" type="presParOf" srcId="{8A070382-5C11-46B2-8086-6A03DE855B73}" destId="{FC23AC66-B81C-4E88-9B13-9D27CF54C735}" srcOrd="3" destOrd="0" presId="urn:microsoft.com/office/officeart/2005/8/layout/lProcess2"/>
    <dgm:cxn modelId="{D39650F5-9391-45FD-9AF5-38C1A89C9064}" type="presParOf" srcId="{8A070382-5C11-46B2-8086-6A03DE855B73}" destId="{A3C4C51E-170D-4C2F-B5CF-057909F93F7F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5ED46E-5E62-4ABA-BC3D-E42C42F46C48}">
      <dsp:nvSpPr>
        <dsp:cNvPr id="0" name=""/>
        <dsp:cNvSpPr/>
      </dsp:nvSpPr>
      <dsp:spPr>
        <a:xfrm>
          <a:off x="1133772" y="1296"/>
          <a:ext cx="5879703" cy="987367"/>
        </a:xfrm>
        <a:prstGeom prst="roundRect">
          <a:avLst>
            <a:gd name="adj" fmla="val 10000"/>
          </a:avLst>
        </a:prstGeom>
        <a:solidFill>
          <a:srgbClr val="A23C33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b="1" kern="1200" dirty="0">
              <a:solidFill>
                <a:sysClr val="window" lastClr="FFFFFF"/>
              </a:solidFill>
              <a:latin typeface="+mn-lt"/>
              <a:ea typeface="+mn-ea"/>
              <a:cs typeface="+mn-cs"/>
            </a:rPr>
            <a:t>2. ADMINISTRACIÓN DEL CAPITAL DE TRABAJO</a:t>
          </a:r>
        </a:p>
      </dsp:txBody>
      <dsp:txXfrm>
        <a:off x="1162691" y="30215"/>
        <a:ext cx="5821865" cy="929529"/>
      </dsp:txXfrm>
    </dsp:sp>
    <dsp:sp modelId="{B3718331-F49F-4BF0-89D4-94A7CFC4F608}">
      <dsp:nvSpPr>
        <dsp:cNvPr id="0" name=""/>
        <dsp:cNvSpPr/>
      </dsp:nvSpPr>
      <dsp:spPr>
        <a:xfrm>
          <a:off x="1133772" y="1166389"/>
          <a:ext cx="987367" cy="987367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246E43-037D-471A-AF31-C8FC00BE36C1}">
      <dsp:nvSpPr>
        <dsp:cNvPr id="0" name=""/>
        <dsp:cNvSpPr/>
      </dsp:nvSpPr>
      <dsp:spPr>
        <a:xfrm>
          <a:off x="2180381" y="1166389"/>
          <a:ext cx="4833093" cy="987367"/>
        </a:xfrm>
        <a:prstGeom prst="roundRect">
          <a:avLst>
            <a:gd name="adj" fmla="val 16670"/>
          </a:avLst>
        </a:prstGeom>
        <a:solidFill>
          <a:srgbClr val="D97828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>
              <a:solidFill>
                <a:srgbClr val="212121"/>
              </a:solidFill>
              <a:latin typeface="+mn-lt"/>
              <a:ea typeface="+mn-ea"/>
              <a:cs typeface="+mn-cs"/>
            </a:rPr>
            <a:t>POLÍTICAS DE CAPITAL DE TRABAJO </a:t>
          </a:r>
        </a:p>
      </dsp:txBody>
      <dsp:txXfrm>
        <a:off x="2228589" y="1214597"/>
        <a:ext cx="4736677" cy="890951"/>
      </dsp:txXfrm>
    </dsp:sp>
    <dsp:sp modelId="{168D85FB-93C7-4935-8EF8-2B31AE72EC2A}">
      <dsp:nvSpPr>
        <dsp:cNvPr id="0" name=""/>
        <dsp:cNvSpPr/>
      </dsp:nvSpPr>
      <dsp:spPr>
        <a:xfrm>
          <a:off x="1133772" y="2272241"/>
          <a:ext cx="987367" cy="987367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218180-04F4-4763-89D3-B21B72D2F0A4}">
      <dsp:nvSpPr>
        <dsp:cNvPr id="0" name=""/>
        <dsp:cNvSpPr/>
      </dsp:nvSpPr>
      <dsp:spPr>
        <a:xfrm>
          <a:off x="2180381" y="2272241"/>
          <a:ext cx="4833093" cy="987367"/>
        </a:xfrm>
        <a:prstGeom prst="roundRect">
          <a:avLst>
            <a:gd name="adj" fmla="val 16670"/>
          </a:avLst>
        </a:prstGeom>
        <a:solidFill>
          <a:srgbClr val="D97828">
            <a:hueOff val="331055"/>
            <a:satOff val="192"/>
            <a:lumOff val="189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>
              <a:solidFill>
                <a:srgbClr val="212121"/>
              </a:solidFill>
              <a:latin typeface="+mn-lt"/>
              <a:ea typeface="+mn-ea"/>
              <a:cs typeface="+mn-cs"/>
            </a:rPr>
            <a:t>ADMINISTRACIÓN DEL EFECTIVO</a:t>
          </a:r>
          <a:endParaRPr lang="es-ES" sz="2100" b="1" kern="1200" dirty="0">
            <a:solidFill>
              <a:srgbClr val="212121"/>
            </a:solidFill>
            <a:latin typeface="+mn-lt"/>
            <a:ea typeface="+mn-ea"/>
            <a:cs typeface="+mn-cs"/>
          </a:endParaRPr>
        </a:p>
      </dsp:txBody>
      <dsp:txXfrm>
        <a:off x="2228589" y="2320449"/>
        <a:ext cx="4736677" cy="890951"/>
      </dsp:txXfrm>
    </dsp:sp>
    <dsp:sp modelId="{BF397AD8-2B11-419B-91D5-D52D6D58F861}">
      <dsp:nvSpPr>
        <dsp:cNvPr id="0" name=""/>
        <dsp:cNvSpPr/>
      </dsp:nvSpPr>
      <dsp:spPr>
        <a:xfrm>
          <a:off x="1133772" y="3378092"/>
          <a:ext cx="987367" cy="987367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AFF3E7-9ED7-4A5F-A9ED-C1AA021816BA}">
      <dsp:nvSpPr>
        <dsp:cNvPr id="0" name=""/>
        <dsp:cNvSpPr/>
      </dsp:nvSpPr>
      <dsp:spPr>
        <a:xfrm>
          <a:off x="2180381" y="3378092"/>
          <a:ext cx="4833093" cy="987367"/>
        </a:xfrm>
        <a:prstGeom prst="roundRect">
          <a:avLst>
            <a:gd name="adj" fmla="val 16670"/>
          </a:avLst>
        </a:prstGeom>
        <a:solidFill>
          <a:srgbClr val="D97828">
            <a:hueOff val="662110"/>
            <a:satOff val="384"/>
            <a:lumOff val="3791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>
              <a:solidFill>
                <a:srgbClr val="212121"/>
              </a:solidFill>
              <a:latin typeface="+mn-lt"/>
              <a:ea typeface="+mn-ea"/>
              <a:cs typeface="+mn-cs"/>
            </a:rPr>
            <a:t>ADMINISTRACIÓN DE LAS CUENTAS  POR COBRAR</a:t>
          </a:r>
          <a:endParaRPr lang="es-ES" sz="2100" b="1" kern="1200" dirty="0">
            <a:solidFill>
              <a:srgbClr val="212121"/>
            </a:solidFill>
            <a:latin typeface="+mn-lt"/>
            <a:ea typeface="+mn-ea"/>
            <a:cs typeface="+mn-cs"/>
          </a:endParaRPr>
        </a:p>
      </dsp:txBody>
      <dsp:txXfrm>
        <a:off x="2228589" y="3426300"/>
        <a:ext cx="4736677" cy="890951"/>
      </dsp:txXfrm>
    </dsp:sp>
    <dsp:sp modelId="{F8DA4C2A-02BA-4F2E-80C9-2BB2DE18AF63}">
      <dsp:nvSpPr>
        <dsp:cNvPr id="0" name=""/>
        <dsp:cNvSpPr/>
      </dsp:nvSpPr>
      <dsp:spPr>
        <a:xfrm>
          <a:off x="1133772" y="4483944"/>
          <a:ext cx="987367" cy="987367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43E120-3DC2-42C7-9211-4A66B096753F}">
      <dsp:nvSpPr>
        <dsp:cNvPr id="0" name=""/>
        <dsp:cNvSpPr/>
      </dsp:nvSpPr>
      <dsp:spPr>
        <a:xfrm>
          <a:off x="2180381" y="4483944"/>
          <a:ext cx="4833093" cy="987367"/>
        </a:xfrm>
        <a:prstGeom prst="roundRect">
          <a:avLst>
            <a:gd name="adj" fmla="val 16670"/>
          </a:avLst>
        </a:prstGeom>
        <a:solidFill>
          <a:srgbClr val="D97828">
            <a:hueOff val="993165"/>
            <a:satOff val="576"/>
            <a:lumOff val="5686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>
              <a:solidFill>
                <a:srgbClr val="212121"/>
              </a:solidFill>
              <a:latin typeface="+mn-lt"/>
              <a:ea typeface="+mn-ea"/>
              <a:cs typeface="+mn-cs"/>
            </a:rPr>
            <a:t>ADMINISTRACIÓN DEL INVENTARIO</a:t>
          </a:r>
          <a:endParaRPr lang="es-ES" sz="2100" b="1" kern="1200" dirty="0">
            <a:solidFill>
              <a:srgbClr val="212121"/>
            </a:solidFill>
            <a:latin typeface="+mn-lt"/>
            <a:ea typeface="+mn-ea"/>
            <a:cs typeface="+mn-cs"/>
          </a:endParaRPr>
        </a:p>
      </dsp:txBody>
      <dsp:txXfrm>
        <a:off x="2228589" y="4532152"/>
        <a:ext cx="4736677" cy="8909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F1C0CF-2D29-4B7A-9186-D713C1A3D232}">
      <dsp:nvSpPr>
        <dsp:cNvPr id="0" name=""/>
        <dsp:cNvSpPr/>
      </dsp:nvSpPr>
      <dsp:spPr>
        <a:xfrm>
          <a:off x="4926484" y="1378125"/>
          <a:ext cx="1527748" cy="565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580"/>
              </a:lnTo>
              <a:lnTo>
                <a:pt x="1527748" y="385580"/>
              </a:lnTo>
              <a:lnTo>
                <a:pt x="1527748" y="5658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1C3557-F84F-4353-888B-AAAB014621EC}">
      <dsp:nvSpPr>
        <dsp:cNvPr id="0" name=""/>
        <dsp:cNvSpPr/>
      </dsp:nvSpPr>
      <dsp:spPr>
        <a:xfrm>
          <a:off x="3288796" y="3179304"/>
          <a:ext cx="1932668" cy="565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580"/>
              </a:lnTo>
              <a:lnTo>
                <a:pt x="1932668" y="385580"/>
              </a:lnTo>
              <a:lnTo>
                <a:pt x="1932668" y="56580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4A94E1-75F7-4EBC-BA43-646F9A7DAD1C}">
      <dsp:nvSpPr>
        <dsp:cNvPr id="0" name=""/>
        <dsp:cNvSpPr/>
      </dsp:nvSpPr>
      <dsp:spPr>
        <a:xfrm>
          <a:off x="1717858" y="3179304"/>
          <a:ext cx="1570938" cy="565806"/>
        </a:xfrm>
        <a:custGeom>
          <a:avLst/>
          <a:gdLst/>
          <a:ahLst/>
          <a:cxnLst/>
          <a:rect l="0" t="0" r="0" b="0"/>
          <a:pathLst>
            <a:path>
              <a:moveTo>
                <a:pt x="1570938" y="0"/>
              </a:moveTo>
              <a:lnTo>
                <a:pt x="1570938" y="385580"/>
              </a:lnTo>
              <a:lnTo>
                <a:pt x="0" y="385580"/>
              </a:lnTo>
              <a:lnTo>
                <a:pt x="0" y="56580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9723F-19CC-43FD-A93B-9A4EE972CA28}">
      <dsp:nvSpPr>
        <dsp:cNvPr id="0" name=""/>
        <dsp:cNvSpPr/>
      </dsp:nvSpPr>
      <dsp:spPr>
        <a:xfrm>
          <a:off x="3288796" y="1378125"/>
          <a:ext cx="1637687" cy="565806"/>
        </a:xfrm>
        <a:custGeom>
          <a:avLst/>
          <a:gdLst/>
          <a:ahLst/>
          <a:cxnLst/>
          <a:rect l="0" t="0" r="0" b="0"/>
          <a:pathLst>
            <a:path>
              <a:moveTo>
                <a:pt x="1637687" y="0"/>
              </a:moveTo>
              <a:lnTo>
                <a:pt x="1637687" y="385580"/>
              </a:lnTo>
              <a:lnTo>
                <a:pt x="0" y="385580"/>
              </a:lnTo>
              <a:lnTo>
                <a:pt x="0" y="56580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2BBC29-DB56-4921-AC08-0FF99A39BA3F}">
      <dsp:nvSpPr>
        <dsp:cNvPr id="0" name=""/>
        <dsp:cNvSpPr/>
      </dsp:nvSpPr>
      <dsp:spPr>
        <a:xfrm>
          <a:off x="3431041" y="142753"/>
          <a:ext cx="2990884" cy="123537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CD107B2-BFF4-4044-AD6B-6D3F3B148227}">
      <dsp:nvSpPr>
        <dsp:cNvPr id="0" name=""/>
        <dsp:cNvSpPr/>
      </dsp:nvSpPr>
      <dsp:spPr>
        <a:xfrm>
          <a:off x="3647204" y="348108"/>
          <a:ext cx="2990884" cy="12353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altLang="es-ES" sz="1800" b="1" kern="1200" dirty="0">
              <a:latin typeface="+mn-lt"/>
            </a:rPr>
            <a:t>3. FUENTES DE FINANCIAMIENTO A CORTO PLAZO</a:t>
          </a:r>
          <a:endParaRPr lang="es-ES" sz="1800" kern="1200" dirty="0">
            <a:latin typeface="+mn-lt"/>
          </a:endParaRPr>
        </a:p>
      </dsp:txBody>
      <dsp:txXfrm>
        <a:off x="3683387" y="384291"/>
        <a:ext cx="2918518" cy="1163006"/>
      </dsp:txXfrm>
    </dsp:sp>
    <dsp:sp modelId="{13B3E9DE-30E3-4686-B154-F1704AF038BD}">
      <dsp:nvSpPr>
        <dsp:cNvPr id="0" name=""/>
        <dsp:cNvSpPr/>
      </dsp:nvSpPr>
      <dsp:spPr>
        <a:xfrm>
          <a:off x="1977210" y="1943932"/>
          <a:ext cx="2623171" cy="1235372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5223738-E38B-45CE-B115-35E04611AB97}">
      <dsp:nvSpPr>
        <dsp:cNvPr id="0" name=""/>
        <dsp:cNvSpPr/>
      </dsp:nvSpPr>
      <dsp:spPr>
        <a:xfrm>
          <a:off x="2193374" y="2149287"/>
          <a:ext cx="2623171" cy="12353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00B05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altLang="es-ES" sz="1800" b="1" kern="1200" dirty="0">
              <a:latin typeface="+mn-lt"/>
            </a:rPr>
            <a:t>FUENTES DE FINANCIAMIENTO</a:t>
          </a:r>
          <a:endParaRPr lang="es-ES" sz="1800" kern="1200" dirty="0">
            <a:latin typeface="+mn-lt"/>
          </a:endParaRPr>
        </a:p>
      </dsp:txBody>
      <dsp:txXfrm>
        <a:off x="2229557" y="2185470"/>
        <a:ext cx="2550805" cy="1163006"/>
      </dsp:txXfrm>
    </dsp:sp>
    <dsp:sp modelId="{8AE3ABB5-B5A5-475F-B30C-68E31348809A}">
      <dsp:nvSpPr>
        <dsp:cNvPr id="0" name=""/>
        <dsp:cNvSpPr/>
      </dsp:nvSpPr>
      <dsp:spPr>
        <a:xfrm>
          <a:off x="1352" y="3745111"/>
          <a:ext cx="3433011" cy="1235372"/>
        </a:xfrm>
        <a:prstGeom prst="roundRect">
          <a:avLst>
            <a:gd name="adj" fmla="val 10000"/>
          </a:avLst>
        </a:prstGeom>
        <a:solidFill>
          <a:srgbClr val="F10BD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829F42-8F06-4A1D-B5FA-F4FC0844FCED}">
      <dsp:nvSpPr>
        <dsp:cNvPr id="0" name=""/>
        <dsp:cNvSpPr/>
      </dsp:nvSpPr>
      <dsp:spPr>
        <a:xfrm>
          <a:off x="217515" y="3950466"/>
          <a:ext cx="3433011" cy="12353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F10BD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altLang="es-ES" sz="1800" b="1" kern="1200" dirty="0">
              <a:latin typeface="+mn-lt"/>
            </a:rPr>
            <a:t>CUENTAS POR PAGAR, PASIVOS ACUMULADOS</a:t>
          </a:r>
          <a:endParaRPr lang="es-ES" sz="1800" kern="1200" dirty="0">
            <a:latin typeface="+mn-lt"/>
          </a:endParaRPr>
        </a:p>
      </dsp:txBody>
      <dsp:txXfrm>
        <a:off x="253698" y="3986649"/>
        <a:ext cx="3360645" cy="1163006"/>
      </dsp:txXfrm>
    </dsp:sp>
    <dsp:sp modelId="{C27470B8-0D80-47CE-8A8A-5CED68824E3C}">
      <dsp:nvSpPr>
        <dsp:cNvPr id="0" name=""/>
        <dsp:cNvSpPr/>
      </dsp:nvSpPr>
      <dsp:spPr>
        <a:xfrm>
          <a:off x="3866690" y="3745111"/>
          <a:ext cx="2709550" cy="1235372"/>
        </a:xfrm>
        <a:prstGeom prst="roundRect">
          <a:avLst>
            <a:gd name="adj" fmla="val 10000"/>
          </a:avLst>
        </a:prstGeom>
        <a:solidFill>
          <a:srgbClr val="F10BD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571DAB-CAA3-498E-8CD3-1F6D579CED21}">
      <dsp:nvSpPr>
        <dsp:cNvPr id="0" name=""/>
        <dsp:cNvSpPr/>
      </dsp:nvSpPr>
      <dsp:spPr>
        <a:xfrm>
          <a:off x="4082853" y="3950466"/>
          <a:ext cx="2709550" cy="12353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F10BD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altLang="es-ES" sz="1800" b="1" kern="1200" dirty="0">
              <a:latin typeface="+mn-lt"/>
            </a:rPr>
            <a:t>PRÉSTAMOS BANCARIOS Y PAPEL COMERCIAL</a:t>
          </a:r>
        </a:p>
      </dsp:txBody>
      <dsp:txXfrm>
        <a:off x="4119036" y="3986649"/>
        <a:ext cx="2637184" cy="1163006"/>
      </dsp:txXfrm>
    </dsp:sp>
    <dsp:sp modelId="{09A44F94-249C-471C-9D46-E66787EC7E9C}">
      <dsp:nvSpPr>
        <dsp:cNvPr id="0" name=""/>
        <dsp:cNvSpPr/>
      </dsp:nvSpPr>
      <dsp:spPr>
        <a:xfrm>
          <a:off x="5032708" y="1943932"/>
          <a:ext cx="2843048" cy="1235372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248808E-EF0D-4875-8BD7-F39B237814DA}">
      <dsp:nvSpPr>
        <dsp:cNvPr id="0" name=""/>
        <dsp:cNvSpPr/>
      </dsp:nvSpPr>
      <dsp:spPr>
        <a:xfrm>
          <a:off x="5248871" y="2149287"/>
          <a:ext cx="2843048" cy="12353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solidFill>
            <a:srgbClr val="00B05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altLang="es-ES" sz="1800" b="1" kern="1200" dirty="0">
              <a:latin typeface="+mn-lt"/>
            </a:rPr>
            <a:t>FUENTES EXTRABANCARIAS DE FINANCIAMIENTO</a:t>
          </a:r>
        </a:p>
      </dsp:txBody>
      <dsp:txXfrm>
        <a:off x="5285054" y="2185470"/>
        <a:ext cx="2770682" cy="11630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1D32B-C467-4392-94D4-16814A70FA8D}">
      <dsp:nvSpPr>
        <dsp:cNvPr id="0" name=""/>
        <dsp:cNvSpPr/>
      </dsp:nvSpPr>
      <dsp:spPr>
        <a:xfrm>
          <a:off x="0" y="0"/>
          <a:ext cx="8023225" cy="5014515"/>
        </a:xfrm>
        <a:prstGeom prst="swooshArrow">
          <a:avLst>
            <a:gd name="adj1" fmla="val 25000"/>
            <a:gd name="adj2" fmla="val 25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197B33-6EEC-4747-A76D-D2667ACDD467}">
      <dsp:nvSpPr>
        <dsp:cNvPr id="0" name=""/>
        <dsp:cNvSpPr/>
      </dsp:nvSpPr>
      <dsp:spPr>
        <a:xfrm>
          <a:off x="722039" y="3715631"/>
          <a:ext cx="280812" cy="2808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EA1A1B-96D0-4F3E-BDF6-EE01037F56E7}">
      <dsp:nvSpPr>
        <dsp:cNvPr id="0" name=""/>
        <dsp:cNvSpPr/>
      </dsp:nvSpPr>
      <dsp:spPr>
        <a:xfrm>
          <a:off x="722045" y="4104457"/>
          <a:ext cx="1682676" cy="558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97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ysClr val="windowText" lastClr="000000"/>
              </a:solidFill>
            </a:rPr>
            <a:t>El sistema contable</a:t>
          </a:r>
        </a:p>
      </dsp:txBody>
      <dsp:txXfrm>
        <a:off x="722045" y="4104457"/>
        <a:ext cx="1682676" cy="558231"/>
      </dsp:txXfrm>
    </dsp:sp>
    <dsp:sp modelId="{41E89706-9A12-4FA2-8B5C-AEE2B0EB91D5}">
      <dsp:nvSpPr>
        <dsp:cNvPr id="0" name=""/>
        <dsp:cNvSpPr/>
      </dsp:nvSpPr>
      <dsp:spPr>
        <a:xfrm>
          <a:off x="6410673" y="972109"/>
          <a:ext cx="481393" cy="4813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F77EB-CEDF-4406-BE9D-B26677207264}">
      <dsp:nvSpPr>
        <dsp:cNvPr id="0" name=""/>
        <dsp:cNvSpPr/>
      </dsp:nvSpPr>
      <dsp:spPr>
        <a:xfrm>
          <a:off x="4250433" y="72017"/>
          <a:ext cx="2181839" cy="114968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508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ysClr val="windowText" lastClr="000000"/>
              </a:solidFill>
            </a:rPr>
            <a:t>Elaboran y presentan los Estados Financieros</a:t>
          </a:r>
        </a:p>
      </dsp:txBody>
      <dsp:txXfrm>
        <a:off x="4250433" y="72017"/>
        <a:ext cx="2181839" cy="11496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9BFA9-0CFA-4542-BCD2-A04DE868C124}">
      <dsp:nvSpPr>
        <dsp:cNvPr id="0" name=""/>
        <dsp:cNvSpPr/>
      </dsp:nvSpPr>
      <dsp:spPr>
        <a:xfrm>
          <a:off x="5998103" y="3021739"/>
          <a:ext cx="91440" cy="6266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6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6082D8-2AF2-4B92-8356-D37AF385D31F}">
      <dsp:nvSpPr>
        <dsp:cNvPr id="0" name=""/>
        <dsp:cNvSpPr/>
      </dsp:nvSpPr>
      <dsp:spPr>
        <a:xfrm>
          <a:off x="4139626" y="1483773"/>
          <a:ext cx="1904196" cy="626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7025"/>
              </a:lnTo>
              <a:lnTo>
                <a:pt x="1904196" y="427025"/>
              </a:lnTo>
              <a:lnTo>
                <a:pt x="1904196" y="6266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F038E6-A57F-41E9-86D3-80081AC9A69C}">
      <dsp:nvSpPr>
        <dsp:cNvPr id="0" name=""/>
        <dsp:cNvSpPr/>
      </dsp:nvSpPr>
      <dsp:spPr>
        <a:xfrm>
          <a:off x="1843405" y="3059910"/>
          <a:ext cx="91440" cy="6266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6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20A444-F56E-49E3-AC40-BFC8EEC615B0}">
      <dsp:nvSpPr>
        <dsp:cNvPr id="0" name=""/>
        <dsp:cNvSpPr/>
      </dsp:nvSpPr>
      <dsp:spPr>
        <a:xfrm>
          <a:off x="1889125" y="1483773"/>
          <a:ext cx="2250501" cy="626622"/>
        </a:xfrm>
        <a:custGeom>
          <a:avLst/>
          <a:gdLst/>
          <a:ahLst/>
          <a:cxnLst/>
          <a:rect l="0" t="0" r="0" b="0"/>
          <a:pathLst>
            <a:path>
              <a:moveTo>
                <a:pt x="2250501" y="0"/>
              </a:moveTo>
              <a:lnTo>
                <a:pt x="2250501" y="427025"/>
              </a:lnTo>
              <a:lnTo>
                <a:pt x="0" y="427025"/>
              </a:lnTo>
              <a:lnTo>
                <a:pt x="0" y="6266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6345F-051D-42DF-A7D9-F0AA8B60D6B9}">
      <dsp:nvSpPr>
        <dsp:cNvPr id="0" name=""/>
        <dsp:cNvSpPr/>
      </dsp:nvSpPr>
      <dsp:spPr>
        <a:xfrm>
          <a:off x="2684048" y="115616"/>
          <a:ext cx="2911157" cy="1368156"/>
        </a:xfrm>
        <a:prstGeom prst="roundRect">
          <a:avLst>
            <a:gd name="adj" fmla="val 10000"/>
          </a:avLst>
        </a:prstGeom>
        <a:solidFill>
          <a:srgbClr val="F10B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A3F241-4C86-48AB-BF89-C20C89FAA959}">
      <dsp:nvSpPr>
        <dsp:cNvPr id="0" name=""/>
        <dsp:cNvSpPr/>
      </dsp:nvSpPr>
      <dsp:spPr>
        <a:xfrm>
          <a:off x="2923445" y="343044"/>
          <a:ext cx="2911157" cy="1368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10BD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Tratamiento que se le da a los fondos</a:t>
          </a:r>
        </a:p>
      </dsp:txBody>
      <dsp:txXfrm>
        <a:off x="2963517" y="383116"/>
        <a:ext cx="2831013" cy="1288012"/>
      </dsp:txXfrm>
    </dsp:sp>
    <dsp:sp modelId="{CFF79B23-FA9A-4774-B7B1-2F62967196AC}">
      <dsp:nvSpPr>
        <dsp:cNvPr id="0" name=""/>
        <dsp:cNvSpPr/>
      </dsp:nvSpPr>
      <dsp:spPr>
        <a:xfrm>
          <a:off x="811836" y="2110396"/>
          <a:ext cx="2154577" cy="9495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48D47-38A2-445A-A331-9E2D63C794CF}">
      <dsp:nvSpPr>
        <dsp:cNvPr id="0" name=""/>
        <dsp:cNvSpPr/>
      </dsp:nvSpPr>
      <dsp:spPr>
        <a:xfrm>
          <a:off x="1051234" y="2337823"/>
          <a:ext cx="2154577" cy="9495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Contador </a:t>
          </a:r>
        </a:p>
      </dsp:txBody>
      <dsp:txXfrm>
        <a:off x="1079044" y="2365633"/>
        <a:ext cx="2098957" cy="893894"/>
      </dsp:txXfrm>
    </dsp:sp>
    <dsp:sp modelId="{21CC3D4F-5693-469B-8F8C-1038333E77FA}">
      <dsp:nvSpPr>
        <dsp:cNvPr id="0" name=""/>
        <dsp:cNvSpPr/>
      </dsp:nvSpPr>
      <dsp:spPr>
        <a:xfrm>
          <a:off x="3600" y="3686533"/>
          <a:ext cx="3771048" cy="1602261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E0116-A6EC-4D16-B8F6-00DA0C5E513E}">
      <dsp:nvSpPr>
        <dsp:cNvPr id="0" name=""/>
        <dsp:cNvSpPr/>
      </dsp:nvSpPr>
      <dsp:spPr>
        <a:xfrm>
          <a:off x="242998" y="3913961"/>
          <a:ext cx="3771048" cy="16022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Considera los ingresos en el momento en que se realizan y los gastos cuando se incurre en ellos independientemente del momento en que se produce la entrada y salida real de los mismos</a:t>
          </a:r>
        </a:p>
      </dsp:txBody>
      <dsp:txXfrm>
        <a:off x="289927" y="3960890"/>
        <a:ext cx="3677190" cy="1508403"/>
      </dsp:txXfrm>
    </dsp:sp>
    <dsp:sp modelId="{09CCDE37-2547-4255-900E-56036F0AC302}">
      <dsp:nvSpPr>
        <dsp:cNvPr id="0" name=""/>
        <dsp:cNvSpPr/>
      </dsp:nvSpPr>
      <dsp:spPr>
        <a:xfrm>
          <a:off x="4620229" y="2110396"/>
          <a:ext cx="2847187" cy="911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6E598-8446-4D15-A272-1B3031F44D2F}">
      <dsp:nvSpPr>
        <dsp:cNvPr id="0" name=""/>
        <dsp:cNvSpPr/>
      </dsp:nvSpPr>
      <dsp:spPr>
        <a:xfrm>
          <a:off x="4859626" y="2337823"/>
          <a:ext cx="2847187" cy="911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Administrador financiero </a:t>
          </a:r>
        </a:p>
      </dsp:txBody>
      <dsp:txXfrm>
        <a:off x="4886318" y="2364515"/>
        <a:ext cx="2793803" cy="857958"/>
      </dsp:txXfrm>
    </dsp:sp>
    <dsp:sp modelId="{C7DD9EED-1D1E-4D13-B2E3-C839144EA4F9}">
      <dsp:nvSpPr>
        <dsp:cNvPr id="0" name=""/>
        <dsp:cNvSpPr/>
      </dsp:nvSpPr>
      <dsp:spPr>
        <a:xfrm>
          <a:off x="4253444" y="3648361"/>
          <a:ext cx="3580756" cy="1697225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AC057-1C16-4B8A-9C36-627FE64A4121}">
      <dsp:nvSpPr>
        <dsp:cNvPr id="0" name=""/>
        <dsp:cNvSpPr/>
      </dsp:nvSpPr>
      <dsp:spPr>
        <a:xfrm>
          <a:off x="4492842" y="3875789"/>
          <a:ext cx="3580756" cy="16972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Se ocupa de mantener la solvencia de la entidad obteniendo los </a:t>
          </a:r>
          <a:r>
            <a:rPr lang="es-ES" sz="1600" kern="1200" dirty="0">
              <a:solidFill>
                <a:srgbClr val="FF0000"/>
              </a:solidFill>
            </a:rPr>
            <a:t>flujos de caja </a:t>
          </a:r>
          <a:r>
            <a:rPr lang="es-ES" sz="1600" kern="1200" dirty="0"/>
            <a:t>necesarios, reconociendo los ingresos y egresos solo en el momento en que se incurren en ellos</a:t>
          </a:r>
        </a:p>
      </dsp:txBody>
      <dsp:txXfrm>
        <a:off x="4542552" y="3925499"/>
        <a:ext cx="3481336" cy="15978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9BFA9-0CFA-4542-BCD2-A04DE868C124}">
      <dsp:nvSpPr>
        <dsp:cNvPr id="0" name=""/>
        <dsp:cNvSpPr/>
      </dsp:nvSpPr>
      <dsp:spPr>
        <a:xfrm>
          <a:off x="5998103" y="3194154"/>
          <a:ext cx="91440" cy="6266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6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6082D8-2AF2-4B92-8356-D37AF385D31F}">
      <dsp:nvSpPr>
        <dsp:cNvPr id="0" name=""/>
        <dsp:cNvSpPr/>
      </dsp:nvSpPr>
      <dsp:spPr>
        <a:xfrm>
          <a:off x="4130658" y="1656188"/>
          <a:ext cx="1913164" cy="6266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7025"/>
              </a:lnTo>
              <a:lnTo>
                <a:pt x="1913164" y="427025"/>
              </a:lnTo>
              <a:lnTo>
                <a:pt x="1913164" y="6266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F038E6-A57F-41E9-86D3-80081AC9A69C}">
      <dsp:nvSpPr>
        <dsp:cNvPr id="0" name=""/>
        <dsp:cNvSpPr/>
      </dsp:nvSpPr>
      <dsp:spPr>
        <a:xfrm>
          <a:off x="1843405" y="3232325"/>
          <a:ext cx="91440" cy="62662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2662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20A444-F56E-49E3-AC40-BFC8EEC615B0}">
      <dsp:nvSpPr>
        <dsp:cNvPr id="0" name=""/>
        <dsp:cNvSpPr/>
      </dsp:nvSpPr>
      <dsp:spPr>
        <a:xfrm>
          <a:off x="1889125" y="1656188"/>
          <a:ext cx="2241533" cy="626622"/>
        </a:xfrm>
        <a:custGeom>
          <a:avLst/>
          <a:gdLst/>
          <a:ahLst/>
          <a:cxnLst/>
          <a:rect l="0" t="0" r="0" b="0"/>
          <a:pathLst>
            <a:path>
              <a:moveTo>
                <a:pt x="2241533" y="0"/>
              </a:moveTo>
              <a:lnTo>
                <a:pt x="2241533" y="427025"/>
              </a:lnTo>
              <a:lnTo>
                <a:pt x="0" y="427025"/>
              </a:lnTo>
              <a:lnTo>
                <a:pt x="0" y="6266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96345F-051D-42DF-A7D9-F0AA8B60D6B9}">
      <dsp:nvSpPr>
        <dsp:cNvPr id="0" name=""/>
        <dsp:cNvSpPr/>
      </dsp:nvSpPr>
      <dsp:spPr>
        <a:xfrm>
          <a:off x="3053369" y="288031"/>
          <a:ext cx="2154577" cy="13681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A3F241-4C86-48AB-BF89-C20C89FAA959}">
      <dsp:nvSpPr>
        <dsp:cNvPr id="0" name=""/>
        <dsp:cNvSpPr/>
      </dsp:nvSpPr>
      <dsp:spPr>
        <a:xfrm>
          <a:off x="3292767" y="515459"/>
          <a:ext cx="2154577" cy="1368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La toma de decisiones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400" b="1" kern="1200" dirty="0"/>
        </a:p>
      </dsp:txBody>
      <dsp:txXfrm>
        <a:off x="3332839" y="555531"/>
        <a:ext cx="2074433" cy="1288012"/>
      </dsp:txXfrm>
    </dsp:sp>
    <dsp:sp modelId="{CFF79B23-FA9A-4774-B7B1-2F62967196AC}">
      <dsp:nvSpPr>
        <dsp:cNvPr id="0" name=""/>
        <dsp:cNvSpPr/>
      </dsp:nvSpPr>
      <dsp:spPr>
        <a:xfrm>
          <a:off x="811836" y="2282811"/>
          <a:ext cx="2154577" cy="949514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48D47-38A2-445A-A331-9E2D63C794CF}">
      <dsp:nvSpPr>
        <dsp:cNvPr id="0" name=""/>
        <dsp:cNvSpPr/>
      </dsp:nvSpPr>
      <dsp:spPr>
        <a:xfrm>
          <a:off x="1051234" y="2510238"/>
          <a:ext cx="2154577" cy="9495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Contador </a:t>
          </a:r>
        </a:p>
      </dsp:txBody>
      <dsp:txXfrm>
        <a:off x="1079044" y="2538048"/>
        <a:ext cx="2098957" cy="893894"/>
      </dsp:txXfrm>
    </dsp:sp>
    <dsp:sp modelId="{21CC3D4F-5693-469B-8F8C-1038333E77FA}">
      <dsp:nvSpPr>
        <dsp:cNvPr id="0" name=""/>
        <dsp:cNvSpPr/>
      </dsp:nvSpPr>
      <dsp:spPr>
        <a:xfrm>
          <a:off x="3600" y="3858948"/>
          <a:ext cx="3771048" cy="1314223"/>
        </a:xfrm>
        <a:prstGeom prst="roundRect">
          <a:avLst>
            <a:gd name="adj" fmla="val 10000"/>
          </a:avLst>
        </a:prstGeom>
        <a:solidFill>
          <a:srgbClr val="F10B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E0116-A6EC-4D16-B8F6-00DA0C5E513E}">
      <dsp:nvSpPr>
        <dsp:cNvPr id="0" name=""/>
        <dsp:cNvSpPr/>
      </dsp:nvSpPr>
      <dsp:spPr>
        <a:xfrm>
          <a:off x="242998" y="4086376"/>
          <a:ext cx="3771048" cy="13142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10BD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Presta mayor atención a la compilación y presentación de los datos financieros. </a:t>
          </a:r>
        </a:p>
      </dsp:txBody>
      <dsp:txXfrm>
        <a:off x="281490" y="4124868"/>
        <a:ext cx="3694064" cy="1237239"/>
      </dsp:txXfrm>
    </dsp:sp>
    <dsp:sp modelId="{09CCDE37-2547-4255-900E-56036F0AC302}">
      <dsp:nvSpPr>
        <dsp:cNvPr id="0" name=""/>
        <dsp:cNvSpPr/>
      </dsp:nvSpPr>
      <dsp:spPr>
        <a:xfrm>
          <a:off x="4638166" y="2282811"/>
          <a:ext cx="2811314" cy="911342"/>
        </a:xfrm>
        <a:prstGeom prst="roundRect">
          <a:avLst>
            <a:gd name="adj" fmla="val 1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6E598-8446-4D15-A272-1B3031F44D2F}">
      <dsp:nvSpPr>
        <dsp:cNvPr id="0" name=""/>
        <dsp:cNvSpPr/>
      </dsp:nvSpPr>
      <dsp:spPr>
        <a:xfrm>
          <a:off x="4877563" y="2510238"/>
          <a:ext cx="2811314" cy="9113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Administrador financiero </a:t>
          </a:r>
        </a:p>
      </dsp:txBody>
      <dsp:txXfrm>
        <a:off x="4904255" y="2536930"/>
        <a:ext cx="2757930" cy="857958"/>
      </dsp:txXfrm>
    </dsp:sp>
    <dsp:sp modelId="{C7DD9EED-1D1E-4D13-B2E3-C839144EA4F9}">
      <dsp:nvSpPr>
        <dsp:cNvPr id="0" name=""/>
        <dsp:cNvSpPr/>
      </dsp:nvSpPr>
      <dsp:spPr>
        <a:xfrm>
          <a:off x="4253444" y="3820777"/>
          <a:ext cx="3580756" cy="1208383"/>
        </a:xfrm>
        <a:prstGeom prst="roundRect">
          <a:avLst>
            <a:gd name="adj" fmla="val 10000"/>
          </a:avLst>
        </a:prstGeom>
        <a:solidFill>
          <a:srgbClr val="F10B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AC057-1C16-4B8A-9C36-627FE64A4121}">
      <dsp:nvSpPr>
        <dsp:cNvPr id="0" name=""/>
        <dsp:cNvSpPr/>
      </dsp:nvSpPr>
      <dsp:spPr>
        <a:xfrm>
          <a:off x="4492842" y="4048204"/>
          <a:ext cx="3580756" cy="12083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10BD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Evalúa la situación financiera, produce datos adicionales y toma sus decisiones</a:t>
          </a:r>
        </a:p>
      </dsp:txBody>
      <dsp:txXfrm>
        <a:off x="4528234" y="4083596"/>
        <a:ext cx="3509972" cy="11375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A47E91-2D71-449A-AD63-5DB143F5329C}">
      <dsp:nvSpPr>
        <dsp:cNvPr id="0" name=""/>
        <dsp:cNvSpPr/>
      </dsp:nvSpPr>
      <dsp:spPr>
        <a:xfrm>
          <a:off x="2812433" y="0"/>
          <a:ext cx="2986108" cy="251512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F10BD0"/>
        </a:solidFill>
        <a:ln w="12700" cap="flat" cmpd="sng" algn="ctr">
          <a:solidFill>
            <a:srgbClr val="F10BD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F2E9E3-55B9-4183-B057-71583F5FBD04}">
      <dsp:nvSpPr>
        <dsp:cNvPr id="0" name=""/>
        <dsp:cNvSpPr/>
      </dsp:nvSpPr>
      <dsp:spPr>
        <a:xfrm>
          <a:off x="3402116" y="792088"/>
          <a:ext cx="1801074" cy="698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Entorno empresarial</a:t>
          </a:r>
        </a:p>
      </dsp:txBody>
      <dsp:txXfrm>
        <a:off x="3402116" y="792088"/>
        <a:ext cx="1801074" cy="698530"/>
      </dsp:txXfrm>
    </dsp:sp>
    <dsp:sp modelId="{3600673E-8C36-4DFD-8A1B-5E7DF144B789}">
      <dsp:nvSpPr>
        <dsp:cNvPr id="0" name=""/>
        <dsp:cNvSpPr/>
      </dsp:nvSpPr>
      <dsp:spPr>
        <a:xfrm>
          <a:off x="2224683" y="1445127"/>
          <a:ext cx="2764685" cy="2515127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7030A0"/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37AC1-B1A3-4312-8949-3F64A88F2515}">
      <dsp:nvSpPr>
        <dsp:cNvPr id="0" name=""/>
        <dsp:cNvSpPr/>
      </dsp:nvSpPr>
      <dsp:spPr>
        <a:xfrm>
          <a:off x="2774911" y="2232247"/>
          <a:ext cx="1664228" cy="698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Capacidad de gestión</a:t>
          </a:r>
        </a:p>
      </dsp:txBody>
      <dsp:txXfrm>
        <a:off x="2774911" y="2232247"/>
        <a:ext cx="1664228" cy="698530"/>
      </dsp:txXfrm>
    </dsp:sp>
    <dsp:sp modelId="{D439851E-EFC7-4E34-9AEB-72BAEDFA8CBD}">
      <dsp:nvSpPr>
        <dsp:cNvPr id="0" name=""/>
        <dsp:cNvSpPr/>
      </dsp:nvSpPr>
      <dsp:spPr>
        <a:xfrm>
          <a:off x="2996167" y="3063189"/>
          <a:ext cx="2622417" cy="216142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FFC000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FA4FD-234D-4888-9D77-6074A924D7F3}">
      <dsp:nvSpPr>
        <dsp:cNvPr id="0" name=""/>
        <dsp:cNvSpPr/>
      </dsp:nvSpPr>
      <dsp:spPr>
        <a:xfrm>
          <a:off x="3425384" y="3817100"/>
          <a:ext cx="1761151" cy="698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Estrategia diseñada</a:t>
          </a:r>
        </a:p>
      </dsp:txBody>
      <dsp:txXfrm>
        <a:off x="3425384" y="3817100"/>
        <a:ext cx="1761151" cy="6985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C326B-6F60-4ACF-B556-AED1C2D5A424}">
      <dsp:nvSpPr>
        <dsp:cNvPr id="0" name=""/>
        <dsp:cNvSpPr/>
      </dsp:nvSpPr>
      <dsp:spPr>
        <a:xfrm rot="5400000">
          <a:off x="4712583" y="-1699344"/>
          <a:ext cx="1798292" cy="5281628"/>
        </a:xfrm>
        <a:prstGeom prst="round2SameRect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b="1" kern="1200" dirty="0"/>
            <a:t>Administración de la empresa </a:t>
          </a:r>
          <a:r>
            <a:rPr lang="es-ES" sz="1800" b="0" kern="1200" dirty="0"/>
            <a:t>(</a:t>
          </a:r>
          <a:r>
            <a:rPr lang="es-ES" sz="1800" kern="1200" dirty="0"/>
            <a:t>Para ver la situación de la empresa y el aprovechamiento de los recursos)</a:t>
          </a:r>
        </a:p>
      </dsp:txBody>
      <dsp:txXfrm rot="-5400000">
        <a:off x="2970916" y="130108"/>
        <a:ext cx="5193843" cy="1622722"/>
      </dsp:txXfrm>
    </dsp:sp>
    <dsp:sp modelId="{858599D8-4810-45FF-9CBB-E262A53F729C}">
      <dsp:nvSpPr>
        <dsp:cNvPr id="0" name=""/>
        <dsp:cNvSpPr/>
      </dsp:nvSpPr>
      <dsp:spPr>
        <a:xfrm>
          <a:off x="0" y="1882"/>
          <a:ext cx="2970915" cy="1879173"/>
        </a:xfrm>
        <a:prstGeom prst="round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b="1" kern="1200" dirty="0"/>
            <a:t>Internos</a:t>
          </a:r>
        </a:p>
      </dsp:txBody>
      <dsp:txXfrm>
        <a:off x="91734" y="93616"/>
        <a:ext cx="2787447" cy="1695705"/>
      </dsp:txXfrm>
    </dsp:sp>
    <dsp:sp modelId="{5571B5EA-9B1F-484A-A827-BEC5070AA4FC}">
      <dsp:nvSpPr>
        <dsp:cNvPr id="0" name=""/>
        <dsp:cNvSpPr/>
      </dsp:nvSpPr>
      <dsp:spPr>
        <a:xfrm rot="5400000">
          <a:off x="4169510" y="961641"/>
          <a:ext cx="2884439" cy="5281628"/>
        </a:xfrm>
        <a:prstGeom prst="round2SameRect">
          <a:avLst/>
        </a:prstGeom>
        <a:solidFill>
          <a:srgbClr val="DDDDDD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Accionistas actuales (se interesa por el nivel de utilidad y la distribución)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Accionistas probables (se interesa por el nivel de utilidades futuras, solidez financiera para invertir) 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Acreedores (se interesa por la liquidez a corto plazo, capacidad de la empresa para enfrentar las deudas a corto y a largo plazo</a:t>
          </a: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Estado (pago del fisco en dependencia de sus utilidades)</a:t>
          </a:r>
        </a:p>
      </dsp:txBody>
      <dsp:txXfrm rot="-5400000">
        <a:off x="2970916" y="2301043"/>
        <a:ext cx="5140821" cy="2602825"/>
      </dsp:txXfrm>
    </dsp:sp>
    <dsp:sp modelId="{B834FD80-E36A-4B69-B3B2-3B358BC6D34D}">
      <dsp:nvSpPr>
        <dsp:cNvPr id="0" name=""/>
        <dsp:cNvSpPr/>
      </dsp:nvSpPr>
      <dsp:spPr>
        <a:xfrm>
          <a:off x="0" y="2037547"/>
          <a:ext cx="2970915" cy="3129817"/>
        </a:xfrm>
        <a:prstGeom prst="round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b="1" kern="1200" dirty="0"/>
            <a:t>Externos</a:t>
          </a:r>
        </a:p>
      </dsp:txBody>
      <dsp:txXfrm>
        <a:off x="145028" y="2182575"/>
        <a:ext cx="2680859" cy="283976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4362B-F6FB-4A74-844E-55BA4E00483D}">
      <dsp:nvSpPr>
        <dsp:cNvPr id="0" name=""/>
        <dsp:cNvSpPr/>
      </dsp:nvSpPr>
      <dsp:spPr>
        <a:xfrm rot="5400000">
          <a:off x="4867324" y="-1730724"/>
          <a:ext cx="1429471" cy="5253703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>
              <a:solidFill>
                <a:schemeClr val="tx2"/>
              </a:solidFill>
            </a:rPr>
            <a:t>Presenta la situación financiera de la empresa en un momento dado</a:t>
          </a:r>
        </a:p>
      </dsp:txBody>
      <dsp:txXfrm rot="-5400000">
        <a:off x="2955209" y="251172"/>
        <a:ext cx="5183922" cy="1289909"/>
      </dsp:txXfrm>
    </dsp:sp>
    <dsp:sp modelId="{6DB23E04-616B-49BF-8EB5-D0F7AC142EC9}">
      <dsp:nvSpPr>
        <dsp:cNvPr id="0" name=""/>
        <dsp:cNvSpPr/>
      </dsp:nvSpPr>
      <dsp:spPr>
        <a:xfrm>
          <a:off x="0" y="2707"/>
          <a:ext cx="2955208" cy="178683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2"/>
              </a:solidFill>
            </a:rPr>
            <a:t>Balance General</a:t>
          </a:r>
        </a:p>
      </dsp:txBody>
      <dsp:txXfrm>
        <a:off x="87226" y="89933"/>
        <a:ext cx="2780756" cy="1612387"/>
      </dsp:txXfrm>
    </dsp:sp>
    <dsp:sp modelId="{34918F36-CD2C-49F5-9416-4203023AF6CA}">
      <dsp:nvSpPr>
        <dsp:cNvPr id="0" name=""/>
        <dsp:cNvSpPr/>
      </dsp:nvSpPr>
      <dsp:spPr>
        <a:xfrm rot="5400000">
          <a:off x="4753967" y="145456"/>
          <a:ext cx="1656185" cy="5253703"/>
        </a:xfrm>
        <a:prstGeom prst="round2SameRect">
          <a:avLst/>
        </a:prstGeom>
        <a:solidFill>
          <a:schemeClr val="accent5">
            <a:tint val="40000"/>
            <a:alpha val="90000"/>
            <a:hueOff val="-4073362"/>
            <a:satOff val="-5479"/>
            <a:lumOff val="-370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073362"/>
              <a:satOff val="-5479"/>
              <a:lumOff val="-37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>
              <a:solidFill>
                <a:schemeClr val="tx2"/>
              </a:solidFill>
            </a:rPr>
            <a:t>Muestra como la empresa obtiene sus resultados a partir de los ingresos generados y los gastos incurridos</a:t>
          </a:r>
        </a:p>
      </dsp:txBody>
      <dsp:txXfrm rot="-5400000">
        <a:off x="2955208" y="2025063"/>
        <a:ext cx="5172855" cy="1494489"/>
      </dsp:txXfrm>
    </dsp:sp>
    <dsp:sp modelId="{0E707D71-BA01-4F4F-8E94-2C82908FBC83}">
      <dsp:nvSpPr>
        <dsp:cNvPr id="0" name=""/>
        <dsp:cNvSpPr/>
      </dsp:nvSpPr>
      <dsp:spPr>
        <a:xfrm>
          <a:off x="0" y="1878888"/>
          <a:ext cx="2955208" cy="1786839"/>
        </a:xfrm>
        <a:prstGeom prst="roundRect">
          <a:avLst/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2"/>
              </a:solidFill>
            </a:rPr>
            <a:t>Estado de Rendimiento Financiero </a:t>
          </a:r>
        </a:p>
      </dsp:txBody>
      <dsp:txXfrm>
        <a:off x="87226" y="1966114"/>
        <a:ext cx="2780756" cy="1612387"/>
      </dsp:txXfrm>
    </dsp:sp>
    <dsp:sp modelId="{B0B2BA72-5931-497B-BB0E-4BE81154A84A}">
      <dsp:nvSpPr>
        <dsp:cNvPr id="0" name=""/>
        <dsp:cNvSpPr/>
      </dsp:nvSpPr>
      <dsp:spPr>
        <a:xfrm rot="5400000">
          <a:off x="4867324" y="2021637"/>
          <a:ext cx="1429471" cy="5253703"/>
        </a:xfrm>
        <a:prstGeom prst="round2SameRect">
          <a:avLst/>
        </a:prstGeom>
        <a:solidFill>
          <a:schemeClr val="accent5">
            <a:tint val="40000"/>
            <a:alpha val="90000"/>
            <a:hueOff val="-8146725"/>
            <a:satOff val="-10958"/>
            <a:lumOff val="-740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8146725"/>
              <a:satOff val="-10958"/>
              <a:lumOff val="-7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>
              <a:solidFill>
                <a:schemeClr val="tx2"/>
              </a:solidFill>
            </a:rPr>
            <a:t>Muestra cuanto se ha acumulado de las utilidades disponibles en la vida útil de la empresa</a:t>
          </a:r>
        </a:p>
      </dsp:txBody>
      <dsp:txXfrm rot="-5400000">
        <a:off x="2955209" y="4003534"/>
        <a:ext cx="5183922" cy="1289909"/>
      </dsp:txXfrm>
    </dsp:sp>
    <dsp:sp modelId="{94316995-49FF-4AEF-A579-FB1AEB084184}">
      <dsp:nvSpPr>
        <dsp:cNvPr id="0" name=""/>
        <dsp:cNvSpPr/>
      </dsp:nvSpPr>
      <dsp:spPr>
        <a:xfrm>
          <a:off x="0" y="3755069"/>
          <a:ext cx="2955208" cy="1786839"/>
        </a:xfrm>
        <a:prstGeom prst="round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>
              <a:solidFill>
                <a:schemeClr val="tx2"/>
              </a:solidFill>
            </a:rPr>
            <a:t>Estado de utilidades retenidas</a:t>
          </a:r>
        </a:p>
      </dsp:txBody>
      <dsp:txXfrm>
        <a:off x="87226" y="3842295"/>
        <a:ext cx="2780756" cy="161238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A62BF-42E6-409A-BFEB-222138A178D9}">
      <dsp:nvSpPr>
        <dsp:cNvPr id="0" name=""/>
        <dsp:cNvSpPr/>
      </dsp:nvSpPr>
      <dsp:spPr>
        <a:xfrm>
          <a:off x="3238099" y="1513"/>
          <a:ext cx="4851221" cy="2720166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Método comparativo o de las diferencias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b="1" i="0" kern="1200"/>
            <a:t>Método de las razones financieras</a:t>
          </a:r>
          <a:endParaRPr lang="es-ES" sz="2000" b="1" i="0" kern="1200" dirty="0"/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Método gráfico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Método de análisis vertical  y horizontal</a:t>
          </a:r>
        </a:p>
      </dsp:txBody>
      <dsp:txXfrm>
        <a:off x="3238099" y="341534"/>
        <a:ext cx="3831159" cy="2040124"/>
      </dsp:txXfrm>
    </dsp:sp>
    <dsp:sp modelId="{0738AA49-D208-4F24-96EA-16C470D991E1}">
      <dsp:nvSpPr>
        <dsp:cNvPr id="0" name=""/>
        <dsp:cNvSpPr/>
      </dsp:nvSpPr>
      <dsp:spPr>
        <a:xfrm>
          <a:off x="3951" y="249754"/>
          <a:ext cx="3234147" cy="222368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u="none" kern="1200" dirty="0">
              <a:solidFill>
                <a:schemeClr val="tx2"/>
              </a:solidFill>
            </a:rPr>
            <a:t>Métodos</a:t>
          </a:r>
          <a:endParaRPr lang="es-ES" sz="2400" u="none" kern="1200" dirty="0">
            <a:solidFill>
              <a:schemeClr val="tx2"/>
            </a:solidFill>
          </a:endParaRPr>
        </a:p>
      </dsp:txBody>
      <dsp:txXfrm>
        <a:off x="112502" y="358305"/>
        <a:ext cx="3017045" cy="2006582"/>
      </dsp:txXfrm>
    </dsp:sp>
    <dsp:sp modelId="{D0921594-D9FF-41FC-AD84-4C5A0E522C43}">
      <dsp:nvSpPr>
        <dsp:cNvPr id="0" name=""/>
        <dsp:cNvSpPr/>
      </dsp:nvSpPr>
      <dsp:spPr>
        <a:xfrm>
          <a:off x="3237309" y="2944048"/>
          <a:ext cx="4855963" cy="222368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8146725"/>
            <a:satOff val="-10958"/>
            <a:lumOff val="-7405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8146725"/>
              <a:satOff val="-10958"/>
              <a:lumOff val="-740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Punto de equilibrio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Estado de origen y aplicación de fondos</a:t>
          </a: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Estado de flujo de caja</a:t>
          </a:r>
        </a:p>
      </dsp:txBody>
      <dsp:txXfrm>
        <a:off x="3237309" y="3222009"/>
        <a:ext cx="4022082" cy="1667763"/>
      </dsp:txXfrm>
    </dsp:sp>
    <dsp:sp modelId="{0EC956F5-E44F-4191-A0F3-1FEB3925C38D}">
      <dsp:nvSpPr>
        <dsp:cNvPr id="0" name=""/>
        <dsp:cNvSpPr/>
      </dsp:nvSpPr>
      <dsp:spPr>
        <a:xfrm>
          <a:off x="0" y="2944048"/>
          <a:ext cx="3237309" cy="2223684"/>
        </a:xfrm>
        <a:prstGeom prst="roundRect">
          <a:avLst/>
        </a:prstGeom>
        <a:gradFill rotWithShape="0">
          <a:gsLst>
            <a:gs pos="0">
              <a:schemeClr val="accent5">
                <a:hueOff val="-8772678"/>
                <a:satOff val="49542"/>
                <a:lumOff val="-4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772678"/>
                <a:satOff val="49542"/>
                <a:lumOff val="-4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772678"/>
                <a:satOff val="49542"/>
                <a:lumOff val="-4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u="none" kern="1200" dirty="0">
              <a:solidFill>
                <a:schemeClr val="tx2"/>
              </a:solidFill>
            </a:rPr>
            <a:t>Herramientas</a:t>
          </a:r>
        </a:p>
      </dsp:txBody>
      <dsp:txXfrm>
        <a:off x="108551" y="3052599"/>
        <a:ext cx="3020207" cy="20065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A2F7F-7A81-482B-A976-063968613C4B}">
      <dsp:nvSpPr>
        <dsp:cNvPr id="0" name=""/>
        <dsp:cNvSpPr/>
      </dsp:nvSpPr>
      <dsp:spPr>
        <a:xfrm>
          <a:off x="4185" y="0"/>
          <a:ext cx="8564188" cy="65722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200" b="1" kern="1200" dirty="0">
              <a:solidFill>
                <a:schemeClr val="tx2"/>
              </a:solidFill>
              <a:latin typeface="+mn-lt"/>
            </a:rPr>
            <a:t>LIQUIDEZ</a:t>
          </a:r>
          <a:r>
            <a:rPr lang="es-ES_tradnl" sz="2800" b="1" kern="1200" dirty="0">
              <a:solidFill>
                <a:schemeClr val="tx2"/>
              </a:solidFill>
              <a:latin typeface="+mn-lt"/>
            </a:rPr>
            <a:t>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800" kern="1200" dirty="0"/>
            <a:t>(El resultado se expresa en dinero: $)</a:t>
          </a:r>
          <a:r>
            <a:rPr lang="es-ES_tradnl" sz="2800" kern="1200" dirty="0">
              <a:solidFill>
                <a:schemeClr val="tx2"/>
              </a:solidFill>
              <a:latin typeface="+mn-lt"/>
            </a:rPr>
            <a:t> </a:t>
          </a:r>
        </a:p>
      </dsp:txBody>
      <dsp:txXfrm>
        <a:off x="4185" y="0"/>
        <a:ext cx="8564188" cy="1971681"/>
      </dsp:txXfrm>
    </dsp:sp>
    <dsp:sp modelId="{334E4944-3501-4189-9722-F18904B767EE}">
      <dsp:nvSpPr>
        <dsp:cNvPr id="0" name=""/>
        <dsp:cNvSpPr/>
      </dsp:nvSpPr>
      <dsp:spPr>
        <a:xfrm>
          <a:off x="860604" y="1073910"/>
          <a:ext cx="6851350" cy="882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" sz="24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Razón de solvencia (circulante) </a:t>
          </a:r>
          <a:r>
            <a:rPr kumimoji="0" lang="es-ES_tradnl" sz="24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2400" b="0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Activo Circulante / Pasivo Circulante</a:t>
          </a:r>
        </a:p>
      </dsp:txBody>
      <dsp:txXfrm>
        <a:off x="886442" y="1099748"/>
        <a:ext cx="6799674" cy="830489"/>
      </dsp:txXfrm>
    </dsp:sp>
    <dsp:sp modelId="{2B62F858-9CCF-4BA0-B86F-ED8E02526721}">
      <dsp:nvSpPr>
        <dsp:cNvPr id="0" name=""/>
        <dsp:cNvSpPr/>
      </dsp:nvSpPr>
      <dsp:spPr>
        <a:xfrm>
          <a:off x="860604" y="2289484"/>
          <a:ext cx="6851350" cy="12198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24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Prueba Ácida o Razón Rápida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2400" b="0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(Activo Circulante – Inventario) / Pasivo  Circulante</a:t>
          </a:r>
        </a:p>
      </dsp:txBody>
      <dsp:txXfrm>
        <a:off x="896333" y="2325213"/>
        <a:ext cx="6779892" cy="1148425"/>
      </dsp:txXfrm>
    </dsp:sp>
    <dsp:sp modelId="{02DE963A-1DA4-4201-A0E0-52A0BC8734D4}">
      <dsp:nvSpPr>
        <dsp:cNvPr id="0" name=""/>
        <dsp:cNvSpPr/>
      </dsp:nvSpPr>
      <dsp:spPr>
        <a:xfrm>
          <a:off x="860604" y="3839468"/>
          <a:ext cx="6851350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" sz="24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Coeficiente absoluto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" sz="24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 </a:t>
          </a:r>
          <a:r>
            <a:rPr kumimoji="0" lang="es-ES_tradnl" sz="2400" b="0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(Efectivo en  Banco + Efectivo en Caja) / Pasivo Circulante</a:t>
          </a:r>
        </a:p>
      </dsp:txBody>
      <dsp:txXfrm>
        <a:off x="893177" y="3872041"/>
        <a:ext cx="6786204" cy="1046994"/>
      </dsp:txXfrm>
    </dsp:sp>
    <dsp:sp modelId="{ABC406C9-52F0-40EC-B617-32B15DD46A25}">
      <dsp:nvSpPr>
        <dsp:cNvPr id="0" name=""/>
        <dsp:cNvSpPr/>
      </dsp:nvSpPr>
      <dsp:spPr>
        <a:xfrm>
          <a:off x="860604" y="5394379"/>
          <a:ext cx="6851350" cy="849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24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Capital Neto de Trabajo  </a:t>
          </a:r>
        </a:p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2400" b="0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Activo Circulante – Pasivo Circulante</a:t>
          </a:r>
        </a:p>
      </dsp:txBody>
      <dsp:txXfrm>
        <a:off x="885476" y="5419251"/>
        <a:ext cx="6801606" cy="79945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A2F7F-7A81-482B-A976-063968613C4B}">
      <dsp:nvSpPr>
        <dsp:cNvPr id="0" name=""/>
        <dsp:cNvSpPr/>
      </dsp:nvSpPr>
      <dsp:spPr>
        <a:xfrm>
          <a:off x="4445341" y="209162"/>
          <a:ext cx="4127218" cy="63390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400" b="1" kern="1200" dirty="0">
              <a:solidFill>
                <a:schemeClr val="tx2"/>
              </a:solidFill>
            </a:rPr>
            <a:t>Rentabilidad</a:t>
          </a:r>
          <a:r>
            <a:rPr lang="es-ES_tradnl" sz="3400" kern="1200" dirty="0">
              <a:solidFill>
                <a:schemeClr val="tx2"/>
              </a:solidFill>
            </a:rPr>
            <a:t> </a:t>
          </a:r>
        </a:p>
      </dsp:txBody>
      <dsp:txXfrm>
        <a:off x="4445341" y="209162"/>
        <a:ext cx="4127218" cy="1901706"/>
      </dsp:txXfrm>
    </dsp:sp>
    <dsp:sp modelId="{334E4944-3501-4189-9722-F18904B767EE}">
      <dsp:nvSpPr>
        <dsp:cNvPr id="0" name=""/>
        <dsp:cNvSpPr/>
      </dsp:nvSpPr>
      <dsp:spPr>
        <a:xfrm>
          <a:off x="4853772" y="1868483"/>
          <a:ext cx="3301775" cy="8524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s-ES_tradnl" sz="1600" b="1" i="0" u="none" strike="noStrike" kern="1200" cap="none" normalizeH="0" baseline="0" dirty="0">
            <a:ln/>
            <a:solidFill>
              <a:schemeClr val="tx2"/>
            </a:solidFill>
            <a:effectLst/>
            <a:latin typeface="+mn-lt"/>
          </a:endParaRP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16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Rendimiento sobre 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16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Activo Total  (ROA)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1600" b="0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Utilidad Neta /  Activo Total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s-ES_tradnl" sz="1600" b="0" i="0" u="none" strike="noStrike" kern="1200" cap="none" normalizeH="0" baseline="0" dirty="0">
            <a:ln/>
            <a:solidFill>
              <a:schemeClr val="tx2"/>
            </a:solidFill>
            <a:effectLst/>
            <a:latin typeface="+mn-lt"/>
          </a:endParaRPr>
        </a:p>
      </dsp:txBody>
      <dsp:txXfrm>
        <a:off x="4878740" y="1893451"/>
        <a:ext cx="3251839" cy="802537"/>
      </dsp:txXfrm>
    </dsp:sp>
    <dsp:sp modelId="{2B62F858-9CCF-4BA0-B86F-ED8E02526721}">
      <dsp:nvSpPr>
        <dsp:cNvPr id="0" name=""/>
        <dsp:cNvSpPr/>
      </dsp:nvSpPr>
      <dsp:spPr>
        <a:xfrm>
          <a:off x="4619148" y="2922100"/>
          <a:ext cx="3771023" cy="8179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253240"/>
                <a:satOff val="7077"/>
                <a:lumOff val="-605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53240"/>
                <a:satOff val="7077"/>
                <a:lumOff val="-605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53240"/>
                <a:satOff val="7077"/>
                <a:lumOff val="-605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t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16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Rendimiento sobre Capital Contable  (ROE)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1600" b="0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Utilidad Neta / Capital Contable</a:t>
          </a:r>
        </a:p>
      </dsp:txBody>
      <dsp:txXfrm>
        <a:off x="4643106" y="2946058"/>
        <a:ext cx="3723107" cy="770067"/>
      </dsp:txXfrm>
    </dsp:sp>
    <dsp:sp modelId="{02DE963A-1DA4-4201-A0E0-52A0BC8734D4}">
      <dsp:nvSpPr>
        <dsp:cNvPr id="0" name=""/>
        <dsp:cNvSpPr/>
      </dsp:nvSpPr>
      <dsp:spPr>
        <a:xfrm>
          <a:off x="4853772" y="3918673"/>
          <a:ext cx="3301775" cy="6299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506479"/>
                <a:satOff val="14155"/>
                <a:lumOff val="-121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506479"/>
                <a:satOff val="14155"/>
                <a:lumOff val="-121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506479"/>
                <a:satOff val="14155"/>
                <a:lumOff val="-121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t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16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Margen Bruto de Utilidad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1600" b="0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Utilidad Bruta / Ventas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s-ES_tradnl" sz="1600" b="0" i="0" u="none" strike="noStrike" kern="1200" cap="none" normalizeH="0" baseline="0" dirty="0">
            <a:ln/>
            <a:solidFill>
              <a:schemeClr val="tx2"/>
            </a:solidFill>
            <a:effectLst/>
            <a:latin typeface="+mn-lt"/>
          </a:endParaRPr>
        </a:p>
      </dsp:txBody>
      <dsp:txXfrm>
        <a:off x="4872223" y="3937124"/>
        <a:ext cx="3264873" cy="593047"/>
      </dsp:txXfrm>
    </dsp:sp>
    <dsp:sp modelId="{ABC406C9-52F0-40EC-B617-32B15DD46A25}">
      <dsp:nvSpPr>
        <dsp:cNvPr id="0" name=""/>
        <dsp:cNvSpPr/>
      </dsp:nvSpPr>
      <dsp:spPr>
        <a:xfrm>
          <a:off x="4853772" y="4610133"/>
          <a:ext cx="3301775" cy="80004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759719"/>
                <a:satOff val="21232"/>
                <a:lumOff val="-18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759719"/>
                <a:satOff val="21232"/>
                <a:lumOff val="-18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759719"/>
                <a:satOff val="21232"/>
                <a:lumOff val="-18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16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Margen de Utilidad Operativa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1600" b="0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UAII / Ventas</a:t>
          </a:r>
        </a:p>
      </dsp:txBody>
      <dsp:txXfrm>
        <a:off x="4877204" y="4633565"/>
        <a:ext cx="3254911" cy="753178"/>
      </dsp:txXfrm>
    </dsp:sp>
    <dsp:sp modelId="{2608C0F0-6E2B-443A-8D20-8E9CC8581389}">
      <dsp:nvSpPr>
        <dsp:cNvPr id="0" name=""/>
        <dsp:cNvSpPr/>
      </dsp:nvSpPr>
      <dsp:spPr>
        <a:xfrm>
          <a:off x="4853772" y="5527269"/>
          <a:ext cx="3301775" cy="7818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012959"/>
                <a:satOff val="28310"/>
                <a:lumOff val="-242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12959"/>
                <a:satOff val="28310"/>
                <a:lumOff val="-242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12959"/>
                <a:satOff val="28310"/>
                <a:lumOff val="-242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_tradnl" sz="1600" b="1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Margen de Utilidad Neta</a:t>
          </a:r>
          <a:endParaRPr kumimoji="0" lang="es-ES" sz="1600" b="1" i="0" u="none" strike="noStrike" kern="1200" cap="none" normalizeH="0" baseline="0" dirty="0">
            <a:ln/>
            <a:solidFill>
              <a:schemeClr val="tx2"/>
            </a:solidFill>
            <a:effectLst/>
            <a:latin typeface="+mn-lt"/>
          </a:endParaRP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s-ES" sz="1600" b="0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UN /</a:t>
          </a:r>
          <a:r>
            <a:rPr kumimoji="0" lang="es-ES_tradnl" sz="1600" b="0" i="0" u="none" strike="noStrike" kern="1200" cap="none" normalizeH="0" baseline="0" dirty="0">
              <a:ln/>
              <a:solidFill>
                <a:schemeClr val="tx2"/>
              </a:solidFill>
              <a:effectLst/>
              <a:latin typeface="+mn-lt"/>
            </a:rPr>
            <a:t>Ventas</a:t>
          </a:r>
        </a:p>
      </dsp:txBody>
      <dsp:txXfrm>
        <a:off x="4876670" y="5550167"/>
        <a:ext cx="3255979" cy="736009"/>
      </dsp:txXfrm>
    </dsp:sp>
    <dsp:sp modelId="{09DCCC73-2577-450F-BE74-F83582FF8551}">
      <dsp:nvSpPr>
        <dsp:cNvPr id="0" name=""/>
        <dsp:cNvSpPr/>
      </dsp:nvSpPr>
      <dsp:spPr>
        <a:xfrm>
          <a:off x="4290" y="116624"/>
          <a:ext cx="4127218" cy="63390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3400" b="1" kern="1200" dirty="0">
              <a:solidFill>
                <a:schemeClr val="tx2"/>
              </a:solidFill>
            </a:rPr>
            <a:t>Endeudamiento</a:t>
          </a:r>
        </a:p>
      </dsp:txBody>
      <dsp:txXfrm>
        <a:off x="4290" y="116624"/>
        <a:ext cx="4127218" cy="1901706"/>
      </dsp:txXfrm>
    </dsp:sp>
    <dsp:sp modelId="{02DEC2FC-2D7B-4317-AC40-55D26D96438E}">
      <dsp:nvSpPr>
        <dsp:cNvPr id="0" name=""/>
        <dsp:cNvSpPr/>
      </dsp:nvSpPr>
      <dsp:spPr>
        <a:xfrm>
          <a:off x="417012" y="1972243"/>
          <a:ext cx="3301775" cy="12911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266199"/>
                <a:satOff val="35387"/>
                <a:lumOff val="-302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266199"/>
                <a:satOff val="35387"/>
                <a:lumOff val="-302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266199"/>
                <a:satOff val="35387"/>
                <a:lumOff val="-302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b="1" kern="1200" dirty="0">
              <a:solidFill>
                <a:schemeClr val="tx2"/>
              </a:solidFill>
            </a:rPr>
            <a:t>Razón de endeudamiento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600" kern="1200" dirty="0">
              <a:solidFill>
                <a:schemeClr val="tx2"/>
              </a:solidFill>
            </a:rPr>
            <a:t>Pasivo Total / Activo Total</a:t>
          </a:r>
        </a:p>
      </dsp:txBody>
      <dsp:txXfrm>
        <a:off x="454830" y="2010061"/>
        <a:ext cx="3226139" cy="1215552"/>
      </dsp:txXfrm>
    </dsp:sp>
    <dsp:sp modelId="{D4B0FFB8-AAD7-4F2C-A915-505C1773AFE4}">
      <dsp:nvSpPr>
        <dsp:cNvPr id="0" name=""/>
        <dsp:cNvSpPr/>
      </dsp:nvSpPr>
      <dsp:spPr>
        <a:xfrm>
          <a:off x="417012" y="3462075"/>
          <a:ext cx="3301775" cy="12911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519438"/>
                <a:satOff val="42465"/>
                <a:lumOff val="-363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519438"/>
                <a:satOff val="42465"/>
                <a:lumOff val="-363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519438"/>
                <a:satOff val="42465"/>
                <a:lumOff val="-363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2"/>
              </a:solidFill>
            </a:rPr>
            <a:t>Razón deuda-capital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0" kern="1200" dirty="0">
              <a:solidFill>
                <a:schemeClr val="tx2"/>
              </a:solidFill>
            </a:rPr>
            <a:t>Pasivo a Largo Plazo / Capital contable</a:t>
          </a:r>
          <a:endParaRPr lang="es-ES_tradnl" sz="1600" b="0" kern="1200" dirty="0">
            <a:solidFill>
              <a:schemeClr val="tx2"/>
            </a:solidFill>
          </a:endParaRPr>
        </a:p>
      </dsp:txBody>
      <dsp:txXfrm>
        <a:off x="454830" y="3499893"/>
        <a:ext cx="3226139" cy="1215552"/>
      </dsp:txXfrm>
    </dsp:sp>
    <dsp:sp modelId="{A3C4C51E-170D-4C2F-B5CF-057909F93F7F}">
      <dsp:nvSpPr>
        <dsp:cNvPr id="0" name=""/>
        <dsp:cNvSpPr/>
      </dsp:nvSpPr>
      <dsp:spPr>
        <a:xfrm>
          <a:off x="417012" y="4951908"/>
          <a:ext cx="3301775" cy="12911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8772678"/>
                <a:satOff val="49542"/>
                <a:lumOff val="-4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772678"/>
                <a:satOff val="49542"/>
                <a:lumOff val="-4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772678"/>
                <a:satOff val="49542"/>
                <a:lumOff val="-4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tx2"/>
              </a:solidFill>
            </a:rPr>
            <a:t>Rotación del interés ganado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2"/>
              </a:solidFill>
            </a:rPr>
            <a:t>UAII / Interés</a:t>
          </a:r>
          <a:endParaRPr lang="es-ES_tradnl" sz="1600" kern="1200" dirty="0">
            <a:solidFill>
              <a:schemeClr val="tx2"/>
            </a:solidFill>
          </a:endParaRPr>
        </a:p>
      </dsp:txBody>
      <dsp:txXfrm>
        <a:off x="454830" y="4989726"/>
        <a:ext cx="3226139" cy="1215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5CB301-EEFC-4258-9F74-25F871DBE4E9}" type="datetimeFigureOut">
              <a:rPr lang="es-ES" smtClean="0"/>
              <a:t>09/11/2021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E7A19-AF37-4709-8FCC-A3C9B2F7FB7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2117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INVERSIÓN: Determinar q tipo de activo mantiene la empresa. Lado izquierdo del B/G.</a:t>
            </a:r>
          </a:p>
          <a:p>
            <a:r>
              <a:rPr lang="es-ES" dirty="0"/>
              <a:t>Financiamiento: Determinar de q manera la empresa recauda dinero para pagar por los activos q tiene. Lado derecho del B/G</a:t>
            </a:r>
          </a:p>
          <a:p>
            <a:r>
              <a:rPr lang="es-ES" dirty="0"/>
              <a:t>Las decisiones se toman con base en el efecto sobre el VALOR de la empresa, NO sobre los </a:t>
            </a:r>
            <a:r>
              <a:rPr lang="es-ES" dirty="0" err="1"/>
              <a:t>ppios</a:t>
            </a:r>
            <a:r>
              <a:rPr lang="es-ES" dirty="0"/>
              <a:t> contables usados para elaborar el B/G.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E7A19-AF37-4709-8FCC-A3C9B2F7FB7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96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tx1"/>
                </a:solidFill>
              </a:rPr>
              <a:t>COCIENTE ENTRE MAGNITUDES QUE GUARDAN RELACIÓN, QUE AYUDAN A PLANTEARSE LA  PREGUNTA ADECUADA PERO RARAMENTE LA RESPONDEN</a:t>
            </a:r>
            <a:endParaRPr lang="es-ES" sz="1200" b="1" dirty="0">
              <a:solidFill>
                <a:schemeClr val="tx1"/>
              </a:solidFill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E7A19-AF37-4709-8FCC-A3C9B2F7FB70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554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simplificar, la fórmula presentada supone que todas las ventas se realizan a crédito. Si este no es el caso, se</a:t>
            </a:r>
          </a:p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deben sustituir las ventas diarias promedio por las </a:t>
            </a:r>
            <a:r>
              <a:rPr lang="es-E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ventas promedio a crédito</a:t>
            </a:r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3Técnicamente, deben usarse las compras anuales a </a:t>
            </a:r>
            <a:r>
              <a:rPr lang="es-E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crédito </a:t>
            </a:r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(más que las compras anuales) para calcular esta razón.</a:t>
            </a:r>
          </a:p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 simplificar, tal detalle se ignora aquí.</a:t>
            </a:r>
          </a:p>
          <a:p>
            <a:r>
              <a:rPr lang="es-E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Normalmente, las compras se calculan como un porcentaje específico del costo de los bienes vendidos.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E7A19-AF37-4709-8FCC-A3C9B2F7FB70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4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/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s-ES" altLang="es-ES" noProof="0"/>
              <a:t>Haga clic para modificar el estilo de título del patrón</a:t>
            </a:r>
            <a:endParaRPr lang="en-US" altLang="es-E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es-ES" altLang="es-ES" noProof="0"/>
              <a:t>Haga clic para editar el estilo de subtítulo del patrón</a:t>
            </a:r>
            <a:endParaRPr lang="en-US" altLang="es-ES" noProof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s-ES" sz="2800" b="1">
                <a:latin typeface="Verdana" panose="020B0604030504040204" pitchFamily="34" charset="0"/>
              </a:rPr>
              <a:t>LOGO</a:t>
            </a:r>
          </a:p>
        </p:txBody>
      </p:sp>
      <p:grpSp>
        <p:nvGrpSpPr>
          <p:cNvPr id="3103" name="Group 31"/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/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105" name="Group 33"/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09" name="Group 37"/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1" name="Oval 3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2" name="Oval 4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3" name="Group 41"/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7" name="Group 45"/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1" name="Group 49"/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5" name="Group 53"/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33" name="Group 61"/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5" name="Oval 6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6" name="Oval 6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137" name="Rectangle 65"/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1" name="Rectangle 69"/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3" name="Rectangle 71"/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4" name="Rectangle 72"/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5" name="Rectangle 73"/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6" name="Rectangle 74"/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7" name="Rectangle 75"/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9" name="Rectangle 77"/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4" name="Line 82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5" name="Line 83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8" name="Line 86"/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9" name="Line 87"/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4750082-2FA2-4050-AE91-35D008FBC2A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30969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7F42B4-BA41-44D6-A753-346A26D17B6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53995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2E8E591-6FD4-45B4-AD8D-9112A85AB3AF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542689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4E6671E-3DD2-42BE-A580-9736C8DF0E92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9" name="Marcador de fecha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20373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9BE00E7-7619-47F4-9083-D55A880C53F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74214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AD7E94B-38E9-49B1-AE00-4632504FD9A5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800468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CC65067-E2E2-4CAE-AA10-D8462C693541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004415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C522596-7F9F-470A-B3DD-DAFD7B523455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705467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2D3E4D8-C45E-4906-BB48-E77A033A4ED5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55624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AD0081-8DBD-4F50-A3EF-9363EB4AB29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750266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es-ES"/>
              <a:t>Haga clic en el icono para agregar una tabla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CB9ED1CA-911C-4FA2-AAE4-9EA9E466EFB6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257591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/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6503BFD-E2DA-4E6B-BBD3-5FF6A4878E4A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grpSp>
        <p:nvGrpSpPr>
          <p:cNvPr id="1128" name="Group 104"/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/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130" name="Group 106"/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2" name="Oval 10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3" name="Oval 10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4" name="Group 110"/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6" name="Oval 11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7" name="Oval 11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8" name="Group 114"/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0" name="Oval 11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1" name="Oval 11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2" name="Group 118"/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4" name="Oval 120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5" name="Oval 121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6" name="Group 122"/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8" name="Oval 124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9" name="Oval 125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0" name="Group 126"/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2" name="Oval 12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3" name="Oval 12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4" name="Group 130"/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6" name="Oval 13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7" name="Oval 13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8" name="Group 134"/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0" name="Oval 13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1" name="Oval 13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1162" name="Rectangle 13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 altLang="es-ES"/>
              <a:t>www.themegallery.com</a:t>
            </a:r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6" name="Line 15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7" name="Line 153"/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9" name="Line 15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1" name="Line 157"/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2" name="Line 158"/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3" name="Line 159"/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18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20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340768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OPERATIVA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052" y="2093624"/>
            <a:ext cx="2901948" cy="2456901"/>
          </a:xfrm>
          <a:prstGeom prst="rect">
            <a:avLst/>
          </a:prstGeom>
        </p:spPr>
      </p:pic>
      <p:pic>
        <p:nvPicPr>
          <p:cNvPr id="6" name="Picture 7" descr="D:\frida25814\facultad\2015\imagenes para ppt\uehfohw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32124"/>
            <a:ext cx="2664296" cy="306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358526" y="1124744"/>
            <a:ext cx="8389938" cy="5303837"/>
            <a:chOff x="285750" y="357188"/>
            <a:chExt cx="8389938" cy="5303837"/>
          </a:xfrm>
        </p:grpSpPr>
        <p:sp>
          <p:nvSpPr>
            <p:cNvPr id="3074" name="Rectangle 2"/>
            <p:cNvSpPr>
              <a:spLocks noChangeArrowheads="1"/>
            </p:cNvSpPr>
            <p:nvPr/>
          </p:nvSpPr>
          <p:spPr bwMode="auto">
            <a:xfrm>
              <a:off x="285750" y="2214563"/>
              <a:ext cx="4143375" cy="180022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s-ES" altLang="es-ES" sz="2400" b="1" dirty="0">
                  <a:latin typeface="+mn-lt"/>
                </a:rPr>
                <a:t>ANÁLISIS ECONÓMICO</a:t>
              </a:r>
            </a:p>
            <a:p>
              <a:pPr algn="ctr"/>
              <a:r>
                <a:rPr lang="es-ES" altLang="es-ES" sz="2400" b="1" dirty="0">
                  <a:latin typeface="+mn-lt"/>
                </a:rPr>
                <a:t> FINANCIERO</a:t>
              </a:r>
              <a:endParaRPr lang="en-US" altLang="es-ES" dirty="0">
                <a:latin typeface="+mn-lt"/>
              </a:endParaRPr>
            </a:p>
          </p:txBody>
        </p:sp>
        <p:sp>
          <p:nvSpPr>
            <p:cNvPr id="3075" name="Rectangle 3"/>
            <p:cNvSpPr>
              <a:spLocks noChangeArrowheads="1"/>
            </p:cNvSpPr>
            <p:nvPr/>
          </p:nvSpPr>
          <p:spPr bwMode="auto">
            <a:xfrm>
              <a:off x="4857356" y="2133600"/>
              <a:ext cx="3818332" cy="187166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>
                <a:buFont typeface="Wingdings" panose="05000000000000000000" pitchFamily="2" charset="2"/>
                <a:buNone/>
              </a:pPr>
              <a:r>
                <a:rPr lang="es-ES" altLang="es-ES" sz="2400" b="1" dirty="0">
                  <a:latin typeface="+mn-lt"/>
                </a:rPr>
                <a:t>PRESUPUESTO DE </a:t>
              </a:r>
            </a:p>
            <a:p>
              <a:pPr algn="ctr">
                <a:buFont typeface="Wingdings" panose="05000000000000000000" pitchFamily="2" charset="2"/>
                <a:buNone/>
              </a:pPr>
              <a:r>
                <a:rPr lang="es-ES" altLang="es-ES" sz="2400" b="1" dirty="0">
                  <a:latin typeface="+mn-lt"/>
                </a:rPr>
                <a:t>EFECTIVO</a:t>
              </a:r>
              <a:endParaRPr lang="en-US" altLang="es-ES" sz="2400" b="1" dirty="0">
                <a:latin typeface="+mn-lt"/>
              </a:endParaRPr>
            </a:p>
          </p:txBody>
        </p:sp>
        <p:sp>
          <p:nvSpPr>
            <p:cNvPr id="3080" name="Rectangle 8"/>
            <p:cNvSpPr>
              <a:spLocks noChangeArrowheads="1"/>
            </p:cNvSpPr>
            <p:nvPr/>
          </p:nvSpPr>
          <p:spPr bwMode="auto">
            <a:xfrm>
              <a:off x="466776" y="357188"/>
              <a:ext cx="8137474" cy="792162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s-ES" sz="2400" b="1" dirty="0">
                  <a:latin typeface="+mn-lt"/>
                  <a:cs typeface="Arial" charset="0"/>
                </a:rPr>
                <a:t>1. EL ANÁLISIS ECONÓMICO FINANCIERO Y LA </a:t>
              </a:r>
            </a:p>
            <a:p>
              <a:pPr algn="ctr" eaLnBrk="0" hangingPunct="0">
                <a:defRPr/>
              </a:pPr>
              <a:r>
                <a:rPr lang="es-ES" sz="2400" b="1" dirty="0">
                  <a:latin typeface="+mn-lt"/>
                  <a:cs typeface="Arial" charset="0"/>
                </a:rPr>
                <a:t>PLANEACIÓN FINANCIERA</a:t>
              </a:r>
              <a:endParaRPr lang="en-US" dirty="0">
                <a:latin typeface="+mn-lt"/>
                <a:cs typeface="Arial" charset="0"/>
              </a:endParaRPr>
            </a:p>
          </p:txBody>
        </p:sp>
        <p:sp>
          <p:nvSpPr>
            <p:cNvPr id="2053" name="Line 14"/>
            <p:cNvSpPr>
              <a:spLocks noChangeShapeType="1"/>
            </p:cNvSpPr>
            <p:nvPr/>
          </p:nvSpPr>
          <p:spPr bwMode="auto">
            <a:xfrm flipH="1">
              <a:off x="2268538" y="1196975"/>
              <a:ext cx="647700" cy="107950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dirty="0">
                <a:latin typeface="+mn-lt"/>
              </a:endParaRPr>
            </a:p>
          </p:txBody>
        </p:sp>
        <p:sp>
          <p:nvSpPr>
            <p:cNvPr id="2054" name="Line 15"/>
            <p:cNvSpPr>
              <a:spLocks noChangeShapeType="1"/>
            </p:cNvSpPr>
            <p:nvPr/>
          </p:nvSpPr>
          <p:spPr bwMode="auto">
            <a:xfrm>
              <a:off x="5867400" y="1196975"/>
              <a:ext cx="649288" cy="93662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dirty="0">
                <a:latin typeface="+mn-lt"/>
              </a:endParaRPr>
            </a:p>
          </p:txBody>
        </p:sp>
        <p:sp>
          <p:nvSpPr>
            <p:cNvPr id="3088" name="Rectangle 16"/>
            <p:cNvSpPr>
              <a:spLocks noChangeArrowheads="1"/>
            </p:cNvSpPr>
            <p:nvPr/>
          </p:nvSpPr>
          <p:spPr bwMode="auto">
            <a:xfrm>
              <a:off x="2555874" y="4292600"/>
              <a:ext cx="4319614" cy="136842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  <a:contourClr>
                <a:schemeClr val="accent2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s-ES" altLang="es-ES" sz="2400" b="1" dirty="0">
                  <a:latin typeface="+mn-lt"/>
                </a:rPr>
                <a:t>ESTADOS FINANCIEROS </a:t>
              </a:r>
            </a:p>
            <a:p>
              <a:pPr algn="ctr"/>
              <a:r>
                <a:rPr lang="es-ES" altLang="es-ES" sz="2400" b="1" dirty="0">
                  <a:latin typeface="+mn-lt"/>
                </a:rPr>
                <a:t>PROYECTADOS</a:t>
              </a:r>
              <a:endParaRPr lang="en-US" altLang="es-ES" dirty="0">
                <a:latin typeface="+mn-lt"/>
              </a:endParaRPr>
            </a:p>
          </p:txBody>
        </p:sp>
        <p:sp>
          <p:nvSpPr>
            <p:cNvPr id="2056" name="Line 17"/>
            <p:cNvSpPr>
              <a:spLocks noChangeShapeType="1"/>
            </p:cNvSpPr>
            <p:nvPr/>
          </p:nvSpPr>
          <p:spPr bwMode="auto">
            <a:xfrm>
              <a:off x="4715248" y="1196975"/>
              <a:ext cx="0" cy="309562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ES" dirty="0">
                <a:latin typeface="+mn-lt"/>
              </a:endParaRPr>
            </a:p>
          </p:txBody>
        </p:sp>
      </p:grpSp>
      <p:sp>
        <p:nvSpPr>
          <p:cNvPr id="10" name="Título 1"/>
          <p:cNvSpPr txBox="1">
            <a:spLocks/>
          </p:cNvSpPr>
          <p:nvPr/>
        </p:nvSpPr>
        <p:spPr>
          <a:xfrm>
            <a:off x="990600" y="122238"/>
            <a:ext cx="7696200" cy="56356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s-ES" dirty="0"/>
              <a:t>TEMAS QUE COMPONEN EL CURSO</a:t>
            </a:r>
          </a:p>
        </p:txBody>
      </p:sp>
    </p:spTree>
    <p:extLst>
      <p:ext uri="{BB962C8B-B14F-4D97-AF65-F5344CB8AC3E}">
        <p14:creationId xmlns:p14="http://schemas.microsoft.com/office/powerpoint/2010/main" val="3104956307"/>
      </p:ext>
    </p:extLst>
  </p:cSld>
  <p:clrMapOvr>
    <a:masterClrMapping/>
  </p:clrMapOvr>
  <p:transition advClick="0" advTm="5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696200" cy="563562"/>
          </a:xfrm>
        </p:spPr>
        <p:txBody>
          <a:bodyPr/>
          <a:lstStyle/>
          <a:p>
            <a:r>
              <a:rPr lang="es-ES" dirty="0"/>
              <a:t>TEMAS QUE COMPONEN EL CURSO</a:t>
            </a:r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5855575"/>
              </p:ext>
            </p:extLst>
          </p:nvPr>
        </p:nvGraphicFramePr>
        <p:xfrm>
          <a:off x="539552" y="1052736"/>
          <a:ext cx="814724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0284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7696200" cy="563562"/>
          </a:xfrm>
        </p:spPr>
        <p:txBody>
          <a:bodyPr/>
          <a:lstStyle/>
          <a:p>
            <a:r>
              <a:rPr lang="es-ES" dirty="0"/>
              <a:t>TEMAS QUE COMPONEN EL CURSO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3966885"/>
              </p:ext>
            </p:extLst>
          </p:nvPr>
        </p:nvGraphicFramePr>
        <p:xfrm>
          <a:off x="539552" y="1052736"/>
          <a:ext cx="8093273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5434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 Básica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8077200" cy="5544616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b="1" dirty="0"/>
              <a:t>BÁSICA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• Gitman, Lawrence J. y </a:t>
            </a:r>
            <a:r>
              <a:rPr lang="es-ES" sz="2000" dirty="0" err="1"/>
              <a:t>Zutter</a:t>
            </a:r>
            <a:r>
              <a:rPr lang="es-ES" sz="2000" dirty="0"/>
              <a:t>, Chad J. </a:t>
            </a:r>
            <a:r>
              <a:rPr lang="es-ES" sz="2000" i="1" dirty="0"/>
              <a:t>Principios de administración financiera</a:t>
            </a:r>
            <a:r>
              <a:rPr lang="es-ES" sz="2000" dirty="0"/>
              <a:t>. (2012), Editorial Pearson Educación, México (12ma Edición).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• Weston, J. F. (2006). Fundamentos de Administración Financiera. Vol. II y III. Editorial Félix Varela, La Habana.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b="1" dirty="0">
                <a:solidFill>
                  <a:srgbClr val="113F71"/>
                </a:solidFill>
              </a:rPr>
              <a:t>COMPLEMENTARIA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Brealey R. y S, Myers. (2006). Principios de finanzas corporativas. Mc Graw Hill, Madrid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Documentos y libros en formato digital presentes en MOODLE.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Van </a:t>
            </a:r>
            <a:r>
              <a:rPr lang="es-ES" sz="2000" dirty="0" err="1"/>
              <a:t>Horne</a:t>
            </a:r>
            <a:r>
              <a:rPr lang="es-ES" sz="2000" dirty="0"/>
              <a:t> C., James, </a:t>
            </a:r>
            <a:r>
              <a:rPr lang="es-ES" sz="2000" dirty="0" err="1"/>
              <a:t>Wachowicz</a:t>
            </a:r>
            <a:r>
              <a:rPr lang="es-ES" sz="2000" dirty="0"/>
              <a:t>, Jr., John M. </a:t>
            </a:r>
            <a:r>
              <a:rPr lang="es-ES" sz="2000" i="1" dirty="0"/>
              <a:t>Fundamentos de Administración Financiera</a:t>
            </a:r>
            <a:r>
              <a:rPr lang="es-ES" sz="2000" dirty="0"/>
              <a:t>, (</a:t>
            </a:r>
            <a:r>
              <a:rPr lang="es-ES" sz="2000"/>
              <a:t>2010),Decimotercera </a:t>
            </a:r>
            <a:r>
              <a:rPr lang="es-ES" sz="2000" dirty="0"/>
              <a:t>edición, Pearson Educación</a:t>
            </a:r>
            <a:r>
              <a:rPr lang="es-ES" sz="2000"/>
              <a:t>, México.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50616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CONFERENCIA No. 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8023225" cy="4921250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s-ES" sz="2400" b="1" dirty="0"/>
              <a:t>Tema 1: </a:t>
            </a:r>
            <a:r>
              <a:rPr lang="es-ES" altLang="es-ES" sz="2400" dirty="0"/>
              <a:t>El análisis económico financiero y la planificación financiera.</a:t>
            </a:r>
          </a:p>
          <a:p>
            <a:pPr marL="0" indent="0" algn="just">
              <a:buNone/>
            </a:pPr>
            <a:endParaRPr lang="es-ES" altLang="es-ES" sz="2400" b="1" dirty="0"/>
          </a:p>
          <a:p>
            <a:pPr marL="0" indent="0" algn="just">
              <a:buNone/>
            </a:pPr>
            <a:r>
              <a:rPr lang="es-ES" altLang="es-ES" sz="2400" b="1" dirty="0"/>
              <a:t>Título: </a:t>
            </a:r>
            <a:r>
              <a:rPr lang="es-ES" altLang="es-ES" sz="2400" dirty="0"/>
              <a:t>El análisis económico financiero. Métodos de análisis de los estados financieros.</a:t>
            </a:r>
          </a:p>
          <a:p>
            <a:pPr marL="0" indent="0" algn="just">
              <a:buNone/>
            </a:pPr>
            <a:endParaRPr lang="es-ES" altLang="es-ES" sz="2400" dirty="0"/>
          </a:p>
          <a:p>
            <a:pPr marL="0" indent="0" algn="just">
              <a:buNone/>
            </a:pPr>
            <a:r>
              <a:rPr lang="es-ES_tradnl" sz="2400" b="1" dirty="0"/>
              <a:t>Sumario:</a:t>
            </a:r>
            <a:endParaRPr lang="es-ES" sz="2400" dirty="0"/>
          </a:p>
          <a:p>
            <a:pPr lvl="0" algn="just"/>
            <a:r>
              <a:rPr lang="es-ES" sz="2400" dirty="0"/>
              <a:t>Definición y objetivos del análisis económico financiero.</a:t>
            </a:r>
          </a:p>
          <a:p>
            <a:pPr lvl="0" algn="just"/>
            <a:r>
              <a:rPr lang="es-ES" sz="2400" dirty="0"/>
              <a:t>Usuarios del análisis económico financiero.</a:t>
            </a:r>
          </a:p>
          <a:p>
            <a:pPr lvl="0" algn="just"/>
            <a:r>
              <a:rPr lang="es-ES" sz="2400" dirty="0"/>
              <a:t>Método de análisis mediante el uso de razones financieras.</a:t>
            </a:r>
          </a:p>
          <a:p>
            <a:pPr marL="0" indent="0" algn="just">
              <a:buNone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039652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124744"/>
            <a:ext cx="5946451" cy="4921250"/>
          </a:xfrm>
        </p:spPr>
        <p:txBody>
          <a:bodyPr/>
          <a:lstStyle/>
          <a:p>
            <a:pPr marL="0" indent="0" algn="just">
              <a:buNone/>
            </a:pPr>
            <a:r>
              <a:rPr lang="es-ES" sz="2400" dirty="0"/>
              <a:t>Diagnosticar la situación económico-financiera de la empresa mediante el análisis de sus estados financieros fundamentales, logrando formar en nuestros estudiantes habilidades en la toma de decisiones teniendo en cuenta los puntos fuertes y débiles de la empresa contribuyendo al profesionalismo que debe caracterizar al futuro egresado. </a:t>
            </a:r>
          </a:p>
        </p:txBody>
      </p:sp>
      <p:pic>
        <p:nvPicPr>
          <p:cNvPr id="4" name="Picture 13" descr="D:\frida25814\facultad\2015\imagenes para ppt\noijhjh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678">
            <a:off x="6672352" y="2486685"/>
            <a:ext cx="2011206" cy="224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415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Desarrollo</a:t>
            </a:r>
            <a:endParaRPr lang="es-ES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83843"/>
              </p:ext>
            </p:extLst>
          </p:nvPr>
        </p:nvGraphicFramePr>
        <p:xfrm>
          <a:off x="609600" y="980728"/>
          <a:ext cx="8023225" cy="5169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Llamada rectangular 7"/>
          <p:cNvSpPr/>
          <p:nvPr/>
        </p:nvSpPr>
        <p:spPr>
          <a:xfrm>
            <a:off x="3995936" y="2924945"/>
            <a:ext cx="4968552" cy="3816424"/>
          </a:xfrm>
          <a:prstGeom prst="wedgeRectCallout">
            <a:avLst>
              <a:gd name="adj1" fmla="val 8470"/>
              <a:gd name="adj2" fmla="val -6738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b="1" dirty="0">
                <a:solidFill>
                  <a:schemeClr val="tx2"/>
                </a:solidFill>
              </a:rPr>
              <a:t>Comienza a realizar el análisis de estos estados para ver: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/>
                </a:solidFill>
              </a:rPr>
              <a:t>Cual ha sido el resultado de toda su gestión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/>
                </a:solidFill>
              </a:rPr>
              <a:t>Comportamiento en el período analizado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/>
                </a:solidFill>
              </a:rPr>
              <a:t>Analizar las deficiencias y realizar las correcciones pertinentes para cumplir con los objetivos de trabajo trazados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2"/>
                </a:solidFill>
              </a:rPr>
              <a:t>Realizar proyecciones y pronosticar cómo será el comportamiento de la empresa en el futuro.</a:t>
            </a:r>
          </a:p>
        </p:txBody>
      </p:sp>
    </p:spTree>
    <p:extLst>
      <p:ext uri="{BB962C8B-B14F-4D97-AF65-F5344CB8AC3E}">
        <p14:creationId xmlns:p14="http://schemas.microsoft.com/office/powerpoint/2010/main" val="61074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690175" y="158266"/>
            <a:ext cx="7648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s-ES_tradnl" altLang="es-ES" sz="3600" b="1" dirty="0"/>
              <a:t>ADMINISTRACIÓN FINANCIERA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231055" y="4100196"/>
            <a:ext cx="381642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s-ES" sz="3600" b="1" dirty="0">
                <a:ln w="0"/>
                <a:latin typeface="+mn-lt"/>
              </a:rPr>
              <a:t>INVERSIÓN </a:t>
            </a:r>
          </a:p>
        </p:txBody>
      </p:sp>
      <p:sp>
        <p:nvSpPr>
          <p:cNvPr id="7" name="Elipse 6"/>
          <p:cNvSpPr/>
          <p:nvPr/>
        </p:nvSpPr>
        <p:spPr>
          <a:xfrm>
            <a:off x="7375292" y="863285"/>
            <a:ext cx="1524000" cy="1523898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Elipse 7"/>
          <p:cNvSpPr/>
          <p:nvPr/>
        </p:nvSpPr>
        <p:spPr>
          <a:xfrm>
            <a:off x="231055" y="1604169"/>
            <a:ext cx="1748657" cy="1396206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Rectángulo 8"/>
          <p:cNvSpPr/>
          <p:nvPr/>
        </p:nvSpPr>
        <p:spPr>
          <a:xfrm>
            <a:off x="4303956" y="4100196"/>
            <a:ext cx="419574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3600" b="1" dirty="0">
                <a:latin typeface="+mn-lt"/>
              </a:rPr>
              <a:t>FINANCIACIÓN</a:t>
            </a:r>
          </a:p>
        </p:txBody>
      </p:sp>
      <p:graphicFrame>
        <p:nvGraphicFramePr>
          <p:cNvPr id="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7022067"/>
              </p:ext>
            </p:extLst>
          </p:nvPr>
        </p:nvGraphicFramePr>
        <p:xfrm>
          <a:off x="552062" y="785073"/>
          <a:ext cx="79248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Imagen" r:id="rId6" imgW="5357520" imgH="3992040" progId="MS_ClipArt_Gallery.2">
                  <p:embed/>
                </p:oleObj>
              </mc:Choice>
              <mc:Fallback>
                <p:oleObj name="Imagen" r:id="rId6" imgW="5357520" imgH="3992040" progId="MS_ClipArt_Gallery.2">
                  <p:embed/>
                  <p:pic>
                    <p:nvPicPr>
                      <p:cNvPr id="512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40000" contrast="4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062" y="785073"/>
                        <a:ext cx="79248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ángulo 15"/>
          <p:cNvSpPr/>
          <p:nvPr/>
        </p:nvSpPr>
        <p:spPr>
          <a:xfrm>
            <a:off x="2123728" y="1775673"/>
            <a:ext cx="5256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atin typeface="+mn-lt"/>
              </a:rPr>
              <a:t>REFERIDA A DECISIONES DE</a:t>
            </a:r>
          </a:p>
        </p:txBody>
      </p:sp>
      <p:pic>
        <p:nvPicPr>
          <p:cNvPr id="17" name="Picture 6" descr="ARROWS7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lum bright="-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020" y="2998693"/>
            <a:ext cx="6096000" cy="99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532773" y="4862808"/>
            <a:ext cx="83472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latin typeface="+mn-lt"/>
              </a:rPr>
              <a:t>Responde a dos preguntas:</a:t>
            </a:r>
          </a:p>
          <a:p>
            <a:endParaRPr lang="es-ES" sz="2400" b="1" dirty="0">
              <a:latin typeface="+mn-lt"/>
            </a:endParaRPr>
          </a:p>
          <a:p>
            <a:r>
              <a:rPr lang="es-ES" sz="2400" b="1" dirty="0">
                <a:latin typeface="+mn-lt"/>
              </a:rPr>
              <a:t>1.- ¿En que invertir?</a:t>
            </a:r>
          </a:p>
          <a:p>
            <a:r>
              <a:rPr lang="es-ES" sz="2400" b="1" dirty="0">
                <a:latin typeface="+mn-lt"/>
              </a:rPr>
              <a:t>2.- ¿Cómo financiar la inversión seleccionada?</a:t>
            </a:r>
          </a:p>
        </p:txBody>
      </p:sp>
    </p:spTree>
    <p:extLst>
      <p:ext uri="{BB962C8B-B14F-4D97-AF65-F5344CB8AC3E}">
        <p14:creationId xmlns:p14="http://schemas.microsoft.com/office/powerpoint/2010/main" val="2762261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3"/>
          <p:cNvSpPr txBox="1">
            <a:spLocks noChangeArrowheads="1"/>
          </p:cNvSpPr>
          <p:nvPr/>
        </p:nvSpPr>
        <p:spPr bwMode="auto">
          <a:xfrm>
            <a:off x="3253173" y="-105695"/>
            <a:ext cx="31806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/>
            <a:r>
              <a:rPr lang="es-ES_tradnl" altLang="es-ES" sz="4000" b="1" dirty="0">
                <a:latin typeface="+mn-lt"/>
                <a:ea typeface="PMingLiU" panose="02020500000000000000" pitchFamily="18" charset="-120"/>
              </a:rPr>
              <a:t>FINANZAS</a:t>
            </a:r>
          </a:p>
        </p:txBody>
      </p:sp>
      <p:sp>
        <p:nvSpPr>
          <p:cNvPr id="18436" name="Rectángulo 1"/>
          <p:cNvSpPr>
            <a:spLocks noChangeArrowheads="1"/>
          </p:cNvSpPr>
          <p:nvPr/>
        </p:nvSpPr>
        <p:spPr bwMode="auto">
          <a:xfrm>
            <a:off x="1120909" y="2197957"/>
            <a:ext cx="691276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defRPr/>
            </a:pPr>
            <a:r>
              <a:rPr lang="es-ES" altLang="es-ES" sz="2200" b="1" dirty="0">
                <a:ln w="0"/>
                <a:latin typeface="+mn-lt"/>
              </a:rPr>
              <a:t>Las </a:t>
            </a:r>
            <a:r>
              <a:rPr lang="es-ES" altLang="es-ES" sz="2200" b="1" dirty="0">
                <a:ln w="0"/>
                <a:solidFill>
                  <a:srgbClr val="FF0000"/>
                </a:solidFill>
                <a:latin typeface="+mn-lt"/>
              </a:rPr>
              <a:t>finanzas</a:t>
            </a:r>
            <a:r>
              <a:rPr lang="es-ES" altLang="es-ES" sz="2200" b="1" dirty="0">
                <a:ln w="0"/>
                <a:latin typeface="+mn-lt"/>
              </a:rPr>
              <a:t> son una rama de la economía y la administración que estudia el intercambio de distintos bienes de capital entre individuos, empresas o Estados, con la incertidumbre y el riesgo que estas actividades conllevan.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67544" y="5157192"/>
            <a:ext cx="82809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" sz="2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Se dedica al estudio de la obtención de capital para la inversión (financiamiento) y de las decisiones de inversión de los ahorradores.</a:t>
            </a:r>
          </a:p>
        </p:txBody>
      </p:sp>
      <p:pic>
        <p:nvPicPr>
          <p:cNvPr id="6" name="Picture 13" descr="D:\frida25814\facultad\2015\imagenes para ppt\cs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919162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D:\frida25814\facultad\2015\imagenes para ppt\chgcg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260" y="94371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ARROWS7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lum bright="-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512" y="639233"/>
            <a:ext cx="6096000" cy="99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348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s-ES" dirty="0"/>
              <a:t>FINANZAS</a:t>
            </a:r>
            <a:br>
              <a:rPr lang="es-ES" dirty="0"/>
            </a:b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683568" y="1196752"/>
            <a:ext cx="75912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latin typeface="+mn-lt"/>
              </a:rPr>
              <a:t>Para muchos la f(x) financiera y contable dentro de un negocio es virtualmente la misma, aunque hay una relación estrecha entre estas f(x)s no es lo mismo. </a:t>
            </a:r>
          </a:p>
          <a:p>
            <a:pPr algn="just"/>
            <a:endParaRPr lang="es-ES" sz="2800" b="1" dirty="0">
              <a:latin typeface="+mn-lt"/>
            </a:endParaRPr>
          </a:p>
          <a:p>
            <a:pPr algn="just"/>
            <a:r>
              <a:rPr lang="es-ES" sz="2800" b="1" dirty="0">
                <a:solidFill>
                  <a:srgbClr val="FF0000"/>
                </a:solidFill>
                <a:latin typeface="+mn-lt"/>
              </a:rPr>
              <a:t>La f(x) contable debe considerarse como un insumo necesario de la f(x) financiera </a:t>
            </a:r>
            <a:r>
              <a:rPr lang="es-ES" sz="2800" b="1" dirty="0">
                <a:latin typeface="+mn-lt"/>
              </a:rPr>
              <a:t>o sea:</a:t>
            </a:r>
          </a:p>
        </p:txBody>
      </p:sp>
      <p:pic>
        <p:nvPicPr>
          <p:cNvPr id="4" name="Picture 13" descr="D:\frida25814\facultad\2015\imagenes para ppt\lg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900941"/>
            <a:ext cx="15525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9" descr="D:\frida25814\facultad\2015\imagenes para ppt\u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082627"/>
            <a:ext cx="1400175" cy="145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060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upo 44"/>
          <p:cNvGrpSpPr/>
          <p:nvPr/>
        </p:nvGrpSpPr>
        <p:grpSpPr>
          <a:xfrm>
            <a:off x="395536" y="260648"/>
            <a:ext cx="8486346" cy="5745985"/>
            <a:chOff x="611560" y="1124744"/>
            <a:chExt cx="7894225" cy="5745985"/>
          </a:xfrm>
        </p:grpSpPr>
        <p:sp>
          <p:nvSpPr>
            <p:cNvPr id="6" name="CuadroTexto 5"/>
            <p:cNvSpPr txBox="1"/>
            <p:nvPr/>
          </p:nvSpPr>
          <p:spPr>
            <a:xfrm>
              <a:off x="611560" y="1124744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latin typeface="+mn-lt"/>
                </a:rPr>
                <a:t>CONTABILIDAD</a:t>
              </a:r>
            </a:p>
          </p:txBody>
        </p:sp>
        <p:sp>
          <p:nvSpPr>
            <p:cNvPr id="8" name="Flecha doblada 7"/>
            <p:cNvSpPr/>
            <p:nvPr/>
          </p:nvSpPr>
          <p:spPr>
            <a:xfrm rot="5400000">
              <a:off x="3195754" y="700790"/>
              <a:ext cx="952292" cy="1944216"/>
            </a:xfrm>
            <a:prstGeom prst="bentArrow">
              <a:avLst>
                <a:gd name="adj1" fmla="val 15930"/>
                <a:gd name="adj2" fmla="val 25000"/>
                <a:gd name="adj3" fmla="val 25000"/>
                <a:gd name="adj4" fmla="val 43750"/>
              </a:avLst>
            </a:prstGeom>
            <a:solidFill>
              <a:srgbClr val="F10BD0"/>
            </a:solidFill>
            <a:ln>
              <a:solidFill>
                <a:srgbClr val="F10B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b="1">
                <a:solidFill>
                  <a:schemeClr val="tx1"/>
                </a:solidFill>
              </a:endParaRP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2987824" y="2204864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latin typeface="+mn-lt"/>
                </a:rPr>
                <a:t>Estados Financieros</a:t>
              </a:r>
            </a:p>
          </p:txBody>
        </p:sp>
        <p:sp>
          <p:nvSpPr>
            <p:cNvPr id="10" name="CuadroTexto 9"/>
            <p:cNvSpPr txBox="1"/>
            <p:nvPr/>
          </p:nvSpPr>
          <p:spPr>
            <a:xfrm>
              <a:off x="5434391" y="3429000"/>
              <a:ext cx="280831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latin typeface="+mn-lt"/>
                </a:rPr>
                <a:t>Estado de Rendimiento Financiero</a:t>
              </a:r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6439147" y="4616003"/>
              <a:ext cx="20666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latin typeface="+mn-lt"/>
                </a:rPr>
                <a:t>Administración                                                                                                         Financiera</a:t>
              </a:r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756506" y="3501008"/>
              <a:ext cx="22555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latin typeface="+mn-lt"/>
                </a:rPr>
                <a:t>Balance General </a:t>
              </a:r>
            </a:p>
            <a:p>
              <a:pPr algn="ctr"/>
              <a:endParaRPr lang="es-ES" b="1" dirty="0">
                <a:latin typeface="+mn-lt"/>
              </a:endParaRP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2699792" y="4643844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latin typeface="+mn-lt"/>
                </a:rPr>
                <a:t>Información</a:t>
              </a:r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6372200" y="5670400"/>
              <a:ext cx="1944216" cy="12003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b="1" dirty="0"/>
                <a:t>Analizar </a:t>
              </a:r>
            </a:p>
            <a:p>
              <a:pPr algn="ctr"/>
              <a:r>
                <a:rPr lang="es-ES" b="1" dirty="0"/>
                <a:t>Evaluar </a:t>
              </a:r>
            </a:p>
            <a:p>
              <a:pPr algn="ctr"/>
              <a:r>
                <a:rPr lang="es-ES" b="1" dirty="0"/>
                <a:t>Interpretar </a:t>
              </a:r>
            </a:p>
            <a:p>
              <a:pPr algn="ctr"/>
              <a:r>
                <a:rPr lang="es-ES" b="1" dirty="0"/>
                <a:t>Pronosticar</a:t>
              </a:r>
            </a:p>
          </p:txBody>
        </p:sp>
        <p:cxnSp>
          <p:nvCxnSpPr>
            <p:cNvPr id="20" name="Conector recto de flecha 19"/>
            <p:cNvCxnSpPr/>
            <p:nvPr/>
          </p:nvCxnSpPr>
          <p:spPr>
            <a:xfrm flipH="1">
              <a:off x="2153444" y="2708920"/>
              <a:ext cx="1092696" cy="720080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ector recto de flecha 20"/>
            <p:cNvCxnSpPr/>
            <p:nvPr/>
          </p:nvCxnSpPr>
          <p:spPr>
            <a:xfrm>
              <a:off x="5076056" y="2698850"/>
              <a:ext cx="1023156" cy="874166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Conector recto de flecha 23"/>
            <p:cNvCxnSpPr/>
            <p:nvPr/>
          </p:nvCxnSpPr>
          <p:spPr>
            <a:xfrm>
              <a:off x="7236296" y="5301208"/>
              <a:ext cx="0" cy="43204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ector recto de flecha 24"/>
            <p:cNvCxnSpPr/>
            <p:nvPr/>
          </p:nvCxnSpPr>
          <p:spPr>
            <a:xfrm flipH="1">
              <a:off x="5029531" y="4147152"/>
              <a:ext cx="845120" cy="595021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ector recto de flecha 25"/>
            <p:cNvCxnSpPr/>
            <p:nvPr/>
          </p:nvCxnSpPr>
          <p:spPr>
            <a:xfrm>
              <a:off x="2635267" y="4120026"/>
              <a:ext cx="633935" cy="553629"/>
            </a:xfrm>
            <a:prstGeom prst="straightConnector1">
              <a:avLst/>
            </a:prstGeom>
            <a:ln w="76200">
              <a:solidFill>
                <a:srgbClr val="7030A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Flecha derecha 33"/>
            <p:cNvSpPr/>
            <p:nvPr/>
          </p:nvSpPr>
          <p:spPr>
            <a:xfrm>
              <a:off x="4872714" y="4800367"/>
              <a:ext cx="1676295" cy="586291"/>
            </a:xfrm>
            <a:prstGeom prst="rightArrow">
              <a:avLst/>
            </a:prstGeom>
            <a:solidFill>
              <a:srgbClr val="F10BD0"/>
            </a:solidFill>
            <a:ln>
              <a:solidFill>
                <a:srgbClr val="F10B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b="1"/>
            </a:p>
          </p:txBody>
        </p:sp>
      </p:grpSp>
      <p:pic>
        <p:nvPicPr>
          <p:cNvPr id="18" name="Picture 5" descr="D:\frida25814\facultad\2015\imagenes para ppt\imagesCATVB5Y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85" y="4806304"/>
            <a:ext cx="286702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9" descr="D:\frida25814\facultad\2015\imagenes para ppt\geren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006" y="928118"/>
            <a:ext cx="13970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365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2296" y="9952"/>
            <a:ext cx="7613848" cy="754752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s-ES" dirty="0"/>
              <a:t>Diferencias básicas entre finanzas y contabilidad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868025"/>
              </p:ext>
            </p:extLst>
          </p:nvPr>
        </p:nvGraphicFramePr>
        <p:xfrm>
          <a:off x="598944" y="908720"/>
          <a:ext cx="807720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7041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2296" y="9952"/>
            <a:ext cx="7613848" cy="754752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s-ES" dirty="0"/>
              <a:t>Diferencias básicas entre finanzas y contabilidad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223590"/>
              </p:ext>
            </p:extLst>
          </p:nvPr>
        </p:nvGraphicFramePr>
        <p:xfrm>
          <a:off x="627544" y="980728"/>
          <a:ext cx="807720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4" descr="D:\frida25814\facultad\2015\imagenes para ppt\ppo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4" y="1124744"/>
            <a:ext cx="15430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1" descr="D:\frida25814\facultad\2015\imagenes para ppt\sff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294" y="980728"/>
            <a:ext cx="1808162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666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7922840" cy="563562"/>
          </a:xfrm>
        </p:spPr>
        <p:txBody>
          <a:bodyPr/>
          <a:lstStyle/>
          <a:p>
            <a:pPr algn="ctr"/>
            <a:r>
              <a:rPr lang="es-ES" dirty="0"/>
              <a:t>Elementos que inciden En la situación de la empresa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726656"/>
              </p:ext>
            </p:extLst>
          </p:nvPr>
        </p:nvGraphicFramePr>
        <p:xfrm>
          <a:off x="609600" y="1196752"/>
          <a:ext cx="8023225" cy="5224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5" descr="D:\frida25814\facultad\2015\imagenes para ppt\absduu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20" y="1628800"/>
            <a:ext cx="191452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8" descr="D:\frida25814\facultad\2015\imagenes para ppt\dvd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56" y="1052736"/>
            <a:ext cx="197259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2" descr="D:\frida25814\facultad\2015\imagenes para ppt\uhuhhihi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57" y="4653136"/>
            <a:ext cx="1689558" cy="1748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080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 del análisis financiero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4970511" cy="5472608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s-ES" sz="2400" b="1" dirty="0"/>
              <a:t>Diagnosticar la situación financiera de la empresa en cuanto a elementos significativos tales como liquidez, endeudamiento, actividad, capacidad para generar utilidades, todo ello que debe servir como base a la toma de decisiones</a:t>
            </a:r>
          </a:p>
        </p:txBody>
      </p:sp>
      <p:pic>
        <p:nvPicPr>
          <p:cNvPr id="6" name="Picture 6" descr="D:\frida25814\facultad\2015\imagenes para ppt\directiv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8499">
            <a:off x="5940152" y="1700808"/>
            <a:ext cx="2808312" cy="24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062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599" y="122238"/>
            <a:ext cx="7642225" cy="56356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ES" dirty="0"/>
              <a:t>Usuarios del análisis económico financiero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708212"/>
              </p:ext>
            </p:extLst>
          </p:nvPr>
        </p:nvGraphicFramePr>
        <p:xfrm>
          <a:off x="495920" y="980728"/>
          <a:ext cx="8252544" cy="5169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6762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Estados financieros básicos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7085386"/>
              </p:ext>
            </p:extLst>
          </p:nvPr>
        </p:nvGraphicFramePr>
        <p:xfrm>
          <a:off x="539552" y="980728"/>
          <a:ext cx="8208912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6372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859216" cy="563562"/>
          </a:xfrm>
        </p:spPr>
        <p:txBody>
          <a:bodyPr/>
          <a:lstStyle/>
          <a:p>
            <a:pPr algn="ctr"/>
            <a:r>
              <a:rPr lang="es-ES" dirty="0"/>
              <a:t>Método y herramientas de análisis de los Estados Financieros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967033"/>
              </p:ext>
            </p:extLst>
          </p:nvPr>
        </p:nvGraphicFramePr>
        <p:xfrm>
          <a:off x="539552" y="1140073"/>
          <a:ext cx="8093273" cy="5169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45127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lamada rectangular 7"/>
          <p:cNvSpPr/>
          <p:nvPr/>
        </p:nvSpPr>
        <p:spPr>
          <a:xfrm>
            <a:off x="468937" y="5706830"/>
            <a:ext cx="2744135" cy="943832"/>
          </a:xfrm>
          <a:prstGeom prst="wedgeRectCallout">
            <a:avLst>
              <a:gd name="adj1" fmla="val -23054"/>
              <a:gd name="adj2" fmla="val -6667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Llamada rectangular 2"/>
          <p:cNvSpPr/>
          <p:nvPr/>
        </p:nvSpPr>
        <p:spPr>
          <a:xfrm>
            <a:off x="5836964" y="1644721"/>
            <a:ext cx="3161307" cy="1232736"/>
          </a:xfrm>
          <a:prstGeom prst="wedgeRectCallout">
            <a:avLst>
              <a:gd name="adj1" fmla="val -2514"/>
              <a:gd name="adj2" fmla="val 6620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599" y="122238"/>
            <a:ext cx="7209093" cy="563562"/>
          </a:xfrm>
        </p:spPr>
        <p:txBody>
          <a:bodyPr/>
          <a:lstStyle/>
          <a:p>
            <a:r>
              <a:rPr lang="en-US" altLang="es-ES" dirty="0"/>
              <a:t> </a:t>
            </a:r>
            <a:r>
              <a:rPr lang="es-ES" altLang="es-ES" dirty="0"/>
              <a:t>Principales</a:t>
            </a:r>
            <a:r>
              <a:rPr lang="en-US" altLang="es-ES" dirty="0"/>
              <a:t> </a:t>
            </a:r>
            <a:r>
              <a:rPr lang="es-ES" altLang="es-ES" dirty="0"/>
              <a:t>razones</a:t>
            </a:r>
            <a:r>
              <a:rPr lang="en-US" altLang="es-ES" dirty="0"/>
              <a:t> </a:t>
            </a:r>
            <a:r>
              <a:rPr lang="es-ES" altLang="es-ES" dirty="0"/>
              <a:t>financieras</a:t>
            </a:r>
          </a:p>
        </p:txBody>
      </p:sp>
      <p:grpSp>
        <p:nvGrpSpPr>
          <p:cNvPr id="91188" name="Group 52"/>
          <p:cNvGrpSpPr>
            <a:grpSpLocks/>
          </p:cNvGrpSpPr>
          <p:nvPr/>
        </p:nvGrpSpPr>
        <p:grpSpPr bwMode="auto">
          <a:xfrm>
            <a:off x="354121" y="908720"/>
            <a:ext cx="8466310" cy="5135682"/>
            <a:chOff x="412" y="768"/>
            <a:chExt cx="4951" cy="2931"/>
          </a:xfrm>
        </p:grpSpPr>
        <p:sp>
          <p:nvSpPr>
            <p:cNvPr id="91140" name="Oval 4"/>
            <p:cNvSpPr>
              <a:spLocks noChangeArrowheads="1"/>
            </p:cNvSpPr>
            <p:nvPr/>
          </p:nvSpPr>
          <p:spPr bwMode="auto">
            <a:xfrm>
              <a:off x="1804" y="1370"/>
              <a:ext cx="2211" cy="2221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tint val="0"/>
                    <a:invGamma/>
                  </a:schemeClr>
                </a:gs>
              </a:gsLst>
              <a:lin ang="5400000" scaled="1"/>
            </a:gradFill>
            <a:ln w="9525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91141" name="Group 5"/>
            <p:cNvGrpSpPr>
              <a:grpSpLocks/>
            </p:cNvGrpSpPr>
            <p:nvPr/>
          </p:nvGrpSpPr>
          <p:grpSpPr bwMode="auto">
            <a:xfrm>
              <a:off x="2269" y="1871"/>
              <a:ext cx="1178" cy="1235"/>
              <a:chOff x="2016" y="1920"/>
              <a:chExt cx="1680" cy="1680"/>
            </a:xfrm>
          </p:grpSpPr>
          <p:sp>
            <p:nvSpPr>
              <p:cNvPr id="91142" name="Oval 6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6600">
                      <a:gamma/>
                      <a:shade val="45490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91143" name="Freeform 7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91144" name="Text Box 8"/>
            <p:cNvSpPr txBox="1">
              <a:spLocks noChangeArrowheads="1"/>
            </p:cNvSpPr>
            <p:nvPr/>
          </p:nvSpPr>
          <p:spPr bwMode="gray">
            <a:xfrm>
              <a:off x="2280" y="2356"/>
              <a:ext cx="1204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es-ES" sz="2400" b="1" dirty="0" err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Principales</a:t>
              </a:r>
              <a:r>
                <a:rPr lang="en-US" altLang="es-E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</a:p>
            <a:p>
              <a:pPr algn="ctr" eaLnBrk="0" hangingPunct="0"/>
              <a:r>
                <a:rPr lang="en-US" altLang="es-ES" sz="2400" b="1" dirty="0" err="1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razones</a:t>
              </a:r>
              <a:r>
                <a:rPr lang="en-US" altLang="es-E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</a:p>
          </p:txBody>
        </p:sp>
        <p:grpSp>
          <p:nvGrpSpPr>
            <p:cNvPr id="91145" name="Group 9"/>
            <p:cNvGrpSpPr>
              <a:grpSpLocks/>
            </p:cNvGrpSpPr>
            <p:nvPr/>
          </p:nvGrpSpPr>
          <p:grpSpPr bwMode="auto">
            <a:xfrm>
              <a:off x="2618" y="1076"/>
              <a:ext cx="393" cy="382"/>
              <a:chOff x="2640" y="1088"/>
              <a:chExt cx="432" cy="415"/>
            </a:xfrm>
          </p:grpSpPr>
          <p:grpSp>
            <p:nvGrpSpPr>
              <p:cNvPr id="91146" name="Group 10"/>
              <p:cNvGrpSpPr>
                <a:grpSpLocks/>
              </p:cNvGrpSpPr>
              <p:nvPr/>
            </p:nvGrpSpPr>
            <p:grpSpPr bwMode="auto">
              <a:xfrm>
                <a:off x="2640" y="1088"/>
                <a:ext cx="432" cy="415"/>
                <a:chOff x="2016" y="1920"/>
                <a:chExt cx="1680" cy="1680"/>
              </a:xfrm>
            </p:grpSpPr>
            <p:sp>
              <p:nvSpPr>
                <p:cNvPr id="91147" name="Oval 11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2353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91148" name="Freeform 12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sp>
            <p:nvSpPr>
              <p:cNvPr id="91149" name="Text Box 13"/>
              <p:cNvSpPr txBox="1">
                <a:spLocks noChangeArrowheads="1"/>
              </p:cNvSpPr>
              <p:nvPr/>
            </p:nvSpPr>
            <p:spPr bwMode="gray">
              <a:xfrm>
                <a:off x="2721" y="1152"/>
                <a:ext cx="288" cy="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es-ES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anose="020B0604030504040204" pitchFamily="34" charset="0"/>
                  </a:rPr>
                  <a:t>B</a:t>
                </a:r>
              </a:p>
            </p:txBody>
          </p:sp>
        </p:grpSp>
        <p:grpSp>
          <p:nvGrpSpPr>
            <p:cNvPr id="91150" name="Group 14"/>
            <p:cNvGrpSpPr>
              <a:grpSpLocks/>
            </p:cNvGrpSpPr>
            <p:nvPr/>
          </p:nvGrpSpPr>
          <p:grpSpPr bwMode="auto">
            <a:xfrm>
              <a:off x="2251" y="2995"/>
              <a:ext cx="183" cy="162"/>
              <a:chOff x="2236" y="3191"/>
              <a:chExt cx="201" cy="176"/>
            </a:xfrm>
          </p:grpSpPr>
          <p:sp>
            <p:nvSpPr>
              <p:cNvPr id="91151" name="Oval 15"/>
              <p:cNvSpPr>
                <a:spLocks noChangeArrowheads="1"/>
              </p:cNvSpPr>
              <p:nvPr/>
            </p:nvSpPr>
            <p:spPr bwMode="gray">
              <a:xfrm rot="18227093">
                <a:off x="2239" y="3282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91152" name="Oval 16"/>
              <p:cNvSpPr>
                <a:spLocks noChangeArrowheads="1"/>
              </p:cNvSpPr>
              <p:nvPr/>
            </p:nvSpPr>
            <p:spPr bwMode="gray">
              <a:xfrm rot="18227093">
                <a:off x="2353" y="3188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folHlink"/>
                  </a:gs>
                  <a:gs pos="100000">
                    <a:schemeClr val="folHlink">
                      <a:gamma/>
                      <a:shade val="6666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91153" name="Group 17"/>
            <p:cNvGrpSpPr>
              <a:grpSpLocks/>
            </p:cNvGrpSpPr>
            <p:nvPr/>
          </p:nvGrpSpPr>
          <p:grpSpPr bwMode="auto">
            <a:xfrm>
              <a:off x="1876" y="3147"/>
              <a:ext cx="393" cy="397"/>
              <a:chOff x="1824" y="3357"/>
              <a:chExt cx="432" cy="432"/>
            </a:xfrm>
          </p:grpSpPr>
          <p:grpSp>
            <p:nvGrpSpPr>
              <p:cNvPr id="91154" name="Group 18"/>
              <p:cNvGrpSpPr>
                <a:grpSpLocks/>
              </p:cNvGrpSpPr>
              <p:nvPr/>
            </p:nvGrpSpPr>
            <p:grpSpPr bwMode="auto">
              <a:xfrm>
                <a:off x="1824" y="3357"/>
                <a:ext cx="432" cy="432"/>
                <a:chOff x="2016" y="1920"/>
                <a:chExt cx="1680" cy="1680"/>
              </a:xfrm>
            </p:grpSpPr>
            <p:sp>
              <p:nvSpPr>
                <p:cNvPr id="91155" name="Oval 1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2431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91156" name="Freeform 2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folHlink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sp>
            <p:nvSpPr>
              <p:cNvPr id="91157" name="Text Box 21"/>
              <p:cNvSpPr txBox="1">
                <a:spLocks noChangeArrowheads="1"/>
              </p:cNvSpPr>
              <p:nvPr/>
            </p:nvSpPr>
            <p:spPr bwMode="gray">
              <a:xfrm>
                <a:off x="1899" y="3438"/>
                <a:ext cx="271" cy="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es-ES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anose="020B0604030504040204" pitchFamily="34" charset="0"/>
                  </a:rPr>
                  <a:t>E</a:t>
                </a:r>
              </a:p>
            </p:txBody>
          </p:sp>
        </p:grpSp>
        <p:grpSp>
          <p:nvGrpSpPr>
            <p:cNvPr id="91158" name="Group 22"/>
            <p:cNvGrpSpPr>
              <a:grpSpLocks/>
            </p:cNvGrpSpPr>
            <p:nvPr/>
          </p:nvGrpSpPr>
          <p:grpSpPr bwMode="auto">
            <a:xfrm>
              <a:off x="3798" y="1871"/>
              <a:ext cx="391" cy="401"/>
              <a:chOff x="3938" y="1968"/>
              <a:chExt cx="430" cy="437"/>
            </a:xfrm>
          </p:grpSpPr>
          <p:grpSp>
            <p:nvGrpSpPr>
              <p:cNvPr id="91159" name="Group 23"/>
              <p:cNvGrpSpPr>
                <a:grpSpLocks/>
              </p:cNvGrpSpPr>
              <p:nvPr/>
            </p:nvGrpSpPr>
            <p:grpSpPr bwMode="auto">
              <a:xfrm>
                <a:off x="3938" y="1968"/>
                <a:ext cx="430" cy="437"/>
                <a:chOff x="2016" y="1920"/>
                <a:chExt cx="1680" cy="1680"/>
              </a:xfrm>
            </p:grpSpPr>
            <p:sp>
              <p:nvSpPr>
                <p:cNvPr id="91160" name="Oval 24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tint val="57647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91161" name="Freeform 25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hlink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sp>
            <p:nvSpPr>
              <p:cNvPr id="91162" name="Text Box 26"/>
              <p:cNvSpPr txBox="1">
                <a:spLocks noChangeArrowheads="1"/>
              </p:cNvSpPr>
              <p:nvPr/>
            </p:nvSpPr>
            <p:spPr bwMode="gray">
              <a:xfrm>
                <a:off x="4007" y="2028"/>
                <a:ext cx="281" cy="3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es-ES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anose="020B0604030504040204" pitchFamily="34" charset="0"/>
                  </a:rPr>
                  <a:t>C</a:t>
                </a:r>
              </a:p>
            </p:txBody>
          </p:sp>
        </p:grpSp>
        <p:grpSp>
          <p:nvGrpSpPr>
            <p:cNvPr id="91163" name="Group 27"/>
            <p:cNvGrpSpPr>
              <a:grpSpLocks/>
            </p:cNvGrpSpPr>
            <p:nvPr/>
          </p:nvGrpSpPr>
          <p:grpSpPr bwMode="auto">
            <a:xfrm>
              <a:off x="3447" y="3150"/>
              <a:ext cx="375" cy="360"/>
              <a:chOff x="3552" y="3339"/>
              <a:chExt cx="412" cy="392"/>
            </a:xfrm>
          </p:grpSpPr>
          <p:grpSp>
            <p:nvGrpSpPr>
              <p:cNvPr id="91164" name="Group 28"/>
              <p:cNvGrpSpPr>
                <a:grpSpLocks/>
              </p:cNvGrpSpPr>
              <p:nvPr/>
            </p:nvGrpSpPr>
            <p:grpSpPr bwMode="auto">
              <a:xfrm>
                <a:off x="3552" y="3339"/>
                <a:ext cx="412" cy="392"/>
                <a:chOff x="2016" y="1920"/>
                <a:chExt cx="1680" cy="1680"/>
              </a:xfrm>
            </p:grpSpPr>
            <p:sp>
              <p:nvSpPr>
                <p:cNvPr id="91165" name="Oval 29"/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91166" name="Freeform 30"/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sp>
            <p:nvSpPr>
              <p:cNvPr id="91167" name="Text Box 31"/>
              <p:cNvSpPr txBox="1">
                <a:spLocks noChangeArrowheads="1"/>
              </p:cNvSpPr>
              <p:nvPr/>
            </p:nvSpPr>
            <p:spPr bwMode="gray">
              <a:xfrm>
                <a:off x="3628" y="3360"/>
                <a:ext cx="302" cy="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es-ES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anose="020B0604030504040204" pitchFamily="34" charset="0"/>
                  </a:rPr>
                  <a:t>D</a:t>
                </a:r>
              </a:p>
            </p:txBody>
          </p:sp>
        </p:grpSp>
        <p:grpSp>
          <p:nvGrpSpPr>
            <p:cNvPr id="91168" name="Group 32"/>
            <p:cNvGrpSpPr>
              <a:grpSpLocks/>
            </p:cNvGrpSpPr>
            <p:nvPr/>
          </p:nvGrpSpPr>
          <p:grpSpPr bwMode="auto">
            <a:xfrm>
              <a:off x="1658" y="1871"/>
              <a:ext cx="393" cy="397"/>
              <a:chOff x="1583" y="1968"/>
              <a:chExt cx="432" cy="432"/>
            </a:xfrm>
          </p:grpSpPr>
          <p:grpSp>
            <p:nvGrpSpPr>
              <p:cNvPr id="91169" name="Group 33"/>
              <p:cNvGrpSpPr>
                <a:grpSpLocks/>
              </p:cNvGrpSpPr>
              <p:nvPr/>
            </p:nvGrpSpPr>
            <p:grpSpPr bwMode="auto">
              <a:xfrm>
                <a:off x="1583" y="1968"/>
                <a:ext cx="432" cy="432"/>
                <a:chOff x="2385" y="1920"/>
                <a:chExt cx="1680" cy="1680"/>
              </a:xfrm>
            </p:grpSpPr>
            <p:sp>
              <p:nvSpPr>
                <p:cNvPr id="91170" name="Oval 34"/>
                <p:cNvSpPr>
                  <a:spLocks noChangeArrowheads="1"/>
                </p:cNvSpPr>
                <p:nvPr/>
              </p:nvSpPr>
              <p:spPr bwMode="gray">
                <a:xfrm>
                  <a:off x="2385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5490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s-ES"/>
                </a:p>
              </p:txBody>
            </p:sp>
            <p:sp>
              <p:nvSpPr>
                <p:cNvPr id="91171" name="Freeform 35"/>
                <p:cNvSpPr>
                  <a:spLocks/>
                </p:cNvSpPr>
                <p:nvPr/>
              </p:nvSpPr>
              <p:spPr bwMode="gray">
                <a:xfrm>
                  <a:off x="2590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sp>
            <p:nvSpPr>
              <p:cNvPr id="91172" name="Text Box 36"/>
              <p:cNvSpPr txBox="1">
                <a:spLocks noChangeArrowheads="1"/>
              </p:cNvSpPr>
              <p:nvPr/>
            </p:nvSpPr>
            <p:spPr bwMode="gray">
              <a:xfrm>
                <a:off x="1633" y="2016"/>
                <a:ext cx="291" cy="3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altLang="es-ES" sz="2400" b="1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anose="020B0604030504040204" pitchFamily="34" charset="0"/>
                  </a:rPr>
                  <a:t>A</a:t>
                </a:r>
              </a:p>
            </p:txBody>
          </p:sp>
        </p:grpSp>
        <p:sp>
          <p:nvSpPr>
            <p:cNvPr id="91173" name="Oval 37"/>
            <p:cNvSpPr>
              <a:spLocks noChangeArrowheads="1"/>
            </p:cNvSpPr>
            <p:nvPr/>
          </p:nvSpPr>
          <p:spPr bwMode="gray">
            <a:xfrm rot="18227093">
              <a:off x="3406" y="3060"/>
              <a:ext cx="75" cy="79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91174" name="Oval 38"/>
            <p:cNvSpPr>
              <a:spLocks noChangeArrowheads="1"/>
            </p:cNvSpPr>
            <p:nvPr/>
          </p:nvSpPr>
          <p:spPr bwMode="gray">
            <a:xfrm rot="18227093">
              <a:off x="3318" y="2972"/>
              <a:ext cx="75" cy="79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66667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91175" name="Group 39"/>
            <p:cNvGrpSpPr>
              <a:grpSpLocks/>
            </p:cNvGrpSpPr>
            <p:nvPr/>
          </p:nvGrpSpPr>
          <p:grpSpPr bwMode="auto">
            <a:xfrm>
              <a:off x="2007" y="2135"/>
              <a:ext cx="210" cy="120"/>
              <a:chOff x="2016" y="2304"/>
              <a:chExt cx="231" cy="130"/>
            </a:xfrm>
          </p:grpSpPr>
          <p:sp>
            <p:nvSpPr>
              <p:cNvPr id="91176" name="Oval 40"/>
              <p:cNvSpPr>
                <a:spLocks noChangeArrowheads="1"/>
              </p:cNvSpPr>
              <p:nvPr/>
            </p:nvSpPr>
            <p:spPr bwMode="gray">
              <a:xfrm rot="18227093">
                <a:off x="2019" y="2301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5764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91177" name="Oval 41"/>
              <p:cNvSpPr>
                <a:spLocks noChangeArrowheads="1"/>
              </p:cNvSpPr>
              <p:nvPr/>
            </p:nvSpPr>
            <p:spPr bwMode="gray">
              <a:xfrm rot="18227093">
                <a:off x="2163" y="234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862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91178" name="Group 42"/>
            <p:cNvGrpSpPr>
              <a:grpSpLocks/>
            </p:cNvGrpSpPr>
            <p:nvPr/>
          </p:nvGrpSpPr>
          <p:grpSpPr bwMode="auto">
            <a:xfrm>
              <a:off x="2793" y="1543"/>
              <a:ext cx="79" cy="239"/>
              <a:chOff x="2832" y="1612"/>
              <a:chExt cx="87" cy="260"/>
            </a:xfrm>
          </p:grpSpPr>
          <p:sp>
            <p:nvSpPr>
              <p:cNvPr id="91179" name="Oval 43"/>
              <p:cNvSpPr>
                <a:spLocks noChangeArrowheads="1"/>
              </p:cNvSpPr>
              <p:nvPr/>
            </p:nvSpPr>
            <p:spPr bwMode="gray">
              <a:xfrm rot="18227093">
                <a:off x="2835" y="1609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549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91180" name="Oval 44"/>
              <p:cNvSpPr>
                <a:spLocks noChangeArrowheads="1"/>
              </p:cNvSpPr>
              <p:nvPr/>
            </p:nvSpPr>
            <p:spPr bwMode="gray">
              <a:xfrm rot="18227093">
                <a:off x="2835" y="1787"/>
                <a:ext cx="82" cy="87"/>
              </a:xfrm>
              <a:prstGeom prst="ellipse">
                <a:avLst/>
              </a:prstGeom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48627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sp>
          <p:nvSpPr>
            <p:cNvPr id="91181" name="Oval 45"/>
            <p:cNvSpPr>
              <a:spLocks noChangeArrowheads="1"/>
            </p:cNvSpPr>
            <p:nvPr/>
          </p:nvSpPr>
          <p:spPr bwMode="gray">
            <a:xfrm rot="18227093">
              <a:off x="3635" y="2150"/>
              <a:ext cx="75" cy="7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75686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91182" name="Oval 46"/>
            <p:cNvSpPr>
              <a:spLocks noChangeArrowheads="1"/>
            </p:cNvSpPr>
            <p:nvPr/>
          </p:nvSpPr>
          <p:spPr bwMode="gray">
            <a:xfrm rot="18227093">
              <a:off x="3493" y="2222"/>
              <a:ext cx="75" cy="79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75686"/>
                    <a:invGamma/>
                  </a:schemeClr>
                </a:gs>
                <a:gs pos="100000">
                  <a:schemeClr val="hlink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91184" name="Text Box 48"/>
            <p:cNvSpPr txBox="1">
              <a:spLocks noChangeArrowheads="1"/>
            </p:cNvSpPr>
            <p:nvPr/>
          </p:nvSpPr>
          <p:spPr bwMode="auto">
            <a:xfrm>
              <a:off x="2131" y="768"/>
              <a:ext cx="131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/>
              <a:r>
                <a:rPr lang="es-ES" b="1" dirty="0"/>
                <a:t>DE ACTIVIDAD</a:t>
              </a:r>
              <a:endParaRPr lang="es-ES" dirty="0"/>
            </a:p>
          </p:txBody>
        </p:sp>
        <p:sp>
          <p:nvSpPr>
            <p:cNvPr id="91185" name="Text Box 49"/>
            <p:cNvSpPr txBox="1">
              <a:spLocks noChangeArrowheads="1"/>
            </p:cNvSpPr>
            <p:nvPr/>
          </p:nvSpPr>
          <p:spPr bwMode="auto">
            <a:xfrm>
              <a:off x="4045" y="1967"/>
              <a:ext cx="1318" cy="3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s-ES" b="1" dirty="0"/>
                <a:t>DE ENDEUDAMIENTO </a:t>
              </a:r>
              <a:endParaRPr lang="en-US" altLang="es-ES" b="1" dirty="0">
                <a:solidFill>
                  <a:schemeClr val="tx2"/>
                </a:solidFill>
              </a:endParaRPr>
            </a:p>
          </p:txBody>
        </p:sp>
        <p:sp>
          <p:nvSpPr>
            <p:cNvPr id="91186" name="Text Box 50"/>
            <p:cNvSpPr txBox="1">
              <a:spLocks noChangeArrowheads="1"/>
            </p:cNvSpPr>
            <p:nvPr/>
          </p:nvSpPr>
          <p:spPr bwMode="auto">
            <a:xfrm>
              <a:off x="412" y="3234"/>
              <a:ext cx="1751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/>
              <a:r>
                <a:rPr lang="es-ES" b="1" dirty="0"/>
                <a:t>VALOR DE MERCADO</a:t>
              </a:r>
              <a:endParaRPr lang="es-ES" dirty="0"/>
            </a:p>
          </p:txBody>
        </p:sp>
        <p:sp>
          <p:nvSpPr>
            <p:cNvPr id="91187" name="Text Box 51"/>
            <p:cNvSpPr txBox="1">
              <a:spLocks noChangeArrowheads="1"/>
            </p:cNvSpPr>
            <p:nvPr/>
          </p:nvSpPr>
          <p:spPr bwMode="auto">
            <a:xfrm>
              <a:off x="3805" y="3330"/>
              <a:ext cx="1160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s-ES" b="1" dirty="0"/>
                <a:t>DE RENTABILIDAD</a:t>
              </a:r>
              <a:endParaRPr lang="en-US" altLang="es-ES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657607" y="2859098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0" hangingPunct="0"/>
            <a:r>
              <a:rPr lang="es-ES" b="1" dirty="0"/>
              <a:t>DE LIQUIDEZ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404765" y="3422685"/>
            <a:ext cx="23730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s-ES" sz="1400" b="1" dirty="0">
                <a:solidFill>
                  <a:srgbClr val="002060"/>
                </a:solidFill>
              </a:rPr>
              <a:t>Capacidad que posee una entidad de hacer frente a sus deudas en el corto plazo.</a:t>
            </a:r>
            <a:endParaRPr lang="es-ES" sz="1400" dirty="0"/>
          </a:p>
        </p:txBody>
      </p:sp>
      <p:sp>
        <p:nvSpPr>
          <p:cNvPr id="53" name="CuadroTexto 52"/>
          <p:cNvSpPr txBox="1"/>
          <p:nvPr/>
        </p:nvSpPr>
        <p:spPr>
          <a:xfrm>
            <a:off x="251521" y="923096"/>
            <a:ext cx="30421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s-ES" sz="1400" b="1" dirty="0">
                <a:solidFill>
                  <a:srgbClr val="002060"/>
                </a:solidFill>
              </a:rPr>
              <a:t>Mide el grado de efectividad con que la empresa utiliza sus recursos.</a:t>
            </a:r>
          </a:p>
          <a:p>
            <a:pPr algn="ctr"/>
            <a:r>
              <a:rPr lang="es-ES_tradnl" altLang="es-ES" sz="1400" b="1" dirty="0">
                <a:solidFill>
                  <a:srgbClr val="002060"/>
                </a:solidFill>
              </a:rPr>
              <a:t>Evalúa la </a:t>
            </a:r>
            <a:r>
              <a:rPr lang="es-ES_tradnl" altLang="es-ES" sz="1400" b="1" dirty="0">
                <a:solidFill>
                  <a:srgbClr val="FF0000"/>
                </a:solidFill>
              </a:rPr>
              <a:t>eficacia</a:t>
            </a:r>
            <a:r>
              <a:rPr lang="es-ES_tradnl" altLang="es-ES" sz="1400" b="1" dirty="0">
                <a:solidFill>
                  <a:srgbClr val="002060"/>
                </a:solidFill>
              </a:rPr>
              <a:t> de la Organización.</a:t>
            </a:r>
            <a:endParaRPr lang="es-ES" sz="1400" dirty="0"/>
          </a:p>
        </p:txBody>
      </p:sp>
      <p:sp>
        <p:nvSpPr>
          <p:cNvPr id="54" name="CuadroTexto 53"/>
          <p:cNvSpPr txBox="1"/>
          <p:nvPr/>
        </p:nvSpPr>
        <p:spPr>
          <a:xfrm>
            <a:off x="5881642" y="1683385"/>
            <a:ext cx="30421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s-ES" sz="1400" b="1" dirty="0">
                <a:solidFill>
                  <a:srgbClr val="002060"/>
                </a:solidFill>
              </a:rPr>
              <a:t>Miden el grado en el cual la empresa ha sido financiada mediante deudas</a:t>
            </a:r>
            <a:r>
              <a:rPr lang="es-ES_tradnl" altLang="es-ES" sz="1400" b="1" dirty="0">
                <a:solidFill>
                  <a:srgbClr val="002060"/>
                </a:solidFill>
              </a:rPr>
              <a:t>.</a:t>
            </a:r>
          </a:p>
          <a:p>
            <a:pPr algn="ctr"/>
            <a:r>
              <a:rPr lang="es-ES" sz="1400" dirty="0"/>
              <a:t>(</a:t>
            </a:r>
            <a:r>
              <a:rPr lang="es-ES" sz="1400" b="1" dirty="0"/>
              <a:t>Hasta donde los activos están financiados por terceros).</a:t>
            </a:r>
            <a:endParaRPr lang="es-ES" sz="1400" dirty="0"/>
          </a:p>
        </p:txBody>
      </p:sp>
      <p:sp>
        <p:nvSpPr>
          <p:cNvPr id="4" name="Llamada rectangular 3"/>
          <p:cNvSpPr/>
          <p:nvPr/>
        </p:nvSpPr>
        <p:spPr>
          <a:xfrm>
            <a:off x="404765" y="832696"/>
            <a:ext cx="2888880" cy="1209212"/>
          </a:xfrm>
          <a:prstGeom prst="wedgeRectCallout">
            <a:avLst>
              <a:gd name="adj1" fmla="val 79939"/>
              <a:gd name="adj2" fmla="val 35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Llamada rectangular 4"/>
          <p:cNvSpPr/>
          <p:nvPr/>
        </p:nvSpPr>
        <p:spPr>
          <a:xfrm>
            <a:off x="477243" y="3442727"/>
            <a:ext cx="2282136" cy="921486"/>
          </a:xfrm>
          <a:prstGeom prst="wedgeRectCallout">
            <a:avLst>
              <a:gd name="adj1" fmla="val -17494"/>
              <a:gd name="adj2" fmla="val -7477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CuadroTexto 57"/>
          <p:cNvSpPr txBox="1"/>
          <p:nvPr/>
        </p:nvSpPr>
        <p:spPr>
          <a:xfrm>
            <a:off x="6421211" y="4303657"/>
            <a:ext cx="21582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s-ES" sz="1400" b="1" dirty="0">
                <a:solidFill>
                  <a:srgbClr val="002060"/>
                </a:solidFill>
              </a:rPr>
              <a:t>Mide la </a:t>
            </a:r>
            <a:r>
              <a:rPr lang="es-ES" altLang="es-ES" sz="1400" b="1" dirty="0">
                <a:solidFill>
                  <a:srgbClr val="FF0000"/>
                </a:solidFill>
              </a:rPr>
              <a:t>eficiencia</a:t>
            </a:r>
            <a:r>
              <a:rPr lang="es-ES" altLang="es-ES" sz="1400" b="1" dirty="0">
                <a:solidFill>
                  <a:srgbClr val="002060"/>
                </a:solidFill>
              </a:rPr>
              <a:t> de la administración en la utilización de sus recursos disponibles.  </a:t>
            </a:r>
            <a:endParaRPr lang="es-ES" sz="1400" dirty="0"/>
          </a:p>
        </p:txBody>
      </p:sp>
      <p:sp>
        <p:nvSpPr>
          <p:cNvPr id="6" name="Llamada rectangular 5"/>
          <p:cNvSpPr/>
          <p:nvPr/>
        </p:nvSpPr>
        <p:spPr>
          <a:xfrm>
            <a:off x="6483900" y="4316848"/>
            <a:ext cx="2151737" cy="955297"/>
          </a:xfrm>
          <a:prstGeom prst="wedge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CuadroTexto 59"/>
          <p:cNvSpPr txBox="1"/>
          <p:nvPr/>
        </p:nvSpPr>
        <p:spPr>
          <a:xfrm>
            <a:off x="450420" y="5706830"/>
            <a:ext cx="2564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s-ES" sz="1400" b="1" dirty="0">
                <a:solidFill>
                  <a:srgbClr val="002060"/>
                </a:solidFill>
              </a:rPr>
              <a:t>Relaciona el precio de las acciones de la empresa con sus utilidades y con su valor en libro por acción.  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2606313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362325783"/>
              </p:ext>
            </p:extLst>
          </p:nvPr>
        </p:nvGraphicFramePr>
        <p:xfrm>
          <a:off x="214282" y="188640"/>
          <a:ext cx="8572560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5350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/>
          <p:cNvSpPr/>
          <p:nvPr/>
        </p:nvSpPr>
        <p:spPr>
          <a:xfrm>
            <a:off x="323529" y="908721"/>
            <a:ext cx="8352928" cy="2272823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/>
          <p:cNvSpPr/>
          <p:nvPr/>
        </p:nvSpPr>
        <p:spPr>
          <a:xfrm>
            <a:off x="534264" y="2041600"/>
            <a:ext cx="2127038" cy="8622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534264" y="1010329"/>
            <a:ext cx="2095445" cy="8310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2816"/>
              </p:ext>
            </p:extLst>
          </p:nvPr>
        </p:nvGraphicFramePr>
        <p:xfrm>
          <a:off x="622224" y="1284492"/>
          <a:ext cx="1946141" cy="4698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6141">
                  <a:extLst>
                    <a:ext uri="{9D8B030D-6E8A-4147-A177-3AD203B41FA5}">
                      <a16:colId xmlns:a16="http://schemas.microsoft.com/office/drawing/2014/main" val="38788658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Costo de </a:t>
                      </a:r>
                      <a:r>
                        <a:rPr lang="es-ES_tradnl" sz="1400" u="sng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Venta</a:t>
                      </a:r>
                      <a:endParaRPr lang="es-ES" sz="14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Inventario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9535" marR="8953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846477"/>
                  </a:ext>
                </a:extLst>
              </a:tr>
            </a:tbl>
          </a:graphicData>
        </a:graphic>
      </p:graphicFrame>
      <p:sp>
        <p:nvSpPr>
          <p:cNvPr id="8" name="Rectángulo 7"/>
          <p:cNvSpPr/>
          <p:nvPr/>
        </p:nvSpPr>
        <p:spPr>
          <a:xfrm>
            <a:off x="466615" y="1010329"/>
            <a:ext cx="2161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 b="1" dirty="0"/>
              <a:t>Rotación del Inventario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11559" y="2026334"/>
            <a:ext cx="17844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/>
              <a:t>Ciclo de Inventario</a:t>
            </a:r>
          </a:p>
        </p:txBody>
      </p:sp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069459"/>
              </p:ext>
            </p:extLst>
          </p:nvPr>
        </p:nvGraphicFramePr>
        <p:xfrm>
          <a:off x="610071" y="2290782"/>
          <a:ext cx="1785951" cy="4410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5951">
                  <a:extLst>
                    <a:ext uri="{9D8B030D-6E8A-4147-A177-3AD203B41FA5}">
                      <a16:colId xmlns:a16="http://schemas.microsoft.com/office/drawing/2014/main" val="1678422617"/>
                    </a:ext>
                  </a:extLst>
                </a:gridCol>
              </a:tblGrid>
              <a:tr h="4410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400" u="sng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</a:t>
                      </a:r>
                      <a:endParaRPr lang="es-ES" sz="1400" u="sng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9535" marR="8953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892827"/>
                  </a:ext>
                </a:extLst>
              </a:tr>
            </a:tbl>
          </a:graphicData>
        </a:graphic>
      </p:graphicFrame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539553" y="2492896"/>
            <a:ext cx="208823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_tradnl" altLang="es-E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Rotación del Inventario</a:t>
            </a:r>
            <a:r>
              <a:rPr kumimoji="0" lang="es-ES" altLang="es-ES" sz="1400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487492" y="3383076"/>
            <a:ext cx="5086494" cy="1077218"/>
          </a:xfrm>
          <a:prstGeom prst="rect">
            <a:avLst/>
          </a:prstGeom>
          <a:solidFill>
            <a:srgbClr val="9BF903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Plazo Promedio de Cuentas por Cobrar o Periodo promedio de cobro (PPCC)</a:t>
            </a:r>
          </a:p>
          <a:p>
            <a:pPr algn="ctr"/>
            <a:r>
              <a:rPr lang="es-ES_tradnl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s-ES_tradnl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Cuentas por Cobrar / Ventas diarias promedio</a:t>
            </a:r>
            <a:endParaRPr lang="es-ES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453971" y="4749911"/>
            <a:ext cx="5020263" cy="1077218"/>
          </a:xfrm>
          <a:prstGeom prst="rect">
            <a:avLst/>
          </a:prstGeom>
          <a:solidFill>
            <a:srgbClr val="F7FD7B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Plazo promedio de Cuentas por Pagar  o Periodo promedio de pago (PPÇP)</a:t>
            </a:r>
          </a:p>
          <a:p>
            <a:pPr algn="ctr"/>
            <a:endParaRPr lang="es-ES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Cuentas por Pagar /Compras diarias </a:t>
            </a:r>
            <a:r>
              <a:rPr lang="es-ES_tradnl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promedio</a:t>
            </a:r>
            <a:endParaRPr lang="es-ES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ítulo 1"/>
          <p:cNvSpPr txBox="1">
            <a:spLocks/>
          </p:cNvSpPr>
          <p:nvPr/>
        </p:nvSpPr>
        <p:spPr>
          <a:xfrm>
            <a:off x="467544" y="9952"/>
            <a:ext cx="8352928" cy="563562"/>
          </a:xfrm>
          <a:prstGeom prst="rect">
            <a:avLst/>
          </a:prstGeom>
        </p:spPr>
        <p:txBody>
          <a:bodyPr anchor="t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s-ES_tradnl" sz="2400" dirty="0"/>
              <a:t>RAZONES DE ACTIVIDAD </a:t>
            </a:r>
            <a:br>
              <a:rPr lang="es-ES_tradnl" sz="2400" dirty="0"/>
            </a:br>
            <a:r>
              <a:rPr lang="es-ES_tradnl" sz="2400" dirty="0"/>
              <a:t>(El resultado se expresa en veces y días)</a:t>
            </a:r>
            <a:br>
              <a:rPr lang="es-ES" sz="2400" dirty="0"/>
            </a:br>
            <a:endParaRPr lang="es-ES" sz="2400" dirty="0"/>
          </a:p>
        </p:txBody>
      </p:sp>
      <p:sp>
        <p:nvSpPr>
          <p:cNvPr id="49" name="CuadroTexto 48"/>
          <p:cNvSpPr txBox="1"/>
          <p:nvPr/>
        </p:nvSpPr>
        <p:spPr>
          <a:xfrm>
            <a:off x="3491880" y="1284492"/>
            <a:ext cx="5000015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Plazo promedio de Inventario o Periodo promedio de Inventario (PPI) </a:t>
            </a:r>
          </a:p>
          <a:p>
            <a:pPr algn="ctr"/>
            <a:r>
              <a:rPr lang="es-ES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Inventario  / Costo de Venta diario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5686833" y="4508841"/>
            <a:ext cx="2989624" cy="1061829"/>
          </a:xfrm>
          <a:prstGeom prst="rect">
            <a:avLst/>
          </a:prstGeom>
          <a:solidFill>
            <a:srgbClr val="FEB0E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>
              <a:spcAft>
                <a:spcPts val="1800"/>
              </a:spcAft>
            </a:pPr>
            <a:r>
              <a:rPr lang="es-ES_tradnl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Rotación de Activo Total (RAT)</a:t>
            </a:r>
          </a:p>
          <a:p>
            <a:pPr algn="ctr">
              <a:spcAft>
                <a:spcPts val="1800"/>
              </a:spcAft>
            </a:pPr>
            <a:r>
              <a:rPr lang="es-ES_tradnl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Ventas / Activo Total </a:t>
            </a:r>
            <a:endParaRPr lang="es-ES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053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574980469"/>
              </p:ext>
            </p:extLst>
          </p:nvPr>
        </p:nvGraphicFramePr>
        <p:xfrm>
          <a:off x="214282" y="285728"/>
          <a:ext cx="8572560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1259632" y="1628800"/>
            <a:ext cx="6801862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tx2"/>
                </a:solidFill>
                <a:latin typeface="+mn-lt"/>
              </a:rPr>
              <a:t>(Los resultados se expresan en porciento: %)</a:t>
            </a:r>
          </a:p>
        </p:txBody>
      </p:sp>
    </p:spTree>
    <p:extLst>
      <p:ext uri="{BB962C8B-B14F-4D97-AF65-F5344CB8AC3E}">
        <p14:creationId xmlns:p14="http://schemas.microsoft.com/office/powerpoint/2010/main" val="3653130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683568" y="1268760"/>
            <a:ext cx="7886112" cy="4772952"/>
            <a:chOff x="683568" y="1268760"/>
            <a:chExt cx="7886112" cy="4772952"/>
          </a:xfrm>
        </p:grpSpPr>
        <p:sp>
          <p:nvSpPr>
            <p:cNvPr id="5" name="Forma libre 4"/>
            <p:cNvSpPr/>
            <p:nvPr/>
          </p:nvSpPr>
          <p:spPr>
            <a:xfrm>
              <a:off x="683568" y="1268760"/>
              <a:ext cx="7886112" cy="3359216"/>
            </a:xfrm>
            <a:custGeom>
              <a:avLst/>
              <a:gdLst>
                <a:gd name="connsiteX0" fmla="*/ 0 w 7886112"/>
                <a:gd name="connsiteY0" fmla="*/ 335922 h 3359216"/>
                <a:gd name="connsiteX1" fmla="*/ 335922 w 7886112"/>
                <a:gd name="connsiteY1" fmla="*/ 0 h 3359216"/>
                <a:gd name="connsiteX2" fmla="*/ 7550190 w 7886112"/>
                <a:gd name="connsiteY2" fmla="*/ 0 h 3359216"/>
                <a:gd name="connsiteX3" fmla="*/ 7886112 w 7886112"/>
                <a:gd name="connsiteY3" fmla="*/ 335922 h 3359216"/>
                <a:gd name="connsiteX4" fmla="*/ 7886112 w 7886112"/>
                <a:gd name="connsiteY4" fmla="*/ 3023294 h 3359216"/>
                <a:gd name="connsiteX5" fmla="*/ 7550190 w 7886112"/>
                <a:gd name="connsiteY5" fmla="*/ 3359216 h 3359216"/>
                <a:gd name="connsiteX6" fmla="*/ 335922 w 7886112"/>
                <a:gd name="connsiteY6" fmla="*/ 3359216 h 3359216"/>
                <a:gd name="connsiteX7" fmla="*/ 0 w 7886112"/>
                <a:gd name="connsiteY7" fmla="*/ 3023294 h 3359216"/>
                <a:gd name="connsiteX8" fmla="*/ 0 w 7886112"/>
                <a:gd name="connsiteY8" fmla="*/ 335922 h 335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86112" h="3359216">
                  <a:moveTo>
                    <a:pt x="0" y="335922"/>
                  </a:moveTo>
                  <a:cubicBezTo>
                    <a:pt x="0" y="150397"/>
                    <a:pt x="150397" y="0"/>
                    <a:pt x="335922" y="0"/>
                  </a:cubicBezTo>
                  <a:lnTo>
                    <a:pt x="7550190" y="0"/>
                  </a:lnTo>
                  <a:cubicBezTo>
                    <a:pt x="7735715" y="0"/>
                    <a:pt x="7886112" y="150397"/>
                    <a:pt x="7886112" y="335922"/>
                  </a:cubicBezTo>
                  <a:lnTo>
                    <a:pt x="7886112" y="3023294"/>
                  </a:lnTo>
                  <a:cubicBezTo>
                    <a:pt x="7886112" y="3208819"/>
                    <a:pt x="7735715" y="3359216"/>
                    <a:pt x="7550190" y="3359216"/>
                  </a:cubicBezTo>
                  <a:lnTo>
                    <a:pt x="335922" y="3359216"/>
                  </a:lnTo>
                  <a:cubicBezTo>
                    <a:pt x="150397" y="3359216"/>
                    <a:pt x="0" y="3208819"/>
                    <a:pt x="0" y="3023294"/>
                  </a:cubicBezTo>
                  <a:lnTo>
                    <a:pt x="0" y="335922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z="-152400" extrusionH="63500" prstMaterial="matte">
              <a:bevelT w="144450" h="6350" prst="relaxedInset"/>
              <a:contourClr>
                <a:schemeClr val="bg1"/>
              </a:contourClr>
            </a:sp3d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5740" tIns="205740" rIns="205740" bIns="2557192" numCol="1" spcCol="1270" anchor="ctr" anchorCtr="0">
              <a:noAutofit/>
            </a:bodyPr>
            <a:lstStyle/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_tradnl" sz="5400" b="1" kern="1200" dirty="0"/>
            </a:p>
          </p:txBody>
        </p:sp>
        <p:sp>
          <p:nvSpPr>
            <p:cNvPr id="6" name="Forma libre 5"/>
            <p:cNvSpPr/>
            <p:nvPr/>
          </p:nvSpPr>
          <p:spPr>
            <a:xfrm>
              <a:off x="1334131" y="2128904"/>
              <a:ext cx="6654526" cy="1182942"/>
            </a:xfrm>
            <a:custGeom>
              <a:avLst/>
              <a:gdLst>
                <a:gd name="connsiteX0" fmla="*/ 0 w 6654526"/>
                <a:gd name="connsiteY0" fmla="*/ 118294 h 1182942"/>
                <a:gd name="connsiteX1" fmla="*/ 118294 w 6654526"/>
                <a:gd name="connsiteY1" fmla="*/ 0 h 1182942"/>
                <a:gd name="connsiteX2" fmla="*/ 6536232 w 6654526"/>
                <a:gd name="connsiteY2" fmla="*/ 0 h 1182942"/>
                <a:gd name="connsiteX3" fmla="*/ 6654526 w 6654526"/>
                <a:gd name="connsiteY3" fmla="*/ 118294 h 1182942"/>
                <a:gd name="connsiteX4" fmla="*/ 6654526 w 6654526"/>
                <a:gd name="connsiteY4" fmla="*/ 1064648 h 1182942"/>
                <a:gd name="connsiteX5" fmla="*/ 6536232 w 6654526"/>
                <a:gd name="connsiteY5" fmla="*/ 1182942 h 1182942"/>
                <a:gd name="connsiteX6" fmla="*/ 118294 w 6654526"/>
                <a:gd name="connsiteY6" fmla="*/ 1182942 h 1182942"/>
                <a:gd name="connsiteX7" fmla="*/ 0 w 6654526"/>
                <a:gd name="connsiteY7" fmla="*/ 1064648 h 1182942"/>
                <a:gd name="connsiteX8" fmla="*/ 0 w 6654526"/>
                <a:gd name="connsiteY8" fmla="*/ 118294 h 118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54526" h="1182942">
                  <a:moveTo>
                    <a:pt x="0" y="118294"/>
                  </a:moveTo>
                  <a:cubicBezTo>
                    <a:pt x="0" y="52962"/>
                    <a:pt x="52962" y="0"/>
                    <a:pt x="118294" y="0"/>
                  </a:cubicBezTo>
                  <a:lnTo>
                    <a:pt x="6536232" y="0"/>
                  </a:lnTo>
                  <a:cubicBezTo>
                    <a:pt x="6601564" y="0"/>
                    <a:pt x="6654526" y="52962"/>
                    <a:pt x="6654526" y="118294"/>
                  </a:cubicBezTo>
                  <a:lnTo>
                    <a:pt x="6654526" y="1064648"/>
                  </a:lnTo>
                  <a:cubicBezTo>
                    <a:pt x="6654526" y="1129980"/>
                    <a:pt x="6601564" y="1182942"/>
                    <a:pt x="6536232" y="1182942"/>
                  </a:cubicBezTo>
                  <a:lnTo>
                    <a:pt x="118294" y="1182942"/>
                  </a:lnTo>
                  <a:cubicBezTo>
                    <a:pt x="52962" y="1182942"/>
                    <a:pt x="0" y="1129980"/>
                    <a:pt x="0" y="1064648"/>
                  </a:cubicBezTo>
                  <a:lnTo>
                    <a:pt x="0" y="118294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987" tIns="74652" rIns="87987" bIns="74652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100" b="1" kern="1200" dirty="0"/>
                <a:t>Razón precio/utilidad</a:t>
              </a: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_tradnl" sz="2100" kern="1200" dirty="0"/>
                <a:t>Precio por acción / Utilidades por acción</a:t>
              </a:r>
            </a:p>
          </p:txBody>
        </p:sp>
        <p:sp>
          <p:nvSpPr>
            <p:cNvPr id="7" name="Forma libre 6"/>
            <p:cNvSpPr/>
            <p:nvPr/>
          </p:nvSpPr>
          <p:spPr>
            <a:xfrm>
              <a:off x="1334131" y="3493837"/>
              <a:ext cx="6654526" cy="1182942"/>
            </a:xfrm>
            <a:custGeom>
              <a:avLst/>
              <a:gdLst>
                <a:gd name="connsiteX0" fmla="*/ 0 w 6654526"/>
                <a:gd name="connsiteY0" fmla="*/ 118294 h 1182942"/>
                <a:gd name="connsiteX1" fmla="*/ 118294 w 6654526"/>
                <a:gd name="connsiteY1" fmla="*/ 0 h 1182942"/>
                <a:gd name="connsiteX2" fmla="*/ 6536232 w 6654526"/>
                <a:gd name="connsiteY2" fmla="*/ 0 h 1182942"/>
                <a:gd name="connsiteX3" fmla="*/ 6654526 w 6654526"/>
                <a:gd name="connsiteY3" fmla="*/ 118294 h 1182942"/>
                <a:gd name="connsiteX4" fmla="*/ 6654526 w 6654526"/>
                <a:gd name="connsiteY4" fmla="*/ 1064648 h 1182942"/>
                <a:gd name="connsiteX5" fmla="*/ 6536232 w 6654526"/>
                <a:gd name="connsiteY5" fmla="*/ 1182942 h 1182942"/>
                <a:gd name="connsiteX6" fmla="*/ 118294 w 6654526"/>
                <a:gd name="connsiteY6" fmla="*/ 1182942 h 1182942"/>
                <a:gd name="connsiteX7" fmla="*/ 0 w 6654526"/>
                <a:gd name="connsiteY7" fmla="*/ 1064648 h 1182942"/>
                <a:gd name="connsiteX8" fmla="*/ 0 w 6654526"/>
                <a:gd name="connsiteY8" fmla="*/ 118294 h 118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54526" h="1182942">
                  <a:moveTo>
                    <a:pt x="0" y="118294"/>
                  </a:moveTo>
                  <a:cubicBezTo>
                    <a:pt x="0" y="52962"/>
                    <a:pt x="52962" y="0"/>
                    <a:pt x="118294" y="0"/>
                  </a:cubicBezTo>
                  <a:lnTo>
                    <a:pt x="6536232" y="0"/>
                  </a:lnTo>
                  <a:cubicBezTo>
                    <a:pt x="6601564" y="0"/>
                    <a:pt x="6654526" y="52962"/>
                    <a:pt x="6654526" y="118294"/>
                  </a:cubicBezTo>
                  <a:lnTo>
                    <a:pt x="6654526" y="1064648"/>
                  </a:lnTo>
                  <a:cubicBezTo>
                    <a:pt x="6654526" y="1129980"/>
                    <a:pt x="6601564" y="1182942"/>
                    <a:pt x="6536232" y="1182942"/>
                  </a:cubicBezTo>
                  <a:lnTo>
                    <a:pt x="118294" y="1182942"/>
                  </a:lnTo>
                  <a:cubicBezTo>
                    <a:pt x="52962" y="1182942"/>
                    <a:pt x="0" y="1129980"/>
                    <a:pt x="0" y="1064648"/>
                  </a:cubicBezTo>
                  <a:lnTo>
                    <a:pt x="0" y="118294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299875"/>
                <a:satOff val="-12745"/>
                <a:lumOff val="28727"/>
                <a:alphaOff val="0"/>
              </a:schemeClr>
            </a:fillRef>
            <a:effectRef idx="2">
              <a:schemeClr val="accent4">
                <a:hueOff val="299875"/>
                <a:satOff val="-12745"/>
                <a:lumOff val="2872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987" tIns="74652" rIns="87987" bIns="74652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100" b="1" kern="1200" dirty="0"/>
                <a:t>Valor en libros por acción</a:t>
              </a: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100" b="0" kern="1200" dirty="0"/>
                <a:t>Capital contable común / Acciones en circulación</a:t>
              </a:r>
              <a:endParaRPr lang="es-ES_tradnl" sz="2100" b="0" kern="1200" dirty="0"/>
            </a:p>
          </p:txBody>
        </p:sp>
        <p:sp>
          <p:nvSpPr>
            <p:cNvPr id="8" name="Forma libre 7"/>
            <p:cNvSpPr/>
            <p:nvPr/>
          </p:nvSpPr>
          <p:spPr>
            <a:xfrm>
              <a:off x="1334131" y="4858770"/>
              <a:ext cx="6654526" cy="1182942"/>
            </a:xfrm>
            <a:custGeom>
              <a:avLst/>
              <a:gdLst>
                <a:gd name="connsiteX0" fmla="*/ 0 w 6654526"/>
                <a:gd name="connsiteY0" fmla="*/ 118294 h 1182942"/>
                <a:gd name="connsiteX1" fmla="*/ 118294 w 6654526"/>
                <a:gd name="connsiteY1" fmla="*/ 0 h 1182942"/>
                <a:gd name="connsiteX2" fmla="*/ 6536232 w 6654526"/>
                <a:gd name="connsiteY2" fmla="*/ 0 h 1182942"/>
                <a:gd name="connsiteX3" fmla="*/ 6654526 w 6654526"/>
                <a:gd name="connsiteY3" fmla="*/ 118294 h 1182942"/>
                <a:gd name="connsiteX4" fmla="*/ 6654526 w 6654526"/>
                <a:gd name="connsiteY4" fmla="*/ 1064648 h 1182942"/>
                <a:gd name="connsiteX5" fmla="*/ 6536232 w 6654526"/>
                <a:gd name="connsiteY5" fmla="*/ 1182942 h 1182942"/>
                <a:gd name="connsiteX6" fmla="*/ 118294 w 6654526"/>
                <a:gd name="connsiteY6" fmla="*/ 1182942 h 1182942"/>
                <a:gd name="connsiteX7" fmla="*/ 0 w 6654526"/>
                <a:gd name="connsiteY7" fmla="*/ 1064648 h 1182942"/>
                <a:gd name="connsiteX8" fmla="*/ 0 w 6654526"/>
                <a:gd name="connsiteY8" fmla="*/ 118294 h 1182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54526" h="1182942">
                  <a:moveTo>
                    <a:pt x="0" y="118294"/>
                  </a:moveTo>
                  <a:cubicBezTo>
                    <a:pt x="0" y="52962"/>
                    <a:pt x="52962" y="0"/>
                    <a:pt x="118294" y="0"/>
                  </a:cubicBezTo>
                  <a:lnTo>
                    <a:pt x="6536232" y="0"/>
                  </a:lnTo>
                  <a:cubicBezTo>
                    <a:pt x="6601564" y="0"/>
                    <a:pt x="6654526" y="52962"/>
                    <a:pt x="6654526" y="118294"/>
                  </a:cubicBezTo>
                  <a:lnTo>
                    <a:pt x="6654526" y="1064648"/>
                  </a:lnTo>
                  <a:cubicBezTo>
                    <a:pt x="6654526" y="1129980"/>
                    <a:pt x="6601564" y="1182942"/>
                    <a:pt x="6536232" y="1182942"/>
                  </a:cubicBezTo>
                  <a:lnTo>
                    <a:pt x="118294" y="1182942"/>
                  </a:lnTo>
                  <a:cubicBezTo>
                    <a:pt x="52962" y="1182942"/>
                    <a:pt x="0" y="1129980"/>
                    <a:pt x="0" y="1064648"/>
                  </a:cubicBezTo>
                  <a:lnTo>
                    <a:pt x="0" y="118294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599751"/>
                <a:satOff val="-25490"/>
                <a:lumOff val="5745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987" tIns="74652" rIns="87987" bIns="74652" numCol="1" spcCol="1270" anchor="ctr" anchorCtr="0">
              <a:noAutofit/>
            </a:bodyPr>
            <a:lstStyle/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100" kern="1200" dirty="0"/>
                <a:t>Razón valor de mercado-valor en libros</a:t>
              </a:r>
            </a:p>
            <a:p>
              <a:pPr lvl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100" kern="1200" dirty="0"/>
                <a:t>Precio de mercado por acción / Valor en libros por acción</a:t>
              </a:r>
              <a:endParaRPr lang="es-ES_tradnl" sz="2100" kern="1200" dirty="0"/>
            </a:p>
          </p:txBody>
        </p:sp>
      </p:grpSp>
      <p:sp>
        <p:nvSpPr>
          <p:cNvPr id="3" name="Título 1"/>
          <p:cNvSpPr txBox="1">
            <a:spLocks/>
          </p:cNvSpPr>
          <p:nvPr/>
        </p:nvSpPr>
        <p:spPr>
          <a:xfrm>
            <a:off x="467544" y="129134"/>
            <a:ext cx="8352928" cy="563562"/>
          </a:xfrm>
          <a:prstGeom prst="rect">
            <a:avLst/>
          </a:prstGeom>
        </p:spPr>
        <p:txBody>
          <a:bodyPr anchor="t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s-ES" i="0" dirty="0"/>
              <a:t>VALOR DE MERCADO</a:t>
            </a:r>
          </a:p>
        </p:txBody>
      </p:sp>
    </p:spTree>
    <p:extLst>
      <p:ext uri="{BB962C8B-B14F-4D97-AF65-F5344CB8AC3E}">
        <p14:creationId xmlns:p14="http://schemas.microsoft.com/office/powerpoint/2010/main" val="35891534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RECORDAR QUE: 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1835696" y="1052736"/>
            <a:ext cx="6797128" cy="1819944"/>
          </a:xfrm>
        </p:spPr>
        <p:txBody>
          <a:bodyPr/>
          <a:lstStyle/>
          <a:p>
            <a:pPr marL="0" indent="0" algn="just">
              <a:buNone/>
            </a:pPr>
            <a:r>
              <a:rPr lang="es-ES" sz="2000" dirty="0"/>
              <a:t>Las rotaciones se calculan en dependencia del período que se evalúe:  </a:t>
            </a:r>
          </a:p>
          <a:p>
            <a:pPr algn="just"/>
            <a:r>
              <a:rPr lang="es-ES" sz="2000" dirty="0"/>
              <a:t>Un trimestre sería 90 días</a:t>
            </a:r>
          </a:p>
          <a:p>
            <a:pPr algn="just"/>
            <a:r>
              <a:rPr lang="es-ES" sz="2000" dirty="0"/>
              <a:t>Un semestre sería 180 días</a:t>
            </a:r>
          </a:p>
          <a:p>
            <a:pPr algn="just"/>
            <a:r>
              <a:rPr lang="es-ES" sz="2000" dirty="0"/>
              <a:t>Un año sería 360 días</a:t>
            </a:r>
          </a:p>
          <a:p>
            <a:pPr marL="0" indent="0" algn="just">
              <a:buNone/>
            </a:pPr>
            <a:endParaRPr lang="es-ES" sz="2000" dirty="0"/>
          </a:p>
        </p:txBody>
      </p:sp>
      <p:pic>
        <p:nvPicPr>
          <p:cNvPr id="7" name="Picture 5" descr="D:\frida25814\facultad\2015\imagenes para ppt\x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8"/>
          <a:stretch>
            <a:fillRect/>
          </a:stretch>
        </p:blipFill>
        <p:spPr bwMode="auto">
          <a:xfrm>
            <a:off x="179513" y="950903"/>
            <a:ext cx="1656184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484318" y="3316922"/>
            <a:ext cx="53838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+mn-lt"/>
              </a:rPr>
              <a:t>Ventas diarias = Ventas anuales / 360</a:t>
            </a:r>
          </a:p>
        </p:txBody>
      </p:sp>
      <p:pic>
        <p:nvPicPr>
          <p:cNvPr id="8" name="Picture 8" descr="D:\frida25814\facultad\2015\imagenes para ppt\nhi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44153"/>
            <a:ext cx="2088232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484318" y="3964994"/>
            <a:ext cx="78320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latin typeface="+mn-lt"/>
              </a:rPr>
              <a:t>Ventas diarias a crédito = Ventas anuales a crédito / 360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465670" y="4613066"/>
            <a:ext cx="78320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dirty="0">
                <a:latin typeface="+mn-lt"/>
              </a:rPr>
              <a:t>Compras diarias a crédito = Compras anuales a crédito/360</a:t>
            </a:r>
            <a:endParaRPr lang="es-ES" sz="2000" dirty="0">
              <a:latin typeface="+mn-lt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484318" y="5241394"/>
            <a:ext cx="81154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latin typeface="+mn-lt"/>
              </a:rPr>
              <a:t>El capital contable está formado por el capital social más las utilidades retenidas.</a:t>
            </a:r>
          </a:p>
        </p:txBody>
      </p:sp>
    </p:spTree>
    <p:extLst>
      <p:ext uri="{BB962C8B-B14F-4D97-AF65-F5344CB8AC3E}">
        <p14:creationId xmlns:p14="http://schemas.microsoft.com/office/powerpoint/2010/main" val="2644515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33386-4356-462D-9F0C-7EA0F757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RECORDAR QUE: </a:t>
            </a:r>
          </a:p>
        </p:txBody>
      </p:sp>
      <p:sp>
        <p:nvSpPr>
          <p:cNvPr id="6" name="Rectangle 1026">
            <a:extLst>
              <a:ext uri="{FF2B5EF4-FFF2-40B4-BE49-F238E27FC236}">
                <a16:creationId xmlns:a16="http://schemas.microsoft.com/office/drawing/2014/main" id="{D8F22576-B67B-4AB7-A802-4684EF543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231" y="980728"/>
            <a:ext cx="6967537" cy="563562"/>
          </a:xfrm>
          <a:prstGeom prst="rect">
            <a:avLst/>
          </a:prstGeom>
          <a:ln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sz="2400" b="1" dirty="0">
                <a:solidFill>
                  <a:srgbClr val="000000"/>
                </a:solidFill>
                <a:cs typeface="Arial" charset="0"/>
              </a:rPr>
              <a:t>ESTADO DE SITUACIÓN</a:t>
            </a:r>
          </a:p>
        </p:txBody>
      </p:sp>
      <p:sp>
        <p:nvSpPr>
          <p:cNvPr id="7" name="Rectangle 1027">
            <a:extLst>
              <a:ext uri="{FF2B5EF4-FFF2-40B4-BE49-F238E27FC236}">
                <a16:creationId xmlns:a16="http://schemas.microsoft.com/office/drawing/2014/main" id="{DDF2F6A9-3D0C-4034-8004-3D7AD7132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862" y="1663716"/>
            <a:ext cx="3441700" cy="33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ACTIVO</a:t>
            </a:r>
          </a:p>
        </p:txBody>
      </p:sp>
      <p:sp>
        <p:nvSpPr>
          <p:cNvPr id="8" name="Rectangle 1028">
            <a:extLst>
              <a:ext uri="{FF2B5EF4-FFF2-40B4-BE49-F238E27FC236}">
                <a16:creationId xmlns:a16="http://schemas.microsoft.com/office/drawing/2014/main" id="{328CC2AD-5B10-42A2-8C06-115FB5BD9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52" y="1651000"/>
            <a:ext cx="3441700" cy="330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r>
              <a:rPr lang="es-ES" b="1" dirty="0">
                <a:latin typeface="Arial" pitchFamily="34" charset="0"/>
                <a:cs typeface="Arial" pitchFamily="34" charset="0"/>
              </a:rPr>
              <a:t>PASIVO Y CAPITAL</a:t>
            </a:r>
          </a:p>
        </p:txBody>
      </p:sp>
      <p:sp>
        <p:nvSpPr>
          <p:cNvPr id="9" name="Rectangle 1029">
            <a:extLst>
              <a:ext uri="{FF2B5EF4-FFF2-40B4-BE49-F238E27FC236}">
                <a16:creationId xmlns:a16="http://schemas.microsoft.com/office/drawing/2014/main" id="{E4314B6A-23DB-433C-9F92-FBBDF9742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362" y="2239979"/>
            <a:ext cx="3375025" cy="3475037"/>
          </a:xfrm>
          <a:prstGeom prst="rect">
            <a:avLst/>
          </a:prstGeom>
          <a:ln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ACTIVO CIRCULANTE</a:t>
            </a:r>
          </a:p>
          <a:p>
            <a:pPr eaLnBrk="1" hangingPunct="1">
              <a:defRPr/>
            </a:pPr>
            <a:endParaRPr lang="es-E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s-E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ACTIVO A LARGO PLAZO</a:t>
            </a:r>
          </a:p>
          <a:p>
            <a:pPr eaLnBrk="1" hangingPunct="1">
              <a:defRPr/>
            </a:pPr>
            <a:endParaRPr lang="es-E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s-E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ACTIVO FIJO</a:t>
            </a:r>
          </a:p>
          <a:p>
            <a:pPr eaLnBrk="1" hangingPunct="1">
              <a:defRPr/>
            </a:pPr>
            <a:endParaRPr lang="es-E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s-E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ACTIVO DIFERIDO</a:t>
            </a:r>
          </a:p>
          <a:p>
            <a:pPr eaLnBrk="1" hangingPunct="1">
              <a:defRPr/>
            </a:pPr>
            <a:endParaRPr lang="es-E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s-E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OTROS  ACTIVOS</a:t>
            </a:r>
          </a:p>
        </p:txBody>
      </p:sp>
      <p:sp>
        <p:nvSpPr>
          <p:cNvPr id="10" name="Rectangle 1030">
            <a:extLst>
              <a:ext uri="{FF2B5EF4-FFF2-40B4-BE49-F238E27FC236}">
                <a16:creationId xmlns:a16="http://schemas.microsoft.com/office/drawing/2014/main" id="{9F36A73C-73D4-4DA5-A8AE-099445CAE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300" y="2209800"/>
            <a:ext cx="3314700" cy="3454400"/>
          </a:xfrm>
          <a:prstGeom prst="rect">
            <a:avLst/>
          </a:prstGeom>
          <a:ln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2000" b="1" dirty="0">
                <a:latin typeface="Arial" pitchFamily="34" charset="0"/>
                <a:cs typeface="Arial" pitchFamily="34" charset="0"/>
              </a:rPr>
              <a:t>PASIVO CIRCULANTE</a:t>
            </a:r>
          </a:p>
          <a:p>
            <a:pPr eaLnBrk="1" hangingPunct="1">
              <a:defRPr/>
            </a:pPr>
            <a:endParaRPr lang="es-ES" sz="20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s-ES" sz="2000" b="1" dirty="0">
                <a:latin typeface="Arial" pitchFamily="34" charset="0"/>
                <a:cs typeface="Arial" pitchFamily="34" charset="0"/>
              </a:rPr>
              <a:t>PASIVO A LARGO PLAZO</a:t>
            </a:r>
          </a:p>
          <a:p>
            <a:pPr eaLnBrk="1" hangingPunct="1">
              <a:defRPr/>
            </a:pPr>
            <a:endParaRPr lang="es-ES" sz="20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s-ES" sz="2000" b="1" dirty="0">
                <a:latin typeface="Arial" pitchFamily="34" charset="0"/>
                <a:cs typeface="Arial" pitchFamily="34" charset="0"/>
              </a:rPr>
              <a:t>PASIVO  DIFERIDO</a:t>
            </a:r>
          </a:p>
          <a:p>
            <a:pPr eaLnBrk="1" hangingPunct="1">
              <a:defRPr/>
            </a:pPr>
            <a:endParaRPr lang="es-ES" sz="20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s-ES" sz="2000" b="1" dirty="0">
                <a:latin typeface="Arial" pitchFamily="34" charset="0"/>
                <a:cs typeface="Arial" pitchFamily="34" charset="0"/>
              </a:rPr>
              <a:t>OTROS  PASIVOS</a:t>
            </a:r>
          </a:p>
          <a:p>
            <a:pPr eaLnBrk="1" hangingPunct="1">
              <a:defRPr/>
            </a:pPr>
            <a:endParaRPr lang="es-ES" sz="20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s-ES" sz="2000" b="1" dirty="0">
                <a:latin typeface="Arial" pitchFamily="34" charset="0"/>
                <a:cs typeface="Arial" pitchFamily="34" charset="0"/>
              </a:rPr>
              <a:t>PATRIMONIO NETO</a:t>
            </a:r>
          </a:p>
        </p:txBody>
      </p:sp>
    </p:spTree>
    <p:extLst>
      <p:ext uri="{BB962C8B-B14F-4D97-AF65-F5344CB8AC3E}">
        <p14:creationId xmlns:p14="http://schemas.microsoft.com/office/powerpoint/2010/main" val="3707106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33386-4356-462D-9F0C-7EA0F757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RECORDAR QUE: </a:t>
            </a:r>
          </a:p>
        </p:txBody>
      </p:sp>
      <p:sp>
        <p:nvSpPr>
          <p:cNvPr id="6" name="Rectangle 1026">
            <a:extLst>
              <a:ext uri="{FF2B5EF4-FFF2-40B4-BE49-F238E27FC236}">
                <a16:creationId xmlns:a16="http://schemas.microsoft.com/office/drawing/2014/main" id="{091BE1FA-3BD1-4762-9E5F-BC9DF28C8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1052736"/>
            <a:ext cx="6967537" cy="565150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sz="2400" b="1" dirty="0">
                <a:solidFill>
                  <a:srgbClr val="000000"/>
                </a:solidFill>
                <a:cs typeface="Arial" charset="0"/>
              </a:rPr>
              <a:t>ESTADO DE SITUACIÓN</a:t>
            </a:r>
          </a:p>
        </p:txBody>
      </p:sp>
      <p:sp>
        <p:nvSpPr>
          <p:cNvPr id="7" name="Rectangle 1027">
            <a:extLst>
              <a:ext uri="{FF2B5EF4-FFF2-40B4-BE49-F238E27FC236}">
                <a16:creationId xmlns:a16="http://schemas.microsoft.com/office/drawing/2014/main" id="{68715EF8-0E1A-4075-9E99-6B347A650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1672085"/>
            <a:ext cx="3440112" cy="3127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ACTIVO CIRCULANTE</a:t>
            </a:r>
          </a:p>
        </p:txBody>
      </p:sp>
      <p:sp>
        <p:nvSpPr>
          <p:cNvPr id="8" name="Rectangle 1028">
            <a:extLst>
              <a:ext uri="{FF2B5EF4-FFF2-40B4-BE49-F238E27FC236}">
                <a16:creationId xmlns:a16="http://schemas.microsoft.com/office/drawing/2014/main" id="{E2E1E659-194E-4114-9309-A2A120538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2039021"/>
            <a:ext cx="4126284" cy="2009771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EFECTIVO EN CAJA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EFECTIVO EN BANCO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INVERSIONES TEMPORALES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EFECTOS POR COBRAR A CORTO PLAZO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CUENTAS POR COBRAR A CORTO PLAZO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PAGOS ANTICIPADOS A SUMINISTRADORES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ANTICIPOS A JUSTIFICAR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INVENTARIOS</a:t>
            </a:r>
          </a:p>
        </p:txBody>
      </p:sp>
      <p:sp>
        <p:nvSpPr>
          <p:cNvPr id="9" name="Rectangle 1031">
            <a:extLst>
              <a:ext uri="{FF2B5EF4-FFF2-40B4-BE49-F238E27FC236}">
                <a16:creationId xmlns:a16="http://schemas.microsoft.com/office/drawing/2014/main" id="{A71968A6-466C-44C8-9C55-44CEE4068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4149080"/>
            <a:ext cx="3440113" cy="2651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ACTIVO A LARGO PLAZO</a:t>
            </a:r>
          </a:p>
        </p:txBody>
      </p:sp>
      <p:sp>
        <p:nvSpPr>
          <p:cNvPr id="10" name="Rectangle 1032">
            <a:extLst>
              <a:ext uri="{FF2B5EF4-FFF2-40B4-BE49-F238E27FC236}">
                <a16:creationId xmlns:a16="http://schemas.microsoft.com/office/drawing/2014/main" id="{49251D24-3504-4262-A1E8-2710A0D7F0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4514480"/>
            <a:ext cx="4014016" cy="866860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EFECTOS POR COBRAR A  LARGO PLAZO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CUENTAS POR COBRAR A LARGO PLAZO 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INVERSIONES A LARGO PLAZO</a:t>
            </a:r>
          </a:p>
        </p:txBody>
      </p:sp>
      <p:sp>
        <p:nvSpPr>
          <p:cNvPr id="11" name="Rectangle 1029">
            <a:extLst>
              <a:ext uri="{FF2B5EF4-FFF2-40B4-BE49-F238E27FC236}">
                <a16:creationId xmlns:a16="http://schemas.microsoft.com/office/drawing/2014/main" id="{4E3CF371-37C2-4E5E-B9E6-E30193CDF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5121" y="1666528"/>
            <a:ext cx="1967320" cy="31273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ACTIVO FIJO</a:t>
            </a:r>
          </a:p>
        </p:txBody>
      </p:sp>
      <p:sp>
        <p:nvSpPr>
          <p:cNvPr id="12" name="Rectangle 1030">
            <a:extLst>
              <a:ext uri="{FF2B5EF4-FFF2-40B4-BE49-F238E27FC236}">
                <a16:creationId xmlns:a16="http://schemas.microsoft.com/office/drawing/2014/main" id="{3C0C328A-637E-4FA7-BAF1-2426DCD82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7480" y="2039021"/>
            <a:ext cx="3786182" cy="165101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ACTIVO FIJO TANGIBLE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Menos: DEPRECIACIÓN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 ACUMULADA ACTIVO FIJO TANGIBLE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ACTIVO FIJO INTANGIBLE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Menos: AMORTIZACIÓN 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ACUMULADA ACTIVO FIJO INTANGIBLE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INVERSIONES MATERIALES</a:t>
            </a:r>
          </a:p>
        </p:txBody>
      </p:sp>
      <p:sp>
        <p:nvSpPr>
          <p:cNvPr id="13" name="Rectangle 1033">
            <a:extLst>
              <a:ext uri="{FF2B5EF4-FFF2-40B4-BE49-F238E27FC236}">
                <a16:creationId xmlns:a16="http://schemas.microsoft.com/office/drawing/2014/main" id="{6D74C2FE-83DB-4813-8B72-C782C8382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987" y="3780625"/>
            <a:ext cx="2401213" cy="33054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ACTIVO DIFERIDO</a:t>
            </a:r>
          </a:p>
        </p:txBody>
      </p:sp>
      <p:sp>
        <p:nvSpPr>
          <p:cNvPr id="14" name="Rectangle 1034">
            <a:extLst>
              <a:ext uri="{FF2B5EF4-FFF2-40B4-BE49-F238E27FC236}">
                <a16:creationId xmlns:a16="http://schemas.microsoft.com/office/drawing/2014/main" id="{404D713E-ABC1-459A-A1B8-4C89A3794D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7480" y="4165231"/>
            <a:ext cx="3786182" cy="48790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GASTOS DIFERIDOS A CORTO  PLAZO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GASTOS DIFERIDOS A LARGO PLAZO</a:t>
            </a:r>
          </a:p>
        </p:txBody>
      </p:sp>
      <p:sp>
        <p:nvSpPr>
          <p:cNvPr id="15" name="Rectangle 1035">
            <a:extLst>
              <a:ext uri="{FF2B5EF4-FFF2-40B4-BE49-F238E27FC236}">
                <a16:creationId xmlns:a16="http://schemas.microsoft.com/office/drawing/2014/main" id="{D4BF8505-F0D4-46D5-9D92-027A4F0CD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1953" y="5115109"/>
            <a:ext cx="2574247" cy="2662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OTROS ACTIVOS</a:t>
            </a:r>
          </a:p>
        </p:txBody>
      </p:sp>
      <p:sp>
        <p:nvSpPr>
          <p:cNvPr id="16" name="Rectangle 1036">
            <a:extLst>
              <a:ext uri="{FF2B5EF4-FFF2-40B4-BE49-F238E27FC236}">
                <a16:creationId xmlns:a16="http://schemas.microsoft.com/office/drawing/2014/main" id="{D68B62FF-142B-41A4-B675-A37C2E9BC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560" y="5515582"/>
            <a:ext cx="4182734" cy="662892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FALTANTES DE BIENES EN INVESTIGACIÓN.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CUENTAS POR COBRAR DIVERSAS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EFECTOS POR COBRAR EN LITIGIO</a:t>
            </a:r>
          </a:p>
        </p:txBody>
      </p:sp>
    </p:spTree>
    <p:extLst>
      <p:ext uri="{BB962C8B-B14F-4D97-AF65-F5344CB8AC3E}">
        <p14:creationId xmlns:p14="http://schemas.microsoft.com/office/powerpoint/2010/main" val="397953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33386-4356-462D-9F0C-7EA0F757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RECORDAR QUE: </a:t>
            </a:r>
          </a:p>
        </p:txBody>
      </p:sp>
      <p:sp>
        <p:nvSpPr>
          <p:cNvPr id="6" name="Rectangle 1026">
            <a:extLst>
              <a:ext uri="{FF2B5EF4-FFF2-40B4-BE49-F238E27FC236}">
                <a16:creationId xmlns:a16="http://schemas.microsoft.com/office/drawing/2014/main" id="{E8D8DCFA-4A76-4581-8F4A-360EAC5C2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631" y="980728"/>
            <a:ext cx="6967537" cy="565132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s-ES" sz="2400" b="1">
                <a:solidFill>
                  <a:srgbClr val="000000"/>
                </a:solidFill>
                <a:cs typeface="Arial" charset="0"/>
              </a:rPr>
              <a:t>ESTADO DE SITUACIÓN</a:t>
            </a:r>
          </a:p>
        </p:txBody>
      </p:sp>
      <p:sp>
        <p:nvSpPr>
          <p:cNvPr id="7" name="Rectangle 1027">
            <a:extLst>
              <a:ext uri="{FF2B5EF4-FFF2-40B4-BE49-F238E27FC236}">
                <a16:creationId xmlns:a16="http://schemas.microsoft.com/office/drawing/2014/main" id="{6B85D89E-29B8-4A53-80E0-8553028B6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674100"/>
            <a:ext cx="3440113" cy="3333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>
                <a:latin typeface="Arial" pitchFamily="34" charset="0"/>
                <a:cs typeface="Arial" pitchFamily="34" charset="0"/>
              </a:rPr>
              <a:t>PASIVO  CIRCULANTE</a:t>
            </a:r>
          </a:p>
        </p:txBody>
      </p:sp>
      <p:sp>
        <p:nvSpPr>
          <p:cNvPr id="8" name="Rectangle 1034">
            <a:extLst>
              <a:ext uri="{FF2B5EF4-FFF2-40B4-BE49-F238E27FC236}">
                <a16:creationId xmlns:a16="http://schemas.microsoft.com/office/drawing/2014/main" id="{EBC9ED32-FC9F-41FB-AB71-DF3E98270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2027888"/>
            <a:ext cx="3937419" cy="115252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endParaRPr lang="es-ES" sz="1500" b="1" dirty="0">
              <a:latin typeface="Arial" pitchFamily="34" charset="0"/>
              <a:cs typeface="Arial" pitchFamily="34" charset="0"/>
            </a:endParaRP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EFECTOS POR PAGAR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CUENTAS POR PAGAR A CORTO PLAZO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COBROS ANTICIPADOS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NÓMINAS POR PAGAR 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INTERESES POR PAGAR</a:t>
            </a:r>
          </a:p>
          <a:p>
            <a:pPr eaLnBrk="1" hangingPunct="1">
              <a:defRPr/>
            </a:pPr>
            <a:endParaRPr lang="es-ES" sz="1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028">
            <a:extLst>
              <a:ext uri="{FF2B5EF4-FFF2-40B4-BE49-F238E27FC236}">
                <a16:creationId xmlns:a16="http://schemas.microsoft.com/office/drawing/2014/main" id="{76193326-D650-4BB8-B8C3-DD3100ADB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826" y="3276600"/>
            <a:ext cx="3440113" cy="304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>
                <a:latin typeface="Arial" pitchFamily="34" charset="0"/>
                <a:cs typeface="Arial" pitchFamily="34" charset="0"/>
              </a:rPr>
              <a:t>PASIVO A LARGO PLAZO</a:t>
            </a:r>
          </a:p>
        </p:txBody>
      </p:sp>
      <p:sp>
        <p:nvSpPr>
          <p:cNvPr id="10" name="Rectangle 1036">
            <a:extLst>
              <a:ext uri="{FF2B5EF4-FFF2-40B4-BE49-F238E27FC236}">
                <a16:creationId xmlns:a16="http://schemas.microsoft.com/office/drawing/2014/main" id="{0F45F1B1-5D61-4987-8338-DD6B2D252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581" y="3677587"/>
            <a:ext cx="3937419" cy="896938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EFECTOS POR PAGAR A LARGO PLAZO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CUENTAS POR PAGAR A LARGO PLAZO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PRÉSTAMOS  RECIBIDOS POR PAGAR</a:t>
            </a:r>
          </a:p>
        </p:txBody>
      </p:sp>
      <p:sp>
        <p:nvSpPr>
          <p:cNvPr id="11" name="Rectangle 1029">
            <a:extLst>
              <a:ext uri="{FF2B5EF4-FFF2-40B4-BE49-F238E27FC236}">
                <a16:creationId xmlns:a16="http://schemas.microsoft.com/office/drawing/2014/main" id="{8DFA2D48-EFF3-4BB9-8217-8BFBC0DA8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477" y="4748380"/>
            <a:ext cx="3440113" cy="2984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>
                <a:latin typeface="Arial" pitchFamily="34" charset="0"/>
                <a:cs typeface="Arial" pitchFamily="34" charset="0"/>
              </a:rPr>
              <a:t>PASIVO DIFERIDO</a:t>
            </a:r>
          </a:p>
        </p:txBody>
      </p:sp>
      <p:sp>
        <p:nvSpPr>
          <p:cNvPr id="12" name="Rectangle 1037">
            <a:extLst>
              <a:ext uri="{FF2B5EF4-FFF2-40B4-BE49-F238E27FC236}">
                <a16:creationId xmlns:a16="http://schemas.microsoft.com/office/drawing/2014/main" id="{3AB3EC19-C718-47A3-ADCB-D59E77A78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544" y="5290218"/>
            <a:ext cx="3200400" cy="500063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>
                <a:latin typeface="Arial" pitchFamily="34" charset="0"/>
                <a:cs typeface="Arial" pitchFamily="34" charset="0"/>
              </a:rPr>
              <a:t>INGRESOS DIFERIDOS</a:t>
            </a:r>
          </a:p>
        </p:txBody>
      </p:sp>
      <p:sp>
        <p:nvSpPr>
          <p:cNvPr id="13" name="Rectangle 1031">
            <a:extLst>
              <a:ext uri="{FF2B5EF4-FFF2-40B4-BE49-F238E27FC236}">
                <a16:creationId xmlns:a16="http://schemas.microsoft.com/office/drawing/2014/main" id="{F9DB4203-83F2-4A44-804D-0FE7B44EE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0550" y="1674099"/>
            <a:ext cx="1966367" cy="3333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>
                <a:latin typeface="Arial" pitchFamily="34" charset="0"/>
                <a:cs typeface="Arial" pitchFamily="34" charset="0"/>
              </a:rPr>
              <a:t>OTROS  PASIVOS</a:t>
            </a:r>
          </a:p>
        </p:txBody>
      </p:sp>
      <p:sp>
        <p:nvSpPr>
          <p:cNvPr id="14" name="Rectangle 1038">
            <a:extLst>
              <a:ext uri="{FF2B5EF4-FFF2-40B4-BE49-F238E27FC236}">
                <a16:creationId xmlns:a16="http://schemas.microsoft.com/office/drawing/2014/main" id="{B3103198-C023-46C2-85ED-772B3D0FD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0350" y="2105661"/>
            <a:ext cx="3502090" cy="895350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>
                <a:latin typeface="Arial" pitchFamily="34" charset="0"/>
                <a:cs typeface="Arial" pitchFamily="34" charset="0"/>
              </a:rPr>
              <a:t>SOBRANTES EN INVESTIGACIÓN</a:t>
            </a:r>
          </a:p>
          <a:p>
            <a:pPr eaLnBrk="1" hangingPunct="1">
              <a:defRPr/>
            </a:pPr>
            <a:r>
              <a:rPr lang="es-ES" sz="1500" b="1">
                <a:latin typeface="Arial" pitchFamily="34" charset="0"/>
                <a:cs typeface="Arial" pitchFamily="34" charset="0"/>
              </a:rPr>
              <a:t>CUENTAS POR PAGAR DIVERSAS</a:t>
            </a:r>
          </a:p>
          <a:p>
            <a:pPr eaLnBrk="1" hangingPunct="1">
              <a:defRPr/>
            </a:pPr>
            <a:r>
              <a:rPr lang="es-ES" sz="1500" b="1">
                <a:latin typeface="Arial" pitchFamily="34" charset="0"/>
                <a:cs typeface="Arial" pitchFamily="34" charset="0"/>
              </a:rPr>
              <a:t>INGRESOS DE PERÍODOS FUTUROS</a:t>
            </a:r>
          </a:p>
        </p:txBody>
      </p:sp>
      <p:sp>
        <p:nvSpPr>
          <p:cNvPr id="15" name="Rectangle 1032">
            <a:extLst>
              <a:ext uri="{FF2B5EF4-FFF2-40B4-BE49-F238E27FC236}">
                <a16:creationId xmlns:a16="http://schemas.microsoft.com/office/drawing/2014/main" id="{FC175370-6177-4238-BF5B-F08BA04F7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171" y="3241431"/>
            <a:ext cx="2469350" cy="2485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PATRIMONIO NETO</a:t>
            </a:r>
          </a:p>
        </p:txBody>
      </p:sp>
      <p:sp>
        <p:nvSpPr>
          <p:cNvPr id="16" name="Rectangle 1039">
            <a:extLst>
              <a:ext uri="{FF2B5EF4-FFF2-40B4-BE49-F238E27FC236}">
                <a16:creationId xmlns:a16="http://schemas.microsoft.com/office/drawing/2014/main" id="{8DE0FF83-81B7-4288-AC3C-7101180C4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1757" y="3745080"/>
            <a:ext cx="3671764" cy="1152525"/>
          </a:xfrm>
          <a:prstGeom prst="rect">
            <a:avLst/>
          </a:prstGeom>
          <a:ln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INVERSIÓN ESTATAL O PATRIMONIO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DONACIONES RECIBIDAS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UTILIDADES RETENIDAS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RESERVAS PATRIMONIALES</a:t>
            </a:r>
          </a:p>
          <a:p>
            <a:pPr eaLnBrk="1" hangingPunct="1">
              <a:defRPr/>
            </a:pPr>
            <a:r>
              <a:rPr lang="es-ES" sz="1500" b="1" dirty="0">
                <a:latin typeface="Arial" pitchFamily="34" charset="0"/>
                <a:cs typeface="Arial" pitchFamily="34" charset="0"/>
              </a:rPr>
              <a:t>UTILIDAD O PERDIDA</a:t>
            </a:r>
          </a:p>
        </p:txBody>
      </p:sp>
    </p:spTree>
    <p:extLst>
      <p:ext uri="{BB962C8B-B14F-4D97-AF65-F5344CB8AC3E}">
        <p14:creationId xmlns:p14="http://schemas.microsoft.com/office/powerpoint/2010/main" val="1976954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2F522C0-CCF1-4FB3-B82A-70969521F981}"/>
              </a:ext>
            </a:extLst>
          </p:cNvPr>
          <p:cNvSpPr/>
          <p:nvPr/>
        </p:nvSpPr>
        <p:spPr>
          <a:xfrm>
            <a:off x="457200" y="685800"/>
            <a:ext cx="8363272" cy="24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5F2C1F9-6224-4736-B98B-74E0621C660B}"/>
              </a:ext>
            </a:extLst>
          </p:cNvPr>
          <p:cNvSpPr/>
          <p:nvPr/>
        </p:nvSpPr>
        <p:spPr>
          <a:xfrm>
            <a:off x="457200" y="6613525"/>
            <a:ext cx="8363272" cy="24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2" name="Group 674">
            <a:extLst>
              <a:ext uri="{FF2B5EF4-FFF2-40B4-BE49-F238E27FC236}">
                <a16:creationId xmlns:a16="http://schemas.microsoft.com/office/drawing/2014/main" id="{16134720-AC41-4FE2-839D-F048C45958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61761"/>
              </p:ext>
            </p:extLst>
          </p:nvPr>
        </p:nvGraphicFramePr>
        <p:xfrm>
          <a:off x="1176659" y="44624"/>
          <a:ext cx="7643813" cy="6856480"/>
        </p:xfrm>
        <a:graphic>
          <a:graphicData uri="http://schemas.openxmlformats.org/drawingml/2006/table">
            <a:tbl>
              <a:tblPr/>
              <a:tblGrid>
                <a:gridCol w="4970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6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6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VENTAS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 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MENOS</a:t>
                      </a: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DEVOLUCIONES Y REBAJAS EN VENTAS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VENTAS NETAS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COSTO DE VENTAS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 </a:t>
                      </a:r>
                      <a:endParaRPr kumimoji="0" lang="es-ES_tradnl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  <a:r>
                        <a:rPr kumimoji="0" lang="es-ES_tradnl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F0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UTILIDAD O PÉRDIDA BRUTA EN VENTAS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MENOS</a:t>
                      </a: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GASTOS DE DISTRIBUCIÓN Y VENTAS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  <a:endParaRPr kumimoji="0" lang="es-ES_tradnl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F0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UTILIDAD O PÉRDIDA NETA  EN VENTAS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  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MENOS</a:t>
                      </a: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GASTOS GENERALES Y DE ADMINISTRACIÓN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  <a:endParaRPr kumimoji="0" lang="es-ES_tradnl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F0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UTILIDAD O PÉRDIDA EN OPERACIONES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MENOS</a:t>
                      </a: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GASTOS FINANCIEROS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GASTOS POR PÉRDIDAS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GASTOS POR FALTANTES DE BIENES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OTROS IMPUESTOS, TASAS Y CONTRIBUCIONES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 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OTROS GASTOS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 </a:t>
                      </a:r>
                      <a:endParaRPr kumimoji="0" lang="es-ES_tradnl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MÁS</a:t>
                      </a: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INGRESOS FINANCIEROS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 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INGRESOS POR SOBRANTES DE BIENES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OTROS INGRESOS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  <a:endParaRPr kumimoji="0" lang="es-ES_tradnl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  <a:endParaRPr kumimoji="0" lang="es-ES_tradnl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15315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F0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UTILIDADES O PÉRDIDA DEL PERÍODO ANTES DEL IMPUESTO 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MENOS</a:t>
                      </a: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 IMPUESTO SOBRE UTILIDADES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  <a:endParaRPr kumimoji="0" lang="es-ES_tradnl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01957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4F09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UTILIDAD DEL PERÍODO DESPUÉS DEL IMPUESTO</a:t>
                      </a:r>
                    </a:p>
                  </a:txBody>
                  <a:tcPr marT="44300" marB="4430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_tradnl" sz="14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XXX</a:t>
                      </a:r>
                      <a:endParaRPr kumimoji="0" lang="es-ES_tradnl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4300" marB="4430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13" name="Rectangle 672">
            <a:extLst>
              <a:ext uri="{FF2B5EF4-FFF2-40B4-BE49-F238E27FC236}">
                <a16:creationId xmlns:a16="http://schemas.microsoft.com/office/drawing/2014/main" id="{FB517A1E-5620-43C5-8A99-94491604F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88" y="111660"/>
            <a:ext cx="428628" cy="6455640"/>
          </a:xfrm>
          <a:prstGeom prst="rect">
            <a:avLst/>
          </a:prstGeom>
          <a:ln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wordArtVert" wrap="none" anchor="ctr"/>
          <a:lstStyle/>
          <a:p>
            <a:pPr algn="ctr" eaLnBrk="1" hangingPunct="1">
              <a:defRPr/>
            </a:pP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ESTADO DE RENDIMIENTO FINANCIERO</a:t>
            </a:r>
          </a:p>
        </p:txBody>
      </p:sp>
    </p:spTree>
    <p:extLst>
      <p:ext uri="{BB962C8B-B14F-4D97-AF65-F5344CB8AC3E}">
        <p14:creationId xmlns:p14="http://schemas.microsoft.com/office/powerpoint/2010/main" val="914318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s-ES" dirty="0"/>
              <a:t>Conclusiones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55576" y="1196752"/>
            <a:ext cx="8023225" cy="2952328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/>
              <a:t>Los estudiantes resumirán los contenidos tratados en la clase</a:t>
            </a:r>
          </a:p>
          <a:p>
            <a:pPr marL="0" indent="0" algn="just">
              <a:buNone/>
            </a:pPr>
            <a:endParaRPr lang="es-ES" b="1" dirty="0"/>
          </a:p>
          <a:p>
            <a:pPr marL="0" indent="0" algn="just">
              <a:buNone/>
            </a:pPr>
            <a:r>
              <a:rPr lang="es-ES" b="1" dirty="0"/>
              <a:t>El profesor acotará las ideas generales y establecerá la motivación para la próxima clase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4365104"/>
            <a:ext cx="2213040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48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Preguntas de comprobación 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609600" y="1124744"/>
            <a:ext cx="8023225" cy="5025231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/>
              <a:t>1.	Si se quiere conocer como está la relación Cobros-Pagos ¿Qué razones se deben calcular? ¿Qué partidas intervienen en la misma?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/>
              <a:t>2.	Si queremos conocer el nivel de endeudamiento de la entidad ¿Qué razón la determina? ¿Cuál debe ser el rango para que sea aceptado como  favorable?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/>
              <a:t>3.	¿Qué razón debemos calcular para determinar  el monto de efectivo de que dispone la empresa por cada peso de deuda a corto plazo?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400" dirty="0"/>
              <a:t>4.	Si una empresa posee una liquidez de $ 4,00 ¿Se considera buena o mala? Explique.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2640152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Estudio Individual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8023225" cy="5472608"/>
          </a:xfrm>
        </p:spPr>
        <p:txBody>
          <a:bodyPr/>
          <a:lstStyle/>
          <a:p>
            <a:pPr marL="0" lvl="0" indent="0" algn="just">
              <a:buNone/>
            </a:pPr>
            <a:r>
              <a:rPr lang="es-ES" sz="2000" dirty="0"/>
              <a:t>Principales limitaciones del análisis económico-financiero. Fundamentos de Administración Financiera Weston y </a:t>
            </a:r>
            <a:r>
              <a:rPr lang="es-ES" sz="2000" dirty="0" err="1"/>
              <a:t>Brighman</a:t>
            </a:r>
            <a:r>
              <a:rPr lang="es-ES" sz="2000" dirty="0"/>
              <a:t> Tomo I págs. 88-90.</a:t>
            </a:r>
          </a:p>
          <a:p>
            <a:pPr marL="0" lvl="0" indent="0" algn="just">
              <a:buNone/>
            </a:pPr>
            <a:r>
              <a:rPr lang="es-ES" sz="2000" b="1" dirty="0"/>
              <a:t>Responder</a:t>
            </a:r>
            <a:r>
              <a:rPr lang="es-ES" sz="2000" dirty="0"/>
              <a:t>:</a:t>
            </a:r>
          </a:p>
          <a:p>
            <a:pPr marL="0" lvl="0" indent="0" algn="just">
              <a:buNone/>
            </a:pPr>
            <a:endParaRPr lang="es-ES" sz="2000" dirty="0"/>
          </a:p>
          <a:p>
            <a:pPr marL="457200" lvl="0" indent="-457200"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000" dirty="0"/>
              <a:t>¿Sería similar el análisis de la razón de rotación de inventarios en una  tienda panamericana que en una empresa de seguros? Explique.</a:t>
            </a:r>
          </a:p>
          <a:p>
            <a:pPr marL="457200" lvl="0" indent="-457200"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000" dirty="0"/>
              <a:t>¿Por qué la inflación distorsiona las comparaciones del análisis económico financiero?</a:t>
            </a:r>
          </a:p>
          <a:p>
            <a:pPr marL="457200" lvl="0" indent="-457200"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000" dirty="0"/>
              <a:t>¿Cómo afecta el factor estacional al análisis económico financiero?</a:t>
            </a:r>
          </a:p>
          <a:p>
            <a:pPr marL="457200" lvl="0" indent="-457200"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000" dirty="0"/>
              <a:t>Mencione las limitaciones del análisis económico financiero.</a:t>
            </a:r>
          </a:p>
          <a:p>
            <a:pPr marL="457200" lvl="0" indent="-457200" algn="just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000" dirty="0"/>
              <a:t>Ejercicios orientados al final </a:t>
            </a:r>
            <a:r>
              <a:rPr lang="es-ES" sz="2000"/>
              <a:t>del tema </a:t>
            </a:r>
            <a:r>
              <a:rPr lang="es-ES" sz="2000" dirty="0"/>
              <a:t>1.1</a:t>
            </a:r>
          </a:p>
          <a:p>
            <a:pPr marL="0" lvl="0" indent="0" algn="just">
              <a:buNone/>
            </a:pPr>
            <a:endParaRPr lang="es-ES" sz="2000" dirty="0"/>
          </a:p>
          <a:p>
            <a:pPr marL="0" lvl="0" indent="0" algn="just"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4577852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ts val="0"/>
              </a:spcBef>
              <a:spcAft>
                <a:spcPts val="1800"/>
              </a:spcAft>
            </a:pPr>
            <a:r>
              <a:rPr lang="es-ES" dirty="0"/>
              <a:t>Weston y </a:t>
            </a:r>
            <a:r>
              <a:rPr lang="es-ES" dirty="0" err="1"/>
              <a:t>Brighman</a:t>
            </a:r>
            <a:r>
              <a:rPr lang="es-ES" dirty="0"/>
              <a:t>. </a:t>
            </a:r>
            <a:r>
              <a:rPr lang="es-ES" i="1" dirty="0"/>
              <a:t>Fundamentos de administración financiera</a:t>
            </a:r>
            <a:r>
              <a:rPr lang="es-ES" dirty="0"/>
              <a:t>. Capítulo II, páginas de la 45-93. </a:t>
            </a:r>
          </a:p>
          <a:p>
            <a:pPr algn="just">
              <a:spcBef>
                <a:spcPts val="0"/>
              </a:spcBef>
              <a:spcAft>
                <a:spcPts val="1800"/>
              </a:spcAft>
            </a:pPr>
            <a:r>
              <a:rPr lang="es-ES" dirty="0"/>
              <a:t>Gitman, Lawrence J. y </a:t>
            </a:r>
            <a:r>
              <a:rPr lang="es-ES" dirty="0" err="1"/>
              <a:t>Zutter</a:t>
            </a:r>
            <a:r>
              <a:rPr lang="es-ES" dirty="0"/>
              <a:t>, Chad J. Principios de administración financiera. (2012), Editorial Pearson Educación, México (12ma Edición).</a:t>
            </a:r>
          </a:p>
          <a:p>
            <a:pPr algn="just">
              <a:spcBef>
                <a:spcPts val="0"/>
              </a:spcBef>
              <a:spcAft>
                <a:spcPts val="1800"/>
              </a:spcAft>
            </a:pPr>
            <a:r>
              <a:rPr lang="es-ES" dirty="0"/>
              <a:t>Materiales de apoyo a  disposición en la plataforma MOODLE.</a:t>
            </a:r>
          </a:p>
          <a:p>
            <a:pPr algn="just">
              <a:spcBef>
                <a:spcPts val="0"/>
              </a:spcBef>
              <a:spcAft>
                <a:spcPts val="1800"/>
              </a:spcAft>
            </a:pPr>
            <a:endParaRPr lang="es-ES" dirty="0"/>
          </a:p>
        </p:txBody>
      </p:sp>
      <p:pic>
        <p:nvPicPr>
          <p:cNvPr id="4" name="Picture 4" descr="D:\frida25814\facultad\2015\imagenes para ppt\vig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54"/>
          <a:stretch>
            <a:fillRect/>
          </a:stretch>
        </p:blipFill>
        <p:spPr bwMode="auto">
          <a:xfrm>
            <a:off x="6865028" y="5199964"/>
            <a:ext cx="1771973" cy="1535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938812"/>
      </p:ext>
    </p:extLst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</Template>
  <TotalTime>1723</TotalTime>
  <Words>2079</Words>
  <Application>Microsoft Office PowerPoint</Application>
  <PresentationFormat>Presentación en pantalla (4:3)</PresentationFormat>
  <Paragraphs>359</Paragraphs>
  <Slides>33</Slides>
  <Notes>3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0" baseType="lpstr">
      <vt:lpstr>Arial</vt:lpstr>
      <vt:lpstr>Calibri</vt:lpstr>
      <vt:lpstr>Tahoma</vt:lpstr>
      <vt:lpstr>Verdana</vt:lpstr>
      <vt:lpstr>Wingdings</vt:lpstr>
      <vt:lpstr>sample</vt:lpstr>
      <vt:lpstr>Imagen</vt:lpstr>
      <vt:lpstr>ADMINISTRACIÓN  FINANCIERA OPERATIVA</vt:lpstr>
      <vt:lpstr>Presentación de PowerPoint</vt:lpstr>
      <vt:lpstr>TEMAS QUE COMPONEN EL CURSO</vt:lpstr>
      <vt:lpstr>TEMAS QUE COMPONEN EL CURSO</vt:lpstr>
      <vt:lpstr>Bibliografía Básica</vt:lpstr>
      <vt:lpstr>CONFERENCIA No. 1</vt:lpstr>
      <vt:lpstr>OBJETIVO:</vt:lpstr>
      <vt:lpstr>Desarrollo</vt:lpstr>
      <vt:lpstr>Presentación de PowerPoint</vt:lpstr>
      <vt:lpstr>Presentación de PowerPoint</vt:lpstr>
      <vt:lpstr>FINANZAS </vt:lpstr>
      <vt:lpstr>Presentación de PowerPoint</vt:lpstr>
      <vt:lpstr>Diferencias básicas entre finanzas y contabilidad</vt:lpstr>
      <vt:lpstr>Diferencias básicas entre finanzas y contabilidad</vt:lpstr>
      <vt:lpstr>Elementos que inciden En la situación de la empresa</vt:lpstr>
      <vt:lpstr>Objetivo del análisis financiero </vt:lpstr>
      <vt:lpstr>Usuarios del análisis económico financiero</vt:lpstr>
      <vt:lpstr>Estados financieros básicos</vt:lpstr>
      <vt:lpstr>Método y herramientas de análisis de los Estados Financieros</vt:lpstr>
      <vt:lpstr> Principales razones financieras</vt:lpstr>
      <vt:lpstr>Presentación de PowerPoint</vt:lpstr>
      <vt:lpstr>Presentación de PowerPoint</vt:lpstr>
      <vt:lpstr>Presentación de PowerPoint</vt:lpstr>
      <vt:lpstr>Presentación de PowerPoint</vt:lpstr>
      <vt:lpstr>RECORDAR QUE: </vt:lpstr>
      <vt:lpstr>RECORDAR QUE: </vt:lpstr>
      <vt:lpstr>RECORDAR QUE: </vt:lpstr>
      <vt:lpstr>RECORDAR QUE: </vt:lpstr>
      <vt:lpstr>Presentación de PowerPoint</vt:lpstr>
      <vt:lpstr>Conclusiones </vt:lpstr>
      <vt:lpstr>Preguntas de comprobación </vt:lpstr>
      <vt:lpstr>Estudio Individual</vt:lpstr>
      <vt:lpstr>Bibliografía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Pavilion dv7</dc:creator>
  <cp:lastModifiedBy>BETTY</cp:lastModifiedBy>
  <cp:revision>118</cp:revision>
  <dcterms:created xsi:type="dcterms:W3CDTF">2019-11-01T13:51:29Z</dcterms:created>
  <dcterms:modified xsi:type="dcterms:W3CDTF">2021-11-09T09:30:04Z</dcterms:modified>
</cp:coreProperties>
</file>