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89" r:id="rId2"/>
    <p:sldId id="290" r:id="rId3"/>
    <p:sldId id="296" r:id="rId4"/>
    <p:sldId id="292" r:id="rId5"/>
    <p:sldId id="297" r:id="rId6"/>
    <p:sldId id="313" r:id="rId7"/>
    <p:sldId id="314" r:id="rId8"/>
    <p:sldId id="316" r:id="rId9"/>
    <p:sldId id="298" r:id="rId10"/>
    <p:sldId id="301" r:id="rId11"/>
    <p:sldId id="300" r:id="rId12"/>
    <p:sldId id="302" r:id="rId13"/>
    <p:sldId id="315" r:id="rId14"/>
    <p:sldId id="303" r:id="rId15"/>
    <p:sldId id="304" r:id="rId16"/>
    <p:sldId id="299" r:id="rId17"/>
    <p:sldId id="305" r:id="rId18"/>
    <p:sldId id="306" r:id="rId19"/>
    <p:sldId id="310" r:id="rId20"/>
    <p:sldId id="317" r:id="rId21"/>
    <p:sldId id="309" r:id="rId22"/>
    <p:sldId id="311" r:id="rId2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77F7"/>
    <a:srgbClr val="2C4881"/>
    <a:srgbClr val="A973BF"/>
    <a:srgbClr val="425972"/>
    <a:srgbClr val="113F71"/>
    <a:srgbClr val="FBFB15"/>
    <a:srgbClr val="A5A5A5"/>
    <a:srgbClr val="FF8811"/>
    <a:srgbClr val="000000"/>
    <a:srgbClr val="99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37" autoAdjust="0"/>
    <p:restoredTop sz="94660" autoAdjust="0"/>
  </p:normalViewPr>
  <p:slideViewPr>
    <p:cSldViewPr>
      <p:cViewPr varScale="1">
        <p:scale>
          <a:sx n="56" d="100"/>
          <a:sy n="56" d="100"/>
        </p:scale>
        <p:origin x="7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B2A083A-2CA5-4CE1-A88D-EAD99E90AD78}" type="doc">
      <dgm:prSet loTypeId="urn:microsoft.com/office/officeart/2005/8/layout/StepDownProcess" loCatId="process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74894858-ADB2-4089-9685-FECB82200577}">
      <dgm:prSet phldrT="[Texto]"/>
      <dgm:spPr/>
      <dgm:t>
        <a:bodyPr/>
        <a:lstStyle/>
        <a:p>
          <a:r>
            <a:rPr lang="es-ES" b="1">
              <a:solidFill>
                <a:schemeClr val="tx2"/>
              </a:solidFill>
            </a:rPr>
            <a:t>Contenido de un plan financiero</a:t>
          </a:r>
          <a:endParaRPr lang="es-ES" b="1" dirty="0">
            <a:solidFill>
              <a:schemeClr val="tx2"/>
            </a:solidFill>
          </a:endParaRPr>
        </a:p>
      </dgm:t>
    </dgm:pt>
    <dgm:pt modelId="{CDB5C8F3-5CF1-403C-98CC-E2B8516CD510}" type="parTrans" cxnId="{FD84C6E0-6DD7-43DD-8180-E73BC96D223C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28070C59-3767-4488-B962-82C19E13FAE5}" type="sibTrans" cxnId="{FD84C6E0-6DD7-43DD-8180-E73BC96D223C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CB7E0E9A-E3F0-4158-BCCF-44702039626B}">
      <dgm:prSet phldrT="[Texto]"/>
      <dgm:spPr/>
      <dgm:t>
        <a:bodyPr/>
        <a:lstStyle/>
        <a:p>
          <a:r>
            <a:rPr lang="es-ES" b="1">
              <a:solidFill>
                <a:schemeClr val="tx2"/>
              </a:solidFill>
            </a:rPr>
            <a:t>Planeación financiera a corto plazo.</a:t>
          </a:r>
          <a:endParaRPr lang="es-ES" b="1" dirty="0">
            <a:solidFill>
              <a:schemeClr val="tx2"/>
            </a:solidFill>
          </a:endParaRPr>
        </a:p>
      </dgm:t>
    </dgm:pt>
    <dgm:pt modelId="{C83F78DA-7F1C-4912-9816-52D4D73065D3}" type="parTrans" cxnId="{4DBBD009-2D1B-4110-8B2E-6C2CC9D3BBD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BD9BF3A-1CA3-4259-8ACC-6227EC56B7C3}" type="sibTrans" cxnId="{4DBBD009-2D1B-4110-8B2E-6C2CC9D3BBD9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8201A729-FB9A-4596-A3D9-3F8A857967F8}">
      <dgm:prSet phldrT="[Texto]"/>
      <dgm:spPr/>
      <dgm:t>
        <a:bodyPr/>
        <a:lstStyle/>
        <a:p>
          <a:r>
            <a:rPr lang="es-ES" b="1">
              <a:solidFill>
                <a:schemeClr val="tx2"/>
              </a:solidFill>
            </a:rPr>
            <a:t>Presupuesto de tesorería.</a:t>
          </a:r>
          <a:endParaRPr lang="es-ES" b="1" dirty="0">
            <a:solidFill>
              <a:schemeClr val="tx2"/>
            </a:solidFill>
          </a:endParaRPr>
        </a:p>
      </dgm:t>
    </dgm:pt>
    <dgm:pt modelId="{F66B88DE-D087-4DE0-AB42-6F19FF2C466C}" type="parTrans" cxnId="{796EAC26-AE95-4411-9FFF-4B20F7370DA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CF73C459-4B4D-4D6F-B2A3-287DC3E05A5C}" type="sibTrans" cxnId="{796EAC26-AE95-4411-9FFF-4B20F7370DAB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CB221564-B832-4A30-802B-1B14A00FA0FB}" type="pres">
      <dgm:prSet presAssocID="{4B2A083A-2CA5-4CE1-A88D-EAD99E90AD78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es-ES"/>
        </a:p>
      </dgm:t>
    </dgm:pt>
    <dgm:pt modelId="{CB5495DB-0425-4A97-84DA-C0B682BA78C6}" type="pres">
      <dgm:prSet presAssocID="{74894858-ADB2-4089-9685-FECB82200577}" presName="composite" presStyleCnt="0"/>
      <dgm:spPr/>
    </dgm:pt>
    <dgm:pt modelId="{E737821A-0183-4BF5-8E94-8601281BFF6D}" type="pres">
      <dgm:prSet presAssocID="{74894858-ADB2-4089-9685-FECB82200577}" presName="bentUpArrow1" presStyleLbl="alignImgPlace1" presStyleIdx="0" presStyleCnt="2"/>
      <dgm:spPr/>
    </dgm:pt>
    <dgm:pt modelId="{D3CB4597-D920-41D8-AB57-7A615E795DEC}" type="pres">
      <dgm:prSet presAssocID="{74894858-ADB2-4089-9685-FECB82200577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774887C-5420-4DA0-8177-02C694B481AE}" type="pres">
      <dgm:prSet presAssocID="{74894858-ADB2-4089-9685-FECB82200577}" presName="ChildText" presStyleLbl="revTx" presStyleIdx="0" presStyleCnt="2">
        <dgm:presLayoutVars>
          <dgm:chMax val="0"/>
          <dgm:chPref val="0"/>
          <dgm:bulletEnabled val="1"/>
        </dgm:presLayoutVars>
      </dgm:prSet>
      <dgm:spPr/>
    </dgm:pt>
    <dgm:pt modelId="{781C8948-1EBE-4AE7-84A6-75BE77AEF4B7}" type="pres">
      <dgm:prSet presAssocID="{28070C59-3767-4488-B962-82C19E13FAE5}" presName="sibTrans" presStyleCnt="0"/>
      <dgm:spPr/>
    </dgm:pt>
    <dgm:pt modelId="{F3F57758-6CFF-42C7-8FC9-F9627D7973AE}" type="pres">
      <dgm:prSet presAssocID="{CB7E0E9A-E3F0-4158-BCCF-44702039626B}" presName="composite" presStyleCnt="0"/>
      <dgm:spPr/>
    </dgm:pt>
    <dgm:pt modelId="{E8853EB7-5DDF-4A73-B20E-A07C93BE1B30}" type="pres">
      <dgm:prSet presAssocID="{CB7E0E9A-E3F0-4158-BCCF-44702039626B}" presName="bentUpArrow1" presStyleLbl="alignImgPlace1" presStyleIdx="1" presStyleCnt="2"/>
      <dgm:spPr/>
    </dgm:pt>
    <dgm:pt modelId="{F4AADAF1-29D3-4E36-948D-BE293A862E77}" type="pres">
      <dgm:prSet presAssocID="{CB7E0E9A-E3F0-4158-BCCF-44702039626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9C8E1C4-5A29-44D6-87C6-41AF0B8798CD}" type="pres">
      <dgm:prSet presAssocID="{CB7E0E9A-E3F0-4158-BCCF-44702039626B}" presName="ChildText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A1D093ED-DCCE-4CD9-AA48-BED7A24B0B03}" type="pres">
      <dgm:prSet presAssocID="{8BD9BF3A-1CA3-4259-8ACC-6227EC56B7C3}" presName="sibTrans" presStyleCnt="0"/>
      <dgm:spPr/>
    </dgm:pt>
    <dgm:pt modelId="{C7809BA7-DEF9-4388-A7E5-3831590ECC48}" type="pres">
      <dgm:prSet presAssocID="{8201A729-FB9A-4596-A3D9-3F8A857967F8}" presName="composite" presStyleCnt="0"/>
      <dgm:spPr/>
    </dgm:pt>
    <dgm:pt modelId="{5D7411BD-8D00-4010-8191-D1A005630EF5}" type="pres">
      <dgm:prSet presAssocID="{8201A729-FB9A-4596-A3D9-3F8A857967F8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84C6E0-6DD7-43DD-8180-E73BC96D223C}" srcId="{4B2A083A-2CA5-4CE1-A88D-EAD99E90AD78}" destId="{74894858-ADB2-4089-9685-FECB82200577}" srcOrd="0" destOrd="0" parTransId="{CDB5C8F3-5CF1-403C-98CC-E2B8516CD510}" sibTransId="{28070C59-3767-4488-B962-82C19E13FAE5}"/>
    <dgm:cxn modelId="{BACA7D5A-88B7-4F2D-919E-1ECB68737D59}" type="presOf" srcId="{8201A729-FB9A-4596-A3D9-3F8A857967F8}" destId="{5D7411BD-8D00-4010-8191-D1A005630EF5}" srcOrd="0" destOrd="0" presId="urn:microsoft.com/office/officeart/2005/8/layout/StepDownProcess"/>
    <dgm:cxn modelId="{D92DE667-9F1F-4B99-BC25-4D277FC17B09}" type="presOf" srcId="{74894858-ADB2-4089-9685-FECB82200577}" destId="{D3CB4597-D920-41D8-AB57-7A615E795DEC}" srcOrd="0" destOrd="0" presId="urn:microsoft.com/office/officeart/2005/8/layout/StepDownProcess"/>
    <dgm:cxn modelId="{4DBBD009-2D1B-4110-8B2E-6C2CC9D3BBD9}" srcId="{4B2A083A-2CA5-4CE1-A88D-EAD99E90AD78}" destId="{CB7E0E9A-E3F0-4158-BCCF-44702039626B}" srcOrd="1" destOrd="0" parTransId="{C83F78DA-7F1C-4912-9816-52D4D73065D3}" sibTransId="{8BD9BF3A-1CA3-4259-8ACC-6227EC56B7C3}"/>
    <dgm:cxn modelId="{796EAC26-AE95-4411-9FFF-4B20F7370DAB}" srcId="{4B2A083A-2CA5-4CE1-A88D-EAD99E90AD78}" destId="{8201A729-FB9A-4596-A3D9-3F8A857967F8}" srcOrd="2" destOrd="0" parTransId="{F66B88DE-D087-4DE0-AB42-6F19FF2C466C}" sibTransId="{CF73C459-4B4D-4D6F-B2A3-287DC3E05A5C}"/>
    <dgm:cxn modelId="{705DA621-5AD6-44EC-967D-EF71B1F9E07B}" type="presOf" srcId="{CB7E0E9A-E3F0-4158-BCCF-44702039626B}" destId="{F4AADAF1-29D3-4E36-948D-BE293A862E77}" srcOrd="0" destOrd="0" presId="urn:microsoft.com/office/officeart/2005/8/layout/StepDownProcess"/>
    <dgm:cxn modelId="{58140241-FB4A-4199-8ED5-28ABB6BF837C}" type="presOf" srcId="{4B2A083A-2CA5-4CE1-A88D-EAD99E90AD78}" destId="{CB221564-B832-4A30-802B-1B14A00FA0FB}" srcOrd="0" destOrd="0" presId="urn:microsoft.com/office/officeart/2005/8/layout/StepDownProcess"/>
    <dgm:cxn modelId="{A3053E83-8310-4A1E-A53E-204D0674F8E9}" type="presParOf" srcId="{CB221564-B832-4A30-802B-1B14A00FA0FB}" destId="{CB5495DB-0425-4A97-84DA-C0B682BA78C6}" srcOrd="0" destOrd="0" presId="urn:microsoft.com/office/officeart/2005/8/layout/StepDownProcess"/>
    <dgm:cxn modelId="{88A71D6A-3DD2-4B31-A16D-FF99E5BF59FE}" type="presParOf" srcId="{CB5495DB-0425-4A97-84DA-C0B682BA78C6}" destId="{E737821A-0183-4BF5-8E94-8601281BFF6D}" srcOrd="0" destOrd="0" presId="urn:microsoft.com/office/officeart/2005/8/layout/StepDownProcess"/>
    <dgm:cxn modelId="{43928E01-96C8-49D9-BFFC-AE273FD0CD50}" type="presParOf" srcId="{CB5495DB-0425-4A97-84DA-C0B682BA78C6}" destId="{D3CB4597-D920-41D8-AB57-7A615E795DEC}" srcOrd="1" destOrd="0" presId="urn:microsoft.com/office/officeart/2005/8/layout/StepDownProcess"/>
    <dgm:cxn modelId="{1D1C63AD-87ED-44E7-910A-3660BD98C2F6}" type="presParOf" srcId="{CB5495DB-0425-4A97-84DA-C0B682BA78C6}" destId="{1774887C-5420-4DA0-8177-02C694B481AE}" srcOrd="2" destOrd="0" presId="urn:microsoft.com/office/officeart/2005/8/layout/StepDownProcess"/>
    <dgm:cxn modelId="{B27F7D3A-79A3-47C7-9A85-D902160A2860}" type="presParOf" srcId="{CB221564-B832-4A30-802B-1B14A00FA0FB}" destId="{781C8948-1EBE-4AE7-84A6-75BE77AEF4B7}" srcOrd="1" destOrd="0" presId="urn:microsoft.com/office/officeart/2005/8/layout/StepDownProcess"/>
    <dgm:cxn modelId="{84B6A5D0-D991-4077-BB8A-EA66C72D0577}" type="presParOf" srcId="{CB221564-B832-4A30-802B-1B14A00FA0FB}" destId="{F3F57758-6CFF-42C7-8FC9-F9627D7973AE}" srcOrd="2" destOrd="0" presId="urn:microsoft.com/office/officeart/2005/8/layout/StepDownProcess"/>
    <dgm:cxn modelId="{74720B7F-AF20-4856-9F40-AF1E66B1404A}" type="presParOf" srcId="{F3F57758-6CFF-42C7-8FC9-F9627D7973AE}" destId="{E8853EB7-5DDF-4A73-B20E-A07C93BE1B30}" srcOrd="0" destOrd="0" presId="urn:microsoft.com/office/officeart/2005/8/layout/StepDownProcess"/>
    <dgm:cxn modelId="{9AC1BEC1-B132-47F2-876A-80C74911B320}" type="presParOf" srcId="{F3F57758-6CFF-42C7-8FC9-F9627D7973AE}" destId="{F4AADAF1-29D3-4E36-948D-BE293A862E77}" srcOrd="1" destOrd="0" presId="urn:microsoft.com/office/officeart/2005/8/layout/StepDownProcess"/>
    <dgm:cxn modelId="{007F065D-C495-45BD-BE87-2A4BEE724D03}" type="presParOf" srcId="{F3F57758-6CFF-42C7-8FC9-F9627D7973AE}" destId="{D9C8E1C4-5A29-44D6-87C6-41AF0B8798CD}" srcOrd="2" destOrd="0" presId="urn:microsoft.com/office/officeart/2005/8/layout/StepDownProcess"/>
    <dgm:cxn modelId="{BDA81C5B-CA85-497A-AF13-A937B7289B38}" type="presParOf" srcId="{CB221564-B832-4A30-802B-1B14A00FA0FB}" destId="{A1D093ED-DCCE-4CD9-AA48-BED7A24B0B03}" srcOrd="3" destOrd="0" presId="urn:microsoft.com/office/officeart/2005/8/layout/StepDownProcess"/>
    <dgm:cxn modelId="{80CD0F36-0E27-4113-961F-AA75E666DBC1}" type="presParOf" srcId="{CB221564-B832-4A30-802B-1B14A00FA0FB}" destId="{C7809BA7-DEF9-4388-A7E5-3831590ECC48}" srcOrd="4" destOrd="0" presId="urn:microsoft.com/office/officeart/2005/8/layout/StepDownProcess"/>
    <dgm:cxn modelId="{DD725605-829A-4B4B-BD51-BD61AA5EF933}" type="presParOf" srcId="{C7809BA7-DEF9-4388-A7E5-3831590ECC48}" destId="{5D7411BD-8D00-4010-8191-D1A005630EF5}" srcOrd="0" destOrd="0" presId="urn:microsoft.com/office/officeart/2005/8/layout/StepDown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84CCE5F-5898-4BD0-A8C4-67FD277E63A7}" type="doc">
      <dgm:prSet loTypeId="urn:microsoft.com/office/officeart/2005/8/layout/vList5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E227B7CA-8B9A-4659-8A1A-22981E25C6F8}">
      <dgm:prSet phldrT="[Texto]" custT="1"/>
      <dgm:spPr/>
      <dgm:t>
        <a:bodyPr/>
        <a:lstStyle/>
        <a:p>
          <a:pPr algn="ctr"/>
          <a:r>
            <a:rPr lang="es-ES" sz="2400" b="1" u="none" dirty="0">
              <a:solidFill>
                <a:schemeClr val="tx2"/>
              </a:solidFill>
            </a:rPr>
            <a:t>Planeación financiera</a:t>
          </a:r>
          <a:r>
            <a:rPr lang="es-ES" sz="2400" u="none" dirty="0">
              <a:solidFill>
                <a:schemeClr val="tx2"/>
              </a:solidFill>
            </a:rPr>
            <a:t> </a:t>
          </a:r>
        </a:p>
      </dgm:t>
    </dgm:pt>
    <dgm:pt modelId="{8A1532CB-3C8C-4D5B-A5AF-19CD436C06B5}" type="parTrans" cxnId="{4E3BD43E-4857-4846-9709-5FC3ED6A113D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AFDC253A-39AA-4591-ACBA-B0A32BF08C89}" type="sibTrans" cxnId="{4E3BD43E-4857-4846-9709-5FC3ED6A113D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43E7D10B-70DA-420F-B9A3-805CC1FBDEC7}">
      <dgm:prSet phldrT="[Texto]" custT="1"/>
      <dgm:spPr/>
      <dgm:t>
        <a:bodyPr/>
        <a:lstStyle/>
        <a:p>
          <a:pPr algn="just"/>
          <a:r>
            <a:rPr lang="es-ES" sz="1600" u="none" dirty="0">
              <a:solidFill>
                <a:schemeClr val="tx2"/>
              </a:solidFill>
            </a:rPr>
            <a:t>No es más que la proyección de las ventas, el ingreso y los activos tomando como base estrategias alternativas de producción y mercadotecnia así como la determinación de los recursos que se necesitan para lograr estas proyecciones.</a:t>
          </a:r>
        </a:p>
      </dgm:t>
    </dgm:pt>
    <dgm:pt modelId="{D686497A-4972-4445-9422-6783EAFC0996}" type="parTrans" cxnId="{0887DFD1-33E1-493C-93FD-C7F62821BC5A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5543E3B1-1871-4F96-8C1E-7B564C52DB78}" type="sibTrans" cxnId="{0887DFD1-33E1-493C-93FD-C7F62821BC5A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6C2DE00C-11FF-4720-9BD9-F309D8DB7224}">
      <dgm:prSet phldrT="[Texto]" custT="1"/>
      <dgm:spPr/>
      <dgm:t>
        <a:bodyPr/>
        <a:lstStyle/>
        <a:p>
          <a:pPr algn="ctr"/>
          <a:r>
            <a:rPr lang="es-ES" sz="2400" b="1" u="none" dirty="0">
              <a:solidFill>
                <a:schemeClr val="tx2"/>
              </a:solidFill>
            </a:rPr>
            <a:t>Control</a:t>
          </a:r>
          <a:r>
            <a:rPr lang="es-ES" sz="1600" b="1" u="none" dirty="0">
              <a:solidFill>
                <a:schemeClr val="tx2"/>
              </a:solidFill>
            </a:rPr>
            <a:t> </a:t>
          </a:r>
          <a:r>
            <a:rPr lang="es-ES" sz="2400" b="1" u="none" dirty="0">
              <a:solidFill>
                <a:schemeClr val="tx2"/>
              </a:solidFill>
            </a:rPr>
            <a:t>financiero</a:t>
          </a:r>
          <a:endParaRPr lang="es-ES" sz="2400" u="none" dirty="0">
            <a:solidFill>
              <a:schemeClr val="tx2"/>
            </a:solidFill>
          </a:endParaRPr>
        </a:p>
      </dgm:t>
    </dgm:pt>
    <dgm:pt modelId="{299399D3-1A82-47A1-9A00-F633B4D72CB9}" type="parTrans" cxnId="{061DD708-1A32-425E-A7D0-8A593DEA981A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654F4614-6E7B-406D-A1F6-909490F92DCE}" type="sibTrans" cxnId="{061DD708-1A32-425E-A7D0-8A593DEA981A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97F2EDF4-93A7-4FBA-B6BF-CAA2C3671CF5}">
      <dgm:prSet phldrT="[Texto]" custT="1"/>
      <dgm:spPr/>
      <dgm:t>
        <a:bodyPr/>
        <a:lstStyle/>
        <a:p>
          <a:pPr algn="just"/>
          <a:r>
            <a:rPr lang="es-ES" sz="1600" u="none" dirty="0">
              <a:solidFill>
                <a:schemeClr val="tx2"/>
              </a:solidFill>
            </a:rPr>
            <a:t>No es más que el proceso de retroalimentación y ajustes que se deben hacer para garantizar la adecuación a los planes y la oportuna modificación debido a cambios imprevistos.</a:t>
          </a:r>
        </a:p>
      </dgm:t>
    </dgm:pt>
    <dgm:pt modelId="{F223418A-96BC-4BDE-B9DA-334F2B4F7EC4}" type="parTrans" cxnId="{14F88816-CCAC-4163-A40F-E33859F7296B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7BF7E658-4855-45A3-8C1A-A1F3013D7D90}" type="sibTrans" cxnId="{14F88816-CCAC-4163-A40F-E33859F7296B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55137593-5891-4744-B364-166704DC0C8B}">
      <dgm:prSet phldrT="[Texto]" custT="1"/>
      <dgm:spPr/>
      <dgm:t>
        <a:bodyPr/>
        <a:lstStyle/>
        <a:p>
          <a:pPr algn="ctr"/>
          <a:r>
            <a:rPr lang="es-ES" sz="2400" b="1" u="none" dirty="0">
              <a:solidFill>
                <a:schemeClr val="tx2"/>
              </a:solidFill>
            </a:rPr>
            <a:t>El presupuesto de  efectivo </a:t>
          </a:r>
        </a:p>
      </dgm:t>
    </dgm:pt>
    <dgm:pt modelId="{2A6B536F-CF25-485A-8E8A-842FAA38164D}" type="parTrans" cxnId="{D6A67D32-FFFE-4170-81CE-E0D7B7F7405F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4DC69494-1E58-451F-93F5-97F87CAD26FA}" type="sibTrans" cxnId="{D6A67D32-FFFE-4170-81CE-E0D7B7F7405F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22992028-502F-4D66-8735-9F980A443245}">
      <dgm:prSet phldrT="[Texto]" custT="1"/>
      <dgm:spPr/>
      <dgm:t>
        <a:bodyPr/>
        <a:lstStyle/>
        <a:p>
          <a:pPr algn="just"/>
          <a:r>
            <a:rPr lang="es-ES" sz="1600" u="none" dirty="0">
              <a:solidFill>
                <a:schemeClr val="tx2"/>
              </a:solidFill>
            </a:rPr>
            <a:t>Programa que muestra los flujos de entradas y salidas reales de efectivo así como los saldos de efectivo con los que contará una empresa para sus operaciones en un tiempo determinado.</a:t>
          </a:r>
        </a:p>
      </dgm:t>
    </dgm:pt>
    <dgm:pt modelId="{195704AF-74FC-4AE5-BE19-F85E390E46AA}" type="parTrans" cxnId="{1FE5D76C-D7AA-4EA7-BF95-90E5D21C3827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961DF7AB-3796-49CF-BD08-CDE2506B88BA}" type="sibTrans" cxnId="{1FE5D76C-D7AA-4EA7-BF95-90E5D21C3827}">
      <dgm:prSet/>
      <dgm:spPr/>
      <dgm:t>
        <a:bodyPr/>
        <a:lstStyle/>
        <a:p>
          <a:pPr algn="just"/>
          <a:endParaRPr lang="es-ES" sz="1600" u="none">
            <a:solidFill>
              <a:schemeClr val="tx2"/>
            </a:solidFill>
          </a:endParaRPr>
        </a:p>
      </dgm:t>
    </dgm:pt>
    <dgm:pt modelId="{34D5907C-3518-4068-8743-0A366FD969DA}" type="pres">
      <dgm:prSet presAssocID="{D84CCE5F-5898-4BD0-A8C4-67FD277E63A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2E37B68-6A4C-4EEE-84C4-EC43776C56E4}" type="pres">
      <dgm:prSet presAssocID="{E227B7CA-8B9A-4659-8A1A-22981E25C6F8}" presName="linNode" presStyleCnt="0"/>
      <dgm:spPr/>
    </dgm:pt>
    <dgm:pt modelId="{F9F95F36-D711-4955-89D6-7D7EAC58B588}" type="pres">
      <dgm:prSet presAssocID="{E227B7CA-8B9A-4659-8A1A-22981E25C6F8}" presName="parentText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FCFBB55-4DE7-4D8D-BF23-EFD02EB0BF4C}" type="pres">
      <dgm:prSet presAssocID="{E227B7CA-8B9A-4659-8A1A-22981E25C6F8}" presName="descendantText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854360F-246A-4EE5-BC99-4547DFB20D8E}" type="pres">
      <dgm:prSet presAssocID="{AFDC253A-39AA-4591-ACBA-B0A32BF08C89}" presName="sp" presStyleCnt="0"/>
      <dgm:spPr/>
    </dgm:pt>
    <dgm:pt modelId="{91CAC48B-4F31-4449-AFC5-3CB5A49AAF89}" type="pres">
      <dgm:prSet presAssocID="{6C2DE00C-11FF-4720-9BD9-F309D8DB7224}" presName="linNode" presStyleCnt="0"/>
      <dgm:spPr/>
    </dgm:pt>
    <dgm:pt modelId="{412EB16D-E774-4692-BE2B-77E2E99EF3E2}" type="pres">
      <dgm:prSet presAssocID="{6C2DE00C-11FF-4720-9BD9-F309D8DB7224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AD9874C-FF06-46F5-94C2-4C70D3D4460D}" type="pres">
      <dgm:prSet presAssocID="{6C2DE00C-11FF-4720-9BD9-F309D8DB7224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15FA247-1454-4ACC-ABD2-4996417C506F}" type="pres">
      <dgm:prSet presAssocID="{654F4614-6E7B-406D-A1F6-909490F92DCE}" presName="sp" presStyleCnt="0"/>
      <dgm:spPr/>
    </dgm:pt>
    <dgm:pt modelId="{BC8A4C1A-C471-4C15-8F8E-9207D9B231F7}" type="pres">
      <dgm:prSet presAssocID="{55137593-5891-4744-B364-166704DC0C8B}" presName="linNode" presStyleCnt="0"/>
      <dgm:spPr/>
    </dgm:pt>
    <dgm:pt modelId="{85646934-E2E4-446E-86B8-74F4F471328D}" type="pres">
      <dgm:prSet presAssocID="{55137593-5891-4744-B364-166704DC0C8B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491B54C-D885-44C9-A391-68B109EFB52C}" type="pres">
      <dgm:prSet presAssocID="{55137593-5891-4744-B364-166704DC0C8B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B5ADD26-E541-4BDE-B054-5EF1881BD25C}" type="presOf" srcId="{D84CCE5F-5898-4BD0-A8C4-67FD277E63A7}" destId="{34D5907C-3518-4068-8743-0A366FD969DA}" srcOrd="0" destOrd="0" presId="urn:microsoft.com/office/officeart/2005/8/layout/vList5"/>
    <dgm:cxn modelId="{1FE5D76C-D7AA-4EA7-BF95-90E5D21C3827}" srcId="{55137593-5891-4744-B364-166704DC0C8B}" destId="{22992028-502F-4D66-8735-9F980A443245}" srcOrd="0" destOrd="0" parTransId="{195704AF-74FC-4AE5-BE19-F85E390E46AA}" sibTransId="{961DF7AB-3796-49CF-BD08-CDE2506B88BA}"/>
    <dgm:cxn modelId="{8F0DFDE3-2577-4D7A-B05B-06433FD9D7C2}" type="presOf" srcId="{55137593-5891-4744-B364-166704DC0C8B}" destId="{85646934-E2E4-446E-86B8-74F4F471328D}" srcOrd="0" destOrd="0" presId="urn:microsoft.com/office/officeart/2005/8/layout/vList5"/>
    <dgm:cxn modelId="{00E03277-861C-4278-B4F4-6F768765B1F2}" type="presOf" srcId="{6C2DE00C-11FF-4720-9BD9-F309D8DB7224}" destId="{412EB16D-E774-4692-BE2B-77E2E99EF3E2}" srcOrd="0" destOrd="0" presId="urn:microsoft.com/office/officeart/2005/8/layout/vList5"/>
    <dgm:cxn modelId="{D6B1CF0F-708B-4B67-8A52-F36C9D9A366A}" type="presOf" srcId="{E227B7CA-8B9A-4659-8A1A-22981E25C6F8}" destId="{F9F95F36-D711-4955-89D6-7D7EAC58B588}" srcOrd="0" destOrd="0" presId="urn:microsoft.com/office/officeart/2005/8/layout/vList5"/>
    <dgm:cxn modelId="{9A8BD4D8-3918-4153-A30A-02751F97071D}" type="presOf" srcId="{43E7D10B-70DA-420F-B9A3-805CC1FBDEC7}" destId="{7FCFBB55-4DE7-4D8D-BF23-EFD02EB0BF4C}" srcOrd="0" destOrd="0" presId="urn:microsoft.com/office/officeart/2005/8/layout/vList5"/>
    <dgm:cxn modelId="{DC6CA0D1-1720-4BFA-AC22-4900EF60FDD3}" type="presOf" srcId="{22992028-502F-4D66-8735-9F980A443245}" destId="{A491B54C-D885-44C9-A391-68B109EFB52C}" srcOrd="0" destOrd="0" presId="urn:microsoft.com/office/officeart/2005/8/layout/vList5"/>
    <dgm:cxn modelId="{14F88816-CCAC-4163-A40F-E33859F7296B}" srcId="{6C2DE00C-11FF-4720-9BD9-F309D8DB7224}" destId="{97F2EDF4-93A7-4FBA-B6BF-CAA2C3671CF5}" srcOrd="0" destOrd="0" parTransId="{F223418A-96BC-4BDE-B9DA-334F2B4F7EC4}" sibTransId="{7BF7E658-4855-45A3-8C1A-A1F3013D7D90}"/>
    <dgm:cxn modelId="{0887DFD1-33E1-493C-93FD-C7F62821BC5A}" srcId="{E227B7CA-8B9A-4659-8A1A-22981E25C6F8}" destId="{43E7D10B-70DA-420F-B9A3-805CC1FBDEC7}" srcOrd="0" destOrd="0" parTransId="{D686497A-4972-4445-9422-6783EAFC0996}" sibTransId="{5543E3B1-1871-4F96-8C1E-7B564C52DB78}"/>
    <dgm:cxn modelId="{4E3BD43E-4857-4846-9709-5FC3ED6A113D}" srcId="{D84CCE5F-5898-4BD0-A8C4-67FD277E63A7}" destId="{E227B7CA-8B9A-4659-8A1A-22981E25C6F8}" srcOrd="0" destOrd="0" parTransId="{8A1532CB-3C8C-4D5B-A5AF-19CD436C06B5}" sibTransId="{AFDC253A-39AA-4591-ACBA-B0A32BF08C89}"/>
    <dgm:cxn modelId="{061DD708-1A32-425E-A7D0-8A593DEA981A}" srcId="{D84CCE5F-5898-4BD0-A8C4-67FD277E63A7}" destId="{6C2DE00C-11FF-4720-9BD9-F309D8DB7224}" srcOrd="1" destOrd="0" parTransId="{299399D3-1A82-47A1-9A00-F633B4D72CB9}" sibTransId="{654F4614-6E7B-406D-A1F6-909490F92DCE}"/>
    <dgm:cxn modelId="{5D16B8C9-1E67-4DF0-A30B-7B68646678F9}" type="presOf" srcId="{97F2EDF4-93A7-4FBA-B6BF-CAA2C3671CF5}" destId="{EAD9874C-FF06-46F5-94C2-4C70D3D4460D}" srcOrd="0" destOrd="0" presId="urn:microsoft.com/office/officeart/2005/8/layout/vList5"/>
    <dgm:cxn modelId="{D6A67D32-FFFE-4170-81CE-E0D7B7F7405F}" srcId="{D84CCE5F-5898-4BD0-A8C4-67FD277E63A7}" destId="{55137593-5891-4744-B364-166704DC0C8B}" srcOrd="2" destOrd="0" parTransId="{2A6B536F-CF25-485A-8E8A-842FAA38164D}" sibTransId="{4DC69494-1E58-451F-93F5-97F87CAD26FA}"/>
    <dgm:cxn modelId="{CF33EAC8-1AAD-4C24-A6D8-EB087FAD1FD8}" type="presParOf" srcId="{34D5907C-3518-4068-8743-0A366FD969DA}" destId="{E2E37B68-6A4C-4EEE-84C4-EC43776C56E4}" srcOrd="0" destOrd="0" presId="urn:microsoft.com/office/officeart/2005/8/layout/vList5"/>
    <dgm:cxn modelId="{E92DDDBF-7FC3-42AC-82FE-2E33FD845B14}" type="presParOf" srcId="{E2E37B68-6A4C-4EEE-84C4-EC43776C56E4}" destId="{F9F95F36-D711-4955-89D6-7D7EAC58B588}" srcOrd="0" destOrd="0" presId="urn:microsoft.com/office/officeart/2005/8/layout/vList5"/>
    <dgm:cxn modelId="{4057A40D-B696-4BA6-B9F5-E6ECCCB09AB1}" type="presParOf" srcId="{E2E37B68-6A4C-4EEE-84C4-EC43776C56E4}" destId="{7FCFBB55-4DE7-4D8D-BF23-EFD02EB0BF4C}" srcOrd="1" destOrd="0" presId="urn:microsoft.com/office/officeart/2005/8/layout/vList5"/>
    <dgm:cxn modelId="{223A74E9-FFA3-4F83-9089-9A7AAA2F0CB4}" type="presParOf" srcId="{34D5907C-3518-4068-8743-0A366FD969DA}" destId="{6854360F-246A-4EE5-BC99-4547DFB20D8E}" srcOrd="1" destOrd="0" presId="urn:microsoft.com/office/officeart/2005/8/layout/vList5"/>
    <dgm:cxn modelId="{F7660258-E206-4935-8669-0218C5DB670C}" type="presParOf" srcId="{34D5907C-3518-4068-8743-0A366FD969DA}" destId="{91CAC48B-4F31-4449-AFC5-3CB5A49AAF89}" srcOrd="2" destOrd="0" presId="urn:microsoft.com/office/officeart/2005/8/layout/vList5"/>
    <dgm:cxn modelId="{3319A2B7-CB4A-476A-A9D7-7ED936C67832}" type="presParOf" srcId="{91CAC48B-4F31-4449-AFC5-3CB5A49AAF89}" destId="{412EB16D-E774-4692-BE2B-77E2E99EF3E2}" srcOrd="0" destOrd="0" presId="urn:microsoft.com/office/officeart/2005/8/layout/vList5"/>
    <dgm:cxn modelId="{8738E023-9391-44C6-96CE-17F22D0AF1CD}" type="presParOf" srcId="{91CAC48B-4F31-4449-AFC5-3CB5A49AAF89}" destId="{EAD9874C-FF06-46F5-94C2-4C70D3D4460D}" srcOrd="1" destOrd="0" presId="urn:microsoft.com/office/officeart/2005/8/layout/vList5"/>
    <dgm:cxn modelId="{C5380638-87D2-48C6-9EC1-229BA5C7049C}" type="presParOf" srcId="{34D5907C-3518-4068-8743-0A366FD969DA}" destId="{715FA247-1454-4ACC-ABD2-4996417C506F}" srcOrd="3" destOrd="0" presId="urn:microsoft.com/office/officeart/2005/8/layout/vList5"/>
    <dgm:cxn modelId="{1D221A8C-DE4C-4AD1-8D2B-A0EEC558BA16}" type="presParOf" srcId="{34D5907C-3518-4068-8743-0A366FD969DA}" destId="{BC8A4C1A-C471-4C15-8F8E-9207D9B231F7}" srcOrd="4" destOrd="0" presId="urn:microsoft.com/office/officeart/2005/8/layout/vList5"/>
    <dgm:cxn modelId="{D96BBF00-EDB1-41F9-A879-595B1F3AD4AA}" type="presParOf" srcId="{BC8A4C1A-C471-4C15-8F8E-9207D9B231F7}" destId="{85646934-E2E4-446E-86B8-74F4F471328D}" srcOrd="0" destOrd="0" presId="urn:microsoft.com/office/officeart/2005/8/layout/vList5"/>
    <dgm:cxn modelId="{2AC10B46-A6A0-464A-87D6-1BE26766801E}" type="presParOf" srcId="{BC8A4C1A-C471-4C15-8F8E-9207D9B231F7}" destId="{A491B54C-D885-44C9-A391-68B109EFB52C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915CFDD-8F73-4FBF-AA75-03A363F83DEA}" type="doc">
      <dgm:prSet loTypeId="urn:microsoft.com/office/officeart/2005/8/layout/hierarchy1" loCatId="hierarchy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C5DD94F4-C46B-46E2-A03E-7CA61A7D824B}">
      <dgm:prSet phldrT="[Texto]" custT="1"/>
      <dgm:spPr/>
      <dgm:t>
        <a:bodyPr/>
        <a:lstStyle/>
        <a:p>
          <a:r>
            <a:rPr lang="es-ES" sz="2400" b="1" dirty="0"/>
            <a:t>Planificación financiera</a:t>
          </a:r>
        </a:p>
      </dgm:t>
    </dgm:pt>
    <dgm:pt modelId="{A33EDDDA-1975-41FC-8C90-5D55CF0F0EE3}" type="parTrans" cxnId="{60480782-2348-4A47-86A6-DF50372DD0CE}">
      <dgm:prSet/>
      <dgm:spPr/>
      <dgm:t>
        <a:bodyPr/>
        <a:lstStyle/>
        <a:p>
          <a:endParaRPr lang="es-ES" sz="1800"/>
        </a:p>
      </dgm:t>
    </dgm:pt>
    <dgm:pt modelId="{A197EA3D-5CDF-48B8-A7A5-26168854D03D}" type="sibTrans" cxnId="{60480782-2348-4A47-86A6-DF50372DD0CE}">
      <dgm:prSet/>
      <dgm:spPr/>
      <dgm:t>
        <a:bodyPr/>
        <a:lstStyle/>
        <a:p>
          <a:endParaRPr lang="es-ES" sz="1800"/>
        </a:p>
      </dgm:t>
    </dgm:pt>
    <dgm:pt modelId="{80FE0560-E6F6-4A7E-9268-F58E93D36F3F}">
      <dgm:prSet phldrT="[Texto]" custT="1"/>
      <dgm:spPr/>
      <dgm:t>
        <a:bodyPr/>
        <a:lstStyle/>
        <a:p>
          <a:r>
            <a:rPr lang="es-ES" sz="2000" dirty="0"/>
            <a:t>Determinación de los recursos a corto, mediano y largo plazo que necesita la empresa para la </a:t>
          </a:r>
          <a:r>
            <a:rPr lang="es-ES" sz="2000" dirty="0">
              <a:solidFill>
                <a:srgbClr val="FF0000"/>
              </a:solidFill>
            </a:rPr>
            <a:t>toma de decisiones anticipadas </a:t>
          </a:r>
          <a:r>
            <a:rPr lang="es-ES" sz="2000" dirty="0"/>
            <a:t>que garanticen alcanzar las metas y objetivos propuestos, así como </a:t>
          </a:r>
          <a:r>
            <a:rPr lang="es-ES" sz="2000" dirty="0">
              <a:solidFill>
                <a:srgbClr val="FF0000"/>
              </a:solidFill>
            </a:rPr>
            <a:t>hacer frente a las contingencias que pudieran surgir</a:t>
          </a:r>
          <a:r>
            <a:rPr lang="es-ES" sz="2000" dirty="0"/>
            <a:t>.</a:t>
          </a:r>
        </a:p>
      </dgm:t>
    </dgm:pt>
    <dgm:pt modelId="{18AB22A8-D99C-405E-BEC1-CD5E1BA2BB68}" type="parTrans" cxnId="{CE59E022-C019-4660-AEDA-0EF27317A1D7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solidFill>
          <a:srgbClr val="7030A0"/>
        </a:solidFill>
      </dgm:spPr>
      <dgm:t>
        <a:bodyPr/>
        <a:lstStyle/>
        <a:p>
          <a:endParaRPr lang="es-ES" sz="1800"/>
        </a:p>
      </dgm:t>
    </dgm:pt>
    <dgm:pt modelId="{B4DA42D9-29B9-410E-AF64-41102FED7F20}" type="sibTrans" cxnId="{CE59E022-C019-4660-AEDA-0EF27317A1D7}">
      <dgm:prSet/>
      <dgm:spPr/>
      <dgm:t>
        <a:bodyPr/>
        <a:lstStyle/>
        <a:p>
          <a:endParaRPr lang="es-ES" sz="1800"/>
        </a:p>
      </dgm:t>
    </dgm:pt>
    <dgm:pt modelId="{0293DEA6-A10A-4E5D-BA92-0F8D5F9921B4}">
      <dgm:prSet phldrT="[Texto]" custT="1"/>
      <dgm:spPr/>
      <dgm:t>
        <a:bodyPr/>
        <a:lstStyle/>
        <a:p>
          <a:r>
            <a:rPr lang="es-ES" sz="2000" dirty="0"/>
            <a:t>Debe permitir contar con los recursos necesarios para asumir gastos futuros previsibles y para afrontar gastos imprevistos.</a:t>
          </a:r>
        </a:p>
      </dgm:t>
    </dgm:pt>
    <dgm:pt modelId="{5CCEDA11-4F43-4232-896E-F4E53F69D7C1}" type="parTrans" cxnId="{EBA8D19F-128E-4A21-846A-220C3B006BB4}">
      <dgm:prSet>
        <dgm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dgm:style>
      </dgm:prSet>
      <dgm:spPr>
        <a:solidFill>
          <a:srgbClr val="7030A0"/>
        </a:solidFill>
      </dgm:spPr>
      <dgm:t>
        <a:bodyPr/>
        <a:lstStyle/>
        <a:p>
          <a:endParaRPr lang="es-ES" sz="1800"/>
        </a:p>
      </dgm:t>
    </dgm:pt>
    <dgm:pt modelId="{2AEA8A03-2C2C-4AB4-A9C4-DE58B8700A6D}" type="sibTrans" cxnId="{EBA8D19F-128E-4A21-846A-220C3B006BB4}">
      <dgm:prSet/>
      <dgm:spPr/>
      <dgm:t>
        <a:bodyPr/>
        <a:lstStyle/>
        <a:p>
          <a:endParaRPr lang="es-ES" sz="1800"/>
        </a:p>
      </dgm:t>
    </dgm:pt>
    <dgm:pt modelId="{1C1D7301-EAFF-4FAE-8E12-65CB0B5710EF}" type="pres">
      <dgm:prSet presAssocID="{8915CFDD-8F73-4FBF-AA75-03A363F83DE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s-ES"/>
        </a:p>
      </dgm:t>
    </dgm:pt>
    <dgm:pt modelId="{DB712D33-A90E-492D-97F8-5918DD9DDCD7}" type="pres">
      <dgm:prSet presAssocID="{C5DD94F4-C46B-46E2-A03E-7CA61A7D824B}" presName="hierRoot1" presStyleCnt="0"/>
      <dgm:spPr/>
    </dgm:pt>
    <dgm:pt modelId="{4CD8F06B-6803-47CF-B250-ECC6846470CE}" type="pres">
      <dgm:prSet presAssocID="{C5DD94F4-C46B-46E2-A03E-7CA61A7D824B}" presName="composite" presStyleCnt="0"/>
      <dgm:spPr/>
    </dgm:pt>
    <dgm:pt modelId="{D5C45601-4800-4159-AD22-D7F4BE8D13D3}" type="pres">
      <dgm:prSet presAssocID="{C5DD94F4-C46B-46E2-A03E-7CA61A7D824B}" presName="background" presStyleLbl="node0" presStyleIdx="0" presStyleCnt="1"/>
      <dgm:spPr>
        <a:solidFill>
          <a:srgbClr val="FFC000"/>
        </a:solidFill>
      </dgm:spPr>
    </dgm:pt>
    <dgm:pt modelId="{5DD3490F-81BD-41FE-ABCA-20E0BCE58D82}" type="pres">
      <dgm:prSet presAssocID="{C5DD94F4-C46B-46E2-A03E-7CA61A7D824B}" presName="text" presStyleLbl="fgAcc0" presStyleIdx="0" presStyleCnt="1" custScaleY="43011" custLinFactNeighborY="-18827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196C307D-39F9-4778-BE1C-2B64AF816162}" type="pres">
      <dgm:prSet presAssocID="{C5DD94F4-C46B-46E2-A03E-7CA61A7D824B}" presName="hierChild2" presStyleCnt="0"/>
      <dgm:spPr/>
    </dgm:pt>
    <dgm:pt modelId="{4A8517D0-AFB0-441D-90D2-5D20BEA7A64F}" type="pres">
      <dgm:prSet presAssocID="{18AB22A8-D99C-405E-BEC1-CD5E1BA2BB68}" presName="Name10" presStyleLbl="parChTrans1D2" presStyleIdx="0" presStyleCnt="2"/>
      <dgm:spPr/>
      <dgm:t>
        <a:bodyPr/>
        <a:lstStyle/>
        <a:p>
          <a:endParaRPr lang="es-ES"/>
        </a:p>
      </dgm:t>
    </dgm:pt>
    <dgm:pt modelId="{EEAC6724-78DC-418D-A300-9F1C063F2558}" type="pres">
      <dgm:prSet presAssocID="{80FE0560-E6F6-4A7E-9268-F58E93D36F3F}" presName="hierRoot2" presStyleCnt="0"/>
      <dgm:spPr/>
    </dgm:pt>
    <dgm:pt modelId="{EF6FAF62-6628-4800-9BFF-7088637091E9}" type="pres">
      <dgm:prSet presAssocID="{80FE0560-E6F6-4A7E-9268-F58E93D36F3F}" presName="composite2" presStyleCnt="0"/>
      <dgm:spPr/>
    </dgm:pt>
    <dgm:pt modelId="{99E9AEE7-BD3B-489E-8AC0-C31784500E12}" type="pres">
      <dgm:prSet presAssocID="{80FE0560-E6F6-4A7E-9268-F58E93D36F3F}" presName="background2" presStyleLbl="node2" presStyleIdx="0" presStyleCnt="2"/>
      <dgm:spPr>
        <a:solidFill>
          <a:srgbClr val="FD77F7"/>
        </a:solidFill>
      </dgm:spPr>
    </dgm:pt>
    <dgm:pt modelId="{E5EE3C8E-8735-4971-BCEC-9E33F1D6F3F7}" type="pres">
      <dgm:prSet presAssocID="{80FE0560-E6F6-4A7E-9268-F58E93D36F3F}" presName="text2" presStyleLbl="fgAcc2" presStyleIdx="0" presStyleCnt="2" custScaleX="146798" custScaleY="174990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87E63A42-2B16-40E7-91AD-34DD1A62C6E2}" type="pres">
      <dgm:prSet presAssocID="{80FE0560-E6F6-4A7E-9268-F58E93D36F3F}" presName="hierChild3" presStyleCnt="0"/>
      <dgm:spPr/>
    </dgm:pt>
    <dgm:pt modelId="{FDCFB28D-7494-44E6-ACDE-8C2237E724E1}" type="pres">
      <dgm:prSet presAssocID="{5CCEDA11-4F43-4232-896E-F4E53F69D7C1}" presName="Name10" presStyleLbl="parChTrans1D2" presStyleIdx="1" presStyleCnt="2"/>
      <dgm:spPr/>
      <dgm:t>
        <a:bodyPr/>
        <a:lstStyle/>
        <a:p>
          <a:endParaRPr lang="es-ES"/>
        </a:p>
      </dgm:t>
    </dgm:pt>
    <dgm:pt modelId="{1537F500-DE40-4B29-B6BA-C29526F8F73C}" type="pres">
      <dgm:prSet presAssocID="{0293DEA6-A10A-4E5D-BA92-0F8D5F9921B4}" presName="hierRoot2" presStyleCnt="0"/>
      <dgm:spPr/>
    </dgm:pt>
    <dgm:pt modelId="{B97DDD41-BFCD-48ED-883E-29289C0A89DF}" type="pres">
      <dgm:prSet presAssocID="{0293DEA6-A10A-4E5D-BA92-0F8D5F9921B4}" presName="composite2" presStyleCnt="0"/>
      <dgm:spPr/>
    </dgm:pt>
    <dgm:pt modelId="{E1925077-0D80-4E8D-957A-5B82B98ABE7C}" type="pres">
      <dgm:prSet presAssocID="{0293DEA6-A10A-4E5D-BA92-0F8D5F9921B4}" presName="background2" presStyleLbl="node2" presStyleIdx="1" presStyleCnt="2"/>
      <dgm:spPr>
        <a:solidFill>
          <a:srgbClr val="FD77F7"/>
        </a:solidFill>
      </dgm:spPr>
    </dgm:pt>
    <dgm:pt modelId="{6208E606-9624-4E7C-B745-72828CEBF492}" type="pres">
      <dgm:prSet presAssocID="{0293DEA6-A10A-4E5D-BA92-0F8D5F9921B4}" presName="text2" presStyleLbl="fgAcc2" presStyleIdx="1" presStyleCnt="2" custScaleX="112255" custScaleY="129385">
        <dgm:presLayoutVars>
          <dgm:chPref val="3"/>
        </dgm:presLayoutVars>
      </dgm:prSet>
      <dgm:spPr/>
      <dgm:t>
        <a:bodyPr/>
        <a:lstStyle/>
        <a:p>
          <a:endParaRPr lang="es-ES"/>
        </a:p>
      </dgm:t>
    </dgm:pt>
    <dgm:pt modelId="{245075D9-A95E-4772-B288-5C79C873B470}" type="pres">
      <dgm:prSet presAssocID="{0293DEA6-A10A-4E5D-BA92-0F8D5F9921B4}" presName="hierChild3" presStyleCnt="0"/>
      <dgm:spPr/>
    </dgm:pt>
  </dgm:ptLst>
  <dgm:cxnLst>
    <dgm:cxn modelId="{E872E3B6-A839-4485-A265-FA8CF3839768}" type="presOf" srcId="{80FE0560-E6F6-4A7E-9268-F58E93D36F3F}" destId="{E5EE3C8E-8735-4971-BCEC-9E33F1D6F3F7}" srcOrd="0" destOrd="0" presId="urn:microsoft.com/office/officeart/2005/8/layout/hierarchy1"/>
    <dgm:cxn modelId="{D5F97B71-5FFE-4C4A-A065-995F1B88462C}" type="presOf" srcId="{0293DEA6-A10A-4E5D-BA92-0F8D5F9921B4}" destId="{6208E606-9624-4E7C-B745-72828CEBF492}" srcOrd="0" destOrd="0" presId="urn:microsoft.com/office/officeart/2005/8/layout/hierarchy1"/>
    <dgm:cxn modelId="{A8875E86-6992-4834-A100-539DB0EAFD21}" type="presOf" srcId="{C5DD94F4-C46B-46E2-A03E-7CA61A7D824B}" destId="{5DD3490F-81BD-41FE-ABCA-20E0BCE58D82}" srcOrd="0" destOrd="0" presId="urn:microsoft.com/office/officeart/2005/8/layout/hierarchy1"/>
    <dgm:cxn modelId="{CE59E022-C019-4660-AEDA-0EF27317A1D7}" srcId="{C5DD94F4-C46B-46E2-A03E-7CA61A7D824B}" destId="{80FE0560-E6F6-4A7E-9268-F58E93D36F3F}" srcOrd="0" destOrd="0" parTransId="{18AB22A8-D99C-405E-BEC1-CD5E1BA2BB68}" sibTransId="{B4DA42D9-29B9-410E-AF64-41102FED7F20}"/>
    <dgm:cxn modelId="{B76F26EE-B482-45EE-9D1F-8F60B80F8EC7}" type="presOf" srcId="{8915CFDD-8F73-4FBF-AA75-03A363F83DEA}" destId="{1C1D7301-EAFF-4FAE-8E12-65CB0B5710EF}" srcOrd="0" destOrd="0" presId="urn:microsoft.com/office/officeart/2005/8/layout/hierarchy1"/>
    <dgm:cxn modelId="{27400EFA-F1EF-4F61-9E6C-DE6AC569453D}" type="presOf" srcId="{5CCEDA11-4F43-4232-896E-F4E53F69D7C1}" destId="{FDCFB28D-7494-44E6-ACDE-8C2237E724E1}" srcOrd="0" destOrd="0" presId="urn:microsoft.com/office/officeart/2005/8/layout/hierarchy1"/>
    <dgm:cxn modelId="{F7C75129-BBD3-4CB8-B8FD-82DAFB092294}" type="presOf" srcId="{18AB22A8-D99C-405E-BEC1-CD5E1BA2BB68}" destId="{4A8517D0-AFB0-441D-90D2-5D20BEA7A64F}" srcOrd="0" destOrd="0" presId="urn:microsoft.com/office/officeart/2005/8/layout/hierarchy1"/>
    <dgm:cxn modelId="{60480782-2348-4A47-86A6-DF50372DD0CE}" srcId="{8915CFDD-8F73-4FBF-AA75-03A363F83DEA}" destId="{C5DD94F4-C46B-46E2-A03E-7CA61A7D824B}" srcOrd="0" destOrd="0" parTransId="{A33EDDDA-1975-41FC-8C90-5D55CF0F0EE3}" sibTransId="{A197EA3D-5CDF-48B8-A7A5-26168854D03D}"/>
    <dgm:cxn modelId="{EBA8D19F-128E-4A21-846A-220C3B006BB4}" srcId="{C5DD94F4-C46B-46E2-A03E-7CA61A7D824B}" destId="{0293DEA6-A10A-4E5D-BA92-0F8D5F9921B4}" srcOrd="1" destOrd="0" parTransId="{5CCEDA11-4F43-4232-896E-F4E53F69D7C1}" sibTransId="{2AEA8A03-2C2C-4AB4-A9C4-DE58B8700A6D}"/>
    <dgm:cxn modelId="{0F86B5E7-E4D6-41FB-ABDE-5642D9933479}" type="presParOf" srcId="{1C1D7301-EAFF-4FAE-8E12-65CB0B5710EF}" destId="{DB712D33-A90E-492D-97F8-5918DD9DDCD7}" srcOrd="0" destOrd="0" presId="urn:microsoft.com/office/officeart/2005/8/layout/hierarchy1"/>
    <dgm:cxn modelId="{B31AE722-A921-480B-AAAF-B9D65B622869}" type="presParOf" srcId="{DB712D33-A90E-492D-97F8-5918DD9DDCD7}" destId="{4CD8F06B-6803-47CF-B250-ECC6846470CE}" srcOrd="0" destOrd="0" presId="urn:microsoft.com/office/officeart/2005/8/layout/hierarchy1"/>
    <dgm:cxn modelId="{B899B06B-1069-49D8-BC8B-30015D3ECB4D}" type="presParOf" srcId="{4CD8F06B-6803-47CF-B250-ECC6846470CE}" destId="{D5C45601-4800-4159-AD22-D7F4BE8D13D3}" srcOrd="0" destOrd="0" presId="urn:microsoft.com/office/officeart/2005/8/layout/hierarchy1"/>
    <dgm:cxn modelId="{EC792C99-E100-4C26-9410-D76839841B6D}" type="presParOf" srcId="{4CD8F06B-6803-47CF-B250-ECC6846470CE}" destId="{5DD3490F-81BD-41FE-ABCA-20E0BCE58D82}" srcOrd="1" destOrd="0" presId="urn:microsoft.com/office/officeart/2005/8/layout/hierarchy1"/>
    <dgm:cxn modelId="{406D09FC-7C28-4DC8-8A2E-EFC0FD643F2D}" type="presParOf" srcId="{DB712D33-A90E-492D-97F8-5918DD9DDCD7}" destId="{196C307D-39F9-4778-BE1C-2B64AF816162}" srcOrd="1" destOrd="0" presId="urn:microsoft.com/office/officeart/2005/8/layout/hierarchy1"/>
    <dgm:cxn modelId="{67763129-C40C-417D-8648-9E940F08A8EF}" type="presParOf" srcId="{196C307D-39F9-4778-BE1C-2B64AF816162}" destId="{4A8517D0-AFB0-441D-90D2-5D20BEA7A64F}" srcOrd="0" destOrd="0" presId="urn:microsoft.com/office/officeart/2005/8/layout/hierarchy1"/>
    <dgm:cxn modelId="{8FE7FFA9-9DEC-4A56-A1CA-50DF9374A5C0}" type="presParOf" srcId="{196C307D-39F9-4778-BE1C-2B64AF816162}" destId="{EEAC6724-78DC-418D-A300-9F1C063F2558}" srcOrd="1" destOrd="0" presId="urn:microsoft.com/office/officeart/2005/8/layout/hierarchy1"/>
    <dgm:cxn modelId="{3CC877C6-8B69-442A-87E8-1ABE6E2DD145}" type="presParOf" srcId="{EEAC6724-78DC-418D-A300-9F1C063F2558}" destId="{EF6FAF62-6628-4800-9BFF-7088637091E9}" srcOrd="0" destOrd="0" presId="urn:microsoft.com/office/officeart/2005/8/layout/hierarchy1"/>
    <dgm:cxn modelId="{B71CDA90-30EC-4BFC-9D93-9E983F893244}" type="presParOf" srcId="{EF6FAF62-6628-4800-9BFF-7088637091E9}" destId="{99E9AEE7-BD3B-489E-8AC0-C31784500E12}" srcOrd="0" destOrd="0" presId="urn:microsoft.com/office/officeart/2005/8/layout/hierarchy1"/>
    <dgm:cxn modelId="{D292051A-AE7B-4E47-B32A-BF8C5B752FA3}" type="presParOf" srcId="{EF6FAF62-6628-4800-9BFF-7088637091E9}" destId="{E5EE3C8E-8735-4971-BCEC-9E33F1D6F3F7}" srcOrd="1" destOrd="0" presId="urn:microsoft.com/office/officeart/2005/8/layout/hierarchy1"/>
    <dgm:cxn modelId="{2B072200-B065-4FDA-B4F2-00E55E3666FC}" type="presParOf" srcId="{EEAC6724-78DC-418D-A300-9F1C063F2558}" destId="{87E63A42-2B16-40E7-91AD-34DD1A62C6E2}" srcOrd="1" destOrd="0" presId="urn:microsoft.com/office/officeart/2005/8/layout/hierarchy1"/>
    <dgm:cxn modelId="{C5AC71A0-205F-4926-B2D8-4495C100F5D7}" type="presParOf" srcId="{196C307D-39F9-4778-BE1C-2B64AF816162}" destId="{FDCFB28D-7494-44E6-ACDE-8C2237E724E1}" srcOrd="2" destOrd="0" presId="urn:microsoft.com/office/officeart/2005/8/layout/hierarchy1"/>
    <dgm:cxn modelId="{2536D436-29CD-4F72-A6A8-4F818CF37C01}" type="presParOf" srcId="{196C307D-39F9-4778-BE1C-2B64AF816162}" destId="{1537F500-DE40-4B29-B6BA-C29526F8F73C}" srcOrd="3" destOrd="0" presId="urn:microsoft.com/office/officeart/2005/8/layout/hierarchy1"/>
    <dgm:cxn modelId="{17094905-A40C-4EA9-9ECD-673C14722725}" type="presParOf" srcId="{1537F500-DE40-4B29-B6BA-C29526F8F73C}" destId="{B97DDD41-BFCD-48ED-883E-29289C0A89DF}" srcOrd="0" destOrd="0" presId="urn:microsoft.com/office/officeart/2005/8/layout/hierarchy1"/>
    <dgm:cxn modelId="{CC26BE80-9EAF-4231-BA6C-37CC37913133}" type="presParOf" srcId="{B97DDD41-BFCD-48ED-883E-29289C0A89DF}" destId="{E1925077-0D80-4E8D-957A-5B82B98ABE7C}" srcOrd="0" destOrd="0" presId="urn:microsoft.com/office/officeart/2005/8/layout/hierarchy1"/>
    <dgm:cxn modelId="{BEF1901A-4D9D-4AED-AF49-F82F8ECF213D}" type="presParOf" srcId="{B97DDD41-BFCD-48ED-883E-29289C0A89DF}" destId="{6208E606-9624-4E7C-B745-72828CEBF492}" srcOrd="1" destOrd="0" presId="urn:microsoft.com/office/officeart/2005/8/layout/hierarchy1"/>
    <dgm:cxn modelId="{0AFDC3AB-70B4-4952-9ABC-74FD8AA5FB93}" type="presParOf" srcId="{1537F500-DE40-4B29-B6BA-C29526F8F73C}" destId="{245075D9-A95E-4772-B288-5C79C873B470}" srcOrd="1" destOrd="0" presId="urn:microsoft.com/office/officeart/2005/8/layout/hierarchy1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39F6B3D-B40F-4886-9D69-FB125266DD8B}" type="doc">
      <dgm:prSet loTypeId="urn:microsoft.com/office/officeart/2005/8/layout/vList5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0932347C-D174-424C-BC64-E5356B6C6577}">
      <dgm:prSet phldrT="[Texto]"/>
      <dgm:spPr>
        <a:solidFill>
          <a:srgbClr val="FBFB15"/>
        </a:solidFill>
      </dgm:spPr>
      <dgm:t>
        <a:bodyPr/>
        <a:lstStyle/>
        <a:p>
          <a:r>
            <a:rPr lang="es-MX" b="1" dirty="0">
              <a:solidFill>
                <a:srgbClr val="113F71"/>
              </a:solidFill>
              <a:effectLst/>
              <a:latin typeface="+mn-lt"/>
              <a:ea typeface="Times New Roman" panose="02020603050405020304" pitchFamily="18" charset="0"/>
            </a:rPr>
            <a:t>Exceso de efectivo </a:t>
          </a:r>
          <a:endParaRPr lang="es-ES" dirty="0">
            <a:solidFill>
              <a:srgbClr val="113F71"/>
            </a:solidFill>
          </a:endParaRPr>
        </a:p>
      </dgm:t>
    </dgm:pt>
    <dgm:pt modelId="{74D74757-5804-486A-AEAC-B392E393ADED}" type="parTrans" cxnId="{711C7CAA-85CE-4ACD-B93B-F3D2F38F3839}">
      <dgm:prSet/>
      <dgm:spPr/>
      <dgm:t>
        <a:bodyPr/>
        <a:lstStyle/>
        <a:p>
          <a:endParaRPr lang="es-ES"/>
        </a:p>
      </dgm:t>
    </dgm:pt>
    <dgm:pt modelId="{6CD193B4-1C4E-49CC-B63F-6CED07985B1A}" type="sibTrans" cxnId="{711C7CAA-85CE-4ACD-B93B-F3D2F38F3839}">
      <dgm:prSet/>
      <dgm:spPr/>
      <dgm:t>
        <a:bodyPr/>
        <a:lstStyle/>
        <a:p>
          <a:endParaRPr lang="es-ES"/>
        </a:p>
      </dgm:t>
    </dgm:pt>
    <dgm:pt modelId="{C23DF076-7804-4B4E-939B-063D58A102C8}">
      <dgm:prSet phldrT="[Texto]"/>
      <dgm:spPr>
        <a:solidFill>
          <a:srgbClr val="FBFB15">
            <a:alpha val="90000"/>
          </a:srgbClr>
        </a:solidFill>
      </dgm:spPr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b="1" dirty="0"/>
            <a:t>Renovación de Activos Fijos.</a:t>
          </a:r>
        </a:p>
      </dgm:t>
    </dgm:pt>
    <dgm:pt modelId="{26E2DB90-432F-47BB-8AAB-7447985F217E}" type="parTrans" cxnId="{CBD86C0E-8C8C-4DD4-8FA6-6D6B57C23D9F}">
      <dgm:prSet/>
      <dgm:spPr/>
      <dgm:t>
        <a:bodyPr/>
        <a:lstStyle/>
        <a:p>
          <a:endParaRPr lang="es-ES"/>
        </a:p>
      </dgm:t>
    </dgm:pt>
    <dgm:pt modelId="{F4DAEC53-CBB4-4F24-B4D0-BDE8204E26C5}" type="sibTrans" cxnId="{CBD86C0E-8C8C-4DD4-8FA6-6D6B57C23D9F}">
      <dgm:prSet/>
      <dgm:spPr/>
      <dgm:t>
        <a:bodyPr/>
        <a:lstStyle/>
        <a:p>
          <a:endParaRPr lang="es-ES"/>
        </a:p>
      </dgm:t>
    </dgm:pt>
    <dgm:pt modelId="{DFBECC0F-19EF-475E-92C4-F0B0E3904FF1}">
      <dgm:prSet phldrT="[Texto]"/>
      <dgm:spPr>
        <a:solidFill>
          <a:srgbClr val="FBFB15">
            <a:alpha val="90000"/>
          </a:srgbClr>
        </a:solidFill>
      </dgm:spPr>
      <dgm:t>
        <a:bodyPr/>
        <a:lstStyle/>
        <a:p>
          <a:pPr marL="173038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1" dirty="0"/>
            <a:t>Realizar proyectos de inversión. </a:t>
          </a:r>
        </a:p>
      </dgm:t>
    </dgm:pt>
    <dgm:pt modelId="{4BDE4A4E-A9D2-47F8-8AD9-CCF80C3D0EAF}" type="parTrans" cxnId="{402D4067-4C41-42A8-BA3D-9B87CFC5EF0F}">
      <dgm:prSet/>
      <dgm:spPr/>
      <dgm:t>
        <a:bodyPr/>
        <a:lstStyle/>
        <a:p>
          <a:endParaRPr lang="es-ES"/>
        </a:p>
      </dgm:t>
    </dgm:pt>
    <dgm:pt modelId="{71E5B3AE-D2EF-46F6-B500-3963BFAF6C83}" type="sibTrans" cxnId="{402D4067-4C41-42A8-BA3D-9B87CFC5EF0F}">
      <dgm:prSet/>
      <dgm:spPr/>
      <dgm:t>
        <a:bodyPr/>
        <a:lstStyle/>
        <a:p>
          <a:endParaRPr lang="es-ES"/>
        </a:p>
      </dgm:t>
    </dgm:pt>
    <dgm:pt modelId="{2CEB3441-BF7C-48F1-9D77-3740DF0A0137}">
      <dgm:prSet phldrT="[Texto]"/>
      <dgm:spPr>
        <a:solidFill>
          <a:srgbClr val="FD77F7"/>
        </a:solidFill>
      </dgm:spPr>
      <dgm:t>
        <a:bodyPr/>
        <a:lstStyle/>
        <a:p>
          <a:r>
            <a:rPr lang="es-MX" b="1" dirty="0">
              <a:solidFill>
                <a:srgbClr val="2C4881"/>
              </a:solidFill>
              <a:effectLst/>
              <a:latin typeface="+mn-lt"/>
              <a:ea typeface="Times New Roman" panose="02020603050405020304" pitchFamily="18" charset="0"/>
            </a:rPr>
            <a:t>Déficit de efectivo </a:t>
          </a:r>
          <a:endParaRPr lang="es-ES" dirty="0">
            <a:solidFill>
              <a:srgbClr val="2C4881"/>
            </a:solidFill>
          </a:endParaRPr>
        </a:p>
      </dgm:t>
    </dgm:pt>
    <dgm:pt modelId="{44EDAFA8-131E-42A3-BB1C-FBB10FDDBEE8}" type="parTrans" cxnId="{6ADC7CDE-16F0-4040-BFD5-F722439D4927}">
      <dgm:prSet/>
      <dgm:spPr/>
      <dgm:t>
        <a:bodyPr/>
        <a:lstStyle/>
        <a:p>
          <a:endParaRPr lang="es-ES"/>
        </a:p>
      </dgm:t>
    </dgm:pt>
    <dgm:pt modelId="{27444380-DA2C-4E09-9E20-485CD6C36CD4}" type="sibTrans" cxnId="{6ADC7CDE-16F0-4040-BFD5-F722439D4927}">
      <dgm:prSet/>
      <dgm:spPr/>
      <dgm:t>
        <a:bodyPr/>
        <a:lstStyle/>
        <a:p>
          <a:endParaRPr lang="es-ES"/>
        </a:p>
      </dgm:t>
    </dgm:pt>
    <dgm:pt modelId="{3FEE3202-C05C-4333-8D61-A15D18F420E9}">
      <dgm:prSet phldrT="[Texto]" custT="1"/>
      <dgm:spPr>
        <a:solidFill>
          <a:srgbClr val="FD77F7">
            <a:alpha val="90000"/>
          </a:srgbClr>
        </a:solidFill>
      </dgm:spPr>
      <dgm:t>
        <a:bodyPr/>
        <a:lstStyle/>
        <a:p>
          <a:pPr algn="ctr"/>
          <a:r>
            <a:rPr lang="es-ES" sz="2800" b="1" dirty="0"/>
            <a:t>Solicitar préstamo o financiamiento.</a:t>
          </a:r>
        </a:p>
      </dgm:t>
    </dgm:pt>
    <dgm:pt modelId="{0AD51C38-57BE-4F7F-81FE-ED4C415C7831}" type="parTrans" cxnId="{AB99F8A0-8D29-422B-9687-78906908F146}">
      <dgm:prSet/>
      <dgm:spPr/>
      <dgm:t>
        <a:bodyPr/>
        <a:lstStyle/>
        <a:p>
          <a:endParaRPr lang="es-ES"/>
        </a:p>
      </dgm:t>
    </dgm:pt>
    <dgm:pt modelId="{54CA1013-85F9-441C-B532-179D74115790}" type="sibTrans" cxnId="{AB99F8A0-8D29-422B-9687-78906908F146}">
      <dgm:prSet/>
      <dgm:spPr/>
      <dgm:t>
        <a:bodyPr/>
        <a:lstStyle/>
        <a:p>
          <a:endParaRPr lang="es-ES"/>
        </a:p>
      </dgm:t>
    </dgm:pt>
    <dgm:pt modelId="{62A9BC5B-704A-47EA-89FE-22CFF292F71B}">
      <dgm:prSet phldrT="[Texto]"/>
      <dgm:spPr>
        <a:solidFill>
          <a:srgbClr val="FBFB15">
            <a:alpha val="90000"/>
          </a:srgbClr>
        </a:solidFill>
      </dgm:spPr>
      <dgm:t>
        <a:bodyPr/>
        <a:lstStyle/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b="1" dirty="0"/>
            <a:t>Aprovechar oportunidades de compras con descuento.</a:t>
          </a:r>
        </a:p>
      </dgm:t>
    </dgm:pt>
    <dgm:pt modelId="{3C4237D1-E0F2-4939-9375-584F3B277104}" type="parTrans" cxnId="{D2CEC97F-8EE3-44C5-80C7-EA2D969E1CBE}">
      <dgm:prSet/>
      <dgm:spPr/>
      <dgm:t>
        <a:bodyPr/>
        <a:lstStyle/>
        <a:p>
          <a:endParaRPr lang="es-ES"/>
        </a:p>
      </dgm:t>
    </dgm:pt>
    <dgm:pt modelId="{F2AA31D6-6DB8-406E-AF22-C44A5B3A5B4B}" type="sibTrans" cxnId="{D2CEC97F-8EE3-44C5-80C7-EA2D969E1CBE}">
      <dgm:prSet/>
      <dgm:spPr/>
      <dgm:t>
        <a:bodyPr/>
        <a:lstStyle/>
        <a:p>
          <a:endParaRPr lang="es-ES"/>
        </a:p>
      </dgm:t>
    </dgm:pt>
    <dgm:pt modelId="{28AAD1FE-23F4-4FA2-A870-7D30053AD215}">
      <dgm:prSet phldrT="[Texto]"/>
      <dgm:spPr>
        <a:solidFill>
          <a:srgbClr val="FBFB15">
            <a:alpha val="90000"/>
          </a:srgbClr>
        </a:solidFill>
      </dgm:spPr>
      <dgm:t>
        <a:bodyPr/>
        <a:lstStyle/>
        <a:p>
          <a:pPr marL="173038" marR="0" indent="0" algn="just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s-ES" b="1" dirty="0"/>
            <a:t>Invertir en valores que producen intereses. </a:t>
          </a:r>
        </a:p>
        <a:p>
          <a:pPr marL="171450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None/>
          </a:pPr>
          <a:r>
            <a:rPr lang="es-ES" b="1" dirty="0"/>
            <a:t>Realizar préstamos bancarios a otras entidades de la misma rama con intereses más bajos que los bancos.</a:t>
          </a:r>
        </a:p>
      </dgm:t>
    </dgm:pt>
    <dgm:pt modelId="{4928191D-9DEF-4580-BD3F-E0BEA71DA7D7}" type="parTrans" cxnId="{EDB2CF7A-314A-4987-92D7-A443D9F0E361}">
      <dgm:prSet/>
      <dgm:spPr/>
      <dgm:t>
        <a:bodyPr/>
        <a:lstStyle/>
        <a:p>
          <a:endParaRPr lang="es-ES"/>
        </a:p>
      </dgm:t>
    </dgm:pt>
    <dgm:pt modelId="{3F682606-40E7-4D1D-9F6F-74FD752D6B84}" type="sibTrans" cxnId="{EDB2CF7A-314A-4987-92D7-A443D9F0E361}">
      <dgm:prSet/>
      <dgm:spPr/>
      <dgm:t>
        <a:bodyPr/>
        <a:lstStyle/>
        <a:p>
          <a:endParaRPr lang="es-ES"/>
        </a:p>
      </dgm:t>
    </dgm:pt>
    <dgm:pt modelId="{C2BB1401-83BB-4AE7-B02E-36A2547C9DF0}" type="pres">
      <dgm:prSet presAssocID="{639F6B3D-B40F-4886-9D69-FB125266DD8B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A3F3AD13-6758-4869-9F10-8B79D5D30225}" type="pres">
      <dgm:prSet presAssocID="{0932347C-D174-424C-BC64-E5356B6C6577}" presName="linNode" presStyleCnt="0"/>
      <dgm:spPr/>
    </dgm:pt>
    <dgm:pt modelId="{14149441-9DE1-474C-9096-9935CFA7E9B4}" type="pres">
      <dgm:prSet presAssocID="{0932347C-D174-424C-BC64-E5356B6C6577}" presName="parentText" presStyleLbl="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66ED21-14F5-4401-AA52-A35BB2A01222}" type="pres">
      <dgm:prSet presAssocID="{0932347C-D174-424C-BC64-E5356B6C6577}" presName="descendantText" presStyleLbl="alignAccFollowNode1" presStyleIdx="0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637FA2-6ACF-4543-A69A-75BC0294D4DC}" type="pres">
      <dgm:prSet presAssocID="{6CD193B4-1C4E-49CC-B63F-6CED07985B1A}" presName="sp" presStyleCnt="0"/>
      <dgm:spPr/>
    </dgm:pt>
    <dgm:pt modelId="{EAF744BE-A192-41E0-BBF2-BF84D1014D67}" type="pres">
      <dgm:prSet presAssocID="{2CEB3441-BF7C-48F1-9D77-3740DF0A0137}" presName="linNode" presStyleCnt="0"/>
      <dgm:spPr/>
    </dgm:pt>
    <dgm:pt modelId="{42FFA218-5C7A-431A-8F31-B767FA07693B}" type="pres">
      <dgm:prSet presAssocID="{2CEB3441-BF7C-48F1-9D77-3740DF0A0137}" presName="parentText" presStyleLbl="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D8D4DC-F6F7-418E-B125-CD4A2CFDC3AE}" type="pres">
      <dgm:prSet presAssocID="{2CEB3441-BF7C-48F1-9D77-3740DF0A0137}" presName="descendantText" presStyleLbl="alignAccFollowNode1" presStyleIdx="1" presStyleCnt="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B103FD42-0055-46CD-9A70-9FA2EB2DD190}" type="presOf" srcId="{0932347C-D174-424C-BC64-E5356B6C6577}" destId="{14149441-9DE1-474C-9096-9935CFA7E9B4}" srcOrd="0" destOrd="0" presId="urn:microsoft.com/office/officeart/2005/8/layout/vList5"/>
    <dgm:cxn modelId="{6ADC7CDE-16F0-4040-BFD5-F722439D4927}" srcId="{639F6B3D-B40F-4886-9D69-FB125266DD8B}" destId="{2CEB3441-BF7C-48F1-9D77-3740DF0A0137}" srcOrd="1" destOrd="0" parTransId="{44EDAFA8-131E-42A3-BB1C-FBB10FDDBEE8}" sibTransId="{27444380-DA2C-4E09-9E20-485CD6C36CD4}"/>
    <dgm:cxn modelId="{8B4CB515-CB79-4603-8C16-AC5678224906}" type="presOf" srcId="{62A9BC5B-704A-47EA-89FE-22CFF292F71B}" destId="{AC66ED21-14F5-4401-AA52-A35BB2A01222}" srcOrd="0" destOrd="3" presId="urn:microsoft.com/office/officeart/2005/8/layout/vList5"/>
    <dgm:cxn modelId="{BB9FA907-E060-4527-94A3-94BD970B2716}" type="presOf" srcId="{2CEB3441-BF7C-48F1-9D77-3740DF0A0137}" destId="{42FFA218-5C7A-431A-8F31-B767FA07693B}" srcOrd="0" destOrd="0" presId="urn:microsoft.com/office/officeart/2005/8/layout/vList5"/>
    <dgm:cxn modelId="{B96E1AA5-F3C4-4D12-AC4E-AEBD0310334D}" type="presOf" srcId="{DFBECC0F-19EF-475E-92C4-F0B0E3904FF1}" destId="{AC66ED21-14F5-4401-AA52-A35BB2A01222}" srcOrd="0" destOrd="1" presId="urn:microsoft.com/office/officeart/2005/8/layout/vList5"/>
    <dgm:cxn modelId="{44A203DE-EFAA-4444-879D-3E309476C549}" type="presOf" srcId="{639F6B3D-B40F-4886-9D69-FB125266DD8B}" destId="{C2BB1401-83BB-4AE7-B02E-36A2547C9DF0}" srcOrd="0" destOrd="0" presId="urn:microsoft.com/office/officeart/2005/8/layout/vList5"/>
    <dgm:cxn modelId="{6441B28F-F878-4A9C-B8C0-91B5811AD278}" type="presOf" srcId="{C23DF076-7804-4B4E-939B-063D58A102C8}" destId="{AC66ED21-14F5-4401-AA52-A35BB2A01222}" srcOrd="0" destOrd="0" presId="urn:microsoft.com/office/officeart/2005/8/layout/vList5"/>
    <dgm:cxn modelId="{7FE63AC1-0F38-442E-B967-844E362FC98A}" type="presOf" srcId="{28AAD1FE-23F4-4FA2-A870-7D30053AD215}" destId="{AC66ED21-14F5-4401-AA52-A35BB2A01222}" srcOrd="0" destOrd="2" presId="urn:microsoft.com/office/officeart/2005/8/layout/vList5"/>
    <dgm:cxn modelId="{AB99F8A0-8D29-422B-9687-78906908F146}" srcId="{2CEB3441-BF7C-48F1-9D77-3740DF0A0137}" destId="{3FEE3202-C05C-4333-8D61-A15D18F420E9}" srcOrd="0" destOrd="0" parTransId="{0AD51C38-57BE-4F7F-81FE-ED4C415C7831}" sibTransId="{54CA1013-85F9-441C-B532-179D74115790}"/>
    <dgm:cxn modelId="{CBD86C0E-8C8C-4DD4-8FA6-6D6B57C23D9F}" srcId="{0932347C-D174-424C-BC64-E5356B6C6577}" destId="{C23DF076-7804-4B4E-939B-063D58A102C8}" srcOrd="0" destOrd="0" parTransId="{26E2DB90-432F-47BB-8AAB-7447985F217E}" sibTransId="{F4DAEC53-CBB4-4F24-B4D0-BDE8204E26C5}"/>
    <dgm:cxn modelId="{EDB2CF7A-314A-4987-92D7-A443D9F0E361}" srcId="{0932347C-D174-424C-BC64-E5356B6C6577}" destId="{28AAD1FE-23F4-4FA2-A870-7D30053AD215}" srcOrd="2" destOrd="0" parTransId="{4928191D-9DEF-4580-BD3F-E0BEA71DA7D7}" sibTransId="{3F682606-40E7-4D1D-9F6F-74FD752D6B84}"/>
    <dgm:cxn modelId="{D2CEC97F-8EE3-44C5-80C7-EA2D969E1CBE}" srcId="{0932347C-D174-424C-BC64-E5356B6C6577}" destId="{62A9BC5B-704A-47EA-89FE-22CFF292F71B}" srcOrd="3" destOrd="0" parTransId="{3C4237D1-E0F2-4939-9375-584F3B277104}" sibTransId="{F2AA31D6-6DB8-406E-AF22-C44A5B3A5B4B}"/>
    <dgm:cxn modelId="{402D4067-4C41-42A8-BA3D-9B87CFC5EF0F}" srcId="{0932347C-D174-424C-BC64-E5356B6C6577}" destId="{DFBECC0F-19EF-475E-92C4-F0B0E3904FF1}" srcOrd="1" destOrd="0" parTransId="{4BDE4A4E-A9D2-47F8-8AD9-CCF80C3D0EAF}" sibTransId="{71E5B3AE-D2EF-46F6-B500-3963BFAF6C83}"/>
    <dgm:cxn modelId="{711C7CAA-85CE-4ACD-B93B-F3D2F38F3839}" srcId="{639F6B3D-B40F-4886-9D69-FB125266DD8B}" destId="{0932347C-D174-424C-BC64-E5356B6C6577}" srcOrd="0" destOrd="0" parTransId="{74D74757-5804-486A-AEAC-B392E393ADED}" sibTransId="{6CD193B4-1C4E-49CC-B63F-6CED07985B1A}"/>
    <dgm:cxn modelId="{24FF72AF-4F2C-407A-9FCC-D242CECA01CB}" type="presOf" srcId="{3FEE3202-C05C-4333-8D61-A15D18F420E9}" destId="{0CD8D4DC-F6F7-418E-B125-CD4A2CFDC3AE}" srcOrd="0" destOrd="0" presId="urn:microsoft.com/office/officeart/2005/8/layout/vList5"/>
    <dgm:cxn modelId="{C3D227C3-FB72-47F2-A3FC-FBEBB9CEA28D}" type="presParOf" srcId="{C2BB1401-83BB-4AE7-B02E-36A2547C9DF0}" destId="{A3F3AD13-6758-4869-9F10-8B79D5D30225}" srcOrd="0" destOrd="0" presId="urn:microsoft.com/office/officeart/2005/8/layout/vList5"/>
    <dgm:cxn modelId="{0C51574F-5BAF-43A1-89B7-3A7B6E581B31}" type="presParOf" srcId="{A3F3AD13-6758-4869-9F10-8B79D5D30225}" destId="{14149441-9DE1-474C-9096-9935CFA7E9B4}" srcOrd="0" destOrd="0" presId="urn:microsoft.com/office/officeart/2005/8/layout/vList5"/>
    <dgm:cxn modelId="{2A66CB79-AD96-4E1C-987E-817B29A50D26}" type="presParOf" srcId="{A3F3AD13-6758-4869-9F10-8B79D5D30225}" destId="{AC66ED21-14F5-4401-AA52-A35BB2A01222}" srcOrd="1" destOrd="0" presId="urn:microsoft.com/office/officeart/2005/8/layout/vList5"/>
    <dgm:cxn modelId="{B8C06653-4A2C-4BAE-85D5-20AE1DE09D6F}" type="presParOf" srcId="{C2BB1401-83BB-4AE7-B02E-36A2547C9DF0}" destId="{45637FA2-6ACF-4543-A69A-75BC0294D4DC}" srcOrd="1" destOrd="0" presId="urn:microsoft.com/office/officeart/2005/8/layout/vList5"/>
    <dgm:cxn modelId="{71277D9D-69B3-48D9-B4F9-CF4421E61E0A}" type="presParOf" srcId="{C2BB1401-83BB-4AE7-B02E-36A2547C9DF0}" destId="{EAF744BE-A192-41E0-BBF2-BF84D1014D67}" srcOrd="2" destOrd="0" presId="urn:microsoft.com/office/officeart/2005/8/layout/vList5"/>
    <dgm:cxn modelId="{E5F89B3A-4A66-4EE0-B0A0-188BC8FB1E05}" type="presParOf" srcId="{EAF744BE-A192-41E0-BBF2-BF84D1014D67}" destId="{42FFA218-5C7A-431A-8F31-B767FA07693B}" srcOrd="0" destOrd="0" presId="urn:microsoft.com/office/officeart/2005/8/layout/vList5"/>
    <dgm:cxn modelId="{41A7BD38-438C-4EF2-8B55-9C63644E0145}" type="presParOf" srcId="{EAF744BE-A192-41E0-BBF2-BF84D1014D67}" destId="{0CD8D4DC-F6F7-418E-B125-CD4A2CFDC3AE}" srcOrd="1" destOrd="0" presId="urn:microsoft.com/office/officeart/2005/8/layout/vList5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9CD947F-834B-489D-B5E6-07F8F6F16DE6}" type="doc">
      <dgm:prSet loTypeId="urn:microsoft.com/office/officeart/2005/8/layout/vList5" loCatId="list" qsTypeId="urn:microsoft.com/office/officeart/2005/8/quickstyle/3d2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3ECE099E-FE53-4990-9D29-B9AFA498F65D}">
      <dgm:prSet phldrT="[Texto]" custT="1"/>
      <dgm:spPr/>
      <dgm:t>
        <a:bodyPr/>
        <a:lstStyle/>
        <a:p>
          <a:r>
            <a:rPr lang="es-MX" sz="2000" b="1" u="none" dirty="0">
              <a:solidFill>
                <a:schemeClr val="tx2"/>
              </a:solidFill>
            </a:rPr>
            <a:t>Entradas de efectivo</a:t>
          </a:r>
          <a:endParaRPr lang="es-ES" sz="2000" u="none" dirty="0">
            <a:solidFill>
              <a:schemeClr val="tx2"/>
            </a:solidFill>
          </a:endParaRPr>
        </a:p>
      </dgm:t>
    </dgm:pt>
    <dgm:pt modelId="{72DAC2E3-3B51-44EB-A48C-4B35ADDF0660}" type="parTrans" cxnId="{813E6A85-D9D0-411F-8E7F-E6F32818BBC9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52CFD18A-1C3D-4564-8B28-C7CAFFC23F8B}" type="sibTrans" cxnId="{813E6A85-D9D0-411F-8E7F-E6F32818BBC9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C91DC669-6AD1-4DB0-92E9-764E8A712885}">
      <dgm:prSet phldrT="[Texto]" custT="1"/>
      <dgm:spPr/>
      <dgm:t>
        <a:bodyPr/>
        <a:lstStyle/>
        <a:p>
          <a:pPr algn="just"/>
          <a:r>
            <a:rPr lang="es-ES" sz="1600" dirty="0">
              <a:solidFill>
                <a:schemeClr val="tx2"/>
              </a:solidFill>
            </a:rPr>
            <a:t>Las entradas de caja incluye la totalidad de los renglones de los cuales resultan entradas de efectivo en un mes cualquiera.</a:t>
          </a:r>
        </a:p>
      </dgm:t>
    </dgm:pt>
    <dgm:pt modelId="{1D55C1CA-2BE8-4441-8336-4B6EA08ECEC1}" type="parTrans" cxnId="{EE16BADD-A028-43B4-907D-26744A8C2ECB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0EEA5B68-58F8-40CE-9E15-C74AC4C99C66}" type="sibTrans" cxnId="{EE16BADD-A028-43B4-907D-26744A8C2ECB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14961791-6809-4CC8-B99A-3C441D306B1B}">
      <dgm:prSet phldrT="[Texto]" custT="1"/>
      <dgm:spPr/>
      <dgm:t>
        <a:bodyPr/>
        <a:lstStyle/>
        <a:p>
          <a:pPr algn="just"/>
          <a:r>
            <a:rPr lang="es-ES" sz="1600" dirty="0">
              <a:solidFill>
                <a:schemeClr val="tx2"/>
              </a:solidFill>
            </a:rPr>
            <a:t>Los componentes mas usuales de entrada de caja son: </a:t>
          </a:r>
          <a:r>
            <a:rPr lang="es-ES" sz="1600" dirty="0">
              <a:solidFill>
                <a:srgbClr val="FF0000"/>
              </a:solidFill>
            </a:rPr>
            <a:t>ventas al contado, cobranzas de ventas a crédito y otras entradas</a:t>
          </a:r>
          <a:r>
            <a:rPr lang="es-ES" sz="1600" dirty="0">
              <a:solidFill>
                <a:schemeClr val="tx2"/>
              </a:solidFill>
            </a:rPr>
            <a:t>.</a:t>
          </a:r>
        </a:p>
      </dgm:t>
    </dgm:pt>
    <dgm:pt modelId="{573A6CEE-2B65-4536-89A0-820F1514B748}" type="parTrans" cxnId="{1CF78504-28E8-41D7-BBF1-993BCAD0D0DB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B4D6668B-0997-4D46-AAC0-A6BA6B24D92B}" type="sibTrans" cxnId="{1CF78504-28E8-41D7-BBF1-993BCAD0D0DB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39B399D4-31CB-4185-97DB-AC845F440E79}">
      <dgm:prSet phldrT="[Texto]" custT="1"/>
      <dgm:spPr/>
      <dgm:t>
        <a:bodyPr/>
        <a:lstStyle/>
        <a:p>
          <a:r>
            <a:rPr lang="es-ES" sz="2000" b="1" dirty="0">
              <a:solidFill>
                <a:schemeClr val="tx2"/>
              </a:solidFill>
            </a:rPr>
            <a:t>Cobranzas</a:t>
          </a:r>
        </a:p>
      </dgm:t>
    </dgm:pt>
    <dgm:pt modelId="{77465867-C7C8-4102-947F-B567924B67BF}" type="parTrans" cxnId="{87D00BC7-B89C-4800-B928-C1307501ED56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673BE420-AB1F-40F4-AE46-E11FD3160B1D}" type="sibTrans" cxnId="{87D00BC7-B89C-4800-B928-C1307501ED56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04F3E8B0-CD5F-47DB-BDFB-483292D666BE}">
      <dgm:prSet phldrT="[Texto]" custT="1"/>
      <dgm:spPr/>
      <dgm:t>
        <a:bodyPr/>
        <a:lstStyle/>
        <a:p>
          <a:pPr algn="just"/>
          <a:r>
            <a:rPr lang="es-MX" sz="1600" dirty="0">
              <a:solidFill>
                <a:schemeClr val="tx2"/>
              </a:solidFill>
            </a:rPr>
            <a:t>Estas partidas representa los cobros de cuentas por cobrar que resultan de ventas en mes anteriores,  que genera cuentas por cobrar en el mes en curso o que se recauda un mes más tarde.</a:t>
          </a:r>
          <a:endParaRPr lang="es-ES" sz="1600" dirty="0">
            <a:solidFill>
              <a:schemeClr val="tx2"/>
            </a:solidFill>
          </a:endParaRPr>
        </a:p>
      </dgm:t>
    </dgm:pt>
    <dgm:pt modelId="{AFE60A5A-AC0B-4700-ACDD-BFCB7AD2ED9E}" type="parTrans" cxnId="{94CBCB8C-2678-46BC-8067-543A907E3DA0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AD31DF8E-5FF7-4725-BAB5-79EE6B61F657}" type="sibTrans" cxnId="{94CBCB8C-2678-46BC-8067-543A907E3DA0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65D9517C-9FF2-4E4B-B2B1-62E1C288FAC6}">
      <dgm:prSet phldrT="[Texto]" custT="1"/>
      <dgm:spPr/>
      <dgm:t>
        <a:bodyPr/>
        <a:lstStyle/>
        <a:p>
          <a:r>
            <a:rPr lang="es-ES" sz="2000" b="1" dirty="0">
              <a:solidFill>
                <a:schemeClr val="tx2"/>
              </a:solidFill>
            </a:rPr>
            <a:t>Otras entradas pueden ser</a:t>
          </a:r>
        </a:p>
      </dgm:t>
    </dgm:pt>
    <dgm:pt modelId="{E233161B-0DA7-4F9A-BD9E-F869A8F85520}" type="parTrans" cxnId="{B9607F55-F325-4A11-8C90-E6922CA33572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0C7D5769-35E2-417D-9B38-F83A9BE39622}" type="sibTrans" cxnId="{B9607F55-F325-4A11-8C90-E6922CA33572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B4CBF204-98C1-40E5-B6B8-34D03B28B9CD}">
      <dgm:prSet phldrT="[Texto]" custT="1"/>
      <dgm:spPr/>
      <dgm:t>
        <a:bodyPr/>
        <a:lstStyle/>
        <a:p>
          <a:r>
            <a:rPr lang="es-MX" sz="1600" dirty="0">
              <a:solidFill>
                <a:srgbClr val="FF0000"/>
              </a:solidFill>
            </a:rPr>
            <a:t>Dividendos recibidos</a:t>
          </a:r>
          <a:endParaRPr lang="es-ES" sz="1600" dirty="0">
            <a:solidFill>
              <a:srgbClr val="FF0000"/>
            </a:solidFill>
          </a:endParaRPr>
        </a:p>
      </dgm:t>
    </dgm:pt>
    <dgm:pt modelId="{CECE1A72-9B3E-4A8D-92A3-DD3DCB2DAB6C}" type="parTrans" cxnId="{C389CD3F-5414-4C84-B899-E728912D0F48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974D834F-3BBF-4354-A5AC-B2AE03FD3BC7}" type="sibTrans" cxnId="{C389CD3F-5414-4C84-B899-E728912D0F48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466F80DF-5771-4653-8982-40E60BEE45E6}">
      <dgm:prSet custT="1"/>
      <dgm:spPr/>
      <dgm:t>
        <a:bodyPr/>
        <a:lstStyle/>
        <a:p>
          <a:r>
            <a:rPr lang="es-MX" sz="1600" dirty="0">
              <a:solidFill>
                <a:srgbClr val="FF0000"/>
              </a:solidFill>
            </a:rPr>
            <a:t>Intereses recibidos</a:t>
          </a:r>
          <a:endParaRPr lang="es-ES" sz="1600" dirty="0">
            <a:solidFill>
              <a:srgbClr val="FF0000"/>
            </a:solidFill>
          </a:endParaRPr>
        </a:p>
      </dgm:t>
    </dgm:pt>
    <dgm:pt modelId="{C17CED88-70DF-404E-AB6E-08C3E5F7172E}" type="parTrans" cxnId="{C53C7DEA-FA08-4E74-82FF-53B18C806B7C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E0D05B8E-5AD2-4C10-9B68-A9E7D4DEFAE1}" type="sibTrans" cxnId="{C53C7DEA-FA08-4E74-82FF-53B18C806B7C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56FF8B50-1E3D-4133-8E7C-5286488FCE24}">
      <dgm:prSet custT="1"/>
      <dgm:spPr/>
      <dgm:t>
        <a:bodyPr/>
        <a:lstStyle/>
        <a:p>
          <a:r>
            <a:rPr lang="es-MX" sz="1600" dirty="0">
              <a:solidFill>
                <a:srgbClr val="FF0000"/>
              </a:solidFill>
            </a:rPr>
            <a:t>Producto de la venta de un equipo</a:t>
          </a:r>
          <a:r>
            <a:rPr lang="es-MX" sz="1600" dirty="0">
              <a:solidFill>
                <a:schemeClr val="tx2"/>
              </a:solidFill>
            </a:rPr>
            <a:t>.</a:t>
          </a:r>
          <a:endParaRPr lang="es-ES" sz="1600" dirty="0">
            <a:solidFill>
              <a:schemeClr val="tx2"/>
            </a:solidFill>
          </a:endParaRPr>
        </a:p>
      </dgm:t>
    </dgm:pt>
    <dgm:pt modelId="{86D3AC86-8C8D-4950-93DC-9A27F12964C2}" type="parTrans" cxnId="{EDB71961-E096-42EB-864F-6926D507CB66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3EF00ECF-4126-4F83-95E4-57B4E7D99BC8}" type="sibTrans" cxnId="{EDB71961-E096-42EB-864F-6926D507CB66}">
      <dgm:prSet/>
      <dgm:spPr/>
      <dgm:t>
        <a:bodyPr/>
        <a:lstStyle/>
        <a:p>
          <a:endParaRPr lang="es-ES" sz="1600">
            <a:solidFill>
              <a:schemeClr val="tx2"/>
            </a:solidFill>
          </a:endParaRPr>
        </a:p>
      </dgm:t>
    </dgm:pt>
    <dgm:pt modelId="{258E521E-883E-4D6D-9332-3C71ED0058B2}" type="pres">
      <dgm:prSet presAssocID="{89CD947F-834B-489D-B5E6-07F8F6F16D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2667497-60AC-4F30-A58A-B9B760F1BA4A}" type="pres">
      <dgm:prSet presAssocID="{3ECE099E-FE53-4990-9D29-B9AFA498F65D}" presName="linNode" presStyleCnt="0"/>
      <dgm:spPr/>
    </dgm:pt>
    <dgm:pt modelId="{1E5D118E-1276-42A8-817C-56D15EBD836C}" type="pres">
      <dgm:prSet presAssocID="{3ECE099E-FE53-4990-9D29-B9AFA498F65D}" presName="parentText" presStyleLbl="node1" presStyleIdx="0" presStyleCnt="3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D61943-24C4-4419-BE30-7BCF60055FE8}" type="pres">
      <dgm:prSet presAssocID="{3ECE099E-FE53-4990-9D29-B9AFA498F65D}" presName="descendantText" presStyleLbl="alignAccFollowNode1" presStyleIdx="0" presStyleCnt="3" custScaleY="11573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B03227-7B8D-410B-96B1-35C416AE391B}" type="pres">
      <dgm:prSet presAssocID="{52CFD18A-1C3D-4564-8B28-C7CAFFC23F8B}" presName="sp" presStyleCnt="0"/>
      <dgm:spPr/>
    </dgm:pt>
    <dgm:pt modelId="{C7DC8777-B883-4476-81E1-6381EFB5C9CD}" type="pres">
      <dgm:prSet presAssocID="{39B399D4-31CB-4185-97DB-AC845F440E79}" presName="linNode" presStyleCnt="0"/>
      <dgm:spPr/>
    </dgm:pt>
    <dgm:pt modelId="{DBC93DE8-852A-443E-9457-7C9A8E8D2706}" type="pres">
      <dgm:prSet presAssocID="{39B399D4-31CB-4185-97DB-AC845F440E79}" presName="parentText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EDF107-D84C-44C2-B8CB-6FA19E056972}" type="pres">
      <dgm:prSet presAssocID="{39B399D4-31CB-4185-97DB-AC845F440E79}" presName="descendantText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1713CA4-9FF7-4CF4-9A5A-88F5815260AF}" type="pres">
      <dgm:prSet presAssocID="{673BE420-AB1F-40F4-AE46-E11FD3160B1D}" presName="sp" presStyleCnt="0"/>
      <dgm:spPr/>
    </dgm:pt>
    <dgm:pt modelId="{98392B81-903F-4D5C-8A42-A1A94D4BE00F}" type="pres">
      <dgm:prSet presAssocID="{65D9517C-9FF2-4E4B-B2B1-62E1C288FAC6}" presName="linNode" presStyleCnt="0"/>
      <dgm:spPr/>
    </dgm:pt>
    <dgm:pt modelId="{A2065DA8-18E9-4C94-80F8-D903F88E54C5}" type="pres">
      <dgm:prSet presAssocID="{65D9517C-9FF2-4E4B-B2B1-62E1C288FAC6}" presName="parentText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50986C-D91E-4121-9A1A-C8CE07ED1327}" type="pres">
      <dgm:prSet presAssocID="{65D9517C-9FF2-4E4B-B2B1-62E1C288FAC6}" presName="descendantText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EDB71961-E096-42EB-864F-6926D507CB66}" srcId="{65D9517C-9FF2-4E4B-B2B1-62E1C288FAC6}" destId="{56FF8B50-1E3D-4133-8E7C-5286488FCE24}" srcOrd="2" destOrd="0" parTransId="{86D3AC86-8C8D-4950-93DC-9A27F12964C2}" sibTransId="{3EF00ECF-4126-4F83-95E4-57B4E7D99BC8}"/>
    <dgm:cxn modelId="{D6EA86B9-3072-42E8-B44C-CD737E65CF62}" type="presOf" srcId="{39B399D4-31CB-4185-97DB-AC845F440E79}" destId="{DBC93DE8-852A-443E-9457-7C9A8E8D2706}" srcOrd="0" destOrd="0" presId="urn:microsoft.com/office/officeart/2005/8/layout/vList5"/>
    <dgm:cxn modelId="{560FA1B2-E10D-46FD-8197-6E04027A34E9}" type="presOf" srcId="{C91DC669-6AD1-4DB0-92E9-764E8A712885}" destId="{38D61943-24C4-4419-BE30-7BCF60055FE8}" srcOrd="0" destOrd="0" presId="urn:microsoft.com/office/officeart/2005/8/layout/vList5"/>
    <dgm:cxn modelId="{94CBCB8C-2678-46BC-8067-543A907E3DA0}" srcId="{39B399D4-31CB-4185-97DB-AC845F440E79}" destId="{04F3E8B0-CD5F-47DB-BDFB-483292D666BE}" srcOrd="0" destOrd="0" parTransId="{AFE60A5A-AC0B-4700-ACDD-BFCB7AD2ED9E}" sibTransId="{AD31DF8E-5FF7-4725-BAB5-79EE6B61F657}"/>
    <dgm:cxn modelId="{147F0691-9F6B-4E91-B2C3-6257A0978BF5}" type="presOf" srcId="{04F3E8B0-CD5F-47DB-BDFB-483292D666BE}" destId="{66EDF107-D84C-44C2-B8CB-6FA19E056972}" srcOrd="0" destOrd="0" presId="urn:microsoft.com/office/officeart/2005/8/layout/vList5"/>
    <dgm:cxn modelId="{EE16BADD-A028-43B4-907D-26744A8C2ECB}" srcId="{3ECE099E-FE53-4990-9D29-B9AFA498F65D}" destId="{C91DC669-6AD1-4DB0-92E9-764E8A712885}" srcOrd="0" destOrd="0" parTransId="{1D55C1CA-2BE8-4441-8336-4B6EA08ECEC1}" sibTransId="{0EEA5B68-58F8-40CE-9E15-C74AC4C99C66}"/>
    <dgm:cxn modelId="{87D00BC7-B89C-4800-B928-C1307501ED56}" srcId="{89CD947F-834B-489D-B5E6-07F8F6F16DE6}" destId="{39B399D4-31CB-4185-97DB-AC845F440E79}" srcOrd="1" destOrd="0" parTransId="{77465867-C7C8-4102-947F-B567924B67BF}" sibTransId="{673BE420-AB1F-40F4-AE46-E11FD3160B1D}"/>
    <dgm:cxn modelId="{C389CD3F-5414-4C84-B899-E728912D0F48}" srcId="{65D9517C-9FF2-4E4B-B2B1-62E1C288FAC6}" destId="{B4CBF204-98C1-40E5-B6B8-34D03B28B9CD}" srcOrd="0" destOrd="0" parTransId="{CECE1A72-9B3E-4A8D-92A3-DD3DCB2DAB6C}" sibTransId="{974D834F-3BBF-4354-A5AC-B2AE03FD3BC7}"/>
    <dgm:cxn modelId="{F7627574-91D6-4C09-B361-495E8DA1D334}" type="presOf" srcId="{14961791-6809-4CC8-B99A-3C441D306B1B}" destId="{38D61943-24C4-4419-BE30-7BCF60055FE8}" srcOrd="0" destOrd="1" presId="urn:microsoft.com/office/officeart/2005/8/layout/vList5"/>
    <dgm:cxn modelId="{D91FB008-DCEB-4333-9665-6730B6C273A8}" type="presOf" srcId="{B4CBF204-98C1-40E5-B6B8-34D03B28B9CD}" destId="{DD50986C-D91E-4121-9A1A-C8CE07ED1327}" srcOrd="0" destOrd="0" presId="urn:microsoft.com/office/officeart/2005/8/layout/vList5"/>
    <dgm:cxn modelId="{C53C7DEA-FA08-4E74-82FF-53B18C806B7C}" srcId="{65D9517C-9FF2-4E4B-B2B1-62E1C288FAC6}" destId="{466F80DF-5771-4653-8982-40E60BEE45E6}" srcOrd="1" destOrd="0" parTransId="{C17CED88-70DF-404E-AB6E-08C3E5F7172E}" sibTransId="{E0D05B8E-5AD2-4C10-9B68-A9E7D4DEFAE1}"/>
    <dgm:cxn modelId="{B9607F55-F325-4A11-8C90-E6922CA33572}" srcId="{89CD947F-834B-489D-B5E6-07F8F6F16DE6}" destId="{65D9517C-9FF2-4E4B-B2B1-62E1C288FAC6}" srcOrd="2" destOrd="0" parTransId="{E233161B-0DA7-4F9A-BD9E-F869A8F85520}" sibTransId="{0C7D5769-35E2-417D-9B38-F83A9BE39622}"/>
    <dgm:cxn modelId="{DE9AD23A-516A-4433-98BB-C5796BC531ED}" type="presOf" srcId="{3ECE099E-FE53-4990-9D29-B9AFA498F65D}" destId="{1E5D118E-1276-42A8-817C-56D15EBD836C}" srcOrd="0" destOrd="0" presId="urn:microsoft.com/office/officeart/2005/8/layout/vList5"/>
    <dgm:cxn modelId="{1CF78504-28E8-41D7-BBF1-993BCAD0D0DB}" srcId="{3ECE099E-FE53-4990-9D29-B9AFA498F65D}" destId="{14961791-6809-4CC8-B99A-3C441D306B1B}" srcOrd="1" destOrd="0" parTransId="{573A6CEE-2B65-4536-89A0-820F1514B748}" sibTransId="{B4D6668B-0997-4D46-AAC0-A6BA6B24D92B}"/>
    <dgm:cxn modelId="{29AD00E4-7733-4CD1-BC20-BD59A95D9C07}" type="presOf" srcId="{89CD947F-834B-489D-B5E6-07F8F6F16DE6}" destId="{258E521E-883E-4D6D-9332-3C71ED0058B2}" srcOrd="0" destOrd="0" presId="urn:microsoft.com/office/officeart/2005/8/layout/vList5"/>
    <dgm:cxn modelId="{8CE3BE99-DF2B-421F-8C65-40DE910CF36C}" type="presOf" srcId="{466F80DF-5771-4653-8982-40E60BEE45E6}" destId="{DD50986C-D91E-4121-9A1A-C8CE07ED1327}" srcOrd="0" destOrd="1" presId="urn:microsoft.com/office/officeart/2005/8/layout/vList5"/>
    <dgm:cxn modelId="{813E6A85-D9D0-411F-8E7F-E6F32818BBC9}" srcId="{89CD947F-834B-489D-B5E6-07F8F6F16DE6}" destId="{3ECE099E-FE53-4990-9D29-B9AFA498F65D}" srcOrd="0" destOrd="0" parTransId="{72DAC2E3-3B51-44EB-A48C-4B35ADDF0660}" sibTransId="{52CFD18A-1C3D-4564-8B28-C7CAFFC23F8B}"/>
    <dgm:cxn modelId="{9CF19265-F283-4AB0-98BE-A7B628974C90}" type="presOf" srcId="{56FF8B50-1E3D-4133-8E7C-5286488FCE24}" destId="{DD50986C-D91E-4121-9A1A-C8CE07ED1327}" srcOrd="0" destOrd="2" presId="urn:microsoft.com/office/officeart/2005/8/layout/vList5"/>
    <dgm:cxn modelId="{AC9B0C05-9BB4-4EA6-8A16-3BC15904CF1C}" type="presOf" srcId="{65D9517C-9FF2-4E4B-B2B1-62E1C288FAC6}" destId="{A2065DA8-18E9-4C94-80F8-D903F88E54C5}" srcOrd="0" destOrd="0" presId="urn:microsoft.com/office/officeart/2005/8/layout/vList5"/>
    <dgm:cxn modelId="{23C0CD1A-8A8C-4E85-809E-3D984E83D6B7}" type="presParOf" srcId="{258E521E-883E-4D6D-9332-3C71ED0058B2}" destId="{92667497-60AC-4F30-A58A-B9B760F1BA4A}" srcOrd="0" destOrd="0" presId="urn:microsoft.com/office/officeart/2005/8/layout/vList5"/>
    <dgm:cxn modelId="{0796FA75-5B7C-4588-8AEE-430E7664A9E7}" type="presParOf" srcId="{92667497-60AC-4F30-A58A-B9B760F1BA4A}" destId="{1E5D118E-1276-42A8-817C-56D15EBD836C}" srcOrd="0" destOrd="0" presId="urn:microsoft.com/office/officeart/2005/8/layout/vList5"/>
    <dgm:cxn modelId="{F80080AB-ADDC-4FBB-891E-631B3A894FC1}" type="presParOf" srcId="{92667497-60AC-4F30-A58A-B9B760F1BA4A}" destId="{38D61943-24C4-4419-BE30-7BCF60055FE8}" srcOrd="1" destOrd="0" presId="urn:microsoft.com/office/officeart/2005/8/layout/vList5"/>
    <dgm:cxn modelId="{93AD824D-C37E-4F1B-A16D-95584F3A30AA}" type="presParOf" srcId="{258E521E-883E-4D6D-9332-3C71ED0058B2}" destId="{20B03227-7B8D-410B-96B1-35C416AE391B}" srcOrd="1" destOrd="0" presId="urn:microsoft.com/office/officeart/2005/8/layout/vList5"/>
    <dgm:cxn modelId="{3AEDB00F-1E0A-4DA3-9597-9ED337AE3D81}" type="presParOf" srcId="{258E521E-883E-4D6D-9332-3C71ED0058B2}" destId="{C7DC8777-B883-4476-81E1-6381EFB5C9CD}" srcOrd="2" destOrd="0" presId="urn:microsoft.com/office/officeart/2005/8/layout/vList5"/>
    <dgm:cxn modelId="{1FAEC756-682B-419D-A6ED-B40030296CAB}" type="presParOf" srcId="{C7DC8777-B883-4476-81E1-6381EFB5C9CD}" destId="{DBC93DE8-852A-443E-9457-7C9A8E8D2706}" srcOrd="0" destOrd="0" presId="urn:microsoft.com/office/officeart/2005/8/layout/vList5"/>
    <dgm:cxn modelId="{1D3F67BE-A48E-4163-94C6-890C37AAC899}" type="presParOf" srcId="{C7DC8777-B883-4476-81E1-6381EFB5C9CD}" destId="{66EDF107-D84C-44C2-B8CB-6FA19E056972}" srcOrd="1" destOrd="0" presId="urn:microsoft.com/office/officeart/2005/8/layout/vList5"/>
    <dgm:cxn modelId="{3612FA9C-5631-434D-B516-0B38F742F827}" type="presParOf" srcId="{258E521E-883E-4D6D-9332-3C71ED0058B2}" destId="{A1713CA4-9FF7-4CF4-9A5A-88F5815260AF}" srcOrd="3" destOrd="0" presId="urn:microsoft.com/office/officeart/2005/8/layout/vList5"/>
    <dgm:cxn modelId="{86866EA1-8CD0-40F8-AAF6-0976A6F73A8A}" type="presParOf" srcId="{258E521E-883E-4D6D-9332-3C71ED0058B2}" destId="{98392B81-903F-4D5C-8A42-A1A94D4BE00F}" srcOrd="4" destOrd="0" presId="urn:microsoft.com/office/officeart/2005/8/layout/vList5"/>
    <dgm:cxn modelId="{53C87EB0-C8B8-46BF-B7D5-5771FFBC0D0E}" type="presParOf" srcId="{98392B81-903F-4D5C-8A42-A1A94D4BE00F}" destId="{A2065DA8-18E9-4C94-80F8-D903F88E54C5}" srcOrd="0" destOrd="0" presId="urn:microsoft.com/office/officeart/2005/8/layout/vList5"/>
    <dgm:cxn modelId="{2B3FD42A-8F62-48B7-8792-82E71A868DEA}" type="presParOf" srcId="{98392B81-903F-4D5C-8A42-A1A94D4BE00F}" destId="{DD50986C-D91E-4121-9A1A-C8CE07ED1327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CD947F-834B-489D-B5E6-07F8F6F16DE6}" type="doc">
      <dgm:prSet loTypeId="urn:microsoft.com/office/officeart/2005/8/layout/vList5" loCatId="list" qsTypeId="urn:microsoft.com/office/officeart/2005/8/quickstyle/3d3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3ECE099E-FE53-4990-9D29-B9AFA498F65D}">
      <dgm:prSet phldrT="[Texto]" custT="1"/>
      <dgm:spPr/>
      <dgm:t>
        <a:bodyPr/>
        <a:lstStyle/>
        <a:p>
          <a:r>
            <a:rPr lang="es-MX" sz="2000" b="1" u="none" dirty="0">
              <a:solidFill>
                <a:schemeClr val="tx2"/>
              </a:solidFill>
            </a:rPr>
            <a:t>Salidas  de efectivo</a:t>
          </a:r>
          <a:endParaRPr lang="es-ES" sz="2000" u="none" dirty="0">
            <a:solidFill>
              <a:schemeClr val="tx2"/>
            </a:solidFill>
          </a:endParaRPr>
        </a:p>
      </dgm:t>
    </dgm:pt>
    <dgm:pt modelId="{72DAC2E3-3B51-44EB-A48C-4B35ADDF0660}" type="parTrans" cxnId="{813E6A85-D9D0-411F-8E7F-E6F32818BBC9}">
      <dgm:prSet/>
      <dgm:spPr/>
      <dgm:t>
        <a:bodyPr/>
        <a:lstStyle/>
        <a:p>
          <a:endParaRPr lang="es-ES" sz="2000"/>
        </a:p>
      </dgm:t>
    </dgm:pt>
    <dgm:pt modelId="{52CFD18A-1C3D-4564-8B28-C7CAFFC23F8B}" type="sibTrans" cxnId="{813E6A85-D9D0-411F-8E7F-E6F32818BBC9}">
      <dgm:prSet/>
      <dgm:spPr/>
      <dgm:t>
        <a:bodyPr/>
        <a:lstStyle/>
        <a:p>
          <a:endParaRPr lang="es-ES" sz="2000"/>
        </a:p>
      </dgm:t>
    </dgm:pt>
    <dgm:pt modelId="{C91DC669-6AD1-4DB0-92E9-764E8A712885}">
      <dgm:prSet phldrT="[Texto]" custT="1"/>
      <dgm:spPr/>
      <dgm:t>
        <a:bodyPr/>
        <a:lstStyle/>
        <a:p>
          <a:pPr algn="just"/>
          <a:r>
            <a:rPr lang="es-MX" sz="2000" dirty="0"/>
            <a:t>Comprenden todas las erogaciones de efectivo en los periodos que se abarcan</a:t>
          </a:r>
          <a:endParaRPr lang="es-ES" sz="2000" dirty="0"/>
        </a:p>
      </dgm:t>
    </dgm:pt>
    <dgm:pt modelId="{1D55C1CA-2BE8-4441-8336-4B6EA08ECEC1}" type="parTrans" cxnId="{EE16BADD-A028-43B4-907D-26744A8C2ECB}">
      <dgm:prSet/>
      <dgm:spPr/>
      <dgm:t>
        <a:bodyPr/>
        <a:lstStyle/>
        <a:p>
          <a:endParaRPr lang="es-ES" sz="2000"/>
        </a:p>
      </dgm:t>
    </dgm:pt>
    <dgm:pt modelId="{0EEA5B68-58F8-40CE-9E15-C74AC4C99C66}" type="sibTrans" cxnId="{EE16BADD-A028-43B4-907D-26744A8C2ECB}">
      <dgm:prSet/>
      <dgm:spPr/>
      <dgm:t>
        <a:bodyPr/>
        <a:lstStyle/>
        <a:p>
          <a:endParaRPr lang="es-ES" sz="2000"/>
        </a:p>
      </dgm:t>
    </dgm:pt>
    <dgm:pt modelId="{39B399D4-31CB-4185-97DB-AC845F440E79}">
      <dgm:prSet phldrT="[Texto]" custT="1"/>
      <dgm:spPr/>
      <dgm:t>
        <a:bodyPr/>
        <a:lstStyle/>
        <a:p>
          <a:r>
            <a:rPr lang="es-MX" sz="2000" b="1" dirty="0">
              <a:solidFill>
                <a:schemeClr val="tx2"/>
              </a:solidFill>
            </a:rPr>
            <a:t>Desembolsos más comunes </a:t>
          </a:r>
          <a:endParaRPr lang="es-ES" sz="2000" b="1" dirty="0">
            <a:solidFill>
              <a:schemeClr val="tx2"/>
            </a:solidFill>
          </a:endParaRPr>
        </a:p>
      </dgm:t>
    </dgm:pt>
    <dgm:pt modelId="{77465867-C7C8-4102-947F-B567924B67BF}" type="parTrans" cxnId="{87D00BC7-B89C-4800-B928-C1307501ED56}">
      <dgm:prSet/>
      <dgm:spPr/>
      <dgm:t>
        <a:bodyPr/>
        <a:lstStyle/>
        <a:p>
          <a:endParaRPr lang="es-ES" sz="2000"/>
        </a:p>
      </dgm:t>
    </dgm:pt>
    <dgm:pt modelId="{673BE420-AB1F-40F4-AE46-E11FD3160B1D}" type="sibTrans" cxnId="{87D00BC7-B89C-4800-B928-C1307501ED56}">
      <dgm:prSet/>
      <dgm:spPr/>
      <dgm:t>
        <a:bodyPr/>
        <a:lstStyle/>
        <a:p>
          <a:endParaRPr lang="es-ES" sz="2000"/>
        </a:p>
      </dgm:t>
    </dgm:pt>
    <dgm:pt modelId="{04F3E8B0-CD5F-47DB-BDFB-483292D666BE}">
      <dgm:prSet phldrT="[Texto]" custT="1"/>
      <dgm:spPr/>
      <dgm:t>
        <a:bodyPr anchor="t"/>
        <a:lstStyle/>
        <a:p>
          <a:pPr algn="just"/>
          <a:r>
            <a:rPr lang="es-ES" sz="2000" dirty="0">
              <a:solidFill>
                <a:srgbClr val="FF0000"/>
              </a:solidFill>
            </a:rPr>
            <a:t>Compras en efectivo</a:t>
          </a:r>
        </a:p>
      </dgm:t>
    </dgm:pt>
    <dgm:pt modelId="{AFE60A5A-AC0B-4700-ACDD-BFCB7AD2ED9E}" type="parTrans" cxnId="{94CBCB8C-2678-46BC-8067-543A907E3DA0}">
      <dgm:prSet/>
      <dgm:spPr/>
      <dgm:t>
        <a:bodyPr/>
        <a:lstStyle/>
        <a:p>
          <a:endParaRPr lang="es-ES" sz="2000"/>
        </a:p>
      </dgm:t>
    </dgm:pt>
    <dgm:pt modelId="{AD31DF8E-5FF7-4725-BAB5-79EE6B61F657}" type="sibTrans" cxnId="{94CBCB8C-2678-46BC-8067-543A907E3DA0}">
      <dgm:prSet/>
      <dgm:spPr/>
      <dgm:t>
        <a:bodyPr/>
        <a:lstStyle/>
        <a:p>
          <a:endParaRPr lang="es-ES" sz="2000"/>
        </a:p>
      </dgm:t>
    </dgm:pt>
    <dgm:pt modelId="{98755508-697D-4AB9-96DC-CE3249587B1C}">
      <dgm:prSet custT="1"/>
      <dgm:spPr/>
      <dgm:t>
        <a:bodyPr anchor="t"/>
        <a:lstStyle/>
        <a:p>
          <a:r>
            <a:rPr lang="es-ES" sz="2000" dirty="0">
              <a:solidFill>
                <a:srgbClr val="FF0000"/>
              </a:solidFill>
            </a:rPr>
            <a:t>Pagos de dividendos en efectivo </a:t>
          </a:r>
        </a:p>
      </dgm:t>
    </dgm:pt>
    <dgm:pt modelId="{7C3AAD62-B44B-4721-ACB4-A0C5AC3B2B8A}" type="parTrans" cxnId="{513B1AB0-5BEC-40CC-9B86-2F7EB19848D8}">
      <dgm:prSet/>
      <dgm:spPr/>
      <dgm:t>
        <a:bodyPr/>
        <a:lstStyle/>
        <a:p>
          <a:endParaRPr lang="es-ES" sz="2000"/>
        </a:p>
      </dgm:t>
    </dgm:pt>
    <dgm:pt modelId="{AA882CA1-2E4A-412D-9BB2-593CA757D9C4}" type="sibTrans" cxnId="{513B1AB0-5BEC-40CC-9B86-2F7EB19848D8}">
      <dgm:prSet/>
      <dgm:spPr/>
      <dgm:t>
        <a:bodyPr/>
        <a:lstStyle/>
        <a:p>
          <a:endParaRPr lang="es-ES" sz="2000"/>
        </a:p>
      </dgm:t>
    </dgm:pt>
    <dgm:pt modelId="{2731AE8A-6AFD-46C9-A362-2C164DAC204C}">
      <dgm:prSet custT="1"/>
      <dgm:spPr/>
      <dgm:t>
        <a:bodyPr anchor="t"/>
        <a:lstStyle/>
        <a:p>
          <a:r>
            <a:rPr lang="es-ES" sz="2000" dirty="0">
              <a:solidFill>
                <a:srgbClr val="FF0000"/>
              </a:solidFill>
            </a:rPr>
            <a:t>Pagos de  renta y arrendamiento</a:t>
          </a:r>
        </a:p>
      </dgm:t>
    </dgm:pt>
    <dgm:pt modelId="{953D53BA-98EA-4ED9-B8BF-ECD14F37399C}" type="parTrans" cxnId="{860D1005-DA87-4684-AB06-4CCAB9B8FA30}">
      <dgm:prSet/>
      <dgm:spPr/>
      <dgm:t>
        <a:bodyPr/>
        <a:lstStyle/>
        <a:p>
          <a:endParaRPr lang="es-ES" sz="2000"/>
        </a:p>
      </dgm:t>
    </dgm:pt>
    <dgm:pt modelId="{A5FCE0E7-DFCB-4257-BF93-726B04EB9DCA}" type="sibTrans" cxnId="{860D1005-DA87-4684-AB06-4CCAB9B8FA30}">
      <dgm:prSet/>
      <dgm:spPr/>
      <dgm:t>
        <a:bodyPr/>
        <a:lstStyle/>
        <a:p>
          <a:endParaRPr lang="es-ES" sz="2000"/>
        </a:p>
      </dgm:t>
    </dgm:pt>
    <dgm:pt modelId="{00F612DE-41F1-4D43-96A7-A985B7617465}">
      <dgm:prSet custT="1"/>
      <dgm:spPr/>
      <dgm:t>
        <a:bodyPr anchor="t"/>
        <a:lstStyle/>
        <a:p>
          <a:r>
            <a:rPr lang="es-ES" sz="2000" dirty="0">
              <a:solidFill>
                <a:srgbClr val="FF0000"/>
              </a:solidFill>
            </a:rPr>
            <a:t>Sueldos y salarios</a:t>
          </a:r>
        </a:p>
      </dgm:t>
    </dgm:pt>
    <dgm:pt modelId="{60AAE6E4-A4D6-4764-9F4B-B18F989CC60B}" type="parTrans" cxnId="{D3E4131B-BABE-483B-B8D2-5070E81B1D31}">
      <dgm:prSet/>
      <dgm:spPr/>
      <dgm:t>
        <a:bodyPr/>
        <a:lstStyle/>
        <a:p>
          <a:endParaRPr lang="es-ES" sz="2000"/>
        </a:p>
      </dgm:t>
    </dgm:pt>
    <dgm:pt modelId="{6C5B2D3A-B075-4FFA-A614-A2D6C814AE57}" type="sibTrans" cxnId="{D3E4131B-BABE-483B-B8D2-5070E81B1D31}">
      <dgm:prSet/>
      <dgm:spPr/>
      <dgm:t>
        <a:bodyPr/>
        <a:lstStyle/>
        <a:p>
          <a:endParaRPr lang="es-ES" sz="2000"/>
        </a:p>
      </dgm:t>
    </dgm:pt>
    <dgm:pt modelId="{3B314450-0664-45B7-AA26-1388176E32D4}">
      <dgm:prSet custT="1"/>
      <dgm:spPr/>
      <dgm:t>
        <a:bodyPr anchor="t"/>
        <a:lstStyle/>
        <a:p>
          <a:r>
            <a:rPr lang="es-ES" sz="2000" dirty="0">
              <a:solidFill>
                <a:srgbClr val="FF0000"/>
              </a:solidFill>
            </a:rPr>
            <a:t>Pagos de impuesto e intereses</a:t>
          </a:r>
        </a:p>
      </dgm:t>
    </dgm:pt>
    <dgm:pt modelId="{72064984-35A1-47BE-A28C-E20741E0588A}" type="parTrans" cxnId="{6FAD8513-9791-4EBA-B98A-93EB1AC34D29}">
      <dgm:prSet/>
      <dgm:spPr/>
      <dgm:t>
        <a:bodyPr/>
        <a:lstStyle/>
        <a:p>
          <a:endParaRPr lang="es-ES" sz="2000"/>
        </a:p>
      </dgm:t>
    </dgm:pt>
    <dgm:pt modelId="{35BCC635-A00D-4425-B43E-5F778C501B78}" type="sibTrans" cxnId="{6FAD8513-9791-4EBA-B98A-93EB1AC34D29}">
      <dgm:prSet/>
      <dgm:spPr/>
      <dgm:t>
        <a:bodyPr/>
        <a:lstStyle/>
        <a:p>
          <a:endParaRPr lang="es-ES" sz="2000"/>
        </a:p>
      </dgm:t>
    </dgm:pt>
    <dgm:pt modelId="{7BF06B57-AFC7-4975-A73C-41A3C4580B75}">
      <dgm:prSet custT="1"/>
      <dgm:spPr/>
      <dgm:t>
        <a:bodyPr anchor="t"/>
        <a:lstStyle/>
        <a:p>
          <a:r>
            <a:rPr lang="es-ES" sz="2000" dirty="0">
              <a:solidFill>
                <a:srgbClr val="FF0000"/>
              </a:solidFill>
            </a:rPr>
            <a:t>Compra de AF</a:t>
          </a:r>
        </a:p>
      </dgm:t>
    </dgm:pt>
    <dgm:pt modelId="{847178A6-62DC-418D-9A96-0B1C3B8D4F6A}" type="parTrans" cxnId="{0720537A-065E-4712-93D0-159DBFB3B3D2}">
      <dgm:prSet/>
      <dgm:spPr/>
      <dgm:t>
        <a:bodyPr/>
        <a:lstStyle/>
        <a:p>
          <a:endParaRPr lang="es-ES" sz="2000"/>
        </a:p>
      </dgm:t>
    </dgm:pt>
    <dgm:pt modelId="{3DAD64F4-4155-4ACE-9ACE-70AC05929C40}" type="sibTrans" cxnId="{0720537A-065E-4712-93D0-159DBFB3B3D2}">
      <dgm:prSet/>
      <dgm:spPr/>
      <dgm:t>
        <a:bodyPr/>
        <a:lstStyle/>
        <a:p>
          <a:endParaRPr lang="es-ES" sz="2000"/>
        </a:p>
      </dgm:t>
    </dgm:pt>
    <dgm:pt modelId="{E91BEFD4-8CAA-4155-9D79-10C4A7C2D3AA}">
      <dgm:prSet custT="1"/>
      <dgm:spPr/>
      <dgm:t>
        <a:bodyPr anchor="t"/>
        <a:lstStyle/>
        <a:p>
          <a:r>
            <a:rPr lang="es-ES" sz="2000" dirty="0">
              <a:solidFill>
                <a:srgbClr val="FF0000"/>
              </a:solidFill>
            </a:rPr>
            <a:t>Pagos del principal (préstamos) y abonos a fondos de  amortización</a:t>
          </a:r>
        </a:p>
      </dgm:t>
    </dgm:pt>
    <dgm:pt modelId="{8D865CCF-1633-4401-A17F-7EA1A80CE7C6}" type="parTrans" cxnId="{9625C43E-A67C-486D-82F1-F2E17A53B78B}">
      <dgm:prSet/>
      <dgm:spPr/>
      <dgm:t>
        <a:bodyPr/>
        <a:lstStyle/>
        <a:p>
          <a:endParaRPr lang="es-ES" sz="2000"/>
        </a:p>
      </dgm:t>
    </dgm:pt>
    <dgm:pt modelId="{A340C285-42D9-4851-8B50-E87E4712D792}" type="sibTrans" cxnId="{9625C43E-A67C-486D-82F1-F2E17A53B78B}">
      <dgm:prSet/>
      <dgm:spPr/>
      <dgm:t>
        <a:bodyPr/>
        <a:lstStyle/>
        <a:p>
          <a:endParaRPr lang="es-ES" sz="2000"/>
        </a:p>
      </dgm:t>
    </dgm:pt>
    <dgm:pt modelId="{347D12A1-2C99-46A7-83BB-94400F5BE217}">
      <dgm:prSet custT="1"/>
      <dgm:spPr/>
      <dgm:t>
        <a:bodyPr anchor="t"/>
        <a:lstStyle/>
        <a:p>
          <a:endParaRPr lang="es-ES" sz="2000" dirty="0"/>
        </a:p>
      </dgm:t>
    </dgm:pt>
    <dgm:pt modelId="{8BBFC8F8-8BFD-440F-84F2-4A5A373502EE}" type="parTrans" cxnId="{65C599B3-D45E-46A6-9E25-C8ECA3B084F9}">
      <dgm:prSet/>
      <dgm:spPr/>
      <dgm:t>
        <a:bodyPr/>
        <a:lstStyle/>
        <a:p>
          <a:endParaRPr lang="es-ES" sz="2000"/>
        </a:p>
      </dgm:t>
    </dgm:pt>
    <dgm:pt modelId="{21E0DB35-09AE-42CA-B8E1-843ECB95F095}" type="sibTrans" cxnId="{65C599B3-D45E-46A6-9E25-C8ECA3B084F9}">
      <dgm:prSet/>
      <dgm:spPr/>
      <dgm:t>
        <a:bodyPr/>
        <a:lstStyle/>
        <a:p>
          <a:endParaRPr lang="es-ES" sz="2000"/>
        </a:p>
      </dgm:t>
    </dgm:pt>
    <dgm:pt modelId="{F5A75A65-4432-4F60-8E51-764238D187CB}">
      <dgm:prSet custT="1"/>
      <dgm:spPr/>
      <dgm:t>
        <a:bodyPr anchor="t"/>
        <a:lstStyle/>
        <a:p>
          <a:r>
            <a:rPr lang="es-ES" sz="2000" dirty="0">
              <a:solidFill>
                <a:srgbClr val="FF0000"/>
              </a:solidFill>
            </a:rPr>
            <a:t>Pagos de cuentas por pagar</a:t>
          </a:r>
        </a:p>
      </dgm:t>
    </dgm:pt>
    <dgm:pt modelId="{E670747F-8E78-424C-A1F2-0BD3229F5710}" type="sibTrans" cxnId="{C121C6C1-644D-419C-950E-9AC351CA4A46}">
      <dgm:prSet/>
      <dgm:spPr/>
      <dgm:t>
        <a:bodyPr/>
        <a:lstStyle/>
        <a:p>
          <a:endParaRPr lang="es-ES" sz="2000"/>
        </a:p>
      </dgm:t>
    </dgm:pt>
    <dgm:pt modelId="{81C1B2B3-BF61-479C-BB02-0766AE8228DD}" type="parTrans" cxnId="{C121C6C1-644D-419C-950E-9AC351CA4A46}">
      <dgm:prSet/>
      <dgm:spPr/>
      <dgm:t>
        <a:bodyPr/>
        <a:lstStyle/>
        <a:p>
          <a:endParaRPr lang="es-ES" sz="2000"/>
        </a:p>
      </dgm:t>
    </dgm:pt>
    <dgm:pt modelId="{258E521E-883E-4D6D-9332-3C71ED0058B2}" type="pres">
      <dgm:prSet presAssocID="{89CD947F-834B-489D-B5E6-07F8F6F16DE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2667497-60AC-4F30-A58A-B9B760F1BA4A}" type="pres">
      <dgm:prSet presAssocID="{3ECE099E-FE53-4990-9D29-B9AFA498F65D}" presName="linNode" presStyleCnt="0"/>
      <dgm:spPr/>
    </dgm:pt>
    <dgm:pt modelId="{1E5D118E-1276-42A8-817C-56D15EBD836C}" type="pres">
      <dgm:prSet presAssocID="{3ECE099E-FE53-4990-9D29-B9AFA498F65D}" presName="parentText" presStyleLbl="node1" presStyleIdx="0" presStyleCnt="2" custScaleY="40132" custLinFactNeighborY="-151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8D61943-24C4-4419-BE30-7BCF60055FE8}" type="pres">
      <dgm:prSet presAssocID="{3ECE099E-FE53-4990-9D29-B9AFA498F65D}" presName="descendantText" presStyleLbl="alignAccFollowNode1" presStyleIdx="0" presStyleCnt="2" custScaleY="491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0B03227-7B8D-410B-96B1-35C416AE391B}" type="pres">
      <dgm:prSet presAssocID="{52CFD18A-1C3D-4564-8B28-C7CAFFC23F8B}" presName="sp" presStyleCnt="0"/>
      <dgm:spPr/>
    </dgm:pt>
    <dgm:pt modelId="{C7DC8777-B883-4476-81E1-6381EFB5C9CD}" type="pres">
      <dgm:prSet presAssocID="{39B399D4-31CB-4185-97DB-AC845F440E79}" presName="linNode" presStyleCnt="0"/>
      <dgm:spPr/>
    </dgm:pt>
    <dgm:pt modelId="{DBC93DE8-852A-443E-9457-7C9A8E8D2706}" type="pres">
      <dgm:prSet presAssocID="{39B399D4-31CB-4185-97DB-AC845F440E79}" presName="parentText" presStyleLbl="node1" presStyleIdx="1" presStyleCnt="2" custScaleY="79834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6EDF107-D84C-44C2-B8CB-6FA19E056972}" type="pres">
      <dgm:prSet presAssocID="{39B399D4-31CB-4185-97DB-AC845F440E79}" presName="descendantText" presStyleLbl="alignAccFollowNode1" presStyleIdx="1" presStyleCnt="2" custScaleX="108015" custScaleY="9553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6EA86B9-3072-42E8-B44C-CD737E65CF62}" type="presOf" srcId="{39B399D4-31CB-4185-97DB-AC845F440E79}" destId="{DBC93DE8-852A-443E-9457-7C9A8E8D2706}" srcOrd="0" destOrd="0" presId="urn:microsoft.com/office/officeart/2005/8/layout/vList5"/>
    <dgm:cxn modelId="{560FA1B2-E10D-46FD-8197-6E04027A34E9}" type="presOf" srcId="{C91DC669-6AD1-4DB0-92E9-764E8A712885}" destId="{38D61943-24C4-4419-BE30-7BCF60055FE8}" srcOrd="0" destOrd="0" presId="urn:microsoft.com/office/officeart/2005/8/layout/vList5"/>
    <dgm:cxn modelId="{FACDFE3C-4634-40E9-A80D-3ABEF9BF6E70}" type="presOf" srcId="{7BF06B57-AFC7-4975-A73C-41A3C4580B75}" destId="{66EDF107-D84C-44C2-B8CB-6FA19E056972}" srcOrd="0" destOrd="6" presId="urn:microsoft.com/office/officeart/2005/8/layout/vList5"/>
    <dgm:cxn modelId="{94CBCB8C-2678-46BC-8067-543A907E3DA0}" srcId="{39B399D4-31CB-4185-97DB-AC845F440E79}" destId="{04F3E8B0-CD5F-47DB-BDFB-483292D666BE}" srcOrd="0" destOrd="0" parTransId="{AFE60A5A-AC0B-4700-ACDD-BFCB7AD2ED9E}" sibTransId="{AD31DF8E-5FF7-4725-BAB5-79EE6B61F657}"/>
    <dgm:cxn modelId="{147F0691-9F6B-4E91-B2C3-6257A0978BF5}" type="presOf" srcId="{04F3E8B0-CD5F-47DB-BDFB-483292D666BE}" destId="{66EDF107-D84C-44C2-B8CB-6FA19E056972}" srcOrd="0" destOrd="0" presId="urn:microsoft.com/office/officeart/2005/8/layout/vList5"/>
    <dgm:cxn modelId="{D382EF96-E9F0-4A2B-A265-730B0B3015D0}" type="presOf" srcId="{F5A75A65-4432-4F60-8E51-764238D187CB}" destId="{66EDF107-D84C-44C2-B8CB-6FA19E056972}" srcOrd="0" destOrd="1" presId="urn:microsoft.com/office/officeart/2005/8/layout/vList5"/>
    <dgm:cxn modelId="{2391B0E9-24E5-48EB-94F1-E4E41511D3D9}" type="presOf" srcId="{98755508-697D-4AB9-96DC-CE3249587B1C}" destId="{66EDF107-D84C-44C2-B8CB-6FA19E056972}" srcOrd="0" destOrd="2" presId="urn:microsoft.com/office/officeart/2005/8/layout/vList5"/>
    <dgm:cxn modelId="{EE16BADD-A028-43B4-907D-26744A8C2ECB}" srcId="{3ECE099E-FE53-4990-9D29-B9AFA498F65D}" destId="{C91DC669-6AD1-4DB0-92E9-764E8A712885}" srcOrd="0" destOrd="0" parTransId="{1D55C1CA-2BE8-4441-8336-4B6EA08ECEC1}" sibTransId="{0EEA5B68-58F8-40CE-9E15-C74AC4C99C66}"/>
    <dgm:cxn modelId="{15F4F95A-9A4D-4198-A8FF-7230FD068F98}" type="presOf" srcId="{347D12A1-2C99-46A7-83BB-94400F5BE217}" destId="{66EDF107-D84C-44C2-B8CB-6FA19E056972}" srcOrd="0" destOrd="8" presId="urn:microsoft.com/office/officeart/2005/8/layout/vList5"/>
    <dgm:cxn modelId="{513B1AB0-5BEC-40CC-9B86-2F7EB19848D8}" srcId="{39B399D4-31CB-4185-97DB-AC845F440E79}" destId="{98755508-697D-4AB9-96DC-CE3249587B1C}" srcOrd="2" destOrd="0" parTransId="{7C3AAD62-B44B-4721-ACB4-A0C5AC3B2B8A}" sibTransId="{AA882CA1-2E4A-412D-9BB2-593CA757D9C4}"/>
    <dgm:cxn modelId="{87D00BC7-B89C-4800-B928-C1307501ED56}" srcId="{89CD947F-834B-489D-B5E6-07F8F6F16DE6}" destId="{39B399D4-31CB-4185-97DB-AC845F440E79}" srcOrd="1" destOrd="0" parTransId="{77465867-C7C8-4102-947F-B567924B67BF}" sibTransId="{673BE420-AB1F-40F4-AE46-E11FD3160B1D}"/>
    <dgm:cxn modelId="{C121C6C1-644D-419C-950E-9AC351CA4A46}" srcId="{39B399D4-31CB-4185-97DB-AC845F440E79}" destId="{F5A75A65-4432-4F60-8E51-764238D187CB}" srcOrd="1" destOrd="0" parTransId="{81C1B2B3-BF61-479C-BB02-0766AE8228DD}" sibTransId="{E670747F-8E78-424C-A1F2-0BD3229F5710}"/>
    <dgm:cxn modelId="{A10D7119-6C98-42A0-9C65-9CEA73B389F7}" type="presOf" srcId="{2731AE8A-6AFD-46C9-A362-2C164DAC204C}" destId="{66EDF107-D84C-44C2-B8CB-6FA19E056972}" srcOrd="0" destOrd="3" presId="urn:microsoft.com/office/officeart/2005/8/layout/vList5"/>
    <dgm:cxn modelId="{65C599B3-D45E-46A6-9E25-C8ECA3B084F9}" srcId="{39B399D4-31CB-4185-97DB-AC845F440E79}" destId="{347D12A1-2C99-46A7-83BB-94400F5BE217}" srcOrd="8" destOrd="0" parTransId="{8BBFC8F8-8BFD-440F-84F2-4A5A373502EE}" sibTransId="{21E0DB35-09AE-42CA-B8E1-843ECB95F095}"/>
    <dgm:cxn modelId="{DE9AD23A-516A-4433-98BB-C5796BC531ED}" type="presOf" srcId="{3ECE099E-FE53-4990-9D29-B9AFA498F65D}" destId="{1E5D118E-1276-42A8-817C-56D15EBD836C}" srcOrd="0" destOrd="0" presId="urn:microsoft.com/office/officeart/2005/8/layout/vList5"/>
    <dgm:cxn modelId="{860D1005-DA87-4684-AB06-4CCAB9B8FA30}" srcId="{39B399D4-31CB-4185-97DB-AC845F440E79}" destId="{2731AE8A-6AFD-46C9-A362-2C164DAC204C}" srcOrd="3" destOrd="0" parTransId="{953D53BA-98EA-4ED9-B8BF-ECD14F37399C}" sibTransId="{A5FCE0E7-DFCB-4257-BF93-726B04EB9DCA}"/>
    <dgm:cxn modelId="{0720537A-065E-4712-93D0-159DBFB3B3D2}" srcId="{39B399D4-31CB-4185-97DB-AC845F440E79}" destId="{7BF06B57-AFC7-4975-A73C-41A3C4580B75}" srcOrd="6" destOrd="0" parTransId="{847178A6-62DC-418D-9A96-0B1C3B8D4F6A}" sibTransId="{3DAD64F4-4155-4ACE-9ACE-70AC05929C40}"/>
    <dgm:cxn modelId="{6FAD8513-9791-4EBA-B98A-93EB1AC34D29}" srcId="{39B399D4-31CB-4185-97DB-AC845F440E79}" destId="{3B314450-0664-45B7-AA26-1388176E32D4}" srcOrd="5" destOrd="0" parTransId="{72064984-35A1-47BE-A28C-E20741E0588A}" sibTransId="{35BCC635-A00D-4425-B43E-5F778C501B78}"/>
    <dgm:cxn modelId="{8D06754E-DFF7-45AD-A49E-BB5C2EC1B330}" type="presOf" srcId="{3B314450-0664-45B7-AA26-1388176E32D4}" destId="{66EDF107-D84C-44C2-B8CB-6FA19E056972}" srcOrd="0" destOrd="5" presId="urn:microsoft.com/office/officeart/2005/8/layout/vList5"/>
    <dgm:cxn modelId="{D3E4131B-BABE-483B-B8D2-5070E81B1D31}" srcId="{39B399D4-31CB-4185-97DB-AC845F440E79}" destId="{00F612DE-41F1-4D43-96A7-A985B7617465}" srcOrd="4" destOrd="0" parTransId="{60AAE6E4-A4D6-4764-9F4B-B18F989CC60B}" sibTransId="{6C5B2D3A-B075-4FFA-A614-A2D6C814AE57}"/>
    <dgm:cxn modelId="{A39141F0-5982-4EEB-A0CA-BFAC7EE7C19F}" type="presOf" srcId="{00F612DE-41F1-4D43-96A7-A985B7617465}" destId="{66EDF107-D84C-44C2-B8CB-6FA19E056972}" srcOrd="0" destOrd="4" presId="urn:microsoft.com/office/officeart/2005/8/layout/vList5"/>
    <dgm:cxn modelId="{29AD00E4-7733-4CD1-BC20-BD59A95D9C07}" type="presOf" srcId="{89CD947F-834B-489D-B5E6-07F8F6F16DE6}" destId="{258E521E-883E-4D6D-9332-3C71ED0058B2}" srcOrd="0" destOrd="0" presId="urn:microsoft.com/office/officeart/2005/8/layout/vList5"/>
    <dgm:cxn modelId="{9625C43E-A67C-486D-82F1-F2E17A53B78B}" srcId="{39B399D4-31CB-4185-97DB-AC845F440E79}" destId="{E91BEFD4-8CAA-4155-9D79-10C4A7C2D3AA}" srcOrd="7" destOrd="0" parTransId="{8D865CCF-1633-4401-A17F-7EA1A80CE7C6}" sibTransId="{A340C285-42D9-4851-8B50-E87E4712D792}"/>
    <dgm:cxn modelId="{C7E0B291-9DE8-49ED-84B1-29F1EF5B7928}" type="presOf" srcId="{E91BEFD4-8CAA-4155-9D79-10C4A7C2D3AA}" destId="{66EDF107-D84C-44C2-B8CB-6FA19E056972}" srcOrd="0" destOrd="7" presId="urn:microsoft.com/office/officeart/2005/8/layout/vList5"/>
    <dgm:cxn modelId="{813E6A85-D9D0-411F-8E7F-E6F32818BBC9}" srcId="{89CD947F-834B-489D-B5E6-07F8F6F16DE6}" destId="{3ECE099E-FE53-4990-9D29-B9AFA498F65D}" srcOrd="0" destOrd="0" parTransId="{72DAC2E3-3B51-44EB-A48C-4B35ADDF0660}" sibTransId="{52CFD18A-1C3D-4564-8B28-C7CAFFC23F8B}"/>
    <dgm:cxn modelId="{23C0CD1A-8A8C-4E85-809E-3D984E83D6B7}" type="presParOf" srcId="{258E521E-883E-4D6D-9332-3C71ED0058B2}" destId="{92667497-60AC-4F30-A58A-B9B760F1BA4A}" srcOrd="0" destOrd="0" presId="urn:microsoft.com/office/officeart/2005/8/layout/vList5"/>
    <dgm:cxn modelId="{0796FA75-5B7C-4588-8AEE-430E7664A9E7}" type="presParOf" srcId="{92667497-60AC-4F30-A58A-B9B760F1BA4A}" destId="{1E5D118E-1276-42A8-817C-56D15EBD836C}" srcOrd="0" destOrd="0" presId="urn:microsoft.com/office/officeart/2005/8/layout/vList5"/>
    <dgm:cxn modelId="{F80080AB-ADDC-4FBB-891E-631B3A894FC1}" type="presParOf" srcId="{92667497-60AC-4F30-A58A-B9B760F1BA4A}" destId="{38D61943-24C4-4419-BE30-7BCF60055FE8}" srcOrd="1" destOrd="0" presId="urn:microsoft.com/office/officeart/2005/8/layout/vList5"/>
    <dgm:cxn modelId="{93AD824D-C37E-4F1B-A16D-95584F3A30AA}" type="presParOf" srcId="{258E521E-883E-4D6D-9332-3C71ED0058B2}" destId="{20B03227-7B8D-410B-96B1-35C416AE391B}" srcOrd="1" destOrd="0" presId="urn:microsoft.com/office/officeart/2005/8/layout/vList5"/>
    <dgm:cxn modelId="{3AEDB00F-1E0A-4DA3-9597-9ED337AE3D81}" type="presParOf" srcId="{258E521E-883E-4D6D-9332-3C71ED0058B2}" destId="{C7DC8777-B883-4476-81E1-6381EFB5C9CD}" srcOrd="2" destOrd="0" presId="urn:microsoft.com/office/officeart/2005/8/layout/vList5"/>
    <dgm:cxn modelId="{1FAEC756-682B-419D-A6ED-B40030296CAB}" type="presParOf" srcId="{C7DC8777-B883-4476-81E1-6381EFB5C9CD}" destId="{DBC93DE8-852A-443E-9457-7C9A8E8D2706}" srcOrd="0" destOrd="0" presId="urn:microsoft.com/office/officeart/2005/8/layout/vList5"/>
    <dgm:cxn modelId="{1D3F67BE-A48E-4163-94C6-890C37AAC899}" type="presParOf" srcId="{C7DC8777-B883-4476-81E1-6381EFB5C9CD}" destId="{66EDF107-D84C-44C2-B8CB-6FA19E056972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8429B9F-301B-450D-96F0-9C8DBC0ED0C9}" type="doc">
      <dgm:prSet loTypeId="urn:microsoft.com/office/officeart/2005/8/layout/hList6" loCatId="list" qsTypeId="urn:microsoft.com/office/officeart/2005/8/quickstyle/3d1" qsCatId="3D" csTypeId="urn:microsoft.com/office/officeart/2005/8/colors/colorful5" csCatId="colorful" phldr="1"/>
      <dgm:spPr/>
      <dgm:t>
        <a:bodyPr/>
        <a:lstStyle/>
        <a:p>
          <a:endParaRPr lang="es-ES"/>
        </a:p>
      </dgm:t>
    </dgm:pt>
    <dgm:pt modelId="{E714FA36-A936-421C-AA34-7F2E4E8C490B}">
      <dgm:prSet phldrT="[Texto]" custT="1"/>
      <dgm:spPr/>
      <dgm:t>
        <a:bodyPr/>
        <a:lstStyle/>
        <a:p>
          <a:pPr algn="ctr"/>
          <a:r>
            <a:rPr lang="es-MX" sz="2000" b="1" dirty="0">
              <a:solidFill>
                <a:schemeClr val="tx2"/>
              </a:solidFill>
            </a:rPr>
            <a:t>Presupuesto de </a:t>
          </a:r>
        </a:p>
        <a:p>
          <a:pPr algn="ctr"/>
          <a:r>
            <a:rPr lang="es-MX" sz="2000" b="1" dirty="0">
              <a:solidFill>
                <a:schemeClr val="tx2"/>
              </a:solidFill>
            </a:rPr>
            <a:t>Efectivo </a:t>
          </a:r>
          <a:endParaRPr lang="es-ES" sz="2000" b="1" dirty="0">
            <a:solidFill>
              <a:schemeClr val="tx2"/>
            </a:solidFill>
          </a:endParaRPr>
        </a:p>
      </dgm:t>
    </dgm:pt>
    <dgm:pt modelId="{AE33104D-A424-4CD3-B2FD-1170CCBAC775}" type="parTrans" cxnId="{37A95EA4-57F2-4C0D-A3D6-07BBD1B6391F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2EB0E27C-4F7E-40E9-A254-6D036E49252F}" type="sibTrans" cxnId="{37A95EA4-57F2-4C0D-A3D6-07BBD1B6391F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5269FD49-E069-4E10-A017-95709C88A887}">
      <dgm:prSet phldrT="[Texto]" custT="1"/>
      <dgm:spPr/>
      <dgm:t>
        <a:bodyPr/>
        <a:lstStyle/>
        <a:p>
          <a:r>
            <a:rPr lang="es-ES" sz="2000" b="1" dirty="0">
              <a:solidFill>
                <a:schemeClr val="tx2"/>
              </a:solidFill>
            </a:rPr>
            <a:t>Entrada </a:t>
          </a:r>
        </a:p>
        <a:p>
          <a:r>
            <a:rPr lang="es-ES" sz="2000" b="1" dirty="0">
              <a:solidFill>
                <a:schemeClr val="tx2"/>
              </a:solidFill>
            </a:rPr>
            <a:t>Salida</a:t>
          </a:r>
        </a:p>
      </dgm:t>
    </dgm:pt>
    <dgm:pt modelId="{5BE868D2-A69B-4703-9FC4-09A9337D11A9}" type="sibTrans" cxnId="{CB9E92C7-869F-4622-AB5D-DB3AD44860D4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8101FA79-E66E-45F0-8299-D80170684A5D}" type="parTrans" cxnId="{CB9E92C7-869F-4622-AB5D-DB3AD44860D4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1356E66D-CBBB-4F69-A2E0-49C35ABB7CD4}">
      <dgm:prSet phldrT="[Texto]" custT="1"/>
      <dgm:spPr/>
      <dgm:t>
        <a:bodyPr/>
        <a:lstStyle/>
        <a:p>
          <a:r>
            <a:rPr lang="es-ES" sz="2000" b="1" dirty="0">
              <a:solidFill>
                <a:schemeClr val="tx2"/>
              </a:solidFill>
            </a:rPr>
            <a:t>Efectivo</a:t>
          </a:r>
        </a:p>
      </dgm:t>
    </dgm:pt>
    <dgm:pt modelId="{5C952D65-DE06-4D7A-BC2A-E8FE147DE8D8}" type="parTrans" cxnId="{7CD88AD1-CE5E-495D-8B47-9F9D06E0B751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F97C3CCF-9AA3-4815-BF15-B23A65A99BE3}" type="sibTrans" cxnId="{7CD88AD1-CE5E-495D-8B47-9F9D06E0B751}">
      <dgm:prSet/>
      <dgm:spPr/>
      <dgm:t>
        <a:bodyPr/>
        <a:lstStyle/>
        <a:p>
          <a:endParaRPr lang="es-ES" sz="2000" b="1">
            <a:solidFill>
              <a:schemeClr val="tx2"/>
            </a:solidFill>
          </a:endParaRPr>
        </a:p>
      </dgm:t>
    </dgm:pt>
    <dgm:pt modelId="{00A4B4E0-46AF-4960-BD99-8A9BD416C99E}">
      <dgm:prSet custT="1"/>
      <dgm:spPr/>
      <dgm:t>
        <a:bodyPr/>
        <a:lstStyle/>
        <a:p>
          <a:r>
            <a:rPr lang="es-MX" sz="2000" b="1" dirty="0">
              <a:solidFill>
                <a:schemeClr val="tx2"/>
              </a:solidFill>
            </a:rPr>
            <a:t>(+) superávit de efectivo</a:t>
          </a:r>
        </a:p>
        <a:p>
          <a:endParaRPr lang="es-MX" sz="2000" b="1" dirty="0">
            <a:solidFill>
              <a:schemeClr val="tx2"/>
            </a:solidFill>
          </a:endParaRPr>
        </a:p>
        <a:p>
          <a:endParaRPr lang="es-MX" sz="2000" b="1" dirty="0">
            <a:solidFill>
              <a:schemeClr val="tx2"/>
            </a:solidFill>
          </a:endParaRPr>
        </a:p>
        <a:p>
          <a:r>
            <a:rPr lang="es-MX" sz="2000" b="1" dirty="0">
              <a:solidFill>
                <a:schemeClr val="tx2"/>
              </a:solidFill>
            </a:rPr>
            <a:t>(-) déficit de efectivo </a:t>
          </a:r>
          <a:endParaRPr lang="es-ES" sz="2000" b="1" dirty="0">
            <a:solidFill>
              <a:schemeClr val="tx2"/>
            </a:solidFill>
          </a:endParaRPr>
        </a:p>
      </dgm:t>
    </dgm:pt>
    <dgm:pt modelId="{489BE842-D289-4B1D-9190-455FBD2EB113}" type="parTrans" cxnId="{345958C4-7357-4A8B-9578-693A848B6B8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009E26CB-8E89-48B5-9241-ADA30D1EB461}" type="sibTrans" cxnId="{345958C4-7357-4A8B-9578-693A848B6B80}">
      <dgm:prSet/>
      <dgm:spPr/>
      <dgm:t>
        <a:bodyPr/>
        <a:lstStyle/>
        <a:p>
          <a:endParaRPr lang="es-ES" b="1">
            <a:solidFill>
              <a:schemeClr val="tx2"/>
            </a:solidFill>
          </a:endParaRPr>
        </a:p>
      </dgm:t>
    </dgm:pt>
    <dgm:pt modelId="{08C672A9-F36D-4429-9004-DE9A0C827B17}" type="pres">
      <dgm:prSet presAssocID="{B8429B9F-301B-450D-96F0-9C8DBC0ED0C9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76752408-0F94-428E-8BC6-1ABED9BA4EF5}" type="pres">
      <dgm:prSet presAssocID="{E714FA36-A936-421C-AA34-7F2E4E8C490B}" presName="node" presStyleLbl="node1" presStyleIdx="0" presStyleCnt="4" custScaleX="11947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2227BD5-8A28-497F-87DE-9B57225D9E45}" type="pres">
      <dgm:prSet presAssocID="{2EB0E27C-4F7E-40E9-A254-6D036E49252F}" presName="sibTrans" presStyleCnt="0"/>
      <dgm:spPr/>
    </dgm:pt>
    <dgm:pt modelId="{39A2BC61-2ED6-4114-AA47-10138AC3CA27}" type="pres">
      <dgm:prSet presAssocID="{5269FD49-E069-4E10-A017-95709C88A887}" presName="node" presStyleLbl="node1" presStyleIdx="1" presStyleCnt="4" custScaleX="7388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A72849-95F9-465C-AE82-7C6BDB9241EF}" type="pres">
      <dgm:prSet presAssocID="{5BE868D2-A69B-4703-9FC4-09A9337D11A9}" presName="sibTrans" presStyleCnt="0"/>
      <dgm:spPr/>
    </dgm:pt>
    <dgm:pt modelId="{7AAF9E9E-F152-4377-85D2-3C459A357385}" type="pres">
      <dgm:prSet presAssocID="{1356E66D-CBBB-4F69-A2E0-49C35ABB7CD4}" presName="node" presStyleLbl="node1" presStyleIdx="2" presStyleCnt="4" custScaleX="7039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17679B-25E4-498F-BEDD-F95AA34FF561}" type="pres">
      <dgm:prSet presAssocID="{F97C3CCF-9AA3-4815-BF15-B23A65A99BE3}" presName="sibTrans" presStyleCnt="0"/>
      <dgm:spPr/>
    </dgm:pt>
    <dgm:pt modelId="{7BFCB660-F249-4437-9676-F0392F550607}" type="pres">
      <dgm:prSet presAssocID="{00A4B4E0-46AF-4960-BD99-8A9BD416C99E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9A33714-0E07-4DE0-BCEE-C974C2F13E26}" type="presOf" srcId="{00A4B4E0-46AF-4960-BD99-8A9BD416C99E}" destId="{7BFCB660-F249-4437-9676-F0392F550607}" srcOrd="0" destOrd="0" presId="urn:microsoft.com/office/officeart/2005/8/layout/hList6"/>
    <dgm:cxn modelId="{37A95EA4-57F2-4C0D-A3D6-07BBD1B6391F}" srcId="{B8429B9F-301B-450D-96F0-9C8DBC0ED0C9}" destId="{E714FA36-A936-421C-AA34-7F2E4E8C490B}" srcOrd="0" destOrd="0" parTransId="{AE33104D-A424-4CD3-B2FD-1170CCBAC775}" sibTransId="{2EB0E27C-4F7E-40E9-A254-6D036E49252F}"/>
    <dgm:cxn modelId="{7CD88AD1-CE5E-495D-8B47-9F9D06E0B751}" srcId="{B8429B9F-301B-450D-96F0-9C8DBC0ED0C9}" destId="{1356E66D-CBBB-4F69-A2E0-49C35ABB7CD4}" srcOrd="2" destOrd="0" parTransId="{5C952D65-DE06-4D7A-BC2A-E8FE147DE8D8}" sibTransId="{F97C3CCF-9AA3-4815-BF15-B23A65A99BE3}"/>
    <dgm:cxn modelId="{345958C4-7357-4A8B-9578-693A848B6B80}" srcId="{B8429B9F-301B-450D-96F0-9C8DBC0ED0C9}" destId="{00A4B4E0-46AF-4960-BD99-8A9BD416C99E}" srcOrd="3" destOrd="0" parTransId="{489BE842-D289-4B1D-9190-455FBD2EB113}" sibTransId="{009E26CB-8E89-48B5-9241-ADA30D1EB461}"/>
    <dgm:cxn modelId="{E986645E-16AB-4037-98EF-C13E2F431379}" type="presOf" srcId="{E714FA36-A936-421C-AA34-7F2E4E8C490B}" destId="{76752408-0F94-428E-8BC6-1ABED9BA4EF5}" srcOrd="0" destOrd="0" presId="urn:microsoft.com/office/officeart/2005/8/layout/hList6"/>
    <dgm:cxn modelId="{969AA0DC-9015-449B-8140-09AC27946CA0}" type="presOf" srcId="{1356E66D-CBBB-4F69-A2E0-49C35ABB7CD4}" destId="{7AAF9E9E-F152-4377-85D2-3C459A357385}" srcOrd="0" destOrd="0" presId="urn:microsoft.com/office/officeart/2005/8/layout/hList6"/>
    <dgm:cxn modelId="{744163C7-95EC-481B-96E9-407FF316A9CA}" type="presOf" srcId="{B8429B9F-301B-450D-96F0-9C8DBC0ED0C9}" destId="{08C672A9-F36D-4429-9004-DE9A0C827B17}" srcOrd="0" destOrd="0" presId="urn:microsoft.com/office/officeart/2005/8/layout/hList6"/>
    <dgm:cxn modelId="{6C766E2E-6745-4A70-BFD7-8B3B20EFD791}" type="presOf" srcId="{5269FD49-E069-4E10-A017-95709C88A887}" destId="{39A2BC61-2ED6-4114-AA47-10138AC3CA27}" srcOrd="0" destOrd="0" presId="urn:microsoft.com/office/officeart/2005/8/layout/hList6"/>
    <dgm:cxn modelId="{CB9E92C7-869F-4622-AB5D-DB3AD44860D4}" srcId="{B8429B9F-301B-450D-96F0-9C8DBC0ED0C9}" destId="{5269FD49-E069-4E10-A017-95709C88A887}" srcOrd="1" destOrd="0" parTransId="{8101FA79-E66E-45F0-8299-D80170684A5D}" sibTransId="{5BE868D2-A69B-4703-9FC4-09A9337D11A9}"/>
    <dgm:cxn modelId="{649678E3-7709-4719-A5F5-5FF035ABE1C1}" type="presParOf" srcId="{08C672A9-F36D-4429-9004-DE9A0C827B17}" destId="{76752408-0F94-428E-8BC6-1ABED9BA4EF5}" srcOrd="0" destOrd="0" presId="urn:microsoft.com/office/officeart/2005/8/layout/hList6"/>
    <dgm:cxn modelId="{B1E018E5-9235-478C-8021-002460E7BD5C}" type="presParOf" srcId="{08C672A9-F36D-4429-9004-DE9A0C827B17}" destId="{F2227BD5-8A28-497F-87DE-9B57225D9E45}" srcOrd="1" destOrd="0" presId="urn:microsoft.com/office/officeart/2005/8/layout/hList6"/>
    <dgm:cxn modelId="{35B732D4-F26A-4453-8DA5-772C405084C8}" type="presParOf" srcId="{08C672A9-F36D-4429-9004-DE9A0C827B17}" destId="{39A2BC61-2ED6-4114-AA47-10138AC3CA27}" srcOrd="2" destOrd="0" presId="urn:microsoft.com/office/officeart/2005/8/layout/hList6"/>
    <dgm:cxn modelId="{EDCB0442-B5DB-4654-A68A-5827C7C3705D}" type="presParOf" srcId="{08C672A9-F36D-4429-9004-DE9A0C827B17}" destId="{58A72849-95F9-465C-AE82-7C6BDB9241EF}" srcOrd="3" destOrd="0" presId="urn:microsoft.com/office/officeart/2005/8/layout/hList6"/>
    <dgm:cxn modelId="{E52CD748-0D38-4035-88C8-4273194DF711}" type="presParOf" srcId="{08C672A9-F36D-4429-9004-DE9A0C827B17}" destId="{7AAF9E9E-F152-4377-85D2-3C459A357385}" srcOrd="4" destOrd="0" presId="urn:microsoft.com/office/officeart/2005/8/layout/hList6"/>
    <dgm:cxn modelId="{6B066E05-117F-4966-9FBD-770A8D637048}" type="presParOf" srcId="{08C672A9-F36D-4429-9004-DE9A0C827B17}" destId="{6E17679B-25E4-498F-BEDD-F95AA34FF561}" srcOrd="5" destOrd="0" presId="urn:microsoft.com/office/officeart/2005/8/layout/hList6"/>
    <dgm:cxn modelId="{24099118-0A8D-483B-B898-0FEA39B12356}" type="presParOf" srcId="{08C672A9-F36D-4429-9004-DE9A0C827B17}" destId="{7BFCB660-F249-4437-9676-F0392F550607}" srcOrd="6" destOrd="0" presId="urn:microsoft.com/office/officeart/2005/8/layout/hList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737821A-0183-4BF5-8E94-8601281BFF6D}">
      <dsp:nvSpPr>
        <dsp:cNvPr id="0" name=""/>
        <dsp:cNvSpPr/>
      </dsp:nvSpPr>
      <dsp:spPr>
        <a:xfrm rot="5400000">
          <a:off x="1913374" y="1167467"/>
          <a:ext cx="1032524" cy="11754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3CB4597-D920-41D8-AB57-7A615E795DEC}">
      <dsp:nvSpPr>
        <dsp:cNvPr id="0" name=""/>
        <dsp:cNvSpPr/>
      </dsp:nvSpPr>
      <dsp:spPr>
        <a:xfrm>
          <a:off x="1639818" y="22893"/>
          <a:ext cx="1738163" cy="1216657"/>
        </a:xfrm>
        <a:prstGeom prst="roundRect">
          <a:avLst>
            <a:gd name="adj" fmla="val 1667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>
              <a:solidFill>
                <a:schemeClr val="tx2"/>
              </a:solidFill>
            </a:rPr>
            <a:t>Contenido de un plan financiero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1699221" y="82296"/>
        <a:ext cx="1619357" cy="1097851"/>
      </dsp:txXfrm>
    </dsp:sp>
    <dsp:sp modelId="{1774887C-5420-4DA0-8177-02C694B481AE}">
      <dsp:nvSpPr>
        <dsp:cNvPr id="0" name=""/>
        <dsp:cNvSpPr/>
      </dsp:nvSpPr>
      <dsp:spPr>
        <a:xfrm>
          <a:off x="3377981" y="138929"/>
          <a:ext cx="1264174" cy="983356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8853EB7-5DDF-4A73-B20E-A07C93BE1B30}">
      <dsp:nvSpPr>
        <dsp:cNvPr id="0" name=""/>
        <dsp:cNvSpPr/>
      </dsp:nvSpPr>
      <dsp:spPr>
        <a:xfrm rot="5400000">
          <a:off x="3354496" y="2534175"/>
          <a:ext cx="1032524" cy="1175492"/>
        </a:xfrm>
        <a:prstGeom prst="bentUpArrow">
          <a:avLst>
            <a:gd name="adj1" fmla="val 32840"/>
            <a:gd name="adj2" fmla="val 25000"/>
            <a:gd name="adj3" fmla="val 35780"/>
          </a:avLst>
        </a:prstGeom>
        <a:solidFill>
          <a:schemeClr val="accent5">
            <a:tint val="50000"/>
            <a:hueOff val="-8092061"/>
            <a:satOff val="-13391"/>
            <a:lumOff val="257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flat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F4AADAF1-29D3-4E36-948D-BE293A862E77}">
      <dsp:nvSpPr>
        <dsp:cNvPr id="0" name=""/>
        <dsp:cNvSpPr/>
      </dsp:nvSpPr>
      <dsp:spPr>
        <a:xfrm>
          <a:off x="3080940" y="1389601"/>
          <a:ext cx="1738163" cy="1216657"/>
        </a:xfrm>
        <a:prstGeom prst="roundRect">
          <a:avLst>
            <a:gd name="adj" fmla="val 16670"/>
          </a:avLst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>
              <a:solidFill>
                <a:schemeClr val="tx2"/>
              </a:solidFill>
            </a:rPr>
            <a:t>Planeación financiera a corto plazo.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3140343" y="1449004"/>
        <a:ext cx="1619357" cy="1097851"/>
      </dsp:txXfrm>
    </dsp:sp>
    <dsp:sp modelId="{D9C8E1C4-5A29-44D6-87C6-41AF0B8798CD}">
      <dsp:nvSpPr>
        <dsp:cNvPr id="0" name=""/>
        <dsp:cNvSpPr/>
      </dsp:nvSpPr>
      <dsp:spPr>
        <a:xfrm>
          <a:off x="4819103" y="1505637"/>
          <a:ext cx="1264174" cy="983356"/>
        </a:xfrm>
        <a:prstGeom prst="rect">
          <a:avLst/>
        </a:prstGeom>
        <a:noFill/>
        <a:ln w="635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7411BD-8D00-4010-8191-D1A005630EF5}">
      <dsp:nvSpPr>
        <dsp:cNvPr id="0" name=""/>
        <dsp:cNvSpPr/>
      </dsp:nvSpPr>
      <dsp:spPr>
        <a:xfrm>
          <a:off x="4522062" y="2756309"/>
          <a:ext cx="1738163" cy="1216657"/>
        </a:xfrm>
        <a:prstGeom prst="roundRect">
          <a:avLst>
            <a:gd name="adj" fmla="val 16670"/>
          </a:avLst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>
              <a:solidFill>
                <a:schemeClr val="tx2"/>
              </a:solidFill>
            </a:rPr>
            <a:t>Presupuesto de tesorería.</a:t>
          </a:r>
          <a:endParaRPr lang="es-ES" sz="1600" b="1" kern="1200" dirty="0">
            <a:solidFill>
              <a:schemeClr val="tx2"/>
            </a:solidFill>
          </a:endParaRPr>
        </a:p>
      </dsp:txBody>
      <dsp:txXfrm>
        <a:off x="4581465" y="2815712"/>
        <a:ext cx="1619357" cy="109785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FCFBB55-4DE7-4D8D-BF23-EFD02EB0BF4C}">
      <dsp:nvSpPr>
        <dsp:cNvPr id="0" name=""/>
        <dsp:cNvSpPr/>
      </dsp:nvSpPr>
      <dsp:spPr>
        <a:xfrm rot="5400000">
          <a:off x="4955973" y="-1765172"/>
          <a:ext cx="1448035" cy="5345873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u="none" kern="1200" dirty="0">
              <a:solidFill>
                <a:schemeClr val="tx2"/>
              </a:solidFill>
            </a:rPr>
            <a:t>No es más que la proyección de las ventas, el ingreso y los activos tomando como base estrategias alternativas de producción y mercadotecnia así como la determinación de los recursos que se necesitan para lograr estas proyecciones.</a:t>
          </a:r>
        </a:p>
      </dsp:txBody>
      <dsp:txXfrm rot="-5400000">
        <a:off x="3007055" y="254433"/>
        <a:ext cx="5275186" cy="1306661"/>
      </dsp:txXfrm>
    </dsp:sp>
    <dsp:sp modelId="{F9F95F36-D711-4955-89D6-7D7EAC58B588}">
      <dsp:nvSpPr>
        <dsp:cNvPr id="0" name=""/>
        <dsp:cNvSpPr/>
      </dsp:nvSpPr>
      <dsp:spPr>
        <a:xfrm>
          <a:off x="0" y="2742"/>
          <a:ext cx="3007054" cy="1810044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u="none" kern="1200" dirty="0">
              <a:solidFill>
                <a:schemeClr val="tx2"/>
              </a:solidFill>
            </a:rPr>
            <a:t>Planeación financiera</a:t>
          </a:r>
          <a:r>
            <a:rPr lang="es-ES" sz="2400" u="none" kern="1200" dirty="0">
              <a:solidFill>
                <a:schemeClr val="tx2"/>
              </a:solidFill>
            </a:rPr>
            <a:t> </a:t>
          </a:r>
        </a:p>
      </dsp:txBody>
      <dsp:txXfrm>
        <a:off x="88359" y="91101"/>
        <a:ext cx="2830336" cy="1633326"/>
      </dsp:txXfrm>
    </dsp:sp>
    <dsp:sp modelId="{EAD9874C-FF06-46F5-94C2-4C70D3D4460D}">
      <dsp:nvSpPr>
        <dsp:cNvPr id="0" name=""/>
        <dsp:cNvSpPr/>
      </dsp:nvSpPr>
      <dsp:spPr>
        <a:xfrm rot="5400000">
          <a:off x="4955973" y="135375"/>
          <a:ext cx="1448035" cy="5345873"/>
        </a:xfrm>
        <a:prstGeom prst="round2SameRect">
          <a:avLst/>
        </a:prstGeom>
        <a:solidFill>
          <a:schemeClr val="accent5">
            <a:tint val="40000"/>
            <a:alpha val="90000"/>
            <a:hueOff val="-4073362"/>
            <a:satOff val="-5479"/>
            <a:lumOff val="-370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u="none" kern="1200" dirty="0">
              <a:solidFill>
                <a:schemeClr val="tx2"/>
              </a:solidFill>
            </a:rPr>
            <a:t>No es más que el proceso de retroalimentación y ajustes que se deben hacer para garantizar la adecuación a los planes y la oportuna modificación debido a cambios imprevistos.</a:t>
          </a:r>
        </a:p>
      </dsp:txBody>
      <dsp:txXfrm rot="-5400000">
        <a:off x="3007055" y="2154981"/>
        <a:ext cx="5275186" cy="1306661"/>
      </dsp:txXfrm>
    </dsp:sp>
    <dsp:sp modelId="{412EB16D-E774-4692-BE2B-77E2E99EF3E2}">
      <dsp:nvSpPr>
        <dsp:cNvPr id="0" name=""/>
        <dsp:cNvSpPr/>
      </dsp:nvSpPr>
      <dsp:spPr>
        <a:xfrm>
          <a:off x="0" y="1903289"/>
          <a:ext cx="3007054" cy="1810044"/>
        </a:xfrm>
        <a:prstGeom prst="roundRect">
          <a:avLst/>
        </a:prstGeom>
        <a:solidFill>
          <a:schemeClr val="accent5">
            <a:hueOff val="-4386339"/>
            <a:satOff val="24771"/>
            <a:lumOff val="-2117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u="none" kern="1200" dirty="0">
              <a:solidFill>
                <a:schemeClr val="tx2"/>
              </a:solidFill>
            </a:rPr>
            <a:t>Control</a:t>
          </a:r>
          <a:r>
            <a:rPr lang="es-ES" sz="1600" b="1" u="none" kern="1200" dirty="0">
              <a:solidFill>
                <a:schemeClr val="tx2"/>
              </a:solidFill>
            </a:rPr>
            <a:t> </a:t>
          </a:r>
          <a:r>
            <a:rPr lang="es-ES" sz="2400" b="1" u="none" kern="1200" dirty="0">
              <a:solidFill>
                <a:schemeClr val="tx2"/>
              </a:solidFill>
            </a:rPr>
            <a:t>financiero</a:t>
          </a:r>
          <a:endParaRPr lang="es-ES" sz="2400" u="none" kern="1200" dirty="0">
            <a:solidFill>
              <a:schemeClr val="tx2"/>
            </a:solidFill>
          </a:endParaRPr>
        </a:p>
      </dsp:txBody>
      <dsp:txXfrm>
        <a:off x="88359" y="1991648"/>
        <a:ext cx="2830336" cy="1633326"/>
      </dsp:txXfrm>
    </dsp:sp>
    <dsp:sp modelId="{A491B54C-D885-44C9-A391-68B109EFB52C}">
      <dsp:nvSpPr>
        <dsp:cNvPr id="0" name=""/>
        <dsp:cNvSpPr/>
      </dsp:nvSpPr>
      <dsp:spPr>
        <a:xfrm rot="5400000">
          <a:off x="4955973" y="2035922"/>
          <a:ext cx="1448035" cy="5345873"/>
        </a:xfrm>
        <a:prstGeom prst="round2SameRect">
          <a:avLst/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u="none" kern="1200" dirty="0">
              <a:solidFill>
                <a:schemeClr val="tx2"/>
              </a:solidFill>
            </a:rPr>
            <a:t>Programa que muestra los flujos de entradas y salidas reales de efectivo así como los saldos de efectivo con los que contará una empresa para sus operaciones en un tiempo determinado.</a:t>
          </a:r>
        </a:p>
      </dsp:txBody>
      <dsp:txXfrm rot="-5400000">
        <a:off x="3007055" y="4055528"/>
        <a:ext cx="5275186" cy="1306661"/>
      </dsp:txXfrm>
    </dsp:sp>
    <dsp:sp modelId="{85646934-E2E4-446E-86B8-74F4F471328D}">
      <dsp:nvSpPr>
        <dsp:cNvPr id="0" name=""/>
        <dsp:cNvSpPr/>
      </dsp:nvSpPr>
      <dsp:spPr>
        <a:xfrm>
          <a:off x="0" y="3803836"/>
          <a:ext cx="3007054" cy="1810044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u="none" kern="1200" dirty="0">
              <a:solidFill>
                <a:schemeClr val="tx2"/>
              </a:solidFill>
            </a:rPr>
            <a:t>El presupuesto de  efectivo </a:t>
          </a:r>
        </a:p>
      </dsp:txBody>
      <dsp:txXfrm>
        <a:off x="88359" y="3892195"/>
        <a:ext cx="2830336" cy="163332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CFB28D-7494-44E6-ACDE-8C2237E724E1}">
      <dsp:nvSpPr>
        <dsp:cNvPr id="0" name=""/>
        <dsp:cNvSpPr/>
      </dsp:nvSpPr>
      <dsp:spPr>
        <a:xfrm>
          <a:off x="3892911" y="733606"/>
          <a:ext cx="2338433" cy="113555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879217"/>
              </a:lnTo>
              <a:lnTo>
                <a:pt x="2338433" y="879217"/>
              </a:lnTo>
              <a:lnTo>
                <a:pt x="2338433" y="1135553"/>
              </a:lnTo>
            </a:path>
          </a:pathLst>
        </a:custGeom>
        <a:noFill/>
        <a:ln w="1905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4A8517D0-AFB0-441D-90D2-5D20BEA7A64F}">
      <dsp:nvSpPr>
        <dsp:cNvPr id="0" name=""/>
        <dsp:cNvSpPr/>
      </dsp:nvSpPr>
      <dsp:spPr>
        <a:xfrm>
          <a:off x="2032388" y="733606"/>
          <a:ext cx="1860523" cy="1135553"/>
        </a:xfrm>
        <a:custGeom>
          <a:avLst/>
          <a:gdLst/>
          <a:ahLst/>
          <a:cxnLst/>
          <a:rect l="0" t="0" r="0" b="0"/>
          <a:pathLst>
            <a:path>
              <a:moveTo>
                <a:pt x="1860523" y="0"/>
              </a:moveTo>
              <a:lnTo>
                <a:pt x="1860523" y="879217"/>
              </a:lnTo>
              <a:lnTo>
                <a:pt x="0" y="879217"/>
              </a:lnTo>
              <a:lnTo>
                <a:pt x="0" y="1135553"/>
              </a:lnTo>
            </a:path>
          </a:pathLst>
        </a:custGeom>
        <a:noFill/>
        <a:ln w="19050" cap="flat" cmpd="sng" algn="ctr">
          <a:solidFill>
            <a:schemeClr val="accent4"/>
          </a:solidFill>
          <a:prstDash val="solid"/>
          <a:miter lim="800000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3">
          <a:schemeClr val="accent4"/>
        </a:lnRef>
        <a:fillRef idx="0">
          <a:schemeClr val="accent4"/>
        </a:fillRef>
        <a:effectRef idx="2">
          <a:schemeClr val="accent4"/>
        </a:effectRef>
        <a:fontRef idx="minor">
          <a:schemeClr val="tx1"/>
        </a:fontRef>
      </dsp:style>
    </dsp:sp>
    <dsp:sp modelId="{D5C45601-4800-4159-AD22-D7F4BE8D13D3}">
      <dsp:nvSpPr>
        <dsp:cNvPr id="0" name=""/>
        <dsp:cNvSpPr/>
      </dsp:nvSpPr>
      <dsp:spPr>
        <a:xfrm>
          <a:off x="2509388" y="-22128"/>
          <a:ext cx="2767045" cy="755735"/>
        </a:xfrm>
        <a:prstGeom prst="roundRect">
          <a:avLst>
            <a:gd name="adj" fmla="val 10000"/>
          </a:avLst>
        </a:prstGeom>
        <a:solidFill>
          <a:srgbClr val="FFC000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5DD3490F-81BD-41FE-ABCA-20E0BCE58D82}">
      <dsp:nvSpPr>
        <dsp:cNvPr id="0" name=""/>
        <dsp:cNvSpPr/>
      </dsp:nvSpPr>
      <dsp:spPr>
        <a:xfrm>
          <a:off x="2816838" y="269948"/>
          <a:ext cx="2767045" cy="75573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dirty="0"/>
            <a:t>Planificación financiera</a:t>
          </a:r>
        </a:p>
      </dsp:txBody>
      <dsp:txXfrm>
        <a:off x="2838973" y="292083"/>
        <a:ext cx="2722775" cy="711465"/>
      </dsp:txXfrm>
    </dsp:sp>
    <dsp:sp modelId="{99E9AEE7-BD3B-489E-8AC0-C31784500E12}">
      <dsp:nvSpPr>
        <dsp:cNvPr id="0" name=""/>
        <dsp:cNvSpPr/>
      </dsp:nvSpPr>
      <dsp:spPr>
        <a:xfrm>
          <a:off x="1404" y="1869159"/>
          <a:ext cx="4061967" cy="3074703"/>
        </a:xfrm>
        <a:prstGeom prst="roundRect">
          <a:avLst>
            <a:gd name="adj" fmla="val 10000"/>
          </a:avLst>
        </a:prstGeom>
        <a:solidFill>
          <a:srgbClr val="FD77F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E5EE3C8E-8735-4971-BCEC-9E33F1D6F3F7}">
      <dsp:nvSpPr>
        <dsp:cNvPr id="0" name=""/>
        <dsp:cNvSpPr/>
      </dsp:nvSpPr>
      <dsp:spPr>
        <a:xfrm>
          <a:off x="308854" y="2161236"/>
          <a:ext cx="4061967" cy="307470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Determinación de los recursos a corto, mediano y largo plazo que necesita la empresa para la </a:t>
          </a:r>
          <a:r>
            <a:rPr lang="es-ES" sz="2000" kern="1200" dirty="0">
              <a:solidFill>
                <a:srgbClr val="FF0000"/>
              </a:solidFill>
            </a:rPr>
            <a:t>toma de decisiones anticipadas </a:t>
          </a:r>
          <a:r>
            <a:rPr lang="es-ES" sz="2000" kern="1200" dirty="0"/>
            <a:t>que garanticen alcanzar las metas y objetivos propuestos, así como </a:t>
          </a:r>
          <a:r>
            <a:rPr lang="es-ES" sz="2000" kern="1200" dirty="0">
              <a:solidFill>
                <a:srgbClr val="FF0000"/>
              </a:solidFill>
            </a:rPr>
            <a:t>hacer frente a las contingencias que pudieran surgir</a:t>
          </a:r>
          <a:r>
            <a:rPr lang="es-ES" sz="2000" kern="1200" dirty="0"/>
            <a:t>.</a:t>
          </a:r>
        </a:p>
      </dsp:txBody>
      <dsp:txXfrm>
        <a:off x="398909" y="2251291"/>
        <a:ext cx="3881857" cy="2894593"/>
      </dsp:txXfrm>
    </dsp:sp>
    <dsp:sp modelId="{E1925077-0D80-4E8D-957A-5B82B98ABE7C}">
      <dsp:nvSpPr>
        <dsp:cNvPr id="0" name=""/>
        <dsp:cNvSpPr/>
      </dsp:nvSpPr>
      <dsp:spPr>
        <a:xfrm>
          <a:off x="4678271" y="1869159"/>
          <a:ext cx="3106147" cy="2273390"/>
        </a:xfrm>
        <a:prstGeom prst="roundRect">
          <a:avLst>
            <a:gd name="adj" fmla="val 10000"/>
          </a:avLst>
        </a:prstGeom>
        <a:solidFill>
          <a:srgbClr val="FD77F7"/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6208E606-9624-4E7C-B745-72828CEBF492}">
      <dsp:nvSpPr>
        <dsp:cNvPr id="0" name=""/>
        <dsp:cNvSpPr/>
      </dsp:nvSpPr>
      <dsp:spPr>
        <a:xfrm>
          <a:off x="4985721" y="2161236"/>
          <a:ext cx="3106147" cy="227339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/>
            <a:t>Debe permitir contar con los recursos necesarios para asumir gastos futuros previsibles y para afrontar gastos imprevistos.</a:t>
          </a:r>
        </a:p>
      </dsp:txBody>
      <dsp:txXfrm>
        <a:off x="5052306" y="2227821"/>
        <a:ext cx="2972977" cy="214022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6ED21-14F5-4401-AA52-A35BB2A01222}">
      <dsp:nvSpPr>
        <dsp:cNvPr id="0" name=""/>
        <dsp:cNvSpPr/>
      </dsp:nvSpPr>
      <dsp:spPr>
        <a:xfrm rot="5400000">
          <a:off x="4495572" y="-1367096"/>
          <a:ext cx="1920440" cy="5134864"/>
        </a:xfrm>
        <a:prstGeom prst="round2SameRect">
          <a:avLst/>
        </a:prstGeom>
        <a:solidFill>
          <a:srgbClr val="FBFB15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/>
            <a:t>Renovación de Activos Fijos.</a:t>
          </a:r>
        </a:p>
        <a:p>
          <a:pPr marL="173038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400" b="1" kern="1200" dirty="0"/>
            <a:t>Realizar proyectos de inversión. </a:t>
          </a:r>
        </a:p>
        <a:p>
          <a:pPr marL="173038" marR="0" lvl="1" indent="0" algn="just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Char char="••"/>
            <a:tabLst/>
            <a:defRPr/>
          </a:pPr>
          <a:r>
            <a:rPr lang="es-ES" sz="1400" b="1" kern="1200" dirty="0"/>
            <a:t>Invertir en valores que producen intereses. </a:t>
          </a:r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/>
            <a:t>Realizar préstamos bancarios a otras entidades de la misma rama con intereses más bajos que los bancos.</a:t>
          </a:r>
        </a:p>
        <a:p>
          <a:pPr marL="171450" lvl="1" indent="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/>
            <a:t>Aprovechar oportunidades de compras con descuento.</a:t>
          </a:r>
        </a:p>
      </dsp:txBody>
      <dsp:txXfrm rot="-5400000">
        <a:off x="2888360" y="333864"/>
        <a:ext cx="5041116" cy="1732944"/>
      </dsp:txXfrm>
    </dsp:sp>
    <dsp:sp modelId="{14149441-9DE1-474C-9096-9935CFA7E9B4}">
      <dsp:nvSpPr>
        <dsp:cNvPr id="0" name=""/>
        <dsp:cNvSpPr/>
      </dsp:nvSpPr>
      <dsp:spPr>
        <a:xfrm>
          <a:off x="0" y="60"/>
          <a:ext cx="2888361" cy="2400551"/>
        </a:xfrm>
        <a:prstGeom prst="roundRect">
          <a:avLst/>
        </a:prstGeom>
        <a:solidFill>
          <a:srgbClr val="FBFB15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000" b="1" kern="1200" dirty="0">
              <a:solidFill>
                <a:srgbClr val="113F71"/>
              </a:solidFill>
              <a:effectLst/>
              <a:latin typeface="+mn-lt"/>
              <a:ea typeface="Times New Roman" panose="02020603050405020304" pitchFamily="18" charset="0"/>
            </a:rPr>
            <a:t>Exceso de efectivo </a:t>
          </a:r>
          <a:endParaRPr lang="es-ES" sz="4000" kern="1200" dirty="0">
            <a:solidFill>
              <a:srgbClr val="113F71"/>
            </a:solidFill>
          </a:endParaRPr>
        </a:p>
      </dsp:txBody>
      <dsp:txXfrm>
        <a:off x="117185" y="117245"/>
        <a:ext cx="2653991" cy="2166181"/>
      </dsp:txXfrm>
    </dsp:sp>
    <dsp:sp modelId="{0CD8D4DC-F6F7-418E-B125-CD4A2CFDC3AE}">
      <dsp:nvSpPr>
        <dsp:cNvPr id="0" name=""/>
        <dsp:cNvSpPr/>
      </dsp:nvSpPr>
      <dsp:spPr>
        <a:xfrm rot="5400000">
          <a:off x="4495572" y="1153482"/>
          <a:ext cx="1920440" cy="5134864"/>
        </a:xfrm>
        <a:prstGeom prst="round2SameRect">
          <a:avLst/>
        </a:prstGeom>
        <a:solidFill>
          <a:srgbClr val="FD77F7">
            <a:alpha val="90000"/>
          </a:srgbClr>
        </a:solidFill>
        <a:ln w="63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marL="285750" lvl="1" indent="-285750" algn="ctr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800" b="1" kern="1200" dirty="0"/>
            <a:t>Solicitar préstamo o financiamiento.</a:t>
          </a:r>
        </a:p>
      </dsp:txBody>
      <dsp:txXfrm rot="-5400000">
        <a:off x="2888360" y="2854442"/>
        <a:ext cx="5041116" cy="1732944"/>
      </dsp:txXfrm>
    </dsp:sp>
    <dsp:sp modelId="{42FFA218-5C7A-431A-8F31-B767FA07693B}">
      <dsp:nvSpPr>
        <dsp:cNvPr id="0" name=""/>
        <dsp:cNvSpPr/>
      </dsp:nvSpPr>
      <dsp:spPr>
        <a:xfrm>
          <a:off x="0" y="2520638"/>
          <a:ext cx="2888361" cy="2400551"/>
        </a:xfrm>
        <a:prstGeom prst="roundRect">
          <a:avLst/>
        </a:prstGeom>
        <a:solidFill>
          <a:srgbClr val="FD77F7"/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76200" rIns="152400" bIns="762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4000" b="1" kern="1200" dirty="0">
              <a:solidFill>
                <a:srgbClr val="2C4881"/>
              </a:solidFill>
              <a:effectLst/>
              <a:latin typeface="+mn-lt"/>
              <a:ea typeface="Times New Roman" panose="02020603050405020304" pitchFamily="18" charset="0"/>
            </a:rPr>
            <a:t>Déficit de efectivo </a:t>
          </a:r>
          <a:endParaRPr lang="es-ES" sz="4000" kern="1200" dirty="0">
            <a:solidFill>
              <a:srgbClr val="2C4881"/>
            </a:solidFill>
          </a:endParaRPr>
        </a:p>
      </dsp:txBody>
      <dsp:txXfrm>
        <a:off x="117185" y="2637823"/>
        <a:ext cx="2653991" cy="2166181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61943-24C4-4419-BE30-7BCF60055FE8}">
      <dsp:nvSpPr>
        <dsp:cNvPr id="0" name=""/>
        <dsp:cNvSpPr/>
      </dsp:nvSpPr>
      <dsp:spPr>
        <a:xfrm rot="5400000">
          <a:off x="4647847" y="-1700113"/>
          <a:ext cx="1589941" cy="512265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>
              <a:solidFill>
                <a:schemeClr val="tx2"/>
              </a:solidFill>
            </a:rPr>
            <a:t>Las entradas de caja incluye la totalidad de los renglones de los cuales resultan entradas de efectivo en un mes cualquiera.</a:t>
          </a:r>
        </a:p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>
              <a:solidFill>
                <a:schemeClr val="tx2"/>
              </a:solidFill>
            </a:rPr>
            <a:t>Los componentes mas usuales de entrada de caja son: </a:t>
          </a:r>
          <a:r>
            <a:rPr lang="es-ES" sz="1600" kern="1200" dirty="0">
              <a:solidFill>
                <a:srgbClr val="FF0000"/>
              </a:solidFill>
            </a:rPr>
            <a:t>ventas al contado, cobranzas de ventas a crédito y otras entradas</a:t>
          </a:r>
          <a:r>
            <a:rPr lang="es-ES" sz="1600" kern="1200" dirty="0">
              <a:solidFill>
                <a:schemeClr val="tx2"/>
              </a:solidFill>
            </a:rPr>
            <a:t>.</a:t>
          </a:r>
        </a:p>
      </dsp:txBody>
      <dsp:txXfrm rot="-5400000">
        <a:off x="2881492" y="143857"/>
        <a:ext cx="5045037" cy="1434711"/>
      </dsp:txXfrm>
    </dsp:sp>
    <dsp:sp modelId="{1E5D118E-1276-42A8-817C-56D15EBD836C}">
      <dsp:nvSpPr>
        <dsp:cNvPr id="0" name=""/>
        <dsp:cNvSpPr/>
      </dsp:nvSpPr>
      <dsp:spPr>
        <a:xfrm>
          <a:off x="0" y="8"/>
          <a:ext cx="2881492" cy="1717222"/>
        </a:xfrm>
        <a:prstGeom prst="round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u="none" kern="1200" dirty="0">
              <a:solidFill>
                <a:schemeClr val="tx2"/>
              </a:solidFill>
            </a:rPr>
            <a:t>Entradas de efectivo</a:t>
          </a:r>
          <a:endParaRPr lang="es-ES" sz="2000" u="none" kern="1200" dirty="0">
            <a:solidFill>
              <a:schemeClr val="tx2"/>
            </a:solidFill>
          </a:endParaRPr>
        </a:p>
      </dsp:txBody>
      <dsp:txXfrm>
        <a:off x="83828" y="83836"/>
        <a:ext cx="2713836" cy="1549566"/>
      </dsp:txXfrm>
    </dsp:sp>
    <dsp:sp modelId="{66EDF107-D84C-44C2-B8CB-6FA19E056972}">
      <dsp:nvSpPr>
        <dsp:cNvPr id="0" name=""/>
        <dsp:cNvSpPr/>
      </dsp:nvSpPr>
      <dsp:spPr>
        <a:xfrm rot="5400000">
          <a:off x="4755929" y="102969"/>
          <a:ext cx="1373777" cy="5122652"/>
        </a:xfrm>
        <a:prstGeom prst="round2SameRect">
          <a:avLst/>
        </a:prstGeom>
        <a:solidFill>
          <a:schemeClr val="accent5">
            <a:tint val="40000"/>
            <a:alpha val="90000"/>
            <a:hueOff val="-4073362"/>
            <a:satOff val="-5479"/>
            <a:lumOff val="-3703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4073362"/>
              <a:satOff val="-5479"/>
              <a:lumOff val="-3703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just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>
              <a:solidFill>
                <a:schemeClr val="tx2"/>
              </a:solidFill>
            </a:rPr>
            <a:t>Estas partidas representa los cobros de cuentas por cobrar que resultan de ventas en mes anteriores,  que genera cuentas por cobrar en el mes en curso o que se recauda un mes más tarde.</a:t>
          </a:r>
          <a:endParaRPr lang="es-ES" sz="1600" kern="1200" dirty="0">
            <a:solidFill>
              <a:schemeClr val="tx2"/>
            </a:solidFill>
          </a:endParaRPr>
        </a:p>
      </dsp:txBody>
      <dsp:txXfrm rot="-5400000">
        <a:off x="2881492" y="2044468"/>
        <a:ext cx="5055590" cy="1239653"/>
      </dsp:txXfrm>
    </dsp:sp>
    <dsp:sp modelId="{DBC93DE8-852A-443E-9457-7C9A8E8D2706}">
      <dsp:nvSpPr>
        <dsp:cNvPr id="0" name=""/>
        <dsp:cNvSpPr/>
      </dsp:nvSpPr>
      <dsp:spPr>
        <a:xfrm>
          <a:off x="0" y="1805684"/>
          <a:ext cx="2881492" cy="1717222"/>
        </a:xfrm>
        <a:prstGeom prst="roundRect">
          <a:avLst/>
        </a:prstGeom>
        <a:gradFill rotWithShape="0">
          <a:gsLst>
            <a:gs pos="0">
              <a:schemeClr val="accent5">
                <a:hueOff val="-4386339"/>
                <a:satOff val="24771"/>
                <a:lumOff val="-2117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386339"/>
                <a:satOff val="24771"/>
                <a:lumOff val="-2117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386339"/>
                <a:satOff val="24771"/>
                <a:lumOff val="-2117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tx2"/>
              </a:solidFill>
            </a:rPr>
            <a:t>Cobranzas</a:t>
          </a:r>
        </a:p>
      </dsp:txBody>
      <dsp:txXfrm>
        <a:off x="83828" y="1889512"/>
        <a:ext cx="2713836" cy="1549566"/>
      </dsp:txXfrm>
    </dsp:sp>
    <dsp:sp modelId="{DD50986C-D91E-4121-9A1A-C8CE07ED1327}">
      <dsp:nvSpPr>
        <dsp:cNvPr id="0" name=""/>
        <dsp:cNvSpPr/>
      </dsp:nvSpPr>
      <dsp:spPr>
        <a:xfrm rot="5400000">
          <a:off x="4755929" y="1906052"/>
          <a:ext cx="1373777" cy="5122652"/>
        </a:xfrm>
        <a:prstGeom prst="round2SameRect">
          <a:avLst/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 w="6350" cap="flat" cmpd="sng" algn="ctr">
          <a:solidFill>
            <a:schemeClr val="accent5">
              <a:tint val="40000"/>
              <a:alpha val="90000"/>
              <a:hueOff val="-8146725"/>
              <a:satOff val="-10958"/>
              <a:lumOff val="-7405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>
              <a:solidFill>
                <a:srgbClr val="FF0000"/>
              </a:solidFill>
            </a:rPr>
            <a:t>Dividendos recibidos</a:t>
          </a:r>
          <a:endParaRPr lang="es-ES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>
              <a:solidFill>
                <a:srgbClr val="FF0000"/>
              </a:solidFill>
            </a:rPr>
            <a:t>Intereses recibidos</a:t>
          </a:r>
          <a:endParaRPr lang="es-ES" sz="1600" kern="1200" dirty="0">
            <a:solidFill>
              <a:srgbClr val="FF0000"/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1600" kern="1200" dirty="0">
              <a:solidFill>
                <a:srgbClr val="FF0000"/>
              </a:solidFill>
            </a:rPr>
            <a:t>Producto de la venta de un equipo</a:t>
          </a:r>
          <a:r>
            <a:rPr lang="es-MX" sz="1600" kern="1200" dirty="0">
              <a:solidFill>
                <a:schemeClr val="tx2"/>
              </a:solidFill>
            </a:rPr>
            <a:t>.</a:t>
          </a:r>
          <a:endParaRPr lang="es-ES" sz="1600" kern="1200" dirty="0">
            <a:solidFill>
              <a:schemeClr val="tx2"/>
            </a:solidFill>
          </a:endParaRPr>
        </a:p>
      </dsp:txBody>
      <dsp:txXfrm rot="-5400000">
        <a:off x="2881492" y="3847551"/>
        <a:ext cx="5055590" cy="1239653"/>
      </dsp:txXfrm>
    </dsp:sp>
    <dsp:sp modelId="{A2065DA8-18E9-4C94-80F8-D903F88E54C5}">
      <dsp:nvSpPr>
        <dsp:cNvPr id="0" name=""/>
        <dsp:cNvSpPr/>
      </dsp:nvSpPr>
      <dsp:spPr>
        <a:xfrm>
          <a:off x="0" y="3608768"/>
          <a:ext cx="2881492" cy="1717222"/>
        </a:xfrm>
        <a:prstGeom prst="roundRect">
          <a:avLst/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tx2"/>
              </a:solidFill>
            </a:rPr>
            <a:t>Otras entradas pueden ser</a:t>
          </a:r>
        </a:p>
      </dsp:txBody>
      <dsp:txXfrm>
        <a:off x="83828" y="3692596"/>
        <a:ext cx="2713836" cy="154956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D61943-24C4-4419-BE30-7BCF60055FE8}">
      <dsp:nvSpPr>
        <dsp:cNvPr id="0" name=""/>
        <dsp:cNvSpPr/>
      </dsp:nvSpPr>
      <dsp:spPr>
        <a:xfrm rot="5400000">
          <a:off x="4626841" y="-1727922"/>
          <a:ext cx="1631954" cy="5122652"/>
        </a:xfrm>
        <a:prstGeom prst="round2Same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MX" sz="2000" kern="1200" dirty="0"/>
            <a:t>Comprenden todas las erogaciones de efectivo en los periodos que se abarcan</a:t>
          </a:r>
          <a:endParaRPr lang="es-ES" sz="2000" kern="1200" dirty="0"/>
        </a:p>
      </dsp:txBody>
      <dsp:txXfrm rot="-5400000">
        <a:off x="2881493" y="97091"/>
        <a:ext cx="5042987" cy="1472624"/>
      </dsp:txXfrm>
    </dsp:sp>
    <dsp:sp modelId="{1E5D118E-1276-42A8-817C-56D15EBD836C}">
      <dsp:nvSpPr>
        <dsp:cNvPr id="0" name=""/>
        <dsp:cNvSpPr/>
      </dsp:nvSpPr>
      <dsp:spPr>
        <a:xfrm>
          <a:off x="0" y="0"/>
          <a:ext cx="2881492" cy="1664132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u="none" kern="1200" dirty="0">
              <a:solidFill>
                <a:schemeClr val="tx2"/>
              </a:solidFill>
            </a:rPr>
            <a:t>Salidas  de efectivo</a:t>
          </a:r>
          <a:endParaRPr lang="es-ES" sz="2000" u="none" kern="1200" dirty="0">
            <a:solidFill>
              <a:schemeClr val="tx2"/>
            </a:solidFill>
          </a:endParaRPr>
        </a:p>
      </dsp:txBody>
      <dsp:txXfrm>
        <a:off x="81236" y="81236"/>
        <a:ext cx="2719020" cy="1501660"/>
      </dsp:txXfrm>
    </dsp:sp>
    <dsp:sp modelId="{66EDF107-D84C-44C2-B8CB-6FA19E056972}">
      <dsp:nvSpPr>
        <dsp:cNvPr id="0" name=""/>
        <dsp:cNvSpPr/>
      </dsp:nvSpPr>
      <dsp:spPr>
        <a:xfrm rot="5400000">
          <a:off x="3787771" y="896492"/>
          <a:ext cx="3169100" cy="5263056"/>
        </a:xfrm>
        <a:prstGeom prst="round2SameRect">
          <a:avLst/>
        </a:prstGeom>
        <a:solidFill>
          <a:schemeClr val="accent5">
            <a:tint val="40000"/>
            <a:alpha val="90000"/>
            <a:hueOff val="-8146725"/>
            <a:satOff val="-10958"/>
            <a:lumOff val="-740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t" anchorCtr="0">
          <a:noAutofit/>
        </a:bodyPr>
        <a:lstStyle/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>
              <a:solidFill>
                <a:srgbClr val="FF0000"/>
              </a:solidFill>
            </a:rPr>
            <a:t>Compras en efectivo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>
              <a:solidFill>
                <a:srgbClr val="FF0000"/>
              </a:solidFill>
            </a:rPr>
            <a:t>Pagos de cuentas por pagar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>
              <a:solidFill>
                <a:srgbClr val="FF0000"/>
              </a:solidFill>
            </a:rPr>
            <a:t>Pagos de dividendos en efectivo 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>
              <a:solidFill>
                <a:srgbClr val="FF0000"/>
              </a:solidFill>
            </a:rPr>
            <a:t>Pagos de  renta y arrendamiento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>
              <a:solidFill>
                <a:srgbClr val="FF0000"/>
              </a:solidFill>
            </a:rPr>
            <a:t>Sueldos y salarios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>
              <a:solidFill>
                <a:srgbClr val="FF0000"/>
              </a:solidFill>
            </a:rPr>
            <a:t>Pagos de impuesto e intereses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>
              <a:solidFill>
                <a:srgbClr val="FF0000"/>
              </a:solidFill>
            </a:rPr>
            <a:t>Compra de AF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kern="1200" dirty="0">
              <a:solidFill>
                <a:srgbClr val="FF0000"/>
              </a:solidFill>
            </a:rPr>
            <a:t>Pagos del principal (préstamos) y abonos a fondos de  amortización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kern="1200" dirty="0"/>
        </a:p>
      </dsp:txBody>
      <dsp:txXfrm rot="-5400000">
        <a:off x="2740794" y="2098173"/>
        <a:ext cx="5108353" cy="2859694"/>
      </dsp:txXfrm>
    </dsp:sp>
    <dsp:sp modelId="{DBC93DE8-852A-443E-9457-7C9A8E8D2706}">
      <dsp:nvSpPr>
        <dsp:cNvPr id="0" name=""/>
        <dsp:cNvSpPr/>
      </dsp:nvSpPr>
      <dsp:spPr>
        <a:xfrm>
          <a:off x="0" y="1872803"/>
          <a:ext cx="2740794" cy="3310435"/>
        </a:xfrm>
        <a:prstGeom prst="roundRect">
          <a:avLst/>
        </a:prstGeom>
        <a:solidFill>
          <a:schemeClr val="accent5">
            <a:hueOff val="-8772678"/>
            <a:satOff val="49542"/>
            <a:lumOff val="-42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38100" rIns="76200" bIns="381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solidFill>
                <a:schemeClr val="tx2"/>
              </a:solidFill>
            </a:rPr>
            <a:t>Desembolsos más comunes 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133795" y="2006598"/>
        <a:ext cx="2473204" cy="3042845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752408-0F94-428E-8BC6-1ABED9BA4EF5}">
      <dsp:nvSpPr>
        <dsp:cNvPr id="0" name=""/>
        <dsp:cNvSpPr/>
      </dsp:nvSpPr>
      <dsp:spPr>
        <a:xfrm rot="16200000">
          <a:off x="-1218629" y="1220240"/>
          <a:ext cx="4921250" cy="2480769"/>
        </a:xfrm>
        <a:prstGeom prst="flowChartManualOperati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solidFill>
                <a:schemeClr val="tx2"/>
              </a:solidFill>
            </a:rPr>
            <a:t>Presupuesto de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solidFill>
                <a:schemeClr val="tx2"/>
              </a:solidFill>
            </a:rPr>
            <a:t>Efectivo </a:t>
          </a:r>
          <a:endParaRPr lang="es-ES" sz="2000" b="1" kern="1200" dirty="0">
            <a:solidFill>
              <a:schemeClr val="tx2"/>
            </a:solidFill>
          </a:endParaRPr>
        </a:p>
      </dsp:txBody>
      <dsp:txXfrm rot="5400000">
        <a:off x="1611" y="984250"/>
        <a:ext cx="2480769" cy="2952750"/>
      </dsp:txXfrm>
    </dsp:sp>
    <dsp:sp modelId="{39A2BC61-2ED6-4114-AA47-10138AC3CA27}">
      <dsp:nvSpPr>
        <dsp:cNvPr id="0" name=""/>
        <dsp:cNvSpPr/>
      </dsp:nvSpPr>
      <dsp:spPr>
        <a:xfrm rot="16200000">
          <a:off x="944493" y="1693610"/>
          <a:ext cx="4921250" cy="1534028"/>
        </a:xfrm>
        <a:prstGeom prst="flowChartManualOperation">
          <a:avLst/>
        </a:prstGeom>
        <a:gradFill rotWithShape="0">
          <a:gsLst>
            <a:gs pos="0">
              <a:schemeClr val="accent5">
                <a:hueOff val="-2924226"/>
                <a:satOff val="16514"/>
                <a:lumOff val="-141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924226"/>
                <a:satOff val="16514"/>
                <a:lumOff val="-141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924226"/>
                <a:satOff val="16514"/>
                <a:lumOff val="-141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tx2"/>
              </a:solidFill>
            </a:rPr>
            <a:t>Entrada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tx2"/>
              </a:solidFill>
            </a:rPr>
            <a:t>Salida</a:t>
          </a:r>
        </a:p>
      </dsp:txBody>
      <dsp:txXfrm rot="5400000">
        <a:off x="2638104" y="984249"/>
        <a:ext cx="1534028" cy="2952750"/>
      </dsp:txXfrm>
    </dsp:sp>
    <dsp:sp modelId="{7AAF9E9E-F152-4377-85D2-3C459A357385}">
      <dsp:nvSpPr>
        <dsp:cNvPr id="0" name=""/>
        <dsp:cNvSpPr/>
      </dsp:nvSpPr>
      <dsp:spPr>
        <a:xfrm rot="16200000">
          <a:off x="2598087" y="1729769"/>
          <a:ext cx="4921250" cy="1461710"/>
        </a:xfrm>
        <a:prstGeom prst="flowChartManualOperation">
          <a:avLst/>
        </a:prstGeom>
        <a:gradFill rotWithShape="0">
          <a:gsLst>
            <a:gs pos="0">
              <a:schemeClr val="accent5">
                <a:hueOff val="-5848452"/>
                <a:satOff val="33028"/>
                <a:lumOff val="-2823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848452"/>
                <a:satOff val="33028"/>
                <a:lumOff val="-2823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848452"/>
                <a:satOff val="33028"/>
                <a:lumOff val="-2823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>
              <a:solidFill>
                <a:schemeClr val="tx2"/>
              </a:solidFill>
            </a:rPr>
            <a:t>Efectivo</a:t>
          </a:r>
        </a:p>
      </dsp:txBody>
      <dsp:txXfrm rot="5400000">
        <a:off x="4327857" y="984249"/>
        <a:ext cx="1461710" cy="2952750"/>
      </dsp:txXfrm>
    </dsp:sp>
    <dsp:sp modelId="{7BFCB660-F249-4437-9676-F0392F550607}">
      <dsp:nvSpPr>
        <dsp:cNvPr id="0" name=""/>
        <dsp:cNvSpPr/>
      </dsp:nvSpPr>
      <dsp:spPr>
        <a:xfrm rot="16200000">
          <a:off x="4522828" y="1422463"/>
          <a:ext cx="4921250" cy="2076322"/>
        </a:xfrm>
        <a:prstGeom prst="flowChartManualOperation">
          <a:avLst/>
        </a:prstGeom>
        <a:gradFill rotWithShape="0">
          <a:gsLst>
            <a:gs pos="0">
              <a:schemeClr val="accent5">
                <a:hueOff val="-8772678"/>
                <a:satOff val="49542"/>
                <a:lumOff val="-4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8772678"/>
                <a:satOff val="49542"/>
                <a:lumOff val="-4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8772678"/>
                <a:satOff val="49542"/>
                <a:lumOff val="-4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0" tIns="0" rIns="12700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solidFill>
                <a:schemeClr val="tx2"/>
              </a:solidFill>
            </a:rPr>
            <a:t>(+) superávit de efectivo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>
            <a:solidFill>
              <a:schemeClr val="tx2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MX" sz="2000" b="1" kern="1200" dirty="0">
            <a:solidFill>
              <a:schemeClr val="tx2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MX" sz="2000" b="1" kern="1200" dirty="0">
              <a:solidFill>
                <a:schemeClr val="tx2"/>
              </a:solidFill>
            </a:rPr>
            <a:t>(-) déficit de efectivo </a:t>
          </a:r>
          <a:endParaRPr lang="es-ES" sz="2000" b="1" kern="1200" dirty="0">
            <a:solidFill>
              <a:schemeClr val="tx2"/>
            </a:solidFill>
          </a:endParaRPr>
        </a:p>
      </dsp:txBody>
      <dsp:txXfrm rot="5400000">
        <a:off x="5945292" y="984249"/>
        <a:ext cx="2076322" cy="29527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StepDownProcess">
  <dgm:title val=""/>
  <dgm:desc val=""/>
  <dgm:catLst>
    <dgm:cat type="process" pri="16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t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t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hoose name="Name3">
      <dgm:if name="Name4" func="var" arg="dir" op="equ" val="norm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if>
      <dgm:else name="Name5">
        <dgm:constrLst>
          <dgm:constr type="alignOff" forName="rootnode" val="0.48"/>
          <dgm:constr type="primFontSz" for="des" forName="ParentText" val="65"/>
          <dgm:constr type="primFontSz" for="des" forName="ChildText" refType="primFontSz" refFor="des" refForName="ParentText" op="lte"/>
          <dgm:constr type="w" for="ch" forName="composite" refType="w"/>
          <dgm:constr type="h" for="ch" forName="composite" refType="h"/>
          <dgm:constr type="sp" refType="h" refFor="ch" refForName="composite" op="equ" fact="-0.38"/>
        </dgm:constrLst>
      </dgm:else>
    </dgm:choose>
    <dgm:forEach name="nodesForEach" axis="ch" ptType="node">
      <dgm:layoutNode name="composite">
        <dgm:alg type="composite">
          <dgm:param type="ar" val="1.2439"/>
        </dgm:alg>
        <dgm:shape xmlns:r="http://schemas.openxmlformats.org/officeDocument/2006/relationships" r:blip="">
          <dgm:adjLst/>
        </dgm:shape>
        <dgm:choose name="Name6">
          <dgm:if name="Name7" func="var" arg="dir" op="equ" val="norm">
            <dgm:constrLst>
              <dgm:constr type="l" for="ch" forName="bentUpArrow1" refType="w" fact="0.0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refFor="ch" refForName="ParentText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refFor="ch" refForName="ParentText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if>
          <dgm:else name="Name8">
            <dgm:constrLst>
              <dgm:constr type="r" for="ch" forName="bentUpArrow1" refType="w" fact="0.97"/>
              <dgm:constr type="t" for="ch" forName="bentUpArrow1" refType="h" fact="0.524"/>
              <dgm:constr type="w" for="ch" forName="bentUpArrow1" refType="w" fact="0.3844"/>
              <dgm:constr type="h" for="ch" forName="bentUpArrow1" refType="h" fact="0.42"/>
              <dgm:constr type="l" for="ch" forName="ParentText" refType="w" fact="0.4316"/>
              <dgm:constr type="t" for="ch" forName="ParentText" refType="h" fact="0"/>
              <dgm:constr type="w" for="ch" forName="ParentText" refType="w" fact="0.5684"/>
              <dgm:constr type="h" for="ch" forName="ParentText" refType="h" fact="0.4949"/>
              <dgm:constr type="l" for="ch" forName="ChildText" refType="w" fact="0"/>
              <dgm:constr type="t" for="ch" forName="ChildText" refType="h" fact="0.05"/>
              <dgm:constr type="w" for="ch" forName="ChildText" refType="w" fact="0.4134"/>
              <dgm:constr type="h" for="ch" forName="ChildText" refType="h" fact="0.4"/>
              <dgm:constr type="l" for="ch" forName="FinalChildText" refType="w" fact="0"/>
              <dgm:constr type="t" for="ch" forName="FinalChildText" refType="h" fact="0.05"/>
              <dgm:constr type="w" for="ch" forName="FinalChildText" refType="w" fact="0.4134"/>
              <dgm:constr type="h" for="ch" forName="FinalChildText" refType="h" fact="0.4"/>
            </dgm:constrLst>
          </dgm:else>
        </dgm:choose>
        <dgm:choose name="Name9">
          <dgm:if name="Name10" axis="followSib" ptType="node" func="cnt" op="gte" val="1">
            <dgm:layoutNode name="bentUpArrow1" styleLbl="alignImgPlace1">
              <dgm:alg type="sp"/>
              <dgm:choose name="Name11">
                <dgm:if name="Name12" func="var" arg="dir" op="equ" val="norm">
                  <dgm:shape xmlns:r="http://schemas.openxmlformats.org/officeDocument/2006/relationships" rot="90" type="bentUpArrow" r:blip="">
                    <dgm:adjLst>
                      <dgm:adj idx="1" val="0.3284"/>
                      <dgm:adj idx="2" val="0.25"/>
                      <dgm:adj idx="3" val="0.3578"/>
                    </dgm:adjLst>
                  </dgm:shape>
                </dgm:if>
                <dgm:else name="Name13">
                  <dgm:shape xmlns:r="http://schemas.openxmlformats.org/officeDocument/2006/relationships" rot="180" type="bentArrow" r:blip="">
                    <dgm:adjLst>
                      <dgm:adj idx="1" val="0.3284"/>
                      <dgm:adj idx="2" val="0.25"/>
                      <dgm:adj idx="3" val="0.3578"/>
                      <dgm:adj idx="4" val="0"/>
                    </dgm:adjLst>
                  </dgm:shape>
                </dgm:else>
              </dgm:choose>
              <dgm:presOf/>
            </dgm:layoutNode>
          </dgm:if>
          <dgm:else name="Name14"/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66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15">
          <dgm:if name="Name16" axis="followSib" ptType="node" func="cnt" op="equ" val="0">
            <dgm:choose name="Name17">
              <dgm:if name="Name18" axis="ch" ptType="node" func="cnt" op="gte" val="1">
                <dgm:layoutNode name="FinalChildText" styleLbl="revTx">
                  <dgm:varLst>
                    <dgm:chMax val="0"/>
                    <dgm:chPref val="0"/>
                    <dgm:bulletEnabled val="1"/>
                  </dgm:varLst>
                  <dgm:alg type="tx">
                    <dgm:param type="stBulletLvl" val="1"/>
                    <dgm:param type="txAnchorVertCh" val="mid"/>
                    <dgm:param type="parTxLTRAlign" val="l"/>
                  </dgm:alg>
                  <dgm:shape xmlns:r="http://schemas.openxmlformats.org/officeDocument/2006/relationships" type="rect" r:blip="">
                    <dgm:adjLst/>
                  </dgm:shape>
                  <dgm:presOf axis="des" ptType="node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9"/>
            </dgm:choose>
          </dgm:if>
          <dgm:else name="Name20">
            <dgm:layoutNode name="ChildText" styleLbl="revTx">
              <dgm:varLst>
                <dgm:chMax val="0"/>
                <dgm:chPref val="0"/>
                <dgm:bulletEnabled val="1"/>
              </dgm:varLst>
              <dgm:alg type="tx">
                <dgm:param type="stBulletLvl" val="1"/>
                <dgm:param type="txAnchorVertCh" val="mid"/>
                <dgm:param type="parTxLTRAlign" val="l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else>
        </dgm:choos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1B8867-C2AD-486A-896E-DF7052D3778A}" type="datetimeFigureOut">
              <a:rPr lang="es-ES" smtClean="0"/>
              <a:t>12/10/2026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2403CE-5961-4668-8029-0835D00ABF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903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" dirty="0"/>
              <a:t>Flujo de efectivo: forma en la cual el efectivo neto y real , fluye hacia adentro o hacia afuera de la empresa durante algún período de tiempo específico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403CE-5961-4668-8029-0835D00ABF2E}" type="slidenum">
              <a:rPr lang="es-ES" smtClean="0"/>
              <a:t>4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91292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2403CE-5961-4668-8029-0835D00ABF2E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390441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 bwMode="grayWhite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Rectangle 78"/>
          <p:cNvSpPr>
            <a:spLocks noChangeArrowheads="1"/>
          </p:cNvSpPr>
          <p:nvPr/>
        </p:nvSpPr>
        <p:spPr bwMode="gray">
          <a:xfrm rot="5400000">
            <a:off x="7904162" y="1163638"/>
            <a:ext cx="2098675" cy="38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54510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2057400"/>
            <a:ext cx="5791200" cy="1698625"/>
          </a:xfrm>
        </p:spPr>
        <p:txBody>
          <a:bodyPr/>
          <a:lstStyle>
            <a:lvl1pPr algn="ctr">
              <a:defRPr sz="3600"/>
            </a:lvl1pPr>
          </a:lstStyle>
          <a:p>
            <a:pPr lvl="0"/>
            <a:r>
              <a:rPr lang="es-ES" altLang="es-ES" noProof="0"/>
              <a:t>Haga clic para modificar el estilo de título del patrón</a:t>
            </a:r>
            <a:endParaRPr lang="en-US" altLang="es-ES" noProof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3990975"/>
            <a:ext cx="5791200" cy="45720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 sz="1800" b="1"/>
            </a:lvl1pPr>
          </a:lstStyle>
          <a:p>
            <a:pPr lvl="0"/>
            <a:r>
              <a:rPr lang="es-ES" altLang="es-ES" noProof="0"/>
              <a:t>Haga clic para editar el estilo de subtítulo del patrón</a:t>
            </a:r>
            <a:endParaRPr lang="en-US" altLang="es-ES" noProof="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gray">
          <a:xfrm>
            <a:off x="3886200" y="5715000"/>
            <a:ext cx="16129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US" altLang="es-ES" sz="2800" b="1">
                <a:latin typeface="Verdana" panose="020B0604030504040204" pitchFamily="34" charset="0"/>
              </a:rPr>
              <a:t>LOGO</a:t>
            </a:r>
          </a:p>
        </p:txBody>
      </p:sp>
      <p:grpSp>
        <p:nvGrpSpPr>
          <p:cNvPr id="3103" name="Group 31"/>
          <p:cNvGrpSpPr>
            <a:grpSpLocks/>
          </p:cNvGrpSpPr>
          <p:nvPr/>
        </p:nvGrpSpPr>
        <p:grpSpPr bwMode="auto">
          <a:xfrm rot="421294">
            <a:off x="971550" y="692150"/>
            <a:ext cx="1871663" cy="1944688"/>
            <a:chOff x="521" y="482"/>
            <a:chExt cx="1134" cy="1142"/>
          </a:xfrm>
        </p:grpSpPr>
        <p:sp>
          <p:nvSpPr>
            <p:cNvPr id="3104" name="Oval 32"/>
            <p:cNvSpPr>
              <a:spLocks noChangeArrowheads="1"/>
            </p:cNvSpPr>
            <p:nvPr userDrawn="1"/>
          </p:nvSpPr>
          <p:spPr bwMode="gray">
            <a:xfrm rot="-128649">
              <a:off x="851" y="811"/>
              <a:ext cx="479" cy="494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3105" name="Group 33"/>
            <p:cNvGrpSpPr>
              <a:grpSpLocks/>
            </p:cNvGrpSpPr>
            <p:nvPr userDrawn="1"/>
          </p:nvGrpSpPr>
          <p:grpSpPr bwMode="auto">
            <a:xfrm rot="56277">
              <a:off x="1311" y="1224"/>
              <a:ext cx="266" cy="218"/>
              <a:chOff x="3452" y="878"/>
              <a:chExt cx="402" cy="342"/>
            </a:xfrm>
          </p:grpSpPr>
          <p:sp>
            <p:nvSpPr>
              <p:cNvPr id="3106" name="Oval 3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7" name="Oval 3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08" name="Oval 3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09" name="Group 37"/>
            <p:cNvGrpSpPr>
              <a:grpSpLocks/>
            </p:cNvGrpSpPr>
            <p:nvPr userDrawn="1"/>
          </p:nvGrpSpPr>
          <p:grpSpPr bwMode="auto">
            <a:xfrm rot="-23983151">
              <a:off x="1390" y="942"/>
              <a:ext cx="265" cy="219"/>
              <a:chOff x="3452" y="878"/>
              <a:chExt cx="402" cy="342"/>
            </a:xfrm>
          </p:grpSpPr>
          <p:sp>
            <p:nvSpPr>
              <p:cNvPr id="3110" name="Oval 3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1" name="Oval 3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2" name="Oval 4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3" name="Group 41"/>
            <p:cNvGrpSpPr>
              <a:grpSpLocks/>
            </p:cNvGrpSpPr>
            <p:nvPr userDrawn="1"/>
          </p:nvGrpSpPr>
          <p:grpSpPr bwMode="auto">
            <a:xfrm rot="-4925197">
              <a:off x="1293" y="630"/>
              <a:ext cx="257" cy="226"/>
              <a:chOff x="3452" y="878"/>
              <a:chExt cx="402" cy="342"/>
            </a:xfrm>
          </p:grpSpPr>
          <p:sp>
            <p:nvSpPr>
              <p:cNvPr id="3114" name="Oval 4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5" name="Oval 4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6" name="Oval 4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17" name="Group 45"/>
            <p:cNvGrpSpPr>
              <a:grpSpLocks/>
            </p:cNvGrpSpPr>
            <p:nvPr userDrawn="1"/>
          </p:nvGrpSpPr>
          <p:grpSpPr bwMode="auto">
            <a:xfrm rot="3149186">
              <a:off x="985" y="1383"/>
              <a:ext cx="257" cy="226"/>
              <a:chOff x="3452" y="878"/>
              <a:chExt cx="402" cy="342"/>
            </a:xfrm>
          </p:grpSpPr>
          <p:sp>
            <p:nvSpPr>
              <p:cNvPr id="3118" name="Oval 46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19" name="Oval 47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0" name="Oval 48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1" name="Group 49"/>
            <p:cNvGrpSpPr>
              <a:grpSpLocks/>
            </p:cNvGrpSpPr>
            <p:nvPr userDrawn="1"/>
          </p:nvGrpSpPr>
          <p:grpSpPr bwMode="auto">
            <a:xfrm rot="-29276986">
              <a:off x="966" y="498"/>
              <a:ext cx="257" cy="226"/>
              <a:chOff x="3452" y="878"/>
              <a:chExt cx="402" cy="342"/>
            </a:xfrm>
          </p:grpSpPr>
          <p:sp>
            <p:nvSpPr>
              <p:cNvPr id="3122" name="Oval 50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3" name="Oval 51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4" name="Oval 52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5" name="Group 53"/>
            <p:cNvGrpSpPr>
              <a:grpSpLocks/>
            </p:cNvGrpSpPr>
            <p:nvPr userDrawn="1"/>
          </p:nvGrpSpPr>
          <p:grpSpPr bwMode="auto">
            <a:xfrm rot="-10348150">
              <a:off x="628" y="649"/>
              <a:ext cx="266" cy="219"/>
              <a:chOff x="3452" y="878"/>
              <a:chExt cx="402" cy="342"/>
            </a:xfrm>
          </p:grpSpPr>
          <p:sp>
            <p:nvSpPr>
              <p:cNvPr id="3126" name="Oval 54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7" name="Oval 55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28" name="Oval 56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29" name="Group 57"/>
            <p:cNvGrpSpPr>
              <a:grpSpLocks/>
            </p:cNvGrpSpPr>
            <p:nvPr userDrawn="1"/>
          </p:nvGrpSpPr>
          <p:grpSpPr bwMode="auto">
            <a:xfrm rot="-34593241">
              <a:off x="521" y="973"/>
              <a:ext cx="265" cy="218"/>
              <a:chOff x="3452" y="878"/>
              <a:chExt cx="402" cy="342"/>
            </a:xfrm>
          </p:grpSpPr>
          <p:sp>
            <p:nvSpPr>
              <p:cNvPr id="3130" name="Oval 58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1" name="Oval 59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2" name="Oval 60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3133" name="Group 61"/>
            <p:cNvGrpSpPr>
              <a:grpSpLocks/>
            </p:cNvGrpSpPr>
            <p:nvPr userDrawn="1"/>
          </p:nvGrpSpPr>
          <p:grpSpPr bwMode="auto">
            <a:xfrm rot="-15320246">
              <a:off x="654" y="1263"/>
              <a:ext cx="257" cy="226"/>
              <a:chOff x="3452" y="878"/>
              <a:chExt cx="402" cy="342"/>
            </a:xfrm>
          </p:grpSpPr>
          <p:sp>
            <p:nvSpPr>
              <p:cNvPr id="3134" name="Oval 62"/>
              <p:cNvSpPr>
                <a:spLocks noChangeArrowheads="1"/>
              </p:cNvSpPr>
              <p:nvPr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5" name="Oval 63"/>
              <p:cNvSpPr>
                <a:spLocks noChangeArrowheads="1"/>
              </p:cNvSpPr>
              <p:nvPr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3136" name="Oval 64"/>
              <p:cNvSpPr>
                <a:spLocks noChangeArrowheads="1"/>
              </p:cNvSpPr>
              <p:nvPr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3137" name="Rectangle 65"/>
          <p:cNvSpPr>
            <a:spLocks noChangeArrowheads="1"/>
          </p:cNvSpPr>
          <p:nvPr/>
        </p:nvSpPr>
        <p:spPr bwMode="gray">
          <a:xfrm>
            <a:off x="457200" y="0"/>
            <a:ext cx="7620000" cy="3048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24314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38" name="Rectangle 66"/>
          <p:cNvSpPr>
            <a:spLocks noChangeArrowheads="1"/>
          </p:cNvSpPr>
          <p:nvPr/>
        </p:nvSpPr>
        <p:spPr bwMode="gray">
          <a:xfrm>
            <a:off x="6664325" y="-7938"/>
            <a:ext cx="2098675" cy="3127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0" name="Rectangle 68"/>
          <p:cNvSpPr>
            <a:spLocks noChangeArrowheads="1"/>
          </p:cNvSpPr>
          <p:nvPr/>
        </p:nvSpPr>
        <p:spPr bwMode="gray">
          <a:xfrm rot="10800000">
            <a:off x="2549525" y="6553200"/>
            <a:ext cx="6230938" cy="3175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1" name="Rectangle 69"/>
          <p:cNvSpPr>
            <a:spLocks noChangeArrowheads="1"/>
          </p:cNvSpPr>
          <p:nvPr/>
        </p:nvSpPr>
        <p:spPr bwMode="gray">
          <a:xfrm>
            <a:off x="8763000" y="-7938"/>
            <a:ext cx="381000" cy="314326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2431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2" name="Rectangle 70"/>
          <p:cNvSpPr>
            <a:spLocks noChangeArrowheads="1"/>
          </p:cNvSpPr>
          <p:nvPr/>
        </p:nvSpPr>
        <p:spPr bwMode="gray">
          <a:xfrm>
            <a:off x="457200" y="6554788"/>
            <a:ext cx="2098675" cy="3175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36471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3" name="Rectangle 71"/>
          <p:cNvSpPr>
            <a:spLocks noChangeArrowheads="1"/>
          </p:cNvSpPr>
          <p:nvPr/>
        </p:nvSpPr>
        <p:spPr bwMode="gray">
          <a:xfrm>
            <a:off x="0" y="6553200"/>
            <a:ext cx="457200" cy="3190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4" name="Rectangle 72"/>
          <p:cNvSpPr>
            <a:spLocks noChangeArrowheads="1"/>
          </p:cNvSpPr>
          <p:nvPr/>
        </p:nvSpPr>
        <p:spPr bwMode="gray">
          <a:xfrm>
            <a:off x="0" y="0"/>
            <a:ext cx="457200" cy="3048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5" name="Rectangle 73"/>
          <p:cNvSpPr>
            <a:spLocks noChangeArrowheads="1"/>
          </p:cNvSpPr>
          <p:nvPr/>
        </p:nvSpPr>
        <p:spPr bwMode="gray">
          <a:xfrm rot="5400000">
            <a:off x="-2213769" y="2510631"/>
            <a:ext cx="4876800" cy="465138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6" name="Rectangle 74"/>
          <p:cNvSpPr>
            <a:spLocks noChangeArrowheads="1"/>
          </p:cNvSpPr>
          <p:nvPr/>
        </p:nvSpPr>
        <p:spPr bwMode="gray">
          <a:xfrm rot="5400000">
            <a:off x="-575469" y="5520531"/>
            <a:ext cx="1600200" cy="4651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7" name="Rectangle 75"/>
          <p:cNvSpPr>
            <a:spLocks noChangeArrowheads="1"/>
          </p:cNvSpPr>
          <p:nvPr/>
        </p:nvSpPr>
        <p:spPr bwMode="ltGray">
          <a:xfrm>
            <a:off x="8769350" y="6538913"/>
            <a:ext cx="374650" cy="327025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78824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8" name="Rectangle 76"/>
          <p:cNvSpPr>
            <a:spLocks noChangeArrowheads="1"/>
          </p:cNvSpPr>
          <p:nvPr/>
        </p:nvSpPr>
        <p:spPr bwMode="gray">
          <a:xfrm rot="5400000">
            <a:off x="6557962" y="3967163"/>
            <a:ext cx="4791075" cy="381000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57647"/>
                  <a:invGamma/>
                </a:schemeClr>
              </a:gs>
              <a:gs pos="100000">
                <a:schemeClr val="accent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49" name="Rectangle 77"/>
          <p:cNvSpPr>
            <a:spLocks noChangeArrowheads="1"/>
          </p:cNvSpPr>
          <p:nvPr/>
        </p:nvSpPr>
        <p:spPr bwMode="gray">
          <a:xfrm>
            <a:off x="8763000" y="1752600"/>
            <a:ext cx="381000" cy="152400"/>
          </a:xfrm>
          <a:prstGeom prst="rect">
            <a:avLst/>
          </a:prstGeom>
          <a:gradFill rotWithShape="1">
            <a:gsLst>
              <a:gs pos="0">
                <a:schemeClr val="folHlink"/>
              </a:gs>
              <a:gs pos="100000">
                <a:schemeClr val="folHlink">
                  <a:gamma/>
                  <a:tint val="72549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3152" name="Line 80"/>
          <p:cNvSpPr>
            <a:spLocks noChangeShapeType="1"/>
          </p:cNvSpPr>
          <p:nvPr/>
        </p:nvSpPr>
        <p:spPr bwMode="auto">
          <a:xfrm>
            <a:off x="0" y="3048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3" name="Line 81"/>
          <p:cNvSpPr>
            <a:spLocks noChangeShapeType="1"/>
          </p:cNvSpPr>
          <p:nvPr/>
        </p:nvSpPr>
        <p:spPr bwMode="auto">
          <a:xfrm>
            <a:off x="0" y="65532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4" name="Line 82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5" name="Line 83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6" name="Line 84"/>
          <p:cNvSpPr>
            <a:spLocks noChangeShapeType="1"/>
          </p:cNvSpPr>
          <p:nvPr/>
        </p:nvSpPr>
        <p:spPr bwMode="auto">
          <a:xfrm flipH="1">
            <a:off x="0" y="4953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7" name="Line 85"/>
          <p:cNvSpPr>
            <a:spLocks noChangeShapeType="1"/>
          </p:cNvSpPr>
          <p:nvPr/>
        </p:nvSpPr>
        <p:spPr bwMode="auto">
          <a:xfrm>
            <a:off x="8763000" y="17526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8" name="Line 86"/>
          <p:cNvSpPr>
            <a:spLocks noChangeShapeType="1"/>
          </p:cNvSpPr>
          <p:nvPr/>
        </p:nvSpPr>
        <p:spPr bwMode="auto">
          <a:xfrm>
            <a:off x="8763000" y="19050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59" name="Line 87"/>
          <p:cNvSpPr>
            <a:spLocks noChangeShapeType="1"/>
          </p:cNvSpPr>
          <p:nvPr/>
        </p:nvSpPr>
        <p:spPr bwMode="auto">
          <a:xfrm>
            <a:off x="2543175" y="6553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3160" name="Line 88"/>
          <p:cNvSpPr>
            <a:spLocks noChangeShapeType="1"/>
          </p:cNvSpPr>
          <p:nvPr/>
        </p:nvSpPr>
        <p:spPr bwMode="auto">
          <a:xfrm flipV="1">
            <a:off x="6672263" y="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41E3BC0-F786-47C1-861B-4ACB27F33FC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79438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C9AB8C4-0A32-4D83-B573-4EC937E0F1F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570978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609600" y="1228725"/>
            <a:ext cx="3935413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97413" y="1228725"/>
            <a:ext cx="3935412" cy="4921250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FA83BEE-477C-4612-81CF-24FA724EA02F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0632717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pie de página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8" name="Marcador de número de diapositiva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97F3F-2118-46DB-B1E1-953BA8797B7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9" name="Marcador de fecha 8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879295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804FE5C3-4DB6-40E9-AD64-B69ED201B815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6809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06E09224-08DC-4EBD-92F9-0DFD1F842E49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6741377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5ABE7AF3-207F-4C25-B0ED-70264369B216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041338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D0D845E1-F873-4A2F-95A9-DC2BE3A977A4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4698273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39524475-DA4A-4ECB-BD02-82C2E06ADC3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25522033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7813" y="122238"/>
            <a:ext cx="2005012" cy="6027737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609600" y="122238"/>
            <a:ext cx="5865813" cy="6027737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1FC46783-B1B2-4288-821B-7C40B26CB018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3794355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90600" y="122238"/>
            <a:ext cx="6705600" cy="563562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idx="1"/>
          </p:nvPr>
        </p:nvSpPr>
        <p:spPr>
          <a:xfrm>
            <a:off x="609600" y="1228725"/>
            <a:ext cx="8023225" cy="4921250"/>
          </a:xfrm>
        </p:spPr>
        <p:txBody>
          <a:bodyPr/>
          <a:lstStyle/>
          <a:p>
            <a:r>
              <a:rPr lang="es-ES"/>
              <a:t>Haga clic en el icono para agregar una tabla</a:t>
            </a: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791200" y="6248400"/>
            <a:ext cx="2895600" cy="334963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1"/>
          </p:nvPr>
        </p:nvSpPr>
        <p:spPr>
          <a:xfrm>
            <a:off x="3429000" y="6338888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fld id="{302094CF-FC8E-4D3E-BF34-FCE11D59A5EE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6" name="Marcador de fecha 5"/>
          <p:cNvSpPr>
            <a:spLocks noGrp="1"/>
          </p:cNvSpPr>
          <p:nvPr>
            <p:ph type="dt" sz="half" idx="12"/>
          </p:nvPr>
        </p:nvSpPr>
        <p:spPr>
          <a:xfrm>
            <a:off x="457200" y="6324600"/>
            <a:ext cx="2133600" cy="244475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s-ES"/>
              <a:t>www.themegallery.com</a:t>
            </a:r>
          </a:p>
        </p:txBody>
      </p:sp>
    </p:spTree>
    <p:extLst>
      <p:ext uri="{BB962C8B-B14F-4D97-AF65-F5344CB8AC3E}">
        <p14:creationId xmlns:p14="http://schemas.microsoft.com/office/powerpoint/2010/main" val="11342813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" name="Rectangle 69"/>
          <p:cNvSpPr>
            <a:spLocks noChangeArrowheads="1"/>
          </p:cNvSpPr>
          <p:nvPr/>
        </p:nvSpPr>
        <p:spPr bwMode="gray">
          <a:xfrm>
            <a:off x="457200" y="0"/>
            <a:ext cx="8477250" cy="76835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609600" y="1228725"/>
            <a:ext cx="8023225" cy="4921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Editar el estilo de texto del patrón</a:t>
            </a:r>
          </a:p>
          <a:p>
            <a:pPr lvl="1"/>
            <a:r>
              <a:rPr lang="es-ES" altLang="es-ES"/>
              <a:t>Segundo nivel</a:t>
            </a:r>
          </a:p>
          <a:p>
            <a:pPr lvl="2"/>
            <a:r>
              <a:rPr lang="es-ES" altLang="es-ES"/>
              <a:t>Tercer nivel</a:t>
            </a:r>
          </a:p>
          <a:p>
            <a:pPr lvl="3"/>
            <a:r>
              <a:rPr lang="es-ES" altLang="es-ES"/>
              <a:t>Cuarto nivel</a:t>
            </a:r>
          </a:p>
          <a:p>
            <a:pPr lvl="4"/>
            <a:r>
              <a:rPr lang="es-ES" altLang="es-ES"/>
              <a:t>Quinto nivel</a:t>
            </a:r>
            <a:endParaRPr lang="en-US" alt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5791200" y="6248400"/>
            <a:ext cx="2895600" cy="33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latin typeface="+mn-lt"/>
              </a:defRPr>
            </a:lvl1pPr>
          </a:lstStyle>
          <a:p>
            <a:r>
              <a:rPr lang="en-US" altLang="es-ES"/>
              <a:t>Company  Logo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429000" y="6338888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A7C7945B-9AC3-4FF8-90F1-FA83AEBA5473}" type="slidenum">
              <a:rPr lang="en-US" altLang="es-ES"/>
              <a:pPr/>
              <a:t>‹Nº›</a:t>
            </a:fld>
            <a:endParaRPr lang="en-US" altLang="es-E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gray">
          <a:xfrm>
            <a:off x="0" y="0"/>
            <a:ext cx="457200" cy="768350"/>
          </a:xfrm>
          <a:prstGeom prst="rect">
            <a:avLst/>
          </a:prstGeom>
          <a:solidFill>
            <a:schemeClr val="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gray">
          <a:xfrm>
            <a:off x="0" y="762000"/>
            <a:ext cx="457200" cy="152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gray">
          <a:xfrm>
            <a:off x="0" y="914400"/>
            <a:ext cx="457200" cy="4191000"/>
          </a:xfrm>
          <a:prstGeom prst="rect">
            <a:avLst/>
          </a:prstGeom>
          <a:gradFill rotWithShape="1">
            <a:gsLst>
              <a:gs pos="0">
                <a:schemeClr val="bg2"/>
              </a:gs>
              <a:gs pos="100000">
                <a:schemeClr val="bg2">
                  <a:gamma/>
                  <a:tint val="4235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3" name="Rectangle 49"/>
          <p:cNvSpPr>
            <a:spLocks noChangeArrowheads="1"/>
          </p:cNvSpPr>
          <p:nvPr/>
        </p:nvSpPr>
        <p:spPr bwMode="gray">
          <a:xfrm>
            <a:off x="0" y="5105400"/>
            <a:ext cx="457200" cy="1544638"/>
          </a:xfrm>
          <a:prstGeom prst="rect">
            <a:avLst/>
          </a:prstGeom>
          <a:gradFill rotWithShape="1">
            <a:gsLst>
              <a:gs pos="0">
                <a:schemeClr val="accent2">
                  <a:gamma/>
                  <a:tint val="42353"/>
                  <a:invGamma/>
                </a:schemeClr>
              </a:gs>
              <a:gs pos="100000">
                <a:schemeClr val="accent2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79" name="Rectangle 55"/>
          <p:cNvSpPr>
            <a:spLocks noChangeArrowheads="1"/>
          </p:cNvSpPr>
          <p:nvPr/>
        </p:nvSpPr>
        <p:spPr bwMode="gray">
          <a:xfrm>
            <a:off x="0" y="6656388"/>
            <a:ext cx="457200" cy="20955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0" name="Rectangle 56"/>
          <p:cNvSpPr>
            <a:spLocks noChangeArrowheads="1"/>
          </p:cNvSpPr>
          <p:nvPr/>
        </p:nvSpPr>
        <p:spPr bwMode="gray">
          <a:xfrm>
            <a:off x="457200" y="6650038"/>
            <a:ext cx="1304925" cy="215900"/>
          </a:xfrm>
          <a:prstGeom prst="rect">
            <a:avLst/>
          </a:prstGeom>
          <a:gradFill rotWithShape="1">
            <a:gsLst>
              <a:gs pos="0">
                <a:schemeClr val="bg2">
                  <a:gamma/>
                  <a:tint val="0"/>
                  <a:invGamma/>
                </a:schemeClr>
              </a:gs>
              <a:gs pos="100000">
                <a:schemeClr val="bg2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4" name="Rectangle 60"/>
          <p:cNvSpPr>
            <a:spLocks noChangeArrowheads="1"/>
          </p:cNvSpPr>
          <p:nvPr/>
        </p:nvSpPr>
        <p:spPr bwMode="gray">
          <a:xfrm>
            <a:off x="1752600" y="6650038"/>
            <a:ext cx="7391400" cy="215900"/>
          </a:xfrm>
          <a:prstGeom prst="rect">
            <a:avLst/>
          </a:prstGeom>
          <a:gradFill rotWithShape="1">
            <a:gsLst>
              <a:gs pos="0">
                <a:schemeClr val="folHlink">
                  <a:gamma/>
                  <a:tint val="54510"/>
                  <a:invGamma/>
                </a:schemeClr>
              </a:gs>
              <a:gs pos="100000">
                <a:schemeClr val="folHlink"/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5" name="Rectangle 61"/>
          <p:cNvSpPr>
            <a:spLocks noChangeArrowheads="1"/>
          </p:cNvSpPr>
          <p:nvPr/>
        </p:nvSpPr>
        <p:spPr bwMode="gray">
          <a:xfrm>
            <a:off x="8777288" y="6656388"/>
            <a:ext cx="366712" cy="2095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84706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7" name="Rectangle 63"/>
          <p:cNvSpPr>
            <a:spLocks noChangeArrowheads="1"/>
          </p:cNvSpPr>
          <p:nvPr/>
        </p:nvSpPr>
        <p:spPr bwMode="gray">
          <a:xfrm>
            <a:off x="8769350" y="6019800"/>
            <a:ext cx="374650" cy="64293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89" name="Rectangle 65"/>
          <p:cNvSpPr>
            <a:spLocks noChangeArrowheads="1"/>
          </p:cNvSpPr>
          <p:nvPr/>
        </p:nvSpPr>
        <p:spPr bwMode="gray">
          <a:xfrm>
            <a:off x="8763000" y="914400"/>
            <a:ext cx="381000" cy="5105400"/>
          </a:xfrm>
          <a:prstGeom prst="rect">
            <a:avLst/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tint val="51373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0" name="Rectangle 66"/>
          <p:cNvSpPr>
            <a:spLocks noChangeArrowheads="1"/>
          </p:cNvSpPr>
          <p:nvPr/>
        </p:nvSpPr>
        <p:spPr bwMode="gray">
          <a:xfrm>
            <a:off x="8763000" y="762000"/>
            <a:ext cx="381000" cy="152400"/>
          </a:xfrm>
          <a:prstGeom prst="rect">
            <a:avLst/>
          </a:prstGeom>
          <a:solidFill>
            <a:schemeClr val="folHlink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91" name="Rectangle 67"/>
          <p:cNvSpPr>
            <a:spLocks noChangeArrowheads="1"/>
          </p:cNvSpPr>
          <p:nvPr/>
        </p:nvSpPr>
        <p:spPr bwMode="gray">
          <a:xfrm>
            <a:off x="8770938" y="0"/>
            <a:ext cx="373062" cy="762000"/>
          </a:xfrm>
          <a:prstGeom prst="rect">
            <a:avLst/>
          </a:pr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tint val="0"/>
                  <a:invGamma/>
                </a:scheme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s-ES"/>
          </a:p>
        </p:txBody>
      </p:sp>
      <p:sp>
        <p:nvSpPr>
          <p:cNvPr id="1092" name="Rectangle 68"/>
          <p:cNvSpPr>
            <a:spLocks noChangeArrowheads="1"/>
          </p:cNvSpPr>
          <p:nvPr/>
        </p:nvSpPr>
        <p:spPr bwMode="gray">
          <a:xfrm>
            <a:off x="457200" y="762000"/>
            <a:ext cx="8315325" cy="152400"/>
          </a:xfrm>
          <a:prstGeom prst="rect">
            <a:avLst/>
          </a:prstGeom>
          <a:gradFill rotWithShape="1">
            <a:gsLst>
              <a:gs pos="0">
                <a:schemeClr val="accent1"/>
              </a:gs>
              <a:gs pos="100000">
                <a:schemeClr val="accent1">
                  <a:gamma/>
                  <a:tint val="33333"/>
                  <a:invGamma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endParaRPr lang="es-ES" altLang="es-E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gray">
          <a:xfrm>
            <a:off x="990600" y="122238"/>
            <a:ext cx="6705600" cy="563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ES"/>
              <a:t>Haga clic para modificar el estilo de título del patrón</a:t>
            </a:r>
            <a:endParaRPr lang="en-US" altLang="es-ES"/>
          </a:p>
        </p:txBody>
      </p:sp>
      <p:grpSp>
        <p:nvGrpSpPr>
          <p:cNvPr id="1128" name="Group 104"/>
          <p:cNvGrpSpPr>
            <a:grpSpLocks/>
          </p:cNvGrpSpPr>
          <p:nvPr/>
        </p:nvGrpSpPr>
        <p:grpSpPr bwMode="auto">
          <a:xfrm>
            <a:off x="8002588" y="69850"/>
            <a:ext cx="657225" cy="636588"/>
            <a:chOff x="5041" y="44"/>
            <a:chExt cx="414" cy="401"/>
          </a:xfrm>
        </p:grpSpPr>
        <p:sp>
          <p:nvSpPr>
            <p:cNvPr id="1129" name="Oval 105"/>
            <p:cNvSpPr>
              <a:spLocks noChangeArrowheads="1"/>
            </p:cNvSpPr>
            <p:nvPr userDrawn="1"/>
          </p:nvSpPr>
          <p:spPr bwMode="gray">
            <a:xfrm rot="149948">
              <a:off x="5161" y="161"/>
              <a:ext cx="175" cy="170"/>
            </a:xfrm>
            <a:prstGeom prst="ellipse">
              <a:avLst/>
            </a:prstGeom>
            <a:gradFill rotWithShape="1">
              <a:gsLst>
                <a:gs pos="0">
                  <a:schemeClr val="bg2">
                    <a:gamma/>
                    <a:tint val="0"/>
                    <a:invGamma/>
                  </a:schemeClr>
                </a:gs>
                <a:gs pos="100000">
                  <a:schemeClr val="bg2"/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grpSp>
          <p:nvGrpSpPr>
            <p:cNvPr id="1130" name="Group 106"/>
            <p:cNvGrpSpPr>
              <a:grpSpLocks/>
            </p:cNvGrpSpPr>
            <p:nvPr userDrawn="1"/>
          </p:nvGrpSpPr>
          <p:grpSpPr bwMode="auto">
            <a:xfrm rot="334874">
              <a:off x="5321" y="313"/>
              <a:ext cx="98" cy="75"/>
              <a:chOff x="3452" y="878"/>
              <a:chExt cx="402" cy="342"/>
            </a:xfrm>
          </p:grpSpPr>
          <p:sp>
            <p:nvSpPr>
              <p:cNvPr id="1131" name="Oval 10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2" name="Oval 10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3" name="Oval 10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4" name="Group 110"/>
            <p:cNvGrpSpPr>
              <a:grpSpLocks/>
            </p:cNvGrpSpPr>
            <p:nvPr userDrawn="1"/>
          </p:nvGrpSpPr>
          <p:grpSpPr bwMode="auto">
            <a:xfrm rot="-23704554">
              <a:off x="5358" y="218"/>
              <a:ext cx="97" cy="75"/>
              <a:chOff x="3452" y="878"/>
              <a:chExt cx="402" cy="342"/>
            </a:xfrm>
          </p:grpSpPr>
          <p:sp>
            <p:nvSpPr>
              <p:cNvPr id="1135" name="Oval 11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6" name="Oval 11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37" name="Oval 11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38" name="Group 114"/>
            <p:cNvGrpSpPr>
              <a:grpSpLocks/>
            </p:cNvGrpSpPr>
            <p:nvPr userDrawn="1"/>
          </p:nvGrpSpPr>
          <p:grpSpPr bwMode="auto">
            <a:xfrm rot="-4646600">
              <a:off x="5335" y="107"/>
              <a:ext cx="88" cy="82"/>
              <a:chOff x="3452" y="878"/>
              <a:chExt cx="402" cy="342"/>
            </a:xfrm>
          </p:grpSpPr>
          <p:sp>
            <p:nvSpPr>
              <p:cNvPr id="1139" name="Oval 11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0" name="Oval 11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1" name="Oval 11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2" name="Group 118"/>
            <p:cNvGrpSpPr>
              <a:grpSpLocks/>
            </p:cNvGrpSpPr>
            <p:nvPr userDrawn="1"/>
          </p:nvGrpSpPr>
          <p:grpSpPr bwMode="auto">
            <a:xfrm rot="2913403">
              <a:off x="5210" y="359"/>
              <a:ext cx="88" cy="83"/>
              <a:chOff x="3452" y="878"/>
              <a:chExt cx="402" cy="342"/>
            </a:xfrm>
          </p:grpSpPr>
          <p:sp>
            <p:nvSpPr>
              <p:cNvPr id="1143" name="Oval 119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4" name="Oval 120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5" name="Oval 121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46" name="Group 122"/>
            <p:cNvGrpSpPr>
              <a:grpSpLocks/>
            </p:cNvGrpSpPr>
            <p:nvPr userDrawn="1"/>
          </p:nvGrpSpPr>
          <p:grpSpPr bwMode="auto">
            <a:xfrm rot="-29488389">
              <a:off x="5212" y="46"/>
              <a:ext cx="88" cy="83"/>
              <a:chOff x="3452" y="878"/>
              <a:chExt cx="402" cy="342"/>
            </a:xfrm>
          </p:grpSpPr>
          <p:sp>
            <p:nvSpPr>
              <p:cNvPr id="1147" name="Oval 123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8" name="Oval 124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49" name="Oval 125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0" name="Group 126"/>
            <p:cNvGrpSpPr>
              <a:grpSpLocks/>
            </p:cNvGrpSpPr>
            <p:nvPr userDrawn="1"/>
          </p:nvGrpSpPr>
          <p:grpSpPr bwMode="auto">
            <a:xfrm rot="-10069553">
              <a:off x="5089" y="95"/>
              <a:ext cx="97" cy="76"/>
              <a:chOff x="3452" y="878"/>
              <a:chExt cx="402" cy="342"/>
            </a:xfrm>
          </p:grpSpPr>
          <p:sp>
            <p:nvSpPr>
              <p:cNvPr id="1151" name="Oval 127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2" name="Oval 128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3" name="Oval 129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4" name="Group 130"/>
            <p:cNvGrpSpPr>
              <a:grpSpLocks/>
            </p:cNvGrpSpPr>
            <p:nvPr userDrawn="1"/>
          </p:nvGrpSpPr>
          <p:grpSpPr bwMode="auto">
            <a:xfrm rot="-34314642">
              <a:off x="5041" y="204"/>
              <a:ext cx="97" cy="75"/>
              <a:chOff x="3452" y="878"/>
              <a:chExt cx="402" cy="342"/>
            </a:xfrm>
          </p:grpSpPr>
          <p:sp>
            <p:nvSpPr>
              <p:cNvPr id="1155" name="Oval 131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6" name="Oval 132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57" name="Oval 133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  <p:grpSp>
          <p:nvGrpSpPr>
            <p:cNvPr id="1158" name="Group 134"/>
            <p:cNvGrpSpPr>
              <a:grpSpLocks/>
            </p:cNvGrpSpPr>
            <p:nvPr userDrawn="1"/>
          </p:nvGrpSpPr>
          <p:grpSpPr bwMode="auto">
            <a:xfrm rot="-15041649">
              <a:off x="5085" y="304"/>
              <a:ext cx="88" cy="82"/>
              <a:chOff x="3452" y="878"/>
              <a:chExt cx="402" cy="342"/>
            </a:xfrm>
          </p:grpSpPr>
          <p:sp>
            <p:nvSpPr>
              <p:cNvPr id="1159" name="Oval 135"/>
              <p:cNvSpPr>
                <a:spLocks noChangeArrowheads="1"/>
              </p:cNvSpPr>
              <p:nvPr userDrawn="1"/>
            </p:nvSpPr>
            <p:spPr bwMode="gray">
              <a:xfrm>
                <a:off x="3639" y="1026"/>
                <a:ext cx="111" cy="126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0" name="Oval 136"/>
              <p:cNvSpPr>
                <a:spLocks noChangeArrowheads="1"/>
              </p:cNvSpPr>
              <p:nvPr userDrawn="1"/>
            </p:nvSpPr>
            <p:spPr bwMode="gray">
              <a:xfrm>
                <a:off x="3763" y="1129"/>
                <a:ext cx="91" cy="91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  <p:sp>
            <p:nvSpPr>
              <p:cNvPr id="1161" name="Oval 137"/>
              <p:cNvSpPr>
                <a:spLocks noChangeArrowheads="1"/>
              </p:cNvSpPr>
              <p:nvPr userDrawn="1"/>
            </p:nvSpPr>
            <p:spPr bwMode="gray">
              <a:xfrm>
                <a:off x="3452" y="878"/>
                <a:ext cx="182" cy="182"/>
              </a:xfrm>
              <a:prstGeom prst="ellipse">
                <a:avLst/>
              </a:prstGeom>
              <a:gradFill rotWithShape="1">
                <a:gsLst>
                  <a:gs pos="0">
                    <a:schemeClr val="bg2">
                      <a:gamma/>
                      <a:tint val="0"/>
                      <a:invGamma/>
                    </a:schemeClr>
                  </a:gs>
                  <a:gs pos="100000">
                    <a:schemeClr val="bg2"/>
                  </a:gs>
                </a:gsLst>
                <a:path path="shape">
                  <a:fillToRect l="50000" t="50000" r="50000" b="50000"/>
                </a:path>
              </a:gra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0" algn="ctr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es-ES"/>
              </a:p>
            </p:txBody>
          </p:sp>
        </p:grpSp>
      </p:grpSp>
      <p:sp>
        <p:nvSpPr>
          <p:cNvPr id="1162" name="Rectangle 138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324600"/>
            <a:ext cx="2133600" cy="24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1">
                <a:latin typeface="+mn-lt"/>
              </a:defRPr>
            </a:lvl1pPr>
          </a:lstStyle>
          <a:p>
            <a:r>
              <a:rPr lang="en-US" altLang="es-ES"/>
              <a:t>www.themegallery.com</a:t>
            </a:r>
          </a:p>
        </p:txBody>
      </p:sp>
      <p:sp>
        <p:nvSpPr>
          <p:cNvPr id="1175" name="Line 151"/>
          <p:cNvSpPr>
            <a:spLocks noChangeShapeType="1"/>
          </p:cNvSpPr>
          <p:nvPr/>
        </p:nvSpPr>
        <p:spPr bwMode="auto">
          <a:xfrm>
            <a:off x="0" y="762000"/>
            <a:ext cx="9144000" cy="0"/>
          </a:xfrm>
          <a:prstGeom prst="line">
            <a:avLst/>
          </a:prstGeom>
          <a:noFill/>
          <a:ln w="9525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6" name="Line 152"/>
          <p:cNvSpPr>
            <a:spLocks noChangeShapeType="1"/>
          </p:cNvSpPr>
          <p:nvPr/>
        </p:nvSpPr>
        <p:spPr bwMode="auto">
          <a:xfrm>
            <a:off x="0" y="91440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7" name="Line 153"/>
          <p:cNvSpPr>
            <a:spLocks noChangeShapeType="1"/>
          </p:cNvSpPr>
          <p:nvPr/>
        </p:nvSpPr>
        <p:spPr bwMode="auto">
          <a:xfrm>
            <a:off x="0" y="6648450"/>
            <a:ext cx="914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8" name="Line 154"/>
          <p:cNvSpPr>
            <a:spLocks noChangeShapeType="1"/>
          </p:cNvSpPr>
          <p:nvPr/>
        </p:nvSpPr>
        <p:spPr bwMode="auto">
          <a:xfrm>
            <a:off x="4572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79" name="Line 15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1" name="Line 157"/>
          <p:cNvSpPr>
            <a:spLocks noChangeShapeType="1"/>
          </p:cNvSpPr>
          <p:nvPr/>
        </p:nvSpPr>
        <p:spPr bwMode="auto">
          <a:xfrm flipH="1">
            <a:off x="0" y="51054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2" name="Line 158"/>
          <p:cNvSpPr>
            <a:spLocks noChangeShapeType="1"/>
          </p:cNvSpPr>
          <p:nvPr/>
        </p:nvSpPr>
        <p:spPr bwMode="auto">
          <a:xfrm>
            <a:off x="1752600" y="6648450"/>
            <a:ext cx="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  <p:sp>
        <p:nvSpPr>
          <p:cNvPr id="1183" name="Line 159"/>
          <p:cNvSpPr>
            <a:spLocks noChangeShapeType="1"/>
          </p:cNvSpPr>
          <p:nvPr/>
        </p:nvSpPr>
        <p:spPr bwMode="auto">
          <a:xfrm>
            <a:off x="8763000" y="6019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800" b="1" i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800" b="1" i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v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340768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OPERATIVA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52" y="2093624"/>
            <a:ext cx="2901948" cy="2456901"/>
          </a:xfrm>
          <a:prstGeom prst="rect">
            <a:avLst/>
          </a:prstGeom>
        </p:spPr>
      </p:pic>
      <p:pic>
        <p:nvPicPr>
          <p:cNvPr id="6" name="Picture 7" descr="D:\frida25814\facultad\2015\imagenes para ppt\uehfoh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32124"/>
            <a:ext cx="2664296" cy="30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32529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CONFERENCIA No. 1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95536" y="980728"/>
            <a:ext cx="8424936" cy="4921250"/>
          </a:xfrm>
        </p:spPr>
        <p:txBody>
          <a:bodyPr/>
          <a:lstStyle/>
          <a:p>
            <a:pPr marL="0" indent="0" algn="just">
              <a:buNone/>
            </a:pPr>
            <a:r>
              <a:rPr lang="es-ES" altLang="es-ES" sz="2400" b="1" dirty="0"/>
              <a:t>Tema 1: </a:t>
            </a:r>
            <a:r>
              <a:rPr lang="es-ES" altLang="es-ES" sz="2400" dirty="0"/>
              <a:t>El análisis económico financiero y la planificación financiera.</a:t>
            </a:r>
          </a:p>
          <a:p>
            <a:pPr marL="0" indent="0" algn="just">
              <a:buNone/>
            </a:pPr>
            <a:endParaRPr lang="es-ES" altLang="es-ES" sz="2400" b="1" dirty="0"/>
          </a:p>
          <a:p>
            <a:pPr marL="0" indent="0" algn="just">
              <a:buNone/>
            </a:pPr>
            <a:r>
              <a:rPr lang="es-ES" altLang="es-ES" sz="2400" b="1" dirty="0"/>
              <a:t>Título: </a:t>
            </a:r>
            <a:r>
              <a:rPr lang="es-ES" dirty="0"/>
              <a:t>Presupuesto de efectivo</a:t>
            </a:r>
            <a:r>
              <a:rPr lang="es-ES" altLang="es-ES" sz="2400" dirty="0"/>
              <a:t>.</a:t>
            </a:r>
          </a:p>
          <a:p>
            <a:pPr marL="0" indent="0" algn="just">
              <a:buNone/>
            </a:pPr>
            <a:endParaRPr lang="es-ES" altLang="es-ES" sz="2400" dirty="0"/>
          </a:p>
          <a:p>
            <a:pPr marL="0" indent="0" algn="just">
              <a:buNone/>
            </a:pPr>
            <a:r>
              <a:rPr lang="es-ES_tradnl" sz="2400" b="1" dirty="0"/>
              <a:t>Sumario:</a:t>
            </a:r>
            <a:endParaRPr lang="es-ES" sz="2400" dirty="0"/>
          </a:p>
          <a:p>
            <a:pPr lvl="0"/>
            <a:r>
              <a:rPr lang="es-ES" dirty="0"/>
              <a:t>Procesos de planeación y control financiero.</a:t>
            </a:r>
          </a:p>
          <a:p>
            <a:pPr lvl="0"/>
            <a:r>
              <a:rPr lang="es-ES" dirty="0"/>
              <a:t>Presupuesto de efectivo.</a:t>
            </a:r>
          </a:p>
          <a:p>
            <a:pPr marL="0" indent="0" algn="just">
              <a:buNone/>
            </a:pPr>
            <a:endParaRPr lang="es-ES" sz="2400" dirty="0"/>
          </a:p>
        </p:txBody>
      </p:sp>
    </p:spTree>
    <p:extLst>
      <p:ext uri="{BB962C8B-B14F-4D97-AF65-F5344CB8AC3E}">
        <p14:creationId xmlns:p14="http://schemas.microsoft.com/office/powerpoint/2010/main" val="36807948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OBJETIVO: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60387" y="980729"/>
            <a:ext cx="8023225" cy="1584176"/>
          </a:xfrm>
        </p:spPr>
        <p:txBody>
          <a:bodyPr/>
          <a:lstStyle/>
          <a:p>
            <a:pPr marL="0" indent="0" algn="just">
              <a:buNone/>
            </a:pPr>
            <a:r>
              <a:rPr lang="es-ES" sz="2400" dirty="0"/>
              <a:t>Elaborar el presupuesto de tesorería </a:t>
            </a:r>
            <a:r>
              <a:rPr lang="es-MX" sz="2400" dirty="0"/>
              <a:t> a partir de </a:t>
            </a:r>
            <a:r>
              <a:rPr lang="es-ES" sz="2400" dirty="0"/>
              <a:t>un ejemplo ilustrativo, logrando formar en nuestros estudiantes habilidades para la toma de decisiones.</a:t>
            </a:r>
          </a:p>
          <a:p>
            <a:pPr marL="0" indent="0" algn="just">
              <a:buNone/>
            </a:pPr>
            <a:endParaRPr lang="es-ES" sz="2400" b="1" dirty="0"/>
          </a:p>
          <a:p>
            <a:pPr marL="0" indent="0" algn="just">
              <a:buNone/>
            </a:pPr>
            <a:endParaRPr lang="es-ES" sz="2400" dirty="0"/>
          </a:p>
        </p:txBody>
      </p:sp>
      <p:graphicFrame>
        <p:nvGraphicFramePr>
          <p:cNvPr id="5" name="Diagrama 4"/>
          <p:cNvGraphicFramePr/>
          <p:nvPr>
            <p:extLst>
              <p:ext uri="{D42A27DB-BD31-4B8C-83A1-F6EECF244321}">
                <p14:modId xmlns:p14="http://schemas.microsoft.com/office/powerpoint/2010/main" val="2092679101"/>
              </p:ext>
            </p:extLst>
          </p:nvPr>
        </p:nvGraphicFramePr>
        <p:xfrm>
          <a:off x="632396" y="2708920"/>
          <a:ext cx="7900044" cy="39958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Imagen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4961">
            <a:off x="6274697" y="2503955"/>
            <a:ext cx="2154953" cy="1516370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632395" y="5229200"/>
            <a:ext cx="14913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>
                <a:latin typeface="+mn-lt"/>
              </a:rPr>
              <a:t>Acciones</a:t>
            </a:r>
          </a:p>
        </p:txBody>
      </p:sp>
    </p:spTree>
    <p:extLst>
      <p:ext uri="{BB962C8B-B14F-4D97-AF65-F5344CB8AC3E}">
        <p14:creationId xmlns:p14="http://schemas.microsoft.com/office/powerpoint/2010/main" val="3209034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Desarrollo</a:t>
            </a:r>
          </a:p>
        </p:txBody>
      </p:sp>
      <p:graphicFrame>
        <p:nvGraphicFramePr>
          <p:cNvPr id="10" name="Marcador de conteni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0800553"/>
              </p:ext>
            </p:extLst>
          </p:nvPr>
        </p:nvGraphicFramePr>
        <p:xfrm>
          <a:off x="467544" y="980728"/>
          <a:ext cx="8352928" cy="5616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033262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325816" cy="563562"/>
          </a:xfrm>
        </p:spPr>
        <p:txBody>
          <a:bodyPr anchor="t"/>
          <a:lstStyle/>
          <a:p>
            <a:r>
              <a:rPr lang="es-ES" dirty="0"/>
              <a:t>Desarrollo</a:t>
            </a:r>
          </a:p>
        </p:txBody>
      </p:sp>
      <p:grpSp>
        <p:nvGrpSpPr>
          <p:cNvPr id="42" name="Grupo 41"/>
          <p:cNvGrpSpPr/>
          <p:nvPr/>
        </p:nvGrpSpPr>
        <p:grpSpPr>
          <a:xfrm>
            <a:off x="323528" y="1003911"/>
            <a:ext cx="8604956" cy="5452951"/>
            <a:chOff x="323528" y="1003911"/>
            <a:chExt cx="8604956" cy="5452951"/>
          </a:xfrm>
        </p:grpSpPr>
        <p:sp>
          <p:nvSpPr>
            <p:cNvPr id="6" name="Rectángulo 5"/>
            <p:cNvSpPr/>
            <p:nvPr/>
          </p:nvSpPr>
          <p:spPr>
            <a:xfrm>
              <a:off x="545312" y="1003911"/>
              <a:ext cx="8383172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s-ES" sz="2400" dirty="0">
                  <a:latin typeface="+mn-lt"/>
                </a:rPr>
                <a:t>La Planificación Financiera tiene como resultado final </a:t>
              </a:r>
            </a:p>
          </p:txBody>
        </p:sp>
        <p:cxnSp>
          <p:nvCxnSpPr>
            <p:cNvPr id="8" name="Conector recto de flecha 7"/>
            <p:cNvCxnSpPr/>
            <p:nvPr/>
          </p:nvCxnSpPr>
          <p:spPr>
            <a:xfrm>
              <a:off x="7020272" y="1564534"/>
              <a:ext cx="0" cy="85635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CuadroTexto 8"/>
            <p:cNvSpPr txBox="1"/>
            <p:nvPr/>
          </p:nvSpPr>
          <p:spPr>
            <a:xfrm>
              <a:off x="5940152" y="2483604"/>
              <a:ext cx="25202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>
                  <a:latin typeface="+mn-lt"/>
                </a:rPr>
                <a:t>Plan Financiero </a:t>
              </a:r>
              <a:endParaRPr lang="es-ES" sz="2000" b="1" dirty="0">
                <a:latin typeface="+mn-lt"/>
              </a:endParaRPr>
            </a:p>
          </p:txBody>
        </p:sp>
        <p:cxnSp>
          <p:nvCxnSpPr>
            <p:cNvPr id="10" name="Conector recto de flecha 9"/>
            <p:cNvCxnSpPr/>
            <p:nvPr/>
          </p:nvCxnSpPr>
          <p:spPr>
            <a:xfrm flipH="1">
              <a:off x="5652120" y="2915652"/>
              <a:ext cx="576064" cy="39604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CuadroTexto 11"/>
            <p:cNvSpPr txBox="1"/>
            <p:nvPr/>
          </p:nvSpPr>
          <p:spPr>
            <a:xfrm>
              <a:off x="3857680" y="3356992"/>
              <a:ext cx="2802552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>
                  <a:latin typeface="+mn-lt"/>
                </a:rPr>
                <a:t>Describe la estrategia financiera de la empresa</a:t>
              </a:r>
              <a:endParaRPr lang="es-ES" dirty="0">
                <a:latin typeface="+mn-lt"/>
              </a:endParaRPr>
            </a:p>
          </p:txBody>
        </p:sp>
        <p:cxnSp>
          <p:nvCxnSpPr>
            <p:cNvPr id="13" name="Conector recto de flecha 12"/>
            <p:cNvCxnSpPr/>
            <p:nvPr/>
          </p:nvCxnSpPr>
          <p:spPr>
            <a:xfrm>
              <a:off x="7380312" y="2915652"/>
              <a:ext cx="576064" cy="792088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CuadroTexto 13"/>
            <p:cNvSpPr txBox="1"/>
            <p:nvPr/>
          </p:nvSpPr>
          <p:spPr>
            <a:xfrm>
              <a:off x="6048164" y="3898989"/>
              <a:ext cx="288032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>
                  <a:latin typeface="+mn-lt"/>
                </a:rPr>
                <a:t>Proyecta las futuras consecuencias </a:t>
              </a:r>
              <a:endParaRPr lang="es-ES" dirty="0">
                <a:latin typeface="+mn-lt"/>
              </a:endParaRPr>
            </a:p>
          </p:txBody>
        </p:sp>
        <p:cxnSp>
          <p:nvCxnSpPr>
            <p:cNvPr id="16" name="Conector recto de flecha 15"/>
            <p:cNvCxnSpPr/>
            <p:nvPr/>
          </p:nvCxnSpPr>
          <p:spPr>
            <a:xfrm>
              <a:off x="8028384" y="4610896"/>
              <a:ext cx="282606" cy="1022476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ector recto de flecha 17"/>
            <p:cNvCxnSpPr/>
            <p:nvPr/>
          </p:nvCxnSpPr>
          <p:spPr>
            <a:xfrm flipH="1">
              <a:off x="5724128" y="4426275"/>
              <a:ext cx="576064" cy="396044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CuadroTexto 18"/>
            <p:cNvSpPr txBox="1"/>
            <p:nvPr/>
          </p:nvSpPr>
          <p:spPr>
            <a:xfrm>
              <a:off x="6582464" y="5819704"/>
              <a:ext cx="223224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latin typeface="+mn-lt"/>
                </a:rPr>
                <a:t>Estado Pro-forma </a:t>
              </a:r>
              <a:endParaRPr lang="es-ES" dirty="0">
                <a:latin typeface="+mn-lt"/>
              </a:endParaRPr>
            </a:p>
          </p:txBody>
        </p:sp>
        <p:sp>
          <p:nvSpPr>
            <p:cNvPr id="20" name="CuadroTexto 19"/>
            <p:cNvSpPr txBox="1"/>
            <p:nvPr/>
          </p:nvSpPr>
          <p:spPr>
            <a:xfrm>
              <a:off x="5588496" y="5142346"/>
              <a:ext cx="252028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>
                  <a:latin typeface="+mn-lt"/>
                </a:rPr>
                <a:t>Cuenta de resultado</a:t>
              </a:r>
              <a:endParaRPr lang="es-ES" dirty="0">
                <a:latin typeface="+mn-lt"/>
              </a:endParaRPr>
            </a:p>
          </p:txBody>
        </p:sp>
        <p:sp>
          <p:nvSpPr>
            <p:cNvPr id="21" name="CuadroTexto 20"/>
            <p:cNvSpPr txBox="1"/>
            <p:nvPr/>
          </p:nvSpPr>
          <p:spPr>
            <a:xfrm>
              <a:off x="4743636" y="4819945"/>
              <a:ext cx="12685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dirty="0"/>
                <a:t>Balances </a:t>
              </a:r>
              <a:endParaRPr lang="es-ES" dirty="0">
                <a:latin typeface="+mn-lt"/>
              </a:endParaRPr>
            </a:p>
          </p:txBody>
        </p:sp>
        <p:cxnSp>
          <p:nvCxnSpPr>
            <p:cNvPr id="26" name="Conector recto de flecha 25"/>
            <p:cNvCxnSpPr/>
            <p:nvPr/>
          </p:nvCxnSpPr>
          <p:spPr>
            <a:xfrm>
              <a:off x="6912260" y="4545320"/>
              <a:ext cx="0" cy="47533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Conector recto de flecha 29"/>
            <p:cNvCxnSpPr/>
            <p:nvPr/>
          </p:nvCxnSpPr>
          <p:spPr>
            <a:xfrm>
              <a:off x="1619672" y="1494076"/>
              <a:ext cx="0" cy="63878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CuadroTexto 30"/>
            <p:cNvSpPr txBox="1"/>
            <p:nvPr/>
          </p:nvSpPr>
          <p:spPr>
            <a:xfrm>
              <a:off x="467544" y="2276872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MX" sz="2000" b="1" dirty="0">
                  <a:latin typeface="+mn-lt"/>
                </a:rPr>
                <a:t>Necesaria porque</a:t>
              </a:r>
              <a:endParaRPr lang="es-ES" sz="2000" b="1" dirty="0">
                <a:latin typeface="+mn-lt"/>
              </a:endParaRPr>
            </a:p>
          </p:txBody>
        </p:sp>
        <p:cxnSp>
          <p:nvCxnSpPr>
            <p:cNvPr id="33" name="Conector recto de flecha 32"/>
            <p:cNvCxnSpPr/>
            <p:nvPr/>
          </p:nvCxnSpPr>
          <p:spPr>
            <a:xfrm flipH="1">
              <a:off x="755576" y="2780928"/>
              <a:ext cx="288032" cy="458760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ector recto de flecha 33"/>
            <p:cNvCxnSpPr/>
            <p:nvPr/>
          </p:nvCxnSpPr>
          <p:spPr>
            <a:xfrm>
              <a:off x="2087724" y="2790220"/>
              <a:ext cx="270030" cy="566772"/>
            </a:xfrm>
            <a:prstGeom prst="straightConnector1">
              <a:avLst/>
            </a:prstGeom>
            <a:ln w="76200"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CuadroTexto 35"/>
            <p:cNvSpPr txBox="1"/>
            <p:nvPr/>
          </p:nvSpPr>
          <p:spPr>
            <a:xfrm>
              <a:off x="545312" y="5256533"/>
              <a:ext cx="33123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/>
                <a:t>Se influyen mutuamente y no </a:t>
              </a:r>
              <a:endParaRPr lang="es-ES" dirty="0"/>
            </a:p>
            <a:p>
              <a:pPr algn="ctr"/>
              <a:r>
                <a:rPr lang="es-MX" dirty="0"/>
                <a:t>Deben adoptarse de forma </a:t>
              </a:r>
              <a:endParaRPr lang="es-ES" dirty="0"/>
            </a:p>
            <a:p>
              <a:pPr algn="ctr"/>
              <a:r>
                <a:rPr lang="es-MX" dirty="0"/>
                <a:t>Independiente.</a:t>
              </a:r>
              <a:endParaRPr lang="es-ES" dirty="0"/>
            </a:p>
            <a:p>
              <a:pPr algn="ctr"/>
              <a:endParaRPr lang="es-ES" dirty="0">
                <a:latin typeface="+mn-lt"/>
              </a:endParaRPr>
            </a:p>
          </p:txBody>
        </p:sp>
        <p:sp>
          <p:nvSpPr>
            <p:cNvPr id="38" name="CuadroTexto 37"/>
            <p:cNvSpPr txBox="1"/>
            <p:nvPr/>
          </p:nvSpPr>
          <p:spPr>
            <a:xfrm>
              <a:off x="323528" y="3429000"/>
              <a:ext cx="169166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>
                  <a:latin typeface="+mn-lt"/>
                </a:rPr>
                <a:t>Decisiones de inversión </a:t>
              </a:r>
              <a:endParaRPr lang="es-ES" dirty="0">
                <a:latin typeface="+mn-lt"/>
              </a:endParaRPr>
            </a:p>
          </p:txBody>
        </p:sp>
        <p:sp>
          <p:nvSpPr>
            <p:cNvPr id="39" name="CuadroTexto 38"/>
            <p:cNvSpPr txBox="1"/>
            <p:nvPr/>
          </p:nvSpPr>
          <p:spPr>
            <a:xfrm>
              <a:off x="1835696" y="3443325"/>
              <a:ext cx="204834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MX" dirty="0">
                  <a:latin typeface="+mn-lt"/>
                </a:rPr>
                <a:t>Decisiones de financiación </a:t>
              </a:r>
              <a:endParaRPr lang="es-ES" dirty="0">
                <a:latin typeface="+mn-lt"/>
              </a:endParaRPr>
            </a:p>
          </p:txBody>
        </p:sp>
        <p:sp>
          <p:nvSpPr>
            <p:cNvPr id="40" name="Flecha izquierda, derecha y arriba 39"/>
            <p:cNvSpPr/>
            <p:nvPr/>
          </p:nvSpPr>
          <p:spPr>
            <a:xfrm rot="10800000">
              <a:off x="1403647" y="4142587"/>
              <a:ext cx="801219" cy="1046690"/>
            </a:xfrm>
            <a:prstGeom prst="leftRightUp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831860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La planificación financiera</a:t>
            </a:r>
          </a:p>
        </p:txBody>
      </p:sp>
      <p:graphicFrame>
        <p:nvGraphicFramePr>
          <p:cNvPr id="6" name="Marcador de conteni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5225923"/>
              </p:ext>
            </p:extLst>
          </p:nvPr>
        </p:nvGraphicFramePr>
        <p:xfrm>
          <a:off x="539552" y="980728"/>
          <a:ext cx="8093273" cy="55446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95567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6632"/>
            <a:ext cx="8138864" cy="563562"/>
          </a:xfrm>
        </p:spPr>
        <p:txBody>
          <a:bodyPr>
            <a:normAutofit fontScale="90000"/>
          </a:bodyPr>
          <a:lstStyle/>
          <a:p>
            <a:pPr algn="ctr"/>
            <a:r>
              <a:rPr lang="es-ES" i="0" dirty="0"/>
              <a:t>Lógica de la Planificación Financiera basada en Presupuestos </a:t>
            </a:r>
            <a:endParaRPr lang="es-ES" dirty="0"/>
          </a:p>
        </p:txBody>
      </p:sp>
      <p:grpSp>
        <p:nvGrpSpPr>
          <p:cNvPr id="43" name="Grupo 42"/>
          <p:cNvGrpSpPr/>
          <p:nvPr/>
        </p:nvGrpSpPr>
        <p:grpSpPr>
          <a:xfrm>
            <a:off x="179512" y="980728"/>
            <a:ext cx="8784976" cy="5760640"/>
            <a:chOff x="251520" y="980728"/>
            <a:chExt cx="8856984" cy="5760640"/>
          </a:xfrm>
        </p:grpSpPr>
        <p:sp>
          <p:nvSpPr>
            <p:cNvPr id="9" name="CuadroTexto 8"/>
            <p:cNvSpPr txBox="1"/>
            <p:nvPr/>
          </p:nvSpPr>
          <p:spPr>
            <a:xfrm>
              <a:off x="538266" y="980728"/>
              <a:ext cx="1686680" cy="92333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dirty="0"/>
                <a:t>Presupuesto </a:t>
              </a:r>
            </a:p>
            <a:p>
              <a:pPr algn="ctr"/>
              <a:r>
                <a:rPr lang="es-ES" dirty="0"/>
                <a:t>de</a:t>
              </a:r>
            </a:p>
            <a:p>
              <a:pPr algn="ctr"/>
              <a:r>
                <a:rPr lang="es-ES" dirty="0"/>
                <a:t>Ventas</a:t>
              </a:r>
            </a:p>
          </p:txBody>
        </p:sp>
        <p:sp>
          <p:nvSpPr>
            <p:cNvPr id="11" name="CuadroTexto 10"/>
            <p:cNvSpPr txBox="1"/>
            <p:nvPr/>
          </p:nvSpPr>
          <p:spPr>
            <a:xfrm>
              <a:off x="2696954" y="980728"/>
              <a:ext cx="1686680" cy="923330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dirty="0"/>
                <a:t>Presupuesto </a:t>
              </a:r>
            </a:p>
            <a:p>
              <a:pPr algn="ctr"/>
              <a:r>
                <a:rPr lang="es-ES" dirty="0"/>
                <a:t>de</a:t>
              </a:r>
            </a:p>
            <a:p>
              <a:pPr algn="ctr"/>
              <a:r>
                <a:rPr lang="es-ES" dirty="0"/>
                <a:t>Producción</a:t>
              </a:r>
            </a:p>
          </p:txBody>
        </p:sp>
        <p:sp>
          <p:nvSpPr>
            <p:cNvPr id="13" name="CuadroTexto 12"/>
            <p:cNvSpPr txBox="1"/>
            <p:nvPr/>
          </p:nvSpPr>
          <p:spPr>
            <a:xfrm>
              <a:off x="6804248" y="980728"/>
              <a:ext cx="1897443" cy="923330"/>
            </a:xfrm>
            <a:prstGeom prst="rect">
              <a:avLst/>
            </a:prstGeom>
            <a:solidFill>
              <a:srgbClr val="FF8811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dirty="0"/>
                <a:t>Presupuesto </a:t>
              </a:r>
            </a:p>
            <a:p>
              <a:pPr algn="ctr"/>
              <a:r>
                <a:rPr lang="es-ES" dirty="0"/>
                <a:t>de</a:t>
              </a:r>
            </a:p>
            <a:p>
              <a:pPr algn="ctr"/>
              <a:r>
                <a:rPr lang="es-ES" dirty="0"/>
                <a:t>Administración</a:t>
              </a:r>
            </a:p>
          </p:txBody>
        </p:sp>
        <p:sp>
          <p:nvSpPr>
            <p:cNvPr id="14" name="CuadroTexto 13"/>
            <p:cNvSpPr txBox="1"/>
            <p:nvPr/>
          </p:nvSpPr>
          <p:spPr>
            <a:xfrm>
              <a:off x="251520" y="2204864"/>
              <a:ext cx="1635384" cy="73866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400" dirty="0"/>
                <a:t>Estimar ventas</a:t>
              </a:r>
            </a:p>
            <a:p>
              <a:pPr algn="ctr"/>
              <a:r>
                <a:rPr lang="es-ES" sz="1400" dirty="0"/>
                <a:t>Definir precios</a:t>
              </a:r>
            </a:p>
            <a:p>
              <a:pPr algn="ctr"/>
              <a:r>
                <a:rPr lang="es-ES" sz="1400" dirty="0"/>
                <a:t>Ingresos totales</a:t>
              </a:r>
            </a:p>
          </p:txBody>
        </p:sp>
        <p:sp>
          <p:nvSpPr>
            <p:cNvPr id="15" name="CuadroTexto 14"/>
            <p:cNvSpPr txBox="1"/>
            <p:nvPr/>
          </p:nvSpPr>
          <p:spPr>
            <a:xfrm>
              <a:off x="6830316" y="2204864"/>
              <a:ext cx="2278188" cy="73866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sz="1400" dirty="0"/>
                <a:t>Gastos de Admón.</a:t>
              </a:r>
            </a:p>
            <a:p>
              <a:pPr algn="ctr"/>
              <a:r>
                <a:rPr lang="es-ES" sz="1400" dirty="0"/>
                <a:t>Gastos de propaganda.</a:t>
              </a:r>
            </a:p>
            <a:p>
              <a:pPr algn="ctr"/>
              <a:r>
                <a:rPr lang="es-ES" sz="1400" dirty="0"/>
                <a:t>Pagos de Dividendos.</a:t>
              </a:r>
            </a:p>
          </p:txBody>
        </p:sp>
        <p:sp>
          <p:nvSpPr>
            <p:cNvPr id="16" name="CuadroTexto 15"/>
            <p:cNvSpPr txBox="1"/>
            <p:nvPr/>
          </p:nvSpPr>
          <p:spPr>
            <a:xfrm>
              <a:off x="4895060" y="2204864"/>
              <a:ext cx="1796389" cy="954107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sz="1400" dirty="0"/>
                <a:t>Determinar inversiones en AF para garantizar ventas.</a:t>
              </a:r>
            </a:p>
          </p:txBody>
        </p:sp>
        <p:sp>
          <p:nvSpPr>
            <p:cNvPr id="17" name="CuadroTexto 16"/>
            <p:cNvSpPr txBox="1"/>
            <p:nvPr/>
          </p:nvSpPr>
          <p:spPr>
            <a:xfrm>
              <a:off x="2051720" y="2204864"/>
              <a:ext cx="2678524" cy="738664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pPr algn="ctr"/>
              <a:r>
                <a:rPr lang="es-ES" sz="1400" dirty="0"/>
                <a:t>Elaborar programa</a:t>
              </a:r>
            </a:p>
            <a:p>
              <a:pPr algn="ctr"/>
              <a:r>
                <a:rPr lang="es-ES" sz="1400" dirty="0"/>
                <a:t>Determinar cantidad de MP</a:t>
              </a:r>
            </a:p>
            <a:p>
              <a:pPr algn="ctr"/>
              <a:r>
                <a:rPr lang="es-ES" sz="1400" dirty="0"/>
                <a:t>Determinar Mano de Obra</a:t>
              </a:r>
            </a:p>
          </p:txBody>
        </p:sp>
        <p:cxnSp>
          <p:nvCxnSpPr>
            <p:cNvPr id="19" name="Conector recto 18"/>
            <p:cNvCxnSpPr/>
            <p:nvPr/>
          </p:nvCxnSpPr>
          <p:spPr>
            <a:xfrm>
              <a:off x="681608" y="3284984"/>
              <a:ext cx="7850832" cy="0"/>
            </a:xfrm>
            <a:prstGeom prst="line">
              <a:avLst/>
            </a:prstGeom>
            <a:ln w="38100"/>
          </p:spPr>
          <p:style>
            <a:lnRef idx="3">
              <a:schemeClr val="accent2"/>
            </a:lnRef>
            <a:fillRef idx="0">
              <a:schemeClr val="accent2"/>
            </a:fillRef>
            <a:effectRef idx="2">
              <a:schemeClr val="accent2"/>
            </a:effectRef>
            <a:fontRef idx="minor">
              <a:schemeClr val="tx1"/>
            </a:fontRef>
          </p:style>
        </p:cxnSp>
        <p:sp>
          <p:nvSpPr>
            <p:cNvPr id="22" name="CuadroTexto 21"/>
            <p:cNvSpPr txBox="1"/>
            <p:nvPr/>
          </p:nvSpPr>
          <p:spPr>
            <a:xfrm>
              <a:off x="3683111" y="5818038"/>
              <a:ext cx="1464953" cy="923330"/>
            </a:xfrm>
            <a:prstGeom prst="rect">
              <a:avLst/>
            </a:prstGeom>
            <a:gradFill flip="none" rotWithShape="1">
              <a:gsLst>
                <a:gs pos="0">
                  <a:srgbClr val="A5A5A5">
                    <a:tint val="66000"/>
                    <a:satMod val="160000"/>
                  </a:srgbClr>
                </a:gs>
                <a:gs pos="50000">
                  <a:srgbClr val="A5A5A5">
                    <a:tint val="44500"/>
                    <a:satMod val="160000"/>
                  </a:srgbClr>
                </a:gs>
                <a:gs pos="100000">
                  <a:srgbClr val="A5A5A5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dirty="0"/>
                <a:t>Estado de </a:t>
              </a:r>
            </a:p>
            <a:p>
              <a:pPr algn="ctr"/>
              <a:r>
                <a:rPr lang="es-ES" dirty="0"/>
                <a:t>Situación</a:t>
              </a:r>
            </a:p>
            <a:p>
              <a:pPr algn="ctr"/>
              <a:r>
                <a:rPr lang="es-ES" dirty="0"/>
                <a:t>Proyectado</a:t>
              </a:r>
            </a:p>
          </p:txBody>
        </p:sp>
        <p:sp>
          <p:nvSpPr>
            <p:cNvPr id="23" name="CuadroTexto 22"/>
            <p:cNvSpPr txBox="1"/>
            <p:nvPr/>
          </p:nvSpPr>
          <p:spPr>
            <a:xfrm>
              <a:off x="2933852" y="4653136"/>
              <a:ext cx="2984278" cy="923330"/>
            </a:xfrm>
            <a:prstGeom prst="rect">
              <a:avLst/>
            </a:prstGeom>
            <a:gradFill flip="none" rotWithShape="1">
              <a:gsLst>
                <a:gs pos="0">
                  <a:srgbClr val="A5A5A5">
                    <a:tint val="66000"/>
                    <a:satMod val="160000"/>
                  </a:srgbClr>
                </a:gs>
                <a:gs pos="50000">
                  <a:srgbClr val="A5A5A5">
                    <a:tint val="44500"/>
                    <a:satMod val="160000"/>
                  </a:srgbClr>
                </a:gs>
                <a:gs pos="100000">
                  <a:srgbClr val="A5A5A5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dirty="0"/>
                <a:t>Estado de </a:t>
              </a:r>
            </a:p>
            <a:p>
              <a:pPr algn="ctr"/>
              <a:r>
                <a:rPr lang="es-ES" dirty="0"/>
                <a:t>Rendimiento Financiero </a:t>
              </a:r>
            </a:p>
            <a:p>
              <a:pPr algn="ctr"/>
              <a:r>
                <a:rPr lang="es-ES" dirty="0"/>
                <a:t>Proyectado</a:t>
              </a:r>
            </a:p>
          </p:txBody>
        </p:sp>
        <p:sp>
          <p:nvSpPr>
            <p:cNvPr id="24" name="CuadroTexto 23"/>
            <p:cNvSpPr txBox="1"/>
            <p:nvPr/>
          </p:nvSpPr>
          <p:spPr>
            <a:xfrm>
              <a:off x="3540294" y="3501008"/>
              <a:ext cx="1686680" cy="923330"/>
            </a:xfrm>
            <a:prstGeom prst="rect">
              <a:avLst/>
            </a:prstGeom>
            <a:gradFill flip="none" rotWithShape="1">
              <a:gsLst>
                <a:gs pos="0">
                  <a:srgbClr val="A5A5A5">
                    <a:tint val="66000"/>
                    <a:satMod val="160000"/>
                  </a:srgbClr>
                </a:gs>
                <a:gs pos="50000">
                  <a:srgbClr val="A5A5A5">
                    <a:tint val="44500"/>
                    <a:satMod val="160000"/>
                  </a:srgbClr>
                </a:gs>
                <a:gs pos="100000">
                  <a:srgbClr val="A5A5A5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14300" prst="artDeco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dirty="0"/>
                <a:t>Presupuesto </a:t>
              </a:r>
            </a:p>
            <a:p>
              <a:pPr algn="ctr"/>
              <a:r>
                <a:rPr lang="es-ES" dirty="0"/>
                <a:t>de</a:t>
              </a:r>
            </a:p>
            <a:p>
              <a:pPr algn="ctr"/>
              <a:r>
                <a:rPr lang="es-ES" dirty="0"/>
                <a:t>Efectivo</a:t>
              </a:r>
            </a:p>
          </p:txBody>
        </p:sp>
        <p:cxnSp>
          <p:nvCxnSpPr>
            <p:cNvPr id="26" name="Conector recto 25"/>
            <p:cNvCxnSpPr/>
            <p:nvPr/>
          </p:nvCxnSpPr>
          <p:spPr>
            <a:xfrm>
              <a:off x="1069212" y="1904058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cto 30"/>
            <p:cNvCxnSpPr/>
            <p:nvPr/>
          </p:nvCxnSpPr>
          <p:spPr>
            <a:xfrm>
              <a:off x="3651157" y="1904058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recto 31"/>
            <p:cNvCxnSpPr/>
            <p:nvPr/>
          </p:nvCxnSpPr>
          <p:spPr>
            <a:xfrm>
              <a:off x="5703372" y="1904058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recto 32"/>
            <p:cNvCxnSpPr/>
            <p:nvPr/>
          </p:nvCxnSpPr>
          <p:spPr>
            <a:xfrm>
              <a:off x="7986336" y="1904058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onector recto de flecha 34"/>
            <p:cNvCxnSpPr/>
            <p:nvPr/>
          </p:nvCxnSpPr>
          <p:spPr>
            <a:xfrm>
              <a:off x="4425987" y="3284984"/>
              <a:ext cx="0" cy="216024"/>
            </a:xfrm>
            <a:prstGeom prst="straightConnector1">
              <a:avLst/>
            </a:prstGeom>
            <a:ln w="38100">
              <a:solidFill>
                <a:srgbClr val="FD77F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onector recto de flecha 35"/>
            <p:cNvCxnSpPr/>
            <p:nvPr/>
          </p:nvCxnSpPr>
          <p:spPr>
            <a:xfrm>
              <a:off x="4427984" y="4424338"/>
              <a:ext cx="0" cy="216024"/>
            </a:xfrm>
            <a:prstGeom prst="straightConnector1">
              <a:avLst/>
            </a:prstGeom>
            <a:ln w="38100">
              <a:solidFill>
                <a:srgbClr val="FD77F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onector recto de flecha 36"/>
            <p:cNvCxnSpPr/>
            <p:nvPr/>
          </p:nvCxnSpPr>
          <p:spPr>
            <a:xfrm>
              <a:off x="4427984" y="5589240"/>
              <a:ext cx="0" cy="216024"/>
            </a:xfrm>
            <a:prstGeom prst="straightConnector1">
              <a:avLst/>
            </a:prstGeom>
            <a:ln w="38100">
              <a:solidFill>
                <a:srgbClr val="FD77F7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CuadroTexto 39"/>
            <p:cNvSpPr txBox="1"/>
            <p:nvPr/>
          </p:nvSpPr>
          <p:spPr>
            <a:xfrm>
              <a:off x="4849610" y="994622"/>
              <a:ext cx="1686680" cy="923330"/>
            </a:xfrm>
            <a:prstGeom prst="rect">
              <a:avLst/>
            </a:prstGeom>
            <a:solidFill>
              <a:srgbClr val="FBFB15"/>
            </a:solidFill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none" rtlCol="0">
              <a:spAutoFit/>
            </a:bodyPr>
            <a:lstStyle/>
            <a:p>
              <a:pPr algn="ctr"/>
              <a:r>
                <a:rPr lang="es-ES" dirty="0"/>
                <a:t>Presupuesto </a:t>
              </a:r>
            </a:p>
            <a:p>
              <a:pPr algn="ctr"/>
              <a:r>
                <a:rPr lang="es-ES" dirty="0"/>
                <a:t>de</a:t>
              </a:r>
            </a:p>
            <a:p>
              <a:pPr algn="ctr"/>
              <a:r>
                <a:rPr lang="es-ES" dirty="0"/>
                <a:t>Inversiones</a:t>
              </a:r>
            </a:p>
          </p:txBody>
        </p:sp>
      </p:grpSp>
      <p:sp>
        <p:nvSpPr>
          <p:cNvPr id="42" name="Marcador de pie de página 3"/>
          <p:cNvSpPr>
            <a:spLocks noGrp="1"/>
          </p:cNvSpPr>
          <p:nvPr>
            <p:ph type="ftr" sz="quarter" idx="10"/>
          </p:nvPr>
        </p:nvSpPr>
        <p:spPr>
          <a:xfrm>
            <a:off x="5587040" y="6165304"/>
            <a:ext cx="3099760" cy="360040"/>
          </a:xfrm>
        </p:spPr>
        <p:txBody>
          <a:bodyPr/>
          <a:lstStyle/>
          <a:p>
            <a:r>
              <a:rPr lang="es-ES" dirty="0"/>
              <a:t>Fuente: Adaptado de Méndez, 2001, p. 23. Planificación Financiera. La Habana, Cuba. </a:t>
            </a:r>
            <a:endParaRPr lang="es-ES" altLang="es-ES" dirty="0"/>
          </a:p>
        </p:txBody>
      </p:sp>
    </p:spTree>
    <p:extLst>
      <p:ext uri="{BB962C8B-B14F-4D97-AF65-F5344CB8AC3E}">
        <p14:creationId xmlns:p14="http://schemas.microsoft.com/office/powerpoint/2010/main" val="26403701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7778824" cy="563562"/>
          </a:xfrm>
        </p:spPr>
        <p:txBody>
          <a:bodyPr/>
          <a:lstStyle/>
          <a:p>
            <a:pPr algn="ctr"/>
            <a:r>
              <a:rPr lang="es-ES" dirty="0"/>
              <a:t>Proceso de planeación financiera a corto plazo</a:t>
            </a:r>
          </a:p>
        </p:txBody>
      </p:sp>
      <p:graphicFrame>
        <p:nvGraphicFramePr>
          <p:cNvPr id="6" name="Object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15746392"/>
              </p:ext>
            </p:extLst>
          </p:nvPr>
        </p:nvGraphicFramePr>
        <p:xfrm>
          <a:off x="3368080" y="2636912"/>
          <a:ext cx="2743200" cy="571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7" name="Clip" r:id="rId3" imgW="5357520" imgH="3992040" progId="MS_ClipArt_Gallery.5">
                  <p:embed/>
                </p:oleObj>
              </mc:Choice>
              <mc:Fallback>
                <p:oleObj name="Clip" r:id="rId3" imgW="5357520" imgH="3992040" progId="MS_ClipArt_Gallery.5">
                  <p:embed/>
                  <p:pic>
                    <p:nvPicPr>
                      <p:cNvPr id="5125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lum bright="-40000" contrast="4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68080" y="2636912"/>
                        <a:ext cx="2743200" cy="571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 descr="ARROWS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1142256"/>
            <a:ext cx="6096000" cy="990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ángulo 7"/>
          <p:cNvSpPr/>
          <p:nvPr/>
        </p:nvSpPr>
        <p:spPr>
          <a:xfrm>
            <a:off x="3347864" y="980728"/>
            <a:ext cx="253466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latin typeface="+mn-lt"/>
              </a:rPr>
              <a:t>Entrada clave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471936" y="2204864"/>
            <a:ext cx="45483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2800" b="1" dirty="0">
                <a:latin typeface="+mn-lt"/>
              </a:rPr>
              <a:t>Pronóstico de ventas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1043608" y="3284984"/>
            <a:ext cx="7200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2400" b="1" dirty="0">
                <a:latin typeface="+mn-lt"/>
              </a:rPr>
              <a:t>Predicción de las ventas de la empresa durante cierto periodo. </a:t>
            </a:r>
          </a:p>
        </p:txBody>
      </p:sp>
      <p:sp>
        <p:nvSpPr>
          <p:cNvPr id="11" name="Flecha izquierda, derecha y arriba 10"/>
          <p:cNvSpPr/>
          <p:nvPr/>
        </p:nvSpPr>
        <p:spPr>
          <a:xfrm>
            <a:off x="3701018" y="4100081"/>
            <a:ext cx="2289898" cy="850392"/>
          </a:xfrm>
          <a:prstGeom prst="leftRightUpArrow">
            <a:avLst/>
          </a:prstGeom>
          <a:solidFill>
            <a:srgbClr val="FD77F7"/>
          </a:solidFill>
          <a:ln>
            <a:solidFill>
              <a:srgbClr val="FD77F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Rectángulo 11"/>
          <p:cNvSpPr/>
          <p:nvPr/>
        </p:nvSpPr>
        <p:spPr>
          <a:xfrm>
            <a:off x="467544" y="4581128"/>
            <a:ext cx="292419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7030A0"/>
                </a:solidFill>
                <a:latin typeface="+mn-lt"/>
              </a:rPr>
              <a:t>Pronóstico externo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6012160" y="4509120"/>
            <a:ext cx="285366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Pronóstico interno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609600" y="4981747"/>
            <a:ext cx="3098304" cy="1323439"/>
          </a:xfrm>
          <a:prstGeom prst="rect">
            <a:avLst/>
          </a:prstGeom>
          <a:ln w="381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600" dirty="0"/>
              <a:t>Se basa en las relaciones observadas entre las ventas de la empresa y ciertos indicadores económicos externos clave.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5004049" y="4974670"/>
            <a:ext cx="3644278" cy="1323439"/>
          </a:xfrm>
          <a:prstGeom prst="rect">
            <a:avLst/>
          </a:prstGeom>
          <a:ln w="381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600" dirty="0"/>
              <a:t>Se basa en una compilación, o en el consenso, de pronósticos de ventas obtenidos a través de los canales propios de ventas de la empresa.</a:t>
            </a:r>
          </a:p>
        </p:txBody>
      </p:sp>
    </p:spTree>
    <p:extLst>
      <p:ext uri="{BB962C8B-B14F-4D97-AF65-F5344CB8AC3E}">
        <p14:creationId xmlns:p14="http://schemas.microsoft.com/office/powerpoint/2010/main" val="4236557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325816" cy="563562"/>
          </a:xfrm>
        </p:spPr>
        <p:txBody>
          <a:bodyPr anchor="t"/>
          <a:lstStyle/>
          <a:p>
            <a:pPr algn="ctr"/>
            <a:r>
              <a:rPr lang="es-ES" sz="2400" dirty="0"/>
              <a:t>PARTES DEL PRESUPUESTO DE EFECTIVO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1022752"/>
            <a:ext cx="8219256" cy="5142552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1.	</a:t>
            </a:r>
            <a:r>
              <a:rPr lang="es-ES" sz="2000" b="1" dirty="0"/>
              <a:t>Encabezamiento</a:t>
            </a:r>
            <a:r>
              <a:rPr lang="es-ES" sz="2000" dirty="0"/>
              <a:t> (Nombre de la empresa, Presupuesto de efectivo, fecha).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2.	</a:t>
            </a:r>
            <a:r>
              <a:rPr lang="es-ES" sz="2000" b="1" dirty="0"/>
              <a:t>Entradas</a:t>
            </a:r>
            <a:r>
              <a:rPr lang="es-ES" sz="2000" dirty="0"/>
              <a:t> (aquí se registran las ventas y a partir de ahí se derivan los cobros según su fecha, así como otras entradas que pudieran existir, finalmente se totaliza el total de cobros excluyendo el valor de las ventas).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3.	</a:t>
            </a:r>
            <a:r>
              <a:rPr lang="es-ES" sz="2000" b="1" dirty="0"/>
              <a:t>Salidas</a:t>
            </a:r>
            <a:r>
              <a:rPr lang="es-ES" sz="2000" dirty="0"/>
              <a:t> (aquí se registran las compras y a partir de ahí se derivan los pagos de las compras y el resto de las salidas que pudiera tener la empresa: salarios, intereses, otros gastos, impuestos, otros pagos, </a:t>
            </a:r>
            <a:r>
              <a:rPr lang="es-ES" sz="2000" dirty="0" err="1"/>
              <a:t>etc</a:t>
            </a:r>
            <a:r>
              <a:rPr lang="es-ES" sz="2000" dirty="0"/>
              <a:t>, la depreciación no representa una salida de efectivo; finalmente se totalizan todas las salidas excluyendo las compras)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4.	Al finalizar  el total de salidas se determina la ganancia o la pérdida  o </a:t>
            </a:r>
            <a:r>
              <a:rPr lang="es-ES" sz="2000" b="1" dirty="0"/>
              <a:t>flujo neto de efectivo </a:t>
            </a:r>
            <a:r>
              <a:rPr lang="es-ES" sz="2000" dirty="0"/>
              <a:t>(Total de entradas – Total de salidas)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es-ES" sz="20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altLang="es-ES" dirty="0"/>
              <a:t>Weston y </a:t>
            </a:r>
            <a:r>
              <a:rPr lang="es-ES" altLang="es-ES" dirty="0" err="1"/>
              <a:t>Brighman</a:t>
            </a:r>
            <a:r>
              <a:rPr lang="es-ES" altLang="es-ES" dirty="0"/>
              <a:t> tomo II </a:t>
            </a:r>
            <a:r>
              <a:rPr lang="es-ES" altLang="es-ES" dirty="0" err="1"/>
              <a:t>pág</a:t>
            </a:r>
            <a:r>
              <a:rPr lang="es-ES" altLang="es-ES" dirty="0"/>
              <a:t> 432</a:t>
            </a:r>
          </a:p>
        </p:txBody>
      </p:sp>
    </p:spTree>
    <p:extLst>
      <p:ext uri="{BB962C8B-B14F-4D97-AF65-F5344CB8AC3E}">
        <p14:creationId xmlns:p14="http://schemas.microsoft.com/office/powerpoint/2010/main" val="3951797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325816" cy="563562"/>
          </a:xfrm>
        </p:spPr>
        <p:txBody>
          <a:bodyPr anchor="t"/>
          <a:lstStyle/>
          <a:p>
            <a:pPr algn="ctr"/>
            <a:r>
              <a:rPr lang="es-ES" sz="2400" dirty="0"/>
              <a:t>PARTES DEL PRESUPUESTO DE EFECTIVO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67544" y="1022752"/>
            <a:ext cx="8219256" cy="5142552"/>
          </a:xfrm>
        </p:spPr>
        <p:txBody>
          <a:bodyPr/>
          <a:lstStyle/>
          <a:p>
            <a:pPr marL="0" lvl="0" indent="0" algn="just">
              <a:spcBef>
                <a:spcPts val="0"/>
              </a:spcBef>
              <a:spcAft>
                <a:spcPts val="1800"/>
              </a:spcAft>
              <a:buNone/>
            </a:pPr>
            <a:r>
              <a:rPr lang="es-ES" sz="2000" dirty="0"/>
              <a:t>5. Se procede a determinar el exceso o déficit: Para ello se coloca el </a:t>
            </a:r>
            <a:r>
              <a:rPr lang="es-ES" sz="2000" b="1" i="1" dirty="0"/>
              <a:t>efectivo al inicio</a:t>
            </a:r>
            <a:r>
              <a:rPr lang="es-ES" sz="2000" dirty="0"/>
              <a:t> que en el primer mes será con el que se encuentra en la cuenta de efectivo del balance general del mes anterior o por datos ofrecidos, posteriormente se determina el </a:t>
            </a:r>
            <a:r>
              <a:rPr lang="es-ES" sz="2000" b="1" i="1" dirty="0"/>
              <a:t>efectivo al final </a:t>
            </a:r>
            <a:r>
              <a:rPr lang="es-ES" sz="2000" dirty="0"/>
              <a:t>(ganancia o pérdida + efectivo al inicio) y este pasa a ser el </a:t>
            </a:r>
            <a:r>
              <a:rPr lang="es-ES" sz="2000" i="1" u="sng" dirty="0"/>
              <a:t>efectivo al inicio</a:t>
            </a:r>
            <a:r>
              <a:rPr lang="es-ES" sz="2000" i="1" dirty="0"/>
              <a:t> </a:t>
            </a:r>
            <a:r>
              <a:rPr lang="es-ES" sz="2000" dirty="0"/>
              <a:t>del mes siguiente.</a:t>
            </a:r>
          </a:p>
          <a:p>
            <a:pPr marL="0" lvl="0" indent="0" algn="just">
              <a:spcBef>
                <a:spcPts val="0"/>
              </a:spcBef>
              <a:spcAft>
                <a:spcPts val="1800"/>
              </a:spcAft>
              <a:buNone/>
            </a:pPr>
            <a:r>
              <a:rPr lang="es-ES" sz="2000" dirty="0"/>
              <a:t> Una vez que se determine todo este proceso para el período analizado se coloca el </a:t>
            </a:r>
            <a:r>
              <a:rPr lang="es-ES" sz="2000" b="1" i="1" dirty="0"/>
              <a:t>saldo fijado como meta o saldo óptimo de efectivo</a:t>
            </a:r>
            <a:r>
              <a:rPr lang="es-ES" sz="2000" dirty="0"/>
              <a:t> (que se puede ofrecer por datos o calcularlo una vez terminado el tema II) y finalmente se determina el </a:t>
            </a:r>
            <a:r>
              <a:rPr lang="es-ES" sz="2000" b="1" i="1" dirty="0"/>
              <a:t>Exceso o Déficit</a:t>
            </a:r>
            <a:r>
              <a:rPr lang="es-ES" sz="2000" dirty="0"/>
              <a:t> (saldo acumulado - saldo fijado como meta), será EXCESO cuando el saldo sea positivo y DÉFICIT cuando el saldo sea negativo.</a:t>
            </a:r>
          </a:p>
          <a:p>
            <a:pPr marL="0" indent="0" algn="just">
              <a:spcBef>
                <a:spcPts val="0"/>
              </a:spcBef>
              <a:spcAft>
                <a:spcPts val="1800"/>
              </a:spcAft>
              <a:buNone/>
            </a:pPr>
            <a:endParaRPr lang="es-ES" sz="2000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s-ES" altLang="es-ES" dirty="0"/>
              <a:t>Weston y </a:t>
            </a:r>
            <a:r>
              <a:rPr lang="es-ES" altLang="es-ES" dirty="0" err="1"/>
              <a:t>Brighman</a:t>
            </a:r>
            <a:r>
              <a:rPr lang="es-ES" altLang="es-ES" dirty="0"/>
              <a:t> tomo II </a:t>
            </a:r>
            <a:r>
              <a:rPr lang="es-ES" altLang="es-ES" dirty="0" err="1"/>
              <a:t>pág</a:t>
            </a:r>
            <a:r>
              <a:rPr lang="es-ES" altLang="es-ES" dirty="0"/>
              <a:t> 432</a:t>
            </a:r>
          </a:p>
        </p:txBody>
      </p:sp>
    </p:spTree>
    <p:extLst>
      <p:ext uri="{BB962C8B-B14F-4D97-AF65-F5344CB8AC3E}">
        <p14:creationId xmlns:p14="http://schemas.microsoft.com/office/powerpoint/2010/main" val="3108295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79" y="116632"/>
            <a:ext cx="8004145" cy="563562"/>
          </a:xfrm>
        </p:spPr>
        <p:txBody>
          <a:bodyPr anchor="t"/>
          <a:lstStyle/>
          <a:p>
            <a:pPr algn="ctr"/>
            <a:r>
              <a:rPr lang="es-ES" sz="2400" dirty="0"/>
              <a:t>OBJETIVO   DEL PRESUPUESTO DE EFECTIVO </a:t>
            </a:r>
          </a:p>
        </p:txBody>
      </p:sp>
      <p:sp>
        <p:nvSpPr>
          <p:cNvPr id="8" name="Marcador de contenido 7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3064371"/>
          </a:xfrm>
        </p:spPr>
        <p:txBody>
          <a:bodyPr/>
          <a:lstStyle/>
          <a:p>
            <a:pPr marL="0" indent="0" algn="just">
              <a:buNone/>
            </a:pPr>
            <a:r>
              <a:rPr lang="es-ES" b="1" dirty="0"/>
              <a:t>Determinar la ganancia o pérdida neta de efectivo durante en periodo analizado y así determinar las insuficiencias o exceso de efectivo o sea los requerimientos financieros de la empresa a corto plazo.</a:t>
            </a:r>
          </a:p>
        </p:txBody>
      </p:sp>
      <p:pic>
        <p:nvPicPr>
          <p:cNvPr id="4" name="Picture 12" descr="D:\frida25814\facultad\2015\imagenes para ppt\crxza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4415" y="4124970"/>
            <a:ext cx="2088232" cy="174890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171" y="4320525"/>
            <a:ext cx="246697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38971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759744" cy="563562"/>
          </a:xfrm>
        </p:spPr>
        <p:txBody>
          <a:bodyPr anchor="t"/>
          <a:lstStyle/>
          <a:p>
            <a:pPr algn="ctr"/>
            <a:r>
              <a:rPr lang="es-ES" sz="2400" dirty="0"/>
              <a:t>MODELO  DEL PRESUPUESTO DE EFECTIVO </a:t>
            </a:r>
          </a:p>
        </p:txBody>
      </p:sp>
      <p:graphicFrame>
        <p:nvGraphicFramePr>
          <p:cNvPr id="10" name="Marcador de contenido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03249909"/>
              </p:ext>
            </p:extLst>
          </p:nvPr>
        </p:nvGraphicFramePr>
        <p:xfrm>
          <a:off x="609600" y="1228725"/>
          <a:ext cx="8023224" cy="2966720"/>
        </p:xfrm>
        <a:graphic>
          <a:graphicData uri="http://schemas.openxmlformats.org/drawingml/2006/table">
            <a:tbl>
              <a:tblPr firstRow="1" bandRow="1">
                <a:tableStyleId>{616DA210-FB5B-4158-B5E0-FEB733F419BA}</a:tableStyleId>
              </a:tblPr>
              <a:tblGrid>
                <a:gridCol w="3386336">
                  <a:extLst>
                    <a:ext uri="{9D8B030D-6E8A-4147-A177-3AD203B41FA5}">
                      <a16:colId xmlns:a16="http://schemas.microsoft.com/office/drawing/2014/main" val="1752712057"/>
                    </a:ext>
                  </a:extLst>
                </a:gridCol>
                <a:gridCol w="936104">
                  <a:extLst>
                    <a:ext uri="{9D8B030D-6E8A-4147-A177-3AD203B41FA5}">
                      <a16:colId xmlns:a16="http://schemas.microsoft.com/office/drawing/2014/main" val="4001518947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691231437"/>
                    </a:ext>
                  </a:extLst>
                </a:gridCol>
                <a:gridCol w="360040">
                  <a:extLst>
                    <a:ext uri="{9D8B030D-6E8A-4147-A177-3AD203B41FA5}">
                      <a16:colId xmlns:a16="http://schemas.microsoft.com/office/drawing/2014/main" val="1729304761"/>
                    </a:ext>
                  </a:extLst>
                </a:gridCol>
                <a:gridCol w="504056">
                  <a:extLst>
                    <a:ext uri="{9D8B030D-6E8A-4147-A177-3AD203B41FA5}">
                      <a16:colId xmlns:a16="http://schemas.microsoft.com/office/drawing/2014/main" val="1972794619"/>
                    </a:ext>
                  </a:extLst>
                </a:gridCol>
                <a:gridCol w="1540544">
                  <a:extLst>
                    <a:ext uri="{9D8B030D-6E8A-4147-A177-3AD203B41FA5}">
                      <a16:colId xmlns:a16="http://schemas.microsoft.com/office/drawing/2014/main" val="966811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Concepto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Enero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Febrero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dirty="0"/>
                        <a:t>Diciembre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905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Entradas de efectivo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8394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(-) salidas de efectivo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5897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Flujo neto de efectivo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950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(+) efectivo del inicio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531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(=) </a:t>
                      </a:r>
                      <a:r>
                        <a:rPr lang="es-MX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Saldo final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6736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(-) saldo fijado como meta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451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dirty="0"/>
                        <a:t>Exceso o Déficit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72504"/>
                  </a:ext>
                </a:extLst>
              </a:tr>
            </a:tbl>
          </a:graphicData>
        </a:graphic>
      </p:graphicFrame>
      <p:cxnSp>
        <p:nvCxnSpPr>
          <p:cNvPr id="12" name="Conector recto de flecha 11"/>
          <p:cNvCxnSpPr/>
          <p:nvPr/>
        </p:nvCxnSpPr>
        <p:spPr>
          <a:xfrm flipV="1">
            <a:off x="5796136" y="2852936"/>
            <a:ext cx="576064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recto de flecha 12"/>
          <p:cNvCxnSpPr/>
          <p:nvPr/>
        </p:nvCxnSpPr>
        <p:spPr>
          <a:xfrm flipV="1">
            <a:off x="4617412" y="2839576"/>
            <a:ext cx="576064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recto de flecha 13"/>
          <p:cNvCxnSpPr/>
          <p:nvPr/>
        </p:nvCxnSpPr>
        <p:spPr>
          <a:xfrm flipV="1">
            <a:off x="6337086" y="2826216"/>
            <a:ext cx="576064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/>
          <p:cNvCxnSpPr/>
          <p:nvPr/>
        </p:nvCxnSpPr>
        <p:spPr>
          <a:xfrm flipV="1">
            <a:off x="6908891" y="2839576"/>
            <a:ext cx="576064" cy="5760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ángulo 15"/>
          <p:cNvSpPr/>
          <p:nvPr/>
        </p:nvSpPr>
        <p:spPr>
          <a:xfrm>
            <a:off x="628680" y="4748612"/>
            <a:ext cx="800414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MX" sz="1800" b="1" dirty="0">
                <a:effectLst/>
                <a:latin typeface="+mn-lt"/>
                <a:ea typeface="Times New Roman" panose="02020603050405020304" pitchFamily="18" charset="0"/>
              </a:rPr>
              <a:t>Superávit de efectivo (+): </a:t>
            </a:r>
            <a:r>
              <a:rPr lang="es-MX" sz="1800" dirty="0">
                <a:effectLst/>
                <a:latin typeface="+mn-lt"/>
                <a:ea typeface="Times New Roman" panose="02020603050405020304" pitchFamily="18" charset="0"/>
              </a:rPr>
              <a:t>La empresa puede planear inversiones a corto plazo</a:t>
            </a:r>
          </a:p>
          <a:p>
            <a:pPr algn="just">
              <a:spcAft>
                <a:spcPts val="0"/>
              </a:spcAft>
            </a:pPr>
            <a:endParaRPr lang="es-ES" sz="1800" b="1" dirty="0">
              <a:effectLst/>
              <a:latin typeface="+mn-lt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MX" sz="1800" b="1" dirty="0">
                <a:effectLst/>
                <a:latin typeface="+mn-lt"/>
                <a:ea typeface="Times New Roman" panose="02020603050405020304" pitchFamily="18" charset="0"/>
              </a:rPr>
              <a:t>Déficit de efectivo (-): </a:t>
            </a:r>
            <a:r>
              <a:rPr lang="es-MX" sz="1800" dirty="0">
                <a:effectLst/>
                <a:latin typeface="+mn-lt"/>
                <a:ea typeface="Times New Roman" panose="02020603050405020304" pitchFamily="18" charset="0"/>
              </a:rPr>
              <a:t>La empresa tendrá que ajustar su financiamiento a corto plazo</a:t>
            </a:r>
            <a:endParaRPr lang="es-ES" sz="1800" dirty="0">
              <a:effectLst/>
              <a:latin typeface="+mn-lt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15288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759744" cy="563562"/>
          </a:xfrm>
        </p:spPr>
        <p:txBody>
          <a:bodyPr anchor="t"/>
          <a:lstStyle/>
          <a:p>
            <a:pPr algn="ctr"/>
            <a:r>
              <a:rPr lang="es-ES" sz="2400" dirty="0"/>
              <a:t>MODELO  DEL PRESUPUESTO DE EFECTIVO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261665"/>
              </p:ext>
            </p:extLst>
          </p:nvPr>
        </p:nvGraphicFramePr>
        <p:xfrm>
          <a:off x="606425" y="1125538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206814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759744" cy="563562"/>
          </a:xfrm>
        </p:spPr>
        <p:txBody>
          <a:bodyPr anchor="t"/>
          <a:lstStyle/>
          <a:p>
            <a:r>
              <a:rPr lang="es-ES" sz="2400" dirty="0"/>
              <a:t>PRESUPUESTO DE EFECTIVO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7217870"/>
              </p:ext>
            </p:extLst>
          </p:nvPr>
        </p:nvGraphicFramePr>
        <p:xfrm>
          <a:off x="628680" y="1124744"/>
          <a:ext cx="8004145" cy="53285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228434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759744" cy="563562"/>
          </a:xfrm>
        </p:spPr>
        <p:txBody>
          <a:bodyPr anchor="t"/>
          <a:lstStyle/>
          <a:p>
            <a:r>
              <a:rPr lang="es-ES" sz="2400" dirty="0"/>
              <a:t>PRESUPUESTO DE EFECTIVO </a:t>
            </a:r>
          </a:p>
        </p:txBody>
      </p:sp>
      <p:graphicFrame>
        <p:nvGraphicFramePr>
          <p:cNvPr id="4" name="Marcador de conteni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6425726"/>
              </p:ext>
            </p:extLst>
          </p:nvPr>
        </p:nvGraphicFramePr>
        <p:xfrm>
          <a:off x="628680" y="1052736"/>
          <a:ext cx="8004145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702861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28680" y="116632"/>
            <a:ext cx="7831752" cy="563562"/>
          </a:xfrm>
        </p:spPr>
        <p:txBody>
          <a:bodyPr anchor="t"/>
          <a:lstStyle/>
          <a:p>
            <a:r>
              <a:rPr lang="es-ES" sz="2400" dirty="0"/>
              <a:t>EJEMPLO DEMOSTRATIVO CONFERENCIA  2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323528" y="980728"/>
            <a:ext cx="8424936" cy="16850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15000"/>
              </a:lnSpc>
            </a:pPr>
            <a:r>
              <a:rPr lang="es-E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La empresa MIRAMAX SA estima sus necesidades de efectivo como parte integral de su presupuesto general, y le ha solicitado a  usted, como administrador financiero, realizar la proyección de su presupuesto de efectivo para el primer trimestre del año 20xx. Para ello le ofrece la siguiente información:</a:t>
            </a:r>
            <a:endParaRPr lang="es-ES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9370247"/>
              </p:ext>
            </p:extLst>
          </p:nvPr>
        </p:nvGraphicFramePr>
        <p:xfrm>
          <a:off x="628679" y="2665806"/>
          <a:ext cx="7831753" cy="19153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94908">
                  <a:extLst>
                    <a:ext uri="{9D8B030D-6E8A-4147-A177-3AD203B41FA5}">
                      <a16:colId xmlns:a16="http://schemas.microsoft.com/office/drawing/2014/main" val="1478146612"/>
                    </a:ext>
                  </a:extLst>
                </a:gridCol>
                <a:gridCol w="1505592">
                  <a:extLst>
                    <a:ext uri="{9D8B030D-6E8A-4147-A177-3AD203B41FA5}">
                      <a16:colId xmlns:a16="http://schemas.microsoft.com/office/drawing/2014/main" val="3825471957"/>
                    </a:ext>
                  </a:extLst>
                </a:gridCol>
                <a:gridCol w="1471739">
                  <a:extLst>
                    <a:ext uri="{9D8B030D-6E8A-4147-A177-3AD203B41FA5}">
                      <a16:colId xmlns:a16="http://schemas.microsoft.com/office/drawing/2014/main" val="831184743"/>
                    </a:ext>
                  </a:extLst>
                </a:gridCol>
                <a:gridCol w="1486884">
                  <a:extLst>
                    <a:ext uri="{9D8B030D-6E8A-4147-A177-3AD203B41FA5}">
                      <a16:colId xmlns:a16="http://schemas.microsoft.com/office/drawing/2014/main" val="1327922853"/>
                    </a:ext>
                  </a:extLst>
                </a:gridCol>
                <a:gridCol w="1472630">
                  <a:extLst>
                    <a:ext uri="{9D8B030D-6E8A-4147-A177-3AD203B41FA5}">
                      <a16:colId xmlns:a16="http://schemas.microsoft.com/office/drawing/2014/main" val="111050526"/>
                    </a:ext>
                  </a:extLst>
                </a:gridCol>
              </a:tblGrid>
              <a:tr h="2736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PARTIDAS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Diciembre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Enero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Febrero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Marzo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47919596"/>
                  </a:ext>
                </a:extLst>
              </a:tr>
              <a:tr h="2736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Ventas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$ 200 000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$ 210 000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$ 220 000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$ 240 000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95124603"/>
                  </a:ext>
                </a:extLst>
              </a:tr>
              <a:tr h="2736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Compras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98 000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110 000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100 000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120 000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6993797"/>
                  </a:ext>
                </a:extLst>
              </a:tr>
              <a:tr h="2736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Salarios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38 000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38 000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38 000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38 000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9364322"/>
                  </a:ext>
                </a:extLst>
              </a:tr>
              <a:tr h="2736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Intereses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6 000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       6 000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baseline="0" dirty="0">
                          <a:effectLst/>
                        </a:rPr>
                        <a:t>            </a:t>
                      </a:r>
                      <a:r>
                        <a:rPr lang="es-ES" sz="1200" dirty="0">
                          <a:effectLst/>
                        </a:rPr>
                        <a:t> 6 000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          6 000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74973921"/>
                  </a:ext>
                </a:extLst>
              </a:tr>
              <a:tr h="2736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Impuestos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14 000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     14 000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      14 000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        14 000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50939262"/>
                  </a:ext>
                </a:extLst>
              </a:tr>
              <a:tr h="273617">
                <a:tc>
                  <a:txBody>
                    <a:bodyPr/>
                    <a:lstStyle/>
                    <a:p>
                      <a:pPr marL="45720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>
                          <a:effectLst/>
                        </a:rPr>
                        <a:t>Otros gastos</a:t>
                      </a:r>
                      <a:endParaRPr lang="es-ES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6 000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      6 000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       6 000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200" dirty="0">
                          <a:effectLst/>
                        </a:rPr>
                        <a:t>                6 000</a:t>
                      </a:r>
                      <a:endParaRPr lang="es-ES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5059330"/>
                  </a:ext>
                </a:extLst>
              </a:tr>
            </a:tbl>
          </a:graphicData>
        </a:graphic>
      </p:graphicFrame>
      <p:sp>
        <p:nvSpPr>
          <p:cNvPr id="12" name="Rectángulo 11"/>
          <p:cNvSpPr/>
          <p:nvPr/>
        </p:nvSpPr>
        <p:spPr>
          <a:xfrm>
            <a:off x="467544" y="4581128"/>
            <a:ext cx="8136904" cy="1983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143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Efectivo al inicio $ 30 000</a:t>
            </a:r>
          </a:p>
          <a:p>
            <a:pPr marL="5143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Saldo fijado como meta $ 25 000</a:t>
            </a:r>
          </a:p>
          <a:p>
            <a:pPr marL="514350" indent="-285750" algn="just">
              <a:lnSpc>
                <a:spcPct val="115000"/>
              </a:lnSpc>
              <a:buFont typeface="Arial" panose="020B0604020202020204" pitchFamily="34" charset="0"/>
              <a:buChar char="•"/>
            </a:pPr>
            <a:r>
              <a:rPr lang="es-ES" dirty="0">
                <a:latin typeface="+mn-lt"/>
                <a:ea typeface="Calibri" panose="020F0502020204030204" pitchFamily="34" charset="0"/>
                <a:cs typeface="Times New Roman" panose="02020603050405020304" pitchFamily="18" charset="0"/>
              </a:rPr>
              <a:t>El 40% de las ventas serán cobradas en el mes con un 1% de descuento, las restantes se podrán cobrar en el mes siguiente. El 60% de las compras se pagarán en el mes y las restantes en el mes siguiente.</a:t>
            </a:r>
            <a:endParaRPr lang="es-ES" sz="1800" dirty="0">
              <a:effectLst/>
              <a:latin typeface="+mn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0932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Conclusiones</a:t>
            </a:r>
          </a:p>
        </p:txBody>
      </p:sp>
      <p:graphicFrame>
        <p:nvGraphicFramePr>
          <p:cNvPr id="7" name="Marcador de conteni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89305"/>
              </p:ext>
            </p:extLst>
          </p:nvPr>
        </p:nvGraphicFramePr>
        <p:xfrm>
          <a:off x="609600" y="1228725"/>
          <a:ext cx="8023225" cy="49212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33370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Preguntas de comprobación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dirty="0"/>
              <a:t>1.	¿En que consiste el presupuesto de efectivo?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dirty="0"/>
              <a:t>2.	¿Qué diferencia tiene el presupuesto con el flujo de caja?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dirty="0"/>
              <a:t>3.	¿Cuál es el principal insumo en el presupuesto de efectivo?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dirty="0"/>
              <a:t>4.	¿Por qué la depreciación no se incluye en el presupuesto de efectivo?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810355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22238"/>
            <a:ext cx="8210872" cy="563562"/>
          </a:xfrm>
        </p:spPr>
        <p:txBody>
          <a:bodyPr/>
          <a:lstStyle/>
          <a:p>
            <a:r>
              <a:rPr lang="es-ES" dirty="0"/>
              <a:t>Estudio Individual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0" y="1228725"/>
            <a:ext cx="8023225" cy="5152603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1. Ejercicio 2 y 3 de la Guía de estudio. Pág. 6 y 7.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Empresa Antillana de Acero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Empresa COPAL S.A de Acero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2. Ejercicio 8.3 incisos a; b) pág. 443 y 444 del tomo II del Weston.   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3. Ejercicio 8.4 pág. 444 inciso a) tomo II Fundamentos de administración financiera F. Weston.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4. Ejercicio 8.8 pág. 447 y 448 incisos c, d y e tomo II Fundamentos de administración financiera F. Weston. 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es-ES" sz="2000" dirty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es-ES" sz="2000" dirty="0"/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endParaRPr lang="es-ES" sz="2000" dirty="0"/>
          </a:p>
        </p:txBody>
      </p:sp>
    </p:spTree>
    <p:extLst>
      <p:ext uri="{BB962C8B-B14F-4D97-AF65-F5344CB8AC3E}">
        <p14:creationId xmlns:p14="http://schemas.microsoft.com/office/powerpoint/2010/main" val="14966162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Bibliografía Básica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11560" y="980728"/>
            <a:ext cx="8077200" cy="5544616"/>
          </a:xfrm>
        </p:spPr>
        <p:txBody>
          <a:bodyPr/>
          <a:lstStyle/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b="1" dirty="0"/>
              <a:t>BÁSICA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• Gitman, Lawrence J. y </a:t>
            </a:r>
            <a:r>
              <a:rPr lang="es-ES" sz="2000" dirty="0" err="1"/>
              <a:t>Zutter</a:t>
            </a:r>
            <a:r>
              <a:rPr lang="es-ES" sz="2000" dirty="0"/>
              <a:t>, Chad J. </a:t>
            </a:r>
            <a:r>
              <a:rPr lang="es-ES" sz="2000" i="1" dirty="0"/>
              <a:t>Principios de administración financiera</a:t>
            </a:r>
            <a:r>
              <a:rPr lang="es-ES" sz="2000" dirty="0"/>
              <a:t>. (2012), Editorial Pearson Educación, México (12ma Edición).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dirty="0"/>
              <a:t>• Weston, J. F. (2006). Fundamentos de Administración Financiera. Vol. II y III. Editorial Félix Varela, La Habana.</a:t>
            </a:r>
          </a:p>
          <a:p>
            <a:pPr marL="0" indent="0" algn="just">
              <a:spcBef>
                <a:spcPts val="0"/>
              </a:spcBef>
              <a:spcAft>
                <a:spcPts val="1200"/>
              </a:spcAft>
              <a:buNone/>
            </a:pPr>
            <a:r>
              <a:rPr lang="es-ES" sz="2000" b="1" dirty="0">
                <a:solidFill>
                  <a:srgbClr val="113F71"/>
                </a:solidFill>
              </a:rPr>
              <a:t>COMPLEMENTARIA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Brealey R. y S, Myers. (2006). Principios de finanzas corporativas. Mc Graw Hill, Madrid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Documentos y libros en formato digital presentes en MOODLE.</a:t>
            </a:r>
          </a:p>
          <a:p>
            <a:pPr algn="just">
              <a:spcBef>
                <a:spcPts val="0"/>
              </a:spcBef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s-ES" sz="2000" dirty="0"/>
              <a:t>Van </a:t>
            </a:r>
            <a:r>
              <a:rPr lang="es-ES" sz="2000" dirty="0" err="1"/>
              <a:t>Horne</a:t>
            </a:r>
            <a:r>
              <a:rPr lang="es-ES" sz="2000" dirty="0"/>
              <a:t> C., James, </a:t>
            </a:r>
            <a:r>
              <a:rPr lang="es-ES" sz="2000" dirty="0" err="1"/>
              <a:t>Wachowicz</a:t>
            </a:r>
            <a:r>
              <a:rPr lang="es-ES" sz="2000" dirty="0"/>
              <a:t>, Jr., John M. </a:t>
            </a:r>
            <a:r>
              <a:rPr lang="es-ES" sz="2000" i="1" dirty="0"/>
              <a:t>Fundamentos de Administración Financiera</a:t>
            </a:r>
            <a:r>
              <a:rPr lang="es-ES" sz="2000" dirty="0"/>
              <a:t>, (2010),Decimotercera edición, Pearson Educación, México. </a:t>
            </a:r>
          </a:p>
        </p:txBody>
      </p:sp>
    </p:spTree>
    <p:extLst>
      <p:ext uri="{BB962C8B-B14F-4D97-AF65-F5344CB8AC3E}">
        <p14:creationId xmlns:p14="http://schemas.microsoft.com/office/powerpoint/2010/main" val="10201984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Motivación próxima clase: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609601" y="1228725"/>
            <a:ext cx="4322440" cy="1912243"/>
          </a:xfrm>
        </p:spPr>
        <p:txBody>
          <a:bodyPr/>
          <a:lstStyle/>
          <a:p>
            <a:pPr marL="0" indent="0" algn="just">
              <a:buNone/>
            </a:pPr>
            <a:r>
              <a:rPr lang="es-ES" dirty="0"/>
              <a:t>En la próxima clase se comenzarán a ejercitar la proyección de los estados financieros básicos.</a:t>
            </a:r>
          </a:p>
        </p:txBody>
      </p:sp>
      <p:pic>
        <p:nvPicPr>
          <p:cNvPr id="5" name="Picture 43" descr="D:\frida25814\facultad\2015\imagenes para ppt\uhuh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5969" y="1264940"/>
            <a:ext cx="2892455" cy="238008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6" name="Picture 7" descr="D:\frida25814\facultad\2015\imagenes para ppt\oi0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224" y="4115941"/>
            <a:ext cx="2477656" cy="2121371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7" name="Picture 5" descr="D:\frida25814\facultad\2015\imagenes para ppt\x3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8"/>
          <a:stretch>
            <a:fillRect/>
          </a:stretch>
        </p:blipFill>
        <p:spPr bwMode="auto">
          <a:xfrm>
            <a:off x="5495969" y="4077072"/>
            <a:ext cx="2200231" cy="2160240"/>
          </a:xfrm>
          <a:prstGeom prst="rect">
            <a:avLst/>
          </a:prstGeom>
          <a:noFill/>
          <a:ln>
            <a:noFill/>
          </a:ln>
          <a:extLst/>
        </p:spPr>
      </p:pic>
    </p:spTree>
    <p:extLst>
      <p:ext uri="{BB962C8B-B14F-4D97-AF65-F5344CB8AC3E}">
        <p14:creationId xmlns:p14="http://schemas.microsoft.com/office/powerpoint/2010/main" val="16625785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752600" y="1340768"/>
            <a:ext cx="5791200" cy="2415257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en-US" altLang="es-ES" sz="3200" dirty="0"/>
              <a:t>ADMINISTRACIÓN </a:t>
            </a:r>
            <a:br>
              <a:rPr lang="en-US" altLang="es-ES" sz="3200" dirty="0"/>
            </a:br>
            <a:r>
              <a:rPr lang="en-US" altLang="es-ES" sz="3200" dirty="0"/>
              <a:t>FINANCIERA OPERATIVA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52600" y="4844008"/>
            <a:ext cx="6563816" cy="457200"/>
          </a:xfrm>
        </p:spPr>
        <p:txBody>
          <a:bodyPr/>
          <a:lstStyle/>
          <a:p>
            <a:r>
              <a:rPr lang="en-US" altLang="es-ES" sz="1600" dirty="0"/>
              <a:t>MSc. Beatriz </a:t>
            </a:r>
            <a:r>
              <a:rPr lang="es-ES" altLang="es-ES" sz="1600" dirty="0"/>
              <a:t>Fernández</a:t>
            </a:r>
            <a:r>
              <a:rPr lang="en-US" altLang="es-ES" sz="1600" dirty="0"/>
              <a:t> Pérez</a:t>
            </a:r>
          </a:p>
        </p:txBody>
      </p:sp>
      <p:sp>
        <p:nvSpPr>
          <p:cNvPr id="2" name="Rectángulo 1"/>
          <p:cNvSpPr/>
          <p:nvPr/>
        </p:nvSpPr>
        <p:spPr>
          <a:xfrm>
            <a:off x="3995936" y="5517232"/>
            <a:ext cx="1440160" cy="7920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2052" y="2093624"/>
            <a:ext cx="2901948" cy="2456901"/>
          </a:xfrm>
          <a:prstGeom prst="rect">
            <a:avLst/>
          </a:prstGeom>
        </p:spPr>
      </p:pic>
      <p:pic>
        <p:nvPicPr>
          <p:cNvPr id="6" name="Picture 7" descr="D:\frida25814\facultad\2015\imagenes para ppt\uehfohwh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032124"/>
            <a:ext cx="2664296" cy="3061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72383609"/>
      </p:ext>
    </p:extLst>
  </p:cSld>
  <p:clrMapOvr>
    <a:masterClrMapping/>
  </p:clrMapOvr>
</p:sld>
</file>

<file path=ppt/theme/theme1.xml><?xml version="1.0" encoding="utf-8"?>
<a:theme xmlns:a="http://schemas.openxmlformats.org/drawingml/2006/main" name="sample">
  <a:themeElements>
    <a:clrScheme name="sample 2">
      <a:dk1>
        <a:srgbClr val="113F71"/>
      </a:dk1>
      <a:lt1>
        <a:srgbClr val="FFFFFF"/>
      </a:lt1>
      <a:dk2>
        <a:srgbClr val="000000"/>
      </a:dk2>
      <a:lt2>
        <a:srgbClr val="C1D1D3"/>
      </a:lt2>
      <a:accent1>
        <a:srgbClr val="2D7ACF"/>
      </a:accent1>
      <a:accent2>
        <a:srgbClr val="99CC00"/>
      </a:accent2>
      <a:accent3>
        <a:srgbClr val="FFFFFF"/>
      </a:accent3>
      <a:accent4>
        <a:srgbClr val="0D345F"/>
      </a:accent4>
      <a:accent5>
        <a:srgbClr val="ADBEE4"/>
      </a:accent5>
      <a:accent6>
        <a:srgbClr val="8AB900"/>
      </a:accent6>
      <a:hlink>
        <a:srgbClr val="5AABCC"/>
      </a:hlink>
      <a:folHlink>
        <a:srgbClr val="BD9E61"/>
      </a:folHlink>
    </a:clrScheme>
    <a:fontScheme name="samp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sample 1">
        <a:dk1>
          <a:srgbClr val="1F52C0"/>
        </a:dk1>
        <a:lt1>
          <a:srgbClr val="FFFFFF"/>
        </a:lt1>
        <a:dk2>
          <a:srgbClr val="000000"/>
        </a:dk2>
        <a:lt2>
          <a:srgbClr val="D6E1E2"/>
        </a:lt2>
        <a:accent1>
          <a:srgbClr val="E38B55"/>
        </a:accent1>
        <a:accent2>
          <a:srgbClr val="CB81D5"/>
        </a:accent2>
        <a:accent3>
          <a:srgbClr val="FFFFFF"/>
        </a:accent3>
        <a:accent4>
          <a:srgbClr val="1945A4"/>
        </a:accent4>
        <a:accent5>
          <a:srgbClr val="EFC4B4"/>
        </a:accent5>
        <a:accent6>
          <a:srgbClr val="B874C1"/>
        </a:accent6>
        <a:hlink>
          <a:srgbClr val="705FC3"/>
        </a:hlink>
        <a:folHlink>
          <a:srgbClr val="83A6A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2">
        <a:dk1>
          <a:srgbClr val="113F71"/>
        </a:dk1>
        <a:lt1>
          <a:srgbClr val="FFFFFF"/>
        </a:lt1>
        <a:dk2>
          <a:srgbClr val="000000"/>
        </a:dk2>
        <a:lt2>
          <a:srgbClr val="C1D1D3"/>
        </a:lt2>
        <a:accent1>
          <a:srgbClr val="2D7ACF"/>
        </a:accent1>
        <a:accent2>
          <a:srgbClr val="99CC00"/>
        </a:accent2>
        <a:accent3>
          <a:srgbClr val="FFFFFF"/>
        </a:accent3>
        <a:accent4>
          <a:srgbClr val="0D345F"/>
        </a:accent4>
        <a:accent5>
          <a:srgbClr val="ADBEE4"/>
        </a:accent5>
        <a:accent6>
          <a:srgbClr val="8AB900"/>
        </a:accent6>
        <a:hlink>
          <a:srgbClr val="5AABCC"/>
        </a:hlink>
        <a:folHlink>
          <a:srgbClr val="BD9E6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ample 3">
        <a:dk1>
          <a:srgbClr val="1F2163"/>
        </a:dk1>
        <a:lt1>
          <a:srgbClr val="FFFFFF"/>
        </a:lt1>
        <a:dk2>
          <a:srgbClr val="000000"/>
        </a:dk2>
        <a:lt2>
          <a:srgbClr val="CCD8DA"/>
        </a:lt2>
        <a:accent1>
          <a:srgbClr val="4067CA"/>
        </a:accent1>
        <a:accent2>
          <a:srgbClr val="00B4B0"/>
        </a:accent2>
        <a:accent3>
          <a:srgbClr val="FFFFFF"/>
        </a:accent3>
        <a:accent4>
          <a:srgbClr val="191B53"/>
        </a:accent4>
        <a:accent5>
          <a:srgbClr val="AFB8E1"/>
        </a:accent5>
        <a:accent6>
          <a:srgbClr val="00A39F"/>
        </a:accent6>
        <a:hlink>
          <a:srgbClr val="6DB1DF"/>
        </a:hlink>
        <a:folHlink>
          <a:srgbClr val="9292E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cdb2004119gl</Template>
  <TotalTime>929</TotalTime>
  <Words>1456</Words>
  <Application>Microsoft Office PowerPoint</Application>
  <PresentationFormat>Presentación en pantalla (4:3)</PresentationFormat>
  <Paragraphs>220</Paragraphs>
  <Slides>22</Slides>
  <Notes>2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22</vt:i4>
      </vt:variant>
    </vt:vector>
  </HeadingPairs>
  <TitlesOfParts>
    <vt:vector size="29" baseType="lpstr">
      <vt:lpstr>Arial</vt:lpstr>
      <vt:lpstr>Calibri</vt:lpstr>
      <vt:lpstr>Times New Roman</vt:lpstr>
      <vt:lpstr>Verdana</vt:lpstr>
      <vt:lpstr>Wingdings</vt:lpstr>
      <vt:lpstr>sample</vt:lpstr>
      <vt:lpstr>Clip</vt:lpstr>
      <vt:lpstr>ADMINISTRACIÓN  FINANCIERA OPERATIVA</vt:lpstr>
      <vt:lpstr>CONFERENCIA No. 1</vt:lpstr>
      <vt:lpstr>OBJETIVO:</vt:lpstr>
      <vt:lpstr>Desarrollo</vt:lpstr>
      <vt:lpstr>Desarrollo</vt:lpstr>
      <vt:lpstr>La planificación financiera</vt:lpstr>
      <vt:lpstr>Lógica de la Planificación Financiera basada en Presupuestos </vt:lpstr>
      <vt:lpstr>Proceso de planeación financiera a corto plazo</vt:lpstr>
      <vt:lpstr>PARTES DEL PRESUPUESTO DE EFECTIVO </vt:lpstr>
      <vt:lpstr>PARTES DEL PRESUPUESTO DE EFECTIVO </vt:lpstr>
      <vt:lpstr>OBJETIVO   DEL PRESUPUESTO DE EFECTIVO </vt:lpstr>
      <vt:lpstr>MODELO  DEL PRESUPUESTO DE EFECTIVO </vt:lpstr>
      <vt:lpstr>MODELO  DEL PRESUPUESTO DE EFECTIVO </vt:lpstr>
      <vt:lpstr>PRESUPUESTO DE EFECTIVO </vt:lpstr>
      <vt:lpstr>PRESUPUESTO DE EFECTIVO </vt:lpstr>
      <vt:lpstr>EJEMPLO DEMOSTRATIVO CONFERENCIA  2</vt:lpstr>
      <vt:lpstr>Conclusiones</vt:lpstr>
      <vt:lpstr>Preguntas de comprobación </vt:lpstr>
      <vt:lpstr>Estudio Individual</vt:lpstr>
      <vt:lpstr>Bibliografía Básica</vt:lpstr>
      <vt:lpstr>Motivación próxima clase:</vt:lpstr>
      <vt:lpstr>ADMINISTRACIÓN  FINANCIERA OPERATIVA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ADMINISTRACIÓN  FINANCIERA OPERATIVA</dc:title>
  <dc:creator>Pavilion dv7</dc:creator>
  <cp:lastModifiedBy>Beatriz Fernandez</cp:lastModifiedBy>
  <cp:revision>59</cp:revision>
  <dcterms:created xsi:type="dcterms:W3CDTF">2019-11-05T13:28:43Z</dcterms:created>
  <dcterms:modified xsi:type="dcterms:W3CDTF">2026-10-12T08:54:25Z</dcterms:modified>
</cp:coreProperties>
</file>