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60" r:id="rId1"/>
  </p:sldMasterIdLst>
  <p:notesMasterIdLst>
    <p:notesMasterId r:id="rId2"/>
  </p:notesMasterIdLst>
  <p:sldIdLst>
    <p:sldId id="273" r:id="rId3"/>
    <p:sldId id="274"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90" r:id="rId19"/>
  </p:sldIdLst>
  <p:sldSz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6968" autoAdjust="0"/>
    <p:restoredTop sz="94660"/>
  </p:normalViewPr>
  <p:slideViewPr>
    <p:cSldViewPr snapToGrid="0">
      <p:cViewPr varScale="1">
        <p:scale>
          <a:sx n="39" d="100"/>
          <a:sy n="39" d="100"/>
        </p:scale>
        <p:origin x="-114" y="-6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tableStyles" Target="tableStyles.xml"/><Relationship Id="rId21" Type="http://schemas.openxmlformats.org/officeDocument/2006/relationships/presProps" Target="presProps.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59" name=""/>
        <p:cNvGrpSpPr/>
        <p:nvPr/>
      </p:nvGrpSpPr>
      <p:grpSpPr>
        <a:xfrm>
          <a:off x="0" y="0"/>
          <a:ext cx="0" cy="0"/>
          <a:chOff x="0" y="0"/>
          <a:chExt cx="0" cy="0"/>
        </a:xfrm>
      </p:grpSpPr>
      <p:sp>
        <p:nvSpPr>
          <p:cNvPr id="1048664"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65"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66"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67"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68"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69"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5" name=""/>
        <p:cNvGrpSpPr/>
        <p:nvPr/>
      </p:nvGrpSpPr>
      <p:grpSpPr>
        <a:xfrm>
          <a:off x="0" y="0"/>
          <a:ext cx="0" cy="0"/>
          <a:chOff x="0" y="0"/>
          <a:chExt cx="0" cy="0"/>
        </a:xfrm>
      </p:grpSpPr>
      <p:sp>
        <p:nvSpPr>
          <p:cNvPr id="1048589" name="Title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dirty="0" lang="en-US"/>
          </a:p>
        </p:txBody>
      </p:sp>
      <p:sp>
        <p:nvSpPr>
          <p:cNvPr id="1048590"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s-ES" smtClean="0"/>
              <a:t>Haga clic para modificar el estilo de subtítulo del patrón</a:t>
            </a:r>
            <a:endParaRPr dirty="0" lang="en-US"/>
          </a:p>
        </p:txBody>
      </p:sp>
      <p:sp>
        <p:nvSpPr>
          <p:cNvPr id="1048591"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92" name="Footer Placeholder 4"/>
          <p:cNvSpPr>
            <a:spLocks noGrp="1"/>
          </p:cNvSpPr>
          <p:nvPr>
            <p:ph type="ftr" sz="quarter" idx="11"/>
          </p:nvPr>
        </p:nvSpPr>
        <p:spPr/>
        <p:txBody>
          <a:bodyPr/>
          <a:p>
            <a:endParaRPr dirty="0" lang="en-US"/>
          </a:p>
        </p:txBody>
      </p:sp>
      <p:sp>
        <p:nvSpPr>
          <p:cNvPr id="1048593"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1" name=""/>
        <p:cNvGrpSpPr/>
        <p:nvPr/>
      </p:nvGrpSpPr>
      <p:grpSpPr>
        <a:xfrm>
          <a:off x="0" y="0"/>
          <a:ext cx="0" cy="0"/>
          <a:chOff x="0" y="0"/>
          <a:chExt cx="0" cy="0"/>
        </a:xfrm>
      </p:grpSpPr>
      <p:sp>
        <p:nvSpPr>
          <p:cNvPr id="1048581" name="Title 1"/>
          <p:cNvSpPr>
            <a:spLocks noGrp="1"/>
          </p:cNvSpPr>
          <p:nvPr>
            <p:ph type="title"/>
          </p:nvPr>
        </p:nvSpPr>
        <p:spPr/>
        <p:txBody>
          <a:bodyPr/>
          <a:p>
            <a:r>
              <a:rPr lang="es-ES" smtClean="0"/>
              <a:t>Haga clic para modificar el estilo de título del patrón</a:t>
            </a:r>
            <a:endParaRPr dirty="0" lang="en-US"/>
          </a:p>
        </p:txBody>
      </p:sp>
      <p:sp>
        <p:nvSpPr>
          <p:cNvPr id="1048582" name="Content Placeholder 2"/>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8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54" name=""/>
        <p:cNvGrpSpPr/>
        <p:nvPr/>
      </p:nvGrpSpPr>
      <p:grpSpPr>
        <a:xfrm>
          <a:off x="0" y="0"/>
          <a:ext cx="0" cy="0"/>
          <a:chOff x="0" y="0"/>
          <a:chExt cx="0" cy="0"/>
        </a:xfrm>
      </p:grpSpPr>
      <p:sp>
        <p:nvSpPr>
          <p:cNvPr id="1048636" name="Title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dirty="0" lang="en-US"/>
          </a:p>
        </p:txBody>
      </p:sp>
      <p:sp>
        <p:nvSpPr>
          <p:cNvPr id="1048637"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s-ES" smtClean="0"/>
              <a:t>Haga clic para modificar el estilo de texto del patrón</a:t>
            </a:r>
          </a:p>
        </p:txBody>
      </p:sp>
      <p:sp>
        <p:nvSpPr>
          <p:cNvPr id="1048638"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9" name="Footer Placeholder 4"/>
          <p:cNvSpPr>
            <a:spLocks noGrp="1"/>
          </p:cNvSpPr>
          <p:nvPr>
            <p:ph type="ftr" sz="quarter" idx="11"/>
          </p:nvPr>
        </p:nvSpPr>
        <p:spPr/>
        <p:txBody>
          <a:bodyPr/>
          <a:p>
            <a:endParaRPr dirty="0" lang="en-US"/>
          </a:p>
        </p:txBody>
      </p:sp>
      <p:sp>
        <p:nvSpPr>
          <p:cNvPr id="1048640"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55" name=""/>
        <p:cNvGrpSpPr/>
        <p:nvPr/>
      </p:nvGrpSpPr>
      <p:grpSpPr>
        <a:xfrm>
          <a:off x="0" y="0"/>
          <a:ext cx="0" cy="0"/>
          <a:chOff x="0" y="0"/>
          <a:chExt cx="0" cy="0"/>
        </a:xfrm>
      </p:grpSpPr>
      <p:sp>
        <p:nvSpPr>
          <p:cNvPr id="1048641" name="Title 1"/>
          <p:cNvSpPr>
            <a:spLocks noGrp="1"/>
          </p:cNvSpPr>
          <p:nvPr>
            <p:ph type="title"/>
          </p:nvPr>
        </p:nvSpPr>
        <p:spPr/>
        <p:txBody>
          <a:bodyPr/>
          <a:p>
            <a:r>
              <a:rPr lang="es-ES" smtClean="0"/>
              <a:t>Haga clic para modificar el estilo de título del patrón</a:t>
            </a:r>
            <a:endParaRPr dirty="0" lang="en-US"/>
          </a:p>
        </p:txBody>
      </p:sp>
      <p:sp>
        <p:nvSpPr>
          <p:cNvPr id="1048642" name="Content Placeholder 2"/>
          <p:cNvSpPr>
            <a:spLocks noGrp="1"/>
          </p:cNvSpPr>
          <p:nvPr>
            <p:ph sz="half" idx="1"/>
          </p:nvPr>
        </p:nvSpPr>
        <p:spPr>
          <a:xfrm>
            <a:off x="838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3" name="Content Placeholder 3"/>
          <p:cNvSpPr>
            <a:spLocks noGrp="1"/>
          </p:cNvSpPr>
          <p:nvPr>
            <p:ph sz="half" idx="2"/>
          </p:nvPr>
        </p:nvSpPr>
        <p:spPr>
          <a:xfrm>
            <a:off x="6172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4"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45" name="Footer Placeholder 5"/>
          <p:cNvSpPr>
            <a:spLocks noGrp="1"/>
          </p:cNvSpPr>
          <p:nvPr>
            <p:ph type="ftr" sz="quarter" idx="11"/>
          </p:nvPr>
        </p:nvSpPr>
        <p:spPr/>
        <p:txBody>
          <a:bodyPr/>
          <a:p>
            <a:endParaRPr dirty="0" lang="en-US"/>
          </a:p>
        </p:txBody>
      </p:sp>
      <p:sp>
        <p:nvSpPr>
          <p:cNvPr id="1048646"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56" name=""/>
        <p:cNvGrpSpPr/>
        <p:nvPr/>
      </p:nvGrpSpPr>
      <p:grpSpPr>
        <a:xfrm>
          <a:off x="0" y="0"/>
          <a:ext cx="0" cy="0"/>
          <a:chOff x="0" y="0"/>
          <a:chExt cx="0" cy="0"/>
        </a:xfrm>
      </p:grpSpPr>
      <p:sp>
        <p:nvSpPr>
          <p:cNvPr id="1048647" name="Title 1"/>
          <p:cNvSpPr>
            <a:spLocks noGrp="1"/>
          </p:cNvSpPr>
          <p:nvPr>
            <p:ph type="title"/>
          </p:nvPr>
        </p:nvSpPr>
        <p:spPr>
          <a:xfrm>
            <a:off x="839788" y="365125"/>
            <a:ext cx="10515600" cy="1325563"/>
          </a:xfrm>
        </p:spPr>
        <p:txBody>
          <a:bodyPr/>
          <a:p>
            <a:r>
              <a:rPr lang="es-ES" smtClean="0"/>
              <a:t>Haga clic para modificar el estilo de título del patrón</a:t>
            </a:r>
            <a:endParaRPr dirty="0" lang="en-US"/>
          </a:p>
        </p:txBody>
      </p:sp>
      <p:sp>
        <p:nvSpPr>
          <p:cNvPr id="1048648"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49" name="Content Placeholder 3"/>
          <p:cNvSpPr>
            <a:spLocks noGrp="1"/>
          </p:cNvSpPr>
          <p:nvPr>
            <p:ph sz="half" idx="2"/>
          </p:nvPr>
        </p:nvSpPr>
        <p:spPr>
          <a:xfrm>
            <a:off x="839788" y="2505075"/>
            <a:ext cx="5157787"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0"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51" name="Content Placeholder 5"/>
          <p:cNvSpPr>
            <a:spLocks noGrp="1"/>
          </p:cNvSpPr>
          <p:nvPr>
            <p:ph sz="quarter" idx="4"/>
          </p:nvPr>
        </p:nvSpPr>
        <p:spPr>
          <a:xfrm>
            <a:off x="6172200" y="2505075"/>
            <a:ext cx="5183188"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2" name="Date Placeholder 6"/>
          <p:cNvSpPr>
            <a:spLocks noGrp="1"/>
          </p:cNvSpPr>
          <p:nvPr>
            <p:ph type="dt" sz="half" idx="10"/>
          </p:nvPr>
        </p:nvSpPr>
        <p:spPr/>
        <p:txBody>
          <a:bodyPr/>
          <a:p>
            <a:fld id="{C764DE79-268F-4C1A-8933-263129D2AF90}" type="datetimeFigureOut">
              <a:rPr dirty="0" lang="en-US"/>
            </a:fld>
            <a:endParaRPr dirty="0" lang="en-US"/>
          </a:p>
        </p:txBody>
      </p:sp>
      <p:sp>
        <p:nvSpPr>
          <p:cNvPr id="1048653" name="Footer Placeholder 7"/>
          <p:cNvSpPr>
            <a:spLocks noGrp="1"/>
          </p:cNvSpPr>
          <p:nvPr>
            <p:ph type="ftr" sz="quarter" idx="11"/>
          </p:nvPr>
        </p:nvSpPr>
        <p:spPr/>
        <p:txBody>
          <a:bodyPr/>
          <a:p>
            <a:endParaRPr dirty="0" lang="en-US"/>
          </a:p>
        </p:txBody>
      </p:sp>
      <p:sp>
        <p:nvSpPr>
          <p:cNvPr id="1048654" name="Slide Number Placeholder 8"/>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olo el título">
    <p:spTree>
      <p:nvGrpSpPr>
        <p:cNvPr id="50" name=""/>
        <p:cNvGrpSpPr/>
        <p:nvPr/>
      </p:nvGrpSpPr>
      <p:grpSpPr>
        <a:xfrm>
          <a:off x="0" y="0"/>
          <a:ext cx="0" cy="0"/>
          <a:chOff x="0" y="0"/>
          <a:chExt cx="0" cy="0"/>
        </a:xfrm>
      </p:grpSpPr>
      <p:sp>
        <p:nvSpPr>
          <p:cNvPr id="1048616" name="Title 1"/>
          <p:cNvSpPr>
            <a:spLocks noGrp="1"/>
          </p:cNvSpPr>
          <p:nvPr>
            <p:ph type="title"/>
          </p:nvPr>
        </p:nvSpPr>
        <p:spPr/>
        <p:txBody>
          <a:bodyPr/>
          <a:p>
            <a:r>
              <a:rPr lang="es-ES" smtClean="0"/>
              <a:t>Haga clic para modificar el estilo de título del patrón</a:t>
            </a:r>
            <a:endParaRPr dirty="0" lang="en-US"/>
          </a:p>
        </p:txBody>
      </p:sp>
      <p:sp>
        <p:nvSpPr>
          <p:cNvPr id="1048617" name="Date Placeholder 2"/>
          <p:cNvSpPr>
            <a:spLocks noGrp="1"/>
          </p:cNvSpPr>
          <p:nvPr>
            <p:ph type="dt" sz="half" idx="10"/>
          </p:nvPr>
        </p:nvSpPr>
        <p:spPr/>
        <p:txBody>
          <a:bodyPr/>
          <a:p>
            <a:fld id="{C764DE79-268F-4C1A-8933-263129D2AF90}" type="datetimeFigureOut">
              <a:rPr dirty="0" lang="en-US"/>
            </a:fld>
            <a:endParaRPr dirty="0" lang="en-US"/>
          </a:p>
        </p:txBody>
      </p:sp>
      <p:sp>
        <p:nvSpPr>
          <p:cNvPr id="1048618" name="Footer Placeholder 3"/>
          <p:cNvSpPr>
            <a:spLocks noGrp="1"/>
          </p:cNvSpPr>
          <p:nvPr>
            <p:ph type="ftr" sz="quarter" idx="11"/>
          </p:nvPr>
        </p:nvSpPr>
        <p:spPr/>
        <p:txBody>
          <a:bodyPr/>
          <a:p>
            <a:endParaRPr dirty="0" lang="en-US"/>
          </a:p>
        </p:txBody>
      </p:sp>
      <p:sp>
        <p:nvSpPr>
          <p:cNvPr id="1048619" name="Slide Number Placeholder 4"/>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57" name=""/>
        <p:cNvGrpSpPr/>
        <p:nvPr/>
      </p:nvGrpSpPr>
      <p:grpSpPr>
        <a:xfrm>
          <a:off x="0" y="0"/>
          <a:ext cx="0" cy="0"/>
          <a:chOff x="0" y="0"/>
          <a:chExt cx="0" cy="0"/>
        </a:xfrm>
      </p:grpSpPr>
      <p:sp>
        <p:nvSpPr>
          <p:cNvPr id="1048655" name="Date Placeholder 1"/>
          <p:cNvSpPr>
            <a:spLocks noGrp="1"/>
          </p:cNvSpPr>
          <p:nvPr>
            <p:ph type="dt" sz="half" idx="10"/>
          </p:nvPr>
        </p:nvSpPr>
        <p:spPr/>
        <p:txBody>
          <a:bodyPr/>
          <a:p>
            <a:fld id="{C764DE79-268F-4C1A-8933-263129D2AF90}" type="datetimeFigureOut">
              <a:rPr dirty="0" lang="en-US"/>
            </a:fld>
            <a:endParaRPr dirty="0" lang="en-US"/>
          </a:p>
        </p:txBody>
      </p:sp>
      <p:sp>
        <p:nvSpPr>
          <p:cNvPr id="1048656" name="Footer Placeholder 2"/>
          <p:cNvSpPr>
            <a:spLocks noGrp="1"/>
          </p:cNvSpPr>
          <p:nvPr>
            <p:ph type="ftr" sz="quarter" idx="11"/>
          </p:nvPr>
        </p:nvSpPr>
        <p:spPr/>
        <p:txBody>
          <a:bodyPr/>
          <a:p>
            <a:endParaRPr dirty="0" lang="en-US"/>
          </a:p>
        </p:txBody>
      </p:sp>
      <p:sp>
        <p:nvSpPr>
          <p:cNvPr id="1048657" name="Slide Number Placeholder 3"/>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58" name=""/>
        <p:cNvGrpSpPr/>
        <p:nvPr/>
      </p:nvGrpSpPr>
      <p:grpSpPr>
        <a:xfrm>
          <a:off x="0" y="0"/>
          <a:ext cx="0" cy="0"/>
          <a:chOff x="0" y="0"/>
          <a:chExt cx="0" cy="0"/>
        </a:xfrm>
      </p:grpSpPr>
      <p:sp>
        <p:nvSpPr>
          <p:cNvPr id="1048658"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59"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0"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61"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62" name="Footer Placeholder 5"/>
          <p:cNvSpPr>
            <a:spLocks noGrp="1"/>
          </p:cNvSpPr>
          <p:nvPr>
            <p:ph type="ftr" sz="quarter" idx="11"/>
          </p:nvPr>
        </p:nvSpPr>
        <p:spPr/>
        <p:txBody>
          <a:bodyPr/>
          <a:p>
            <a:endParaRPr dirty="0" lang="en-US"/>
          </a:p>
        </p:txBody>
      </p:sp>
      <p:sp>
        <p:nvSpPr>
          <p:cNvPr id="1048663"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52" name=""/>
        <p:cNvGrpSpPr/>
        <p:nvPr/>
      </p:nvGrpSpPr>
      <p:grpSpPr>
        <a:xfrm>
          <a:off x="0" y="0"/>
          <a:ext cx="0" cy="0"/>
          <a:chOff x="0" y="0"/>
          <a:chExt cx="0" cy="0"/>
        </a:xfrm>
      </p:grpSpPr>
      <p:sp>
        <p:nvSpPr>
          <p:cNvPr id="1048625"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26" name="Picture Placeholder 2"/>
          <p:cNvSpPr>
            <a:spLocks noChangeAspect="1" noGrp="1"/>
          </p:cNvSpPr>
          <p:nvPr>
            <p:ph type="pic" idx="1"/>
          </p:nvPr>
        </p:nvSpPr>
        <p:spPr>
          <a:xfrm>
            <a:off x="5183188" y="987425"/>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s-ES" smtClean="0"/>
              <a:t>Haga clic en el icono para agregar una imagen</a:t>
            </a:r>
            <a:endParaRPr dirty="0" lang="en-US"/>
          </a:p>
        </p:txBody>
      </p:sp>
      <p:sp>
        <p:nvSpPr>
          <p:cNvPr id="1048627"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28"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29" name="Footer Placeholder 5"/>
          <p:cNvSpPr>
            <a:spLocks noGrp="1"/>
          </p:cNvSpPr>
          <p:nvPr>
            <p:ph type="ftr" sz="quarter" idx="11"/>
          </p:nvPr>
        </p:nvSpPr>
        <p:spPr/>
        <p:txBody>
          <a:bodyPr/>
          <a:p>
            <a:endParaRPr dirty="0" lang="en-US"/>
          </a:p>
        </p:txBody>
      </p:sp>
      <p:sp>
        <p:nvSpPr>
          <p:cNvPr id="1048630"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53" name=""/>
        <p:cNvGrpSpPr/>
        <p:nvPr/>
      </p:nvGrpSpPr>
      <p:grpSpPr>
        <a:xfrm>
          <a:off x="0" y="0"/>
          <a:ext cx="0" cy="0"/>
          <a:chOff x="0" y="0"/>
          <a:chExt cx="0" cy="0"/>
        </a:xfrm>
      </p:grpSpPr>
      <p:sp>
        <p:nvSpPr>
          <p:cNvPr id="1048631" name="Title 1"/>
          <p:cNvSpPr>
            <a:spLocks noGrp="1"/>
          </p:cNvSpPr>
          <p:nvPr>
            <p:ph type="title"/>
          </p:nvPr>
        </p:nvSpPr>
        <p:spPr/>
        <p:txBody>
          <a:bodyPr/>
          <a:p>
            <a:r>
              <a:rPr lang="es-ES" smtClean="0"/>
              <a:t>Haga clic para modificar el estilo de título del patrón</a:t>
            </a:r>
            <a:endParaRPr dirty="0" lang="en-US"/>
          </a:p>
        </p:txBody>
      </p:sp>
      <p:sp>
        <p:nvSpPr>
          <p:cNvPr id="1048632" name="Vertical Text Placeholder 2"/>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3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4" name="Footer Placeholder 4"/>
          <p:cNvSpPr>
            <a:spLocks noGrp="1"/>
          </p:cNvSpPr>
          <p:nvPr>
            <p:ph type="ftr" sz="quarter" idx="11"/>
          </p:nvPr>
        </p:nvSpPr>
        <p:spPr/>
        <p:txBody>
          <a:bodyPr/>
          <a:p>
            <a:endParaRPr dirty="0" lang="en-US"/>
          </a:p>
        </p:txBody>
      </p:sp>
      <p:sp>
        <p:nvSpPr>
          <p:cNvPr id="104863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51" name=""/>
        <p:cNvGrpSpPr/>
        <p:nvPr/>
      </p:nvGrpSpPr>
      <p:grpSpPr>
        <a:xfrm>
          <a:off x="0" y="0"/>
          <a:ext cx="0" cy="0"/>
          <a:chOff x="0" y="0"/>
          <a:chExt cx="0" cy="0"/>
        </a:xfrm>
      </p:grpSpPr>
      <p:sp>
        <p:nvSpPr>
          <p:cNvPr id="1048620" name="Vertical Title 1"/>
          <p:cNvSpPr>
            <a:spLocks noGrp="1"/>
          </p:cNvSpPr>
          <p:nvPr>
            <p:ph type="title" orient="vert"/>
          </p:nvPr>
        </p:nvSpPr>
        <p:spPr>
          <a:xfrm>
            <a:off x="8724900" y="365125"/>
            <a:ext cx="2628900" cy="5811838"/>
          </a:xfrm>
        </p:spPr>
        <p:txBody>
          <a:bodyPr vert="eaVert"/>
          <a:p>
            <a:r>
              <a:rPr lang="es-ES" smtClean="0"/>
              <a:t>Haga clic para modificar el estilo de título del patrón</a:t>
            </a:r>
            <a:endParaRPr dirty="0" lang="en-US"/>
          </a:p>
        </p:txBody>
      </p:sp>
      <p:sp>
        <p:nvSpPr>
          <p:cNvPr id="1048621" name="Vertical Text Placeholder 2"/>
          <p:cNvSpPr>
            <a:spLocks noGrp="1"/>
          </p:cNvSpPr>
          <p:nvPr>
            <p:ph type="body" orient="vert" idx="1"/>
          </p:nvPr>
        </p:nvSpPr>
        <p:spPr>
          <a:xfrm>
            <a:off x="838200" y="365125"/>
            <a:ext cx="7734300" cy="5811838"/>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22"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23" name="Footer Placeholder 4"/>
          <p:cNvSpPr>
            <a:spLocks noGrp="1"/>
          </p:cNvSpPr>
          <p:nvPr>
            <p:ph type="ftr" sz="quarter" idx="11"/>
          </p:nvPr>
        </p:nvSpPr>
        <p:spPr/>
        <p:txBody>
          <a:bodyPr/>
          <a:p>
            <a:endParaRPr dirty="0" lang="en-US"/>
          </a:p>
        </p:txBody>
      </p:sp>
      <p:sp>
        <p:nvSpPr>
          <p:cNvPr id="1048624"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9"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s-ES" smtClean="0"/>
              <a:t>Haga clic para modificar el estilo de título del patrón</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764DE79-268F-4C1A-8933-263129D2AF90}" type="datetimeFigureOut">
              <a:rPr dirty="0" lang="en-US"/>
            </a:fld>
            <a:endParaRPr dirty="0"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48F63A3B-78C7-47BE-AE5E-E10140E04643}"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1" name="1 Título"/>
          <p:cNvSpPr>
            <a:spLocks noGrp="1"/>
          </p:cNvSpPr>
          <p:nvPr>
            <p:ph type="ctrTitle"/>
          </p:nvPr>
        </p:nvSpPr>
        <p:spPr>
          <a:xfrm>
            <a:off x="1701246" y="154904"/>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02" name="2 Subtítulo"/>
          <p:cNvSpPr>
            <a:spLocks noGrp="1"/>
          </p:cNvSpPr>
          <p:nvPr>
            <p:ph type="subTitle" idx="1"/>
          </p:nvPr>
        </p:nvSpPr>
        <p:spPr>
          <a:xfrm>
            <a:off x="1320800" y="2390776"/>
            <a:ext cx="10566400" cy="1952625"/>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mentos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03"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4"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04"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5"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05"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06" name="Rectangle 1"/>
          <p:cNvSpPr>
            <a:spLocks noChangeArrowheads="1"/>
          </p:cNvSpPr>
          <p:nvPr/>
        </p:nvSpPr>
        <p:spPr bwMode="auto">
          <a:xfrm>
            <a:off x="158210" y="1370975"/>
            <a:ext cx="11664778" cy="4196714"/>
          </a:xfrm>
          <a:prstGeom prst="rect"/>
          <a:noFill/>
          <a:ln>
            <a:noFill/>
          </a:ln>
          <a:effectLst/>
        </p:spPr>
        <p:txBody>
          <a:bodyPr anchor="ctr" anchorCtr="0" bIns="45720" compatLnSpc="1" lIns="91440" numCol="1" rIns="91440" tIns="45720" vert="horz" wrap="square">
            <a:prstTxWarp prst="textNoShape"/>
            <a:spAutoFit/>
          </a:bodyPr>
          <a:lstStyle>
            <a:lvl1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1pPr>
            <a:lvl2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2pPr>
            <a:lvl3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3pPr>
            <a:lvl4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4pPr>
            <a:lvl5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5pPr>
            <a:lvl6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6pPr>
            <a:lvl7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7pPr>
            <a:lvl8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8pPr>
            <a:lvl9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9pPr>
          </a:lstStyle>
          <a:p>
            <a:pPr algn="ctr"/>
            <a:r>
              <a:rPr altLang="es-ES" b="1" dirty="0" sz="3600" lang="en-US">
                <a:solidFill>
                  <a:srgbClr val="D66565"/>
                </a:solidFill>
              </a:rPr>
              <a:t>Conferencia </a:t>
            </a:r>
            <a:r>
              <a:rPr altLang="es-ES" b="1" dirty="0" sz="3600" lang="en-US">
                <a:solidFill>
                  <a:srgbClr val="D66565"/>
                </a:solidFill>
              </a:rPr>
              <a:t>N</a:t>
            </a:r>
            <a:r>
              <a:rPr altLang="es-ES" b="1" dirty="0" sz="3600" lang="en-US">
                <a:solidFill>
                  <a:srgbClr val="D66565"/>
                </a:solidFill>
              </a:rPr>
              <a:t>o</a:t>
            </a:r>
            <a:r>
              <a:rPr altLang="es-ES" b="1" dirty="0" sz="3600" lang="en-US">
                <a:solidFill>
                  <a:srgbClr val="D66565"/>
                </a:solidFill>
              </a:rPr>
              <a:t>.</a:t>
            </a:r>
            <a:r>
              <a:rPr altLang="es-ES" b="1" dirty="0" sz="3600" lang="en-US">
                <a:solidFill>
                  <a:srgbClr val="D66565"/>
                </a:solidFill>
              </a:rPr>
              <a:t> </a:t>
            </a:r>
            <a:r>
              <a:rPr altLang="es-ES" b="1" dirty="0" sz="3600" lang="en-US">
                <a:solidFill>
                  <a:srgbClr val="D66565"/>
                </a:solidFill>
              </a:rPr>
              <a:t>7</a:t>
            </a:r>
            <a:endParaRPr b="1" dirty="0" sz="3600" lang="es-ES">
              <a:solidFill>
                <a:srgbClr val="D66565"/>
              </a:solidFill>
            </a:endParaRPr>
          </a:p>
          <a:p>
            <a:pPr algn="ctr"/>
            <a:r>
              <a:rPr altLang="es-ES" b="1" dirty="0" sz="3600" lang="en-US">
                <a:solidFill>
                  <a:srgbClr val="D66565"/>
                </a:solidFill>
              </a:rPr>
              <a:t> </a:t>
            </a:r>
            <a:endParaRPr b="1" dirty="0" sz="3600" lang="es-ES">
              <a:solidFill>
                <a:srgbClr val="D66565"/>
              </a:solidFill>
            </a:endParaRPr>
          </a:p>
          <a:p>
            <a:endParaRPr dirty="0" sz="2400" lang="es-ES"/>
          </a:p>
          <a:p>
            <a:r>
              <a:rPr altLang="es-ES_tradnl" baseline="0" b="1" cap="none" dirty="0" sz="28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EMA</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III</a:t>
            </a:r>
            <a:r>
              <a:rPr baseline="0" b="0"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1" dirty="0" sz="2800" lang="es-ES"/>
              <a:t>Técnicas para la toma de decisiones y </a:t>
            </a:r>
            <a:r>
              <a:rPr b="1" dirty="0" sz="2800" lang="es-ES" smtClean="0"/>
              <a:t>cierre </a:t>
            </a:r>
            <a:r>
              <a:rPr b="1" dirty="0" sz="2800" lang="es-ES"/>
              <a:t>de la auditoría</a:t>
            </a:r>
            <a:endParaRPr dirty="0" sz="2800" lang="es-ES"/>
          </a:p>
          <a:p>
            <a:r>
              <a:rPr b="1" dirty="0" sz="2800" lang="es-ES"/>
              <a:t> </a:t>
            </a:r>
            <a:endParaRPr dirty="0" sz="2800" lang="es-ES"/>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8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Sumario:</a:t>
            </a:r>
            <a:endParaRPr baseline="0" b="0" cap="none" dirty="0" sz="2800" i="0" kumimoji="0" lang="es-ES" normalizeH="0" strike="noStrike" u="none" smtClean="0">
              <a:ln>
                <a:noFill/>
              </a:ln>
              <a:solidFill>
                <a:schemeClr val="tx1"/>
              </a:solidFill>
              <a:effectLst/>
              <a:latin typeface="AR JULIAN" panose="02000000000000000000" pitchFamily="2" charset="0"/>
            </a:endParaRPr>
          </a:p>
          <a:p>
            <a:pPr indent="-342900" marL="342900">
              <a:buFont typeface="Arial" pitchFamily="34" charset="0"/>
              <a:buChar char="•"/>
            </a:pPr>
            <a:r>
              <a:rPr altLang="es-ES" dirty="0" sz="2800" lang="en-US" smtClean="0"/>
              <a:t>Muestreo definición</a:t>
            </a:r>
            <a:endParaRPr dirty="0" sz="2800" lang="es-ES"/>
          </a:p>
          <a:p>
            <a:pPr indent="-342900" marL="342900">
              <a:buFont typeface="Arial" pitchFamily="34" charset="0"/>
              <a:buChar char="•"/>
            </a:pPr>
            <a:r>
              <a:rPr altLang="es-ES" dirty="0" sz="2800" lang="en-US" smtClean="0"/>
              <a:t>Pasos para seleccionar la muestra</a:t>
            </a:r>
            <a:endParaRPr dirty="0" sz="2800" lang="es-ES"/>
          </a:p>
          <a:p>
            <a:pPr indent="-342900" marL="342900">
              <a:buFont typeface="Arial" pitchFamily="34" charset="0"/>
              <a:buChar char="•"/>
            </a:pPr>
            <a:r>
              <a:rPr altLang="es-ES" dirty="0" sz="2800" lang="en-US" smtClean="0"/>
              <a:t>Tipos de muestreos</a:t>
            </a:r>
            <a:endParaRPr dirty="0" sz="2800"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7" name="Rectángulo 2"/>
          <p:cNvSpPr/>
          <p:nvPr/>
        </p:nvSpPr>
        <p:spPr>
          <a:xfrm>
            <a:off x="271848" y="348426"/>
            <a:ext cx="11491783" cy="7210425"/>
          </a:xfrm>
          <a:prstGeom prst="rect"/>
        </p:spPr>
        <p:txBody>
          <a:bodyPr wrap="square">
            <a:spAutoFit/>
          </a:bodyPr>
          <a:p>
            <a:pPr algn="ctr"/>
            <a:r>
              <a:rPr altLang="es-ES" b="1" dirty="0" sz="3600" lang="en-US" u="sng" smtClean="0">
                <a:solidFill>
                  <a:srgbClr val="D66565"/>
                </a:solidFill>
              </a:rPr>
              <a:t>D</a:t>
            </a:r>
            <a:r>
              <a:rPr altLang="es-ES" b="1" dirty="0" sz="3600" lang="en-US" u="sng" smtClean="0">
                <a:solidFill>
                  <a:srgbClr val="D66565"/>
                </a:solidFill>
              </a:rPr>
              <a:t>e</a:t>
            </a:r>
            <a:r>
              <a:rPr altLang="es-ES" b="1" dirty="0" sz="3600" lang="en-US" u="sng" smtClean="0">
                <a:solidFill>
                  <a:srgbClr val="D66565"/>
                </a:solidFill>
              </a:rPr>
              <a:t>f</a:t>
            </a:r>
            <a:r>
              <a:rPr altLang="es-ES" b="1" dirty="0" sz="3600" lang="en-US" u="sng" smtClean="0">
                <a:solidFill>
                  <a:srgbClr val="D66565"/>
                </a:solidFill>
              </a:rPr>
              <a:t>i</a:t>
            </a:r>
            <a:r>
              <a:rPr altLang="es-ES" b="1" dirty="0" sz="3600" lang="en-US" u="sng" smtClean="0">
                <a:solidFill>
                  <a:srgbClr val="D66565"/>
                </a:solidFill>
              </a:rPr>
              <a:t>n</a:t>
            </a:r>
            <a:r>
              <a:rPr altLang="es-ES" b="1" dirty="0" sz="3600" lang="en-US" u="sng" smtClean="0">
                <a:solidFill>
                  <a:srgbClr val="D66565"/>
                </a:solidFill>
              </a:rPr>
              <a:t>i</a:t>
            </a:r>
            <a:r>
              <a:rPr altLang="es-ES" b="1" dirty="0" sz="3600" lang="en-US" u="sng" smtClean="0">
                <a:solidFill>
                  <a:srgbClr val="D66565"/>
                </a:solidFill>
              </a:rPr>
              <a:t>c</a:t>
            </a:r>
            <a:r>
              <a:rPr altLang="es-ES" b="1" dirty="0" sz="3600" lang="en-US" u="sng" smtClean="0">
                <a:solidFill>
                  <a:srgbClr val="D66565"/>
                </a:solidFill>
              </a:rPr>
              <a:t>iones</a:t>
            </a:r>
            <a:endParaRPr b="1" dirty="0" sz="2400" lang="es-ES"/>
          </a:p>
          <a:p>
            <a:pPr algn="l" indent="-342900" marL="342900">
              <a:buFont typeface="Arial"/>
              <a:buChar char="•"/>
            </a:pPr>
            <a:r>
              <a:rPr altLang="es-ES" b="1" dirty="0" sz="2000" lang="en-US" u="none" smtClean="0">
                <a:solidFill>
                  <a:srgbClr val="000000"/>
                </a:solidFill>
              </a:rPr>
              <a:t>Muestreo de auditoría</a:t>
            </a:r>
            <a:r>
              <a:rPr altLang="es-ES" b="0" dirty="0" sz="2000" lang="en-US" u="none" smtClean="0">
                <a:solidFill>
                  <a:srgbClr val="000000"/>
                </a:solidFill>
              </a:rPr>
              <a:t>: Implica la aplicación de procedimientos de auditoría a menos del cien por ciento de las partidas que integran el saldo de una cuenta o clase de transacciones de tal manera que todas las unidades de muestreo tengan una oportunidad de selección. Esto permite al auditor obtener y evaluar la evidencia de auditoría sobre algunas características de las partidas seleccionadas para formar o ayudar en la formulación de una conclusión concerniente al universo de la que se extrae la muestra</a:t>
            </a:r>
            <a:r>
              <a:rPr altLang="es-ES" b="0" dirty="0" sz="2000" lang="en-US" u="none" smtClean="0">
                <a:solidFill>
                  <a:srgbClr val="000000"/>
                </a:solidFill>
              </a:rPr>
              <a:t>.</a:t>
            </a:r>
            <a:endParaRPr b="0" dirty="0" sz="2000" lang="es-ES" u="none">
              <a:solidFill>
                <a:srgbClr val="000000"/>
              </a:solidFill>
            </a:endParaRPr>
          </a:p>
          <a:p>
            <a:pPr algn="l" indent="-342900" marL="342900">
              <a:buFont typeface="Arial"/>
              <a:buChar char="•"/>
            </a:pPr>
            <a:r>
              <a:rPr altLang="es-ES" b="1" dirty="0" sz="2000" lang="en-US" u="none" smtClean="0">
                <a:solidFill>
                  <a:srgbClr val="000000"/>
                </a:solidFill>
              </a:rPr>
              <a:t>Universo</a:t>
            </a:r>
            <a:r>
              <a:rPr altLang="es-ES" b="0" dirty="0" sz="2000" lang="en-US" u="none" smtClean="0">
                <a:solidFill>
                  <a:srgbClr val="000000"/>
                </a:solidFill>
              </a:rPr>
              <a:t>: Es el conjunto total de datos de los que se selecciona la muestra y sobre los cuales el auditor desea extraer conclusión.</a:t>
            </a:r>
            <a:endParaRPr b="0" dirty="0" sz="2000" lang="es-ES" u="none">
              <a:solidFill>
                <a:srgbClr val="000000"/>
              </a:solidFill>
            </a:endParaRPr>
          </a:p>
          <a:p>
            <a:pPr algn="l" indent="-342900" marL="342900">
              <a:buFont typeface="Arial"/>
              <a:buChar char="•"/>
            </a:pPr>
            <a:r>
              <a:rPr altLang="es-ES" b="1" dirty="0" sz="2000" lang="en-US" u="none" smtClean="0">
                <a:solidFill>
                  <a:srgbClr val="000000"/>
                </a:solidFill>
              </a:rPr>
              <a:t>Riesgo en el muestreo:</a:t>
            </a:r>
            <a:r>
              <a:rPr altLang="es-ES" b="0" dirty="0" sz="2000" lang="en-US" u="none" smtClean="0">
                <a:solidFill>
                  <a:srgbClr val="000000"/>
                </a:solidFill>
              </a:rPr>
              <a:t> Es la posibilidad de que la conclusión del auditor basada en una muestra pueda ser diferente de la conclusión alcanzada si todo el universo se sometiera al mismo proceso de auditoría.</a:t>
            </a:r>
            <a:r>
              <a:rPr altLang="es-ES" b="0" dirty="0" sz="2000" lang="en-US" u="none" smtClean="0">
                <a:solidFill>
                  <a:srgbClr val="000000"/>
                </a:solidFill>
              </a:rPr>
              <a:t> </a:t>
            </a:r>
            <a:r>
              <a:rPr altLang="es-ES" b="0" dirty="0" sz="2000" lang="en-US" u="none" smtClean="0">
                <a:solidFill>
                  <a:srgbClr val="000000"/>
                </a:solidFill>
              </a:rPr>
              <a:t>Todo tipo de muestreo representa un riesgo, el que está dado por la posibilidad de seleccionar una muestra que no sea representativa del universo de lo que se pretenda verificar.</a:t>
            </a:r>
            <a:endParaRPr b="0" dirty="0" sz="2000" lang="es-ES" u="none">
              <a:solidFill>
                <a:srgbClr val="000000"/>
              </a:solidFill>
            </a:endParaRPr>
          </a:p>
          <a:p>
            <a:pPr algn="l" indent="-342900" marL="342900">
              <a:buFont typeface="Arial"/>
              <a:buChar char="•"/>
            </a:pPr>
            <a:r>
              <a:rPr altLang="es-ES" b="1" dirty="0" sz="2000" lang="en-US" u="none" smtClean="0">
                <a:solidFill>
                  <a:srgbClr val="000000"/>
                </a:solidFill>
              </a:rPr>
              <a:t>Riesgo no proveniente de la muestra: </a:t>
            </a:r>
            <a:r>
              <a:rPr altLang="es-ES" b="0" dirty="0" sz="2000" lang="en-US" u="none" smtClean="0">
                <a:solidFill>
                  <a:srgbClr val="000000"/>
                </a:solidFill>
              </a:rPr>
              <a:t>Son los factores que causan que el auditor llegue a una conclusión errónea por cualquier razón no relacionada al tamaño de la muestra.
Pueden estar dados, entre otros, porque el auditor planifique procedimientos inadecuados, mal interprete la evidencia y deje de reconocer un error.</a:t>
            </a:r>
            <a:endParaRPr b="0" dirty="0" sz="2000" lang="es-ES" u="none">
              <a:solidFill>
                <a:srgbClr val="000000"/>
              </a:solidFill>
            </a:endParaRPr>
          </a:p>
          <a:p>
            <a:pPr algn="ctr"/>
            <a:r>
              <a:rPr altLang="es-ES" b="1" dirty="0" sz="3600" lang="en-US" u="sng" smtClean="0">
                <a:solidFill>
                  <a:srgbClr val="D66565"/>
                </a:solidFill>
              </a:rPr>
              <a:t> </a:t>
            </a:r>
            <a:endParaRPr b="1" dirty="0" sz="2400" lang="es-ES"/>
          </a:p>
          <a:p>
            <a:endParaRPr altLang="en-US" lang="zh-CN"/>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8" name=""/>
          <p:cNvSpPr txBox="1"/>
          <p:nvPr/>
        </p:nvSpPr>
        <p:spPr>
          <a:xfrm>
            <a:off x="143639" y="773066"/>
            <a:ext cx="11870136" cy="5155565"/>
          </a:xfrm>
          <a:prstGeom prst="rect"/>
        </p:spPr>
        <p:txBody>
          <a:bodyPr rtlCol="0" wrap="square">
            <a:spAutoFit/>
          </a:bodyPr>
          <a:p>
            <a:pPr indent="-342900" marL="342900">
              <a:buFont typeface="Arial"/>
              <a:buChar char="•"/>
            </a:pPr>
            <a:r>
              <a:rPr b="1" sz="2000" lang="es-US">
                <a:solidFill>
                  <a:srgbClr val="000000"/>
                </a:solidFill>
              </a:rPr>
              <a:t>El riesgo e incertidumbre en la auditoria
</a:t>
            </a:r>
            <a:r>
              <a:rPr sz="2000" lang="es-US">
                <a:solidFill>
                  <a:srgbClr val="000000"/>
                </a:solidFill>
              </a:rPr>
              <a:t>La confianza del auditor en el control interno afecta la extensión de las pruebas en las cuales otros procedimientos de auditoria se verían restringidos; al tratar de cumplir con la norma de obtener suficiente evidencia confiable, bastará que el auditor adquiera una base razonable para poder externar una opinión. 
Se le permite al auditor que acepte cierta incertidumbre cuando el costo y el tiempo requeridos para realizar un examen al 100% de los datos, es en su opinión, mayor que las consecuencias adversas de expresar un dictamen erróneo al examinar tan sólo una muestra de los datos. Dado que esto es lo que normalmente sucede, el muestreo se utiliza mucho dentro de la auditoria.
En el muestreo, a la combinación de dos riesgos determinados se le denomina riesgo último. Estos dos riesgos son: (1) el riesgo de que errores materiales se presenten dentro del proceso contable que produce o genera los estados financieros y (2) el riesgo de que estos errores no se detecten dentro del examen del auditor. 
El riesgo último incluye tanto las incertidumbres atribuibles al muestreo (riesgo de muestreo) e incertidumbres atribuibles a otros factores (riesgo de no muestreo). </a:t>
            </a:r>
            <a:endParaRPr sz="2000" lang="es-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9" name=""/>
          <p:cNvSpPr txBox="1"/>
          <p:nvPr/>
        </p:nvSpPr>
        <p:spPr>
          <a:xfrm>
            <a:off x="281990" y="535943"/>
            <a:ext cx="11376625" cy="5453380"/>
          </a:xfrm>
          <a:prstGeom prst="rect"/>
        </p:spPr>
        <p:txBody>
          <a:bodyPr rtlCol="0" wrap="square">
            <a:spAutoFit/>
          </a:bodyPr>
          <a:p>
            <a:pPr indent="-342900" marL="342900">
              <a:buFont typeface="Arial"/>
              <a:buChar char="•"/>
            </a:pPr>
            <a:r>
              <a:rPr b="1" sz="2000" lang="es-US">
                <a:solidFill>
                  <a:srgbClr val="000000"/>
                </a:solidFill>
              </a:rPr>
              <a:t>Pruebas de cumplimiento
</a:t>
            </a:r>
            <a:r>
              <a:rPr sz="2000" lang="es-US">
                <a:solidFill>
                  <a:srgbClr val="000000"/>
                </a:solidFill>
              </a:rPr>
              <a:t>El riesgo de confiar de más sobre el control interno contable representa el riesgo que la muestra soporte el nivel de confianza planeado por el auditor sobre el control cuando la tasa verdadera de cumplimiento no justifica que se tenga tal confianza. (A este riego a veces se le conoce como riego beta.)
El riesgo de poner poca confianza sobre el control interno contable representa el riesgo que la muestra no apoye el grado de confianza planeado del auditor sobre el control cuando la tasa verdadera de cumplimiento apoya tal confianza. (A este riesgo a veces se le conoce como riesgo alfa.)</a:t>
            </a:r>
            <a:endParaRPr sz="2000" lang="es-US">
              <a:solidFill>
                <a:srgbClr val="000000"/>
              </a:solidFill>
            </a:endParaRPr>
          </a:p>
          <a:p>
            <a:pPr indent="-342900" marL="342900">
              <a:buFont typeface="Arial"/>
              <a:buChar char="•"/>
            </a:pPr>
            <a:r>
              <a:rPr b="1" sz="2000" lang="es-US">
                <a:solidFill>
                  <a:srgbClr val="000000"/>
                </a:solidFill>
              </a:rPr>
              <a:t>Pruebas de auditoria
</a:t>
            </a:r>
            <a:r>
              <a:rPr sz="2000" lang="es-US">
                <a:solidFill>
                  <a:srgbClr val="000000"/>
                </a:solidFill>
              </a:rPr>
              <a:t>El Riesgo de aceptación incorrecta es el riesgo de que la muestra apoye la conclusión de que los saldos de las cuentas no estén significativamente equivocados cuando en realidad lo están. (A este riego a veces se le conoce como riego beta.)
El riesgo de rechazo incorrecto es el riesgo de que la muestra apoye la conclusión de que los saldos registrados en la cuenta estén significativamente equivocados cuando en realidad no existe error significativo. (A este riesgo a veces se le conoce como riesgo alfa.)</a:t>
            </a:r>
            <a:endParaRPr sz="2000" lang="es-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0" name=""/>
          <p:cNvSpPr txBox="1"/>
          <p:nvPr/>
        </p:nvSpPr>
        <p:spPr>
          <a:xfrm>
            <a:off x="472226" y="925272"/>
            <a:ext cx="11048124" cy="4229100"/>
          </a:xfrm>
          <a:prstGeom prst="rect"/>
        </p:spPr>
        <p:txBody>
          <a:bodyPr rtlCol="0" wrap="square">
            <a:spAutoFit/>
          </a:bodyPr>
          <a:p>
            <a:pPr indent="-342900" marL="342900">
              <a:buFont typeface="Arial"/>
              <a:buChar char="•"/>
            </a:pPr>
            <a:r>
              <a:rPr b="1" sz="2400" lang="es-US">
                <a:solidFill>
                  <a:srgbClr val="000000"/>
                </a:solidFill>
              </a:rPr>
              <a:t>Riesgo de no muestreo
</a:t>
            </a:r>
            <a:r>
              <a:rPr sz="2400" lang="es-US">
                <a:solidFill>
                  <a:srgbClr val="000000"/>
                </a:solidFill>
              </a:rPr>
              <a:t>Este riesgo se refiere a la parte del riesgo último que no es atribuible a examinar solo una parte de los datos. Este riesgo surge de (1) errores humanos, tales como dejar de reconocer o localizarlos en documentos muestreados, (2) aplicar procedimientos de auditoria que sean inadecuados con el objetivo de auditoria y (3) malinterpretar los resultados de una muestra. Los riesgos diferentes a los de muestreo nunca podrán ser medidos de una forma matemática. Sin embargo, mediante una planeación así como una supervisión y adhesión adecuadas a las normas de control de calidad, el riesgo cuyo origen es distinto del muestreo podrá mantenerse a un nivel bajo.</a:t>
            </a:r>
            <a:endParaRPr sz="2400" lang="es-US">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1" name=""/>
          <p:cNvSpPr txBox="1"/>
          <p:nvPr/>
        </p:nvSpPr>
        <p:spPr>
          <a:xfrm>
            <a:off x="921875" y="812657"/>
            <a:ext cx="10813030" cy="3929381"/>
          </a:xfrm>
          <a:prstGeom prst="rect"/>
        </p:spPr>
        <p:txBody>
          <a:bodyPr rtlCol="0" wrap="square">
            <a:spAutoFit/>
          </a:bodyPr>
          <a:p>
            <a:r>
              <a:rPr b="1" sz="2800" lang="es-US">
                <a:solidFill>
                  <a:srgbClr val="000000"/>
                </a:solidFill>
              </a:rPr>
              <a:t>La aplicación de cualquier muestreo implica que el auditor debe definir:
</a:t>
            </a:r>
            <a:r>
              <a:rPr sz="2800" lang="es-US">
                <a:solidFill>
                  <a:srgbClr val="000000"/>
                </a:solidFill>
              </a:rPr>
              <a:t>a) Los objetivos y naturaleza de la prueba.
b) El método de muestreo que se va a usar.
c) El alcance de la muestra que sea representativa.
d) Selección de la unidad del muestreo
e) Los datos en los papeles de trabajo.
f) Los resultados de la muestra.
g) Las conclusiones del análisis de la muestra.</a:t>
            </a:r>
            <a:endParaRPr sz="2800" lang="es-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12" name="2 Rectángulo"/>
          <p:cNvSpPr/>
          <p:nvPr/>
        </p:nvSpPr>
        <p:spPr>
          <a:xfrm>
            <a:off x="75642" y="748133"/>
            <a:ext cx="11750730" cy="9159875"/>
          </a:xfrm>
          <a:prstGeom prst="rect"/>
        </p:spPr>
        <p:txBody>
          <a:bodyPr wrap="square">
            <a:spAutoFit/>
          </a:bodyPr>
          <a:p>
            <a:pPr algn="ctr"/>
            <a:r>
              <a:rPr altLang="es-ES" b="1" dirty="0" sz="2400" lang="en-US" u="sng">
                <a:solidFill>
                  <a:srgbClr val="D66565"/>
                </a:solidFill>
                <a:cs typeface="Arial" pitchFamily="34" charset="0"/>
              </a:rPr>
              <a:t>C</a:t>
            </a:r>
            <a:r>
              <a:rPr altLang="es-ES" b="1" dirty="0" sz="2400" lang="en-US" u="sng">
                <a:solidFill>
                  <a:srgbClr val="D66565"/>
                </a:solidFill>
                <a:cs typeface="Arial" pitchFamily="34" charset="0"/>
              </a:rPr>
              <a:t>L</a:t>
            </a:r>
            <a:r>
              <a:rPr altLang="es-ES" b="1" dirty="0" sz="2400" lang="en-US" u="sng">
                <a:solidFill>
                  <a:srgbClr val="D66565"/>
                </a:solidFill>
                <a:cs typeface="Arial" pitchFamily="34" charset="0"/>
              </a:rPr>
              <a:t>A</a:t>
            </a:r>
            <a:r>
              <a:rPr altLang="es-ES" b="1" dirty="0" sz="2400" lang="en-US" u="sng">
                <a:solidFill>
                  <a:srgbClr val="D66565"/>
                </a:solidFill>
                <a:cs typeface="Arial" pitchFamily="34" charset="0"/>
              </a:rPr>
              <a:t>S</a:t>
            </a:r>
            <a:r>
              <a:rPr altLang="es-ES" b="1" dirty="0" sz="2400" lang="en-US" u="sng">
                <a:solidFill>
                  <a:srgbClr val="D66565"/>
                </a:solidFill>
                <a:cs typeface="Arial" pitchFamily="34" charset="0"/>
              </a:rPr>
              <a:t>I</a:t>
            </a:r>
            <a:r>
              <a:rPr altLang="es-ES" b="1" dirty="0" sz="2400" lang="en-US" u="sng">
                <a:solidFill>
                  <a:srgbClr val="D66565"/>
                </a:solidFill>
                <a:cs typeface="Arial" pitchFamily="34" charset="0"/>
              </a:rPr>
              <a:t>FICACIÓN </a:t>
            </a:r>
            <a:r>
              <a:rPr altLang="es-ES" b="1" dirty="0" sz="2400" lang="en-US" u="sng">
                <a:solidFill>
                  <a:srgbClr val="D66565"/>
                </a:solidFill>
                <a:cs typeface="Arial" pitchFamily="34" charset="0"/>
              </a:rPr>
              <a:t>D</a:t>
            </a:r>
            <a:r>
              <a:rPr altLang="es-ES" b="1" dirty="0" sz="2400" lang="en-US" u="sng">
                <a:solidFill>
                  <a:srgbClr val="D66565"/>
                </a:solidFill>
                <a:cs typeface="Arial" pitchFamily="34" charset="0"/>
              </a:rPr>
              <a:t>E</a:t>
            </a:r>
            <a:r>
              <a:rPr altLang="es-ES" b="1" dirty="0" sz="2400" lang="en-US" u="sng">
                <a:solidFill>
                  <a:srgbClr val="D66565"/>
                </a:solidFill>
                <a:cs typeface="Arial" pitchFamily="34" charset="0"/>
              </a:rPr>
              <a:t>L</a:t>
            </a:r>
            <a:r>
              <a:rPr altLang="es-ES" b="1" dirty="0" sz="2400" lang="en-US" u="sng">
                <a:solidFill>
                  <a:srgbClr val="D66565"/>
                </a:solidFill>
                <a:cs typeface="Arial" pitchFamily="34" charset="0"/>
              </a:rPr>
              <a:t> </a:t>
            </a:r>
            <a:r>
              <a:rPr altLang="es-ES" b="1" dirty="0" sz="2400" lang="en-US" u="sng">
                <a:solidFill>
                  <a:srgbClr val="D66565"/>
                </a:solidFill>
                <a:cs typeface="Arial" pitchFamily="34" charset="0"/>
              </a:rPr>
              <a:t>M</a:t>
            </a:r>
            <a:r>
              <a:rPr altLang="es-ES" b="1" dirty="0" sz="2400" lang="en-US" u="sng">
                <a:solidFill>
                  <a:srgbClr val="D66565"/>
                </a:solidFill>
                <a:cs typeface="Arial" pitchFamily="34" charset="0"/>
              </a:rPr>
              <a:t>U</a:t>
            </a:r>
            <a:r>
              <a:rPr altLang="es-ES" b="1" dirty="0" sz="2400" lang="en-US" u="sng">
                <a:solidFill>
                  <a:srgbClr val="D66565"/>
                </a:solidFill>
                <a:cs typeface="Arial" pitchFamily="34" charset="0"/>
              </a:rPr>
              <a:t>E</a:t>
            </a:r>
            <a:r>
              <a:rPr altLang="es-ES" b="1" dirty="0" sz="2400" lang="en-US" u="sng">
                <a:solidFill>
                  <a:srgbClr val="D66565"/>
                </a:solidFill>
                <a:cs typeface="Arial" pitchFamily="34" charset="0"/>
              </a:rPr>
              <a:t>S</a:t>
            </a:r>
            <a:r>
              <a:rPr altLang="es-ES" b="1" dirty="0" sz="2400" lang="en-US" u="sng">
                <a:solidFill>
                  <a:srgbClr val="D66565"/>
                </a:solidFill>
                <a:cs typeface="Arial" pitchFamily="34" charset="0"/>
              </a:rPr>
              <a:t>T</a:t>
            </a:r>
            <a:r>
              <a:rPr altLang="es-ES" b="1" dirty="0" sz="2400" lang="en-US" u="sng">
                <a:solidFill>
                  <a:srgbClr val="D66565"/>
                </a:solidFill>
                <a:cs typeface="Arial" pitchFamily="34" charset="0"/>
              </a:rPr>
              <a:t>R</a:t>
            </a:r>
            <a:r>
              <a:rPr altLang="es-ES" b="1" dirty="0" sz="2400" lang="en-US" u="sng">
                <a:solidFill>
                  <a:srgbClr val="D66565"/>
                </a:solidFill>
                <a:cs typeface="Arial" pitchFamily="34" charset="0"/>
              </a:rPr>
              <a:t>E</a:t>
            </a:r>
            <a:r>
              <a:rPr altLang="es-ES" b="1" dirty="0" sz="2400" lang="en-US" u="sng">
                <a:solidFill>
                  <a:srgbClr val="D66565"/>
                </a:solidFill>
                <a:cs typeface="Arial" pitchFamily="34" charset="0"/>
              </a:rPr>
              <a:t>O </a:t>
            </a:r>
            <a:endParaRPr b="1" dirty="0" sz="2400" lang="es-ES" u="sng">
              <a:cs typeface="Arial" pitchFamily="34" charset="0"/>
            </a:endParaRPr>
          </a:p>
          <a:p>
            <a:endParaRPr altLang="en-US" sz="2000" lang="zh-CN"/>
          </a:p>
          <a:p>
            <a:pPr indent="0" marL="0">
              <a:buNone/>
            </a:pPr>
            <a:r>
              <a:rPr altLang="zh-CN" sz="2200" lang="en-US"/>
              <a:t>El muestreo puede ser estadístico o no.</a:t>
            </a:r>
            <a:endParaRPr altLang="en-US" sz="2200" lang="zh-CN"/>
          </a:p>
          <a:p>
            <a:pPr indent="-342900" marL="342900">
              <a:buFont typeface="Arial"/>
              <a:buChar char="•"/>
            </a:pPr>
            <a:r>
              <a:rPr altLang="zh-CN" b="1" sz="2200" lang="en-US"/>
              <a:t>Muestreo estadístico
</a:t>
            </a:r>
            <a:r>
              <a:rPr altLang="zh-CN" sz="2200" lang="en-US"/>
              <a:t>Significa cualquier enfoque al muestreo que tenga las siguientes características:
a) Selección aleatoria de una muestra; y
b) Uso de teoría de la probabilidad para evaluar los resultados de la muestra que incluya la medición de riesgos del muestreo.
</a:t>
            </a:r>
            <a:r>
              <a:rPr altLang="zh-CN" sz="2200" i="1" lang="en-US" u="sng"/>
              <a:t>Etapas fundamentales 
</a:t>
            </a:r>
            <a:r>
              <a:rPr altLang="zh-CN" sz="2200" lang="en-US"/>
              <a:t>De la propia definición es posible concluir las aplicaciones del muestreo estadístico, que involucran tres etapas fundamentales: 
A) Diseño de la muestra. - Consiste, básicamente, en la determinación del tamaño apropiado de la muestra. 
B) Selección de la muestra. - Se refiere a la identificación de los elementos por examinar. 
C) Evaluación de la muestra. - Es la formación de conclusiones acerca de la información, basadas en el examen de los elementos muestreados. </a:t>
            </a:r>
            <a:endParaRPr altLang="en-US" sz="2200" i="1"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a:p>
            <a:endParaRPr altLang="en-US" sz="2000" lang="zh-CN"/>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3" name=""/>
          <p:cNvSpPr txBox="1"/>
          <p:nvPr/>
        </p:nvSpPr>
        <p:spPr>
          <a:xfrm>
            <a:off x="281991" y="259230"/>
            <a:ext cx="11264840" cy="6014720"/>
          </a:xfrm>
          <a:prstGeom prst="rect"/>
        </p:spPr>
        <p:txBody>
          <a:bodyPr rtlCol="0" wrap="square">
            <a:spAutoFit/>
          </a:bodyPr>
          <a:p>
            <a:r>
              <a:rPr b="0" sz="2400" i="1" lang="es-US" u="sng">
                <a:solidFill>
                  <a:srgbClr val="000000"/>
                </a:solidFill>
              </a:rPr>
              <a:t>El muestreo estadístico tiene dos enfoques básicos:
</a:t>
            </a:r>
            <a:r>
              <a:rPr sz="2400" lang="es-US">
                <a:solidFill>
                  <a:srgbClr val="000000"/>
                </a:solidFill>
              </a:rPr>
              <a:t>a) Por atributos: Da como resultado un porcentaje de ocurrencia, o de no ocurrencia de un suceso específico.
Entre las aplicaciones de muestreo se encuentran las comprobaciones de los controles sobre:
 Desembolso de efectivo.
 Facturación.
 Nómina.
 Cobros en efectivo.
b) Por variables: Da como resultado una estimación de una cantidad, generalmente monetaria.
Algunas confirmaciones o verificaciones comunes del muestreo por variable son:
 Cuentas por cobrar.
 Precios de inventario.
Adiciones de activos.
 Nómina.</a:t>
            </a:r>
            <a:endParaRPr b="0" sz="2400" i="1" lang="es-US" u="sng">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4" name=""/>
          <p:cNvSpPr txBox="1"/>
          <p:nvPr/>
        </p:nvSpPr>
        <p:spPr>
          <a:xfrm>
            <a:off x="178225" y="276523"/>
            <a:ext cx="11714489" cy="6084570"/>
          </a:xfrm>
          <a:prstGeom prst="rect"/>
        </p:spPr>
        <p:txBody>
          <a:bodyPr rtlCol="0" wrap="square">
            <a:spAutoFit/>
          </a:bodyPr>
          <a:p>
            <a:r>
              <a:rPr sz="2400" i="1" lang="es-US" u="sng">
                <a:solidFill>
                  <a:srgbClr val="000000"/>
                </a:solidFill>
              </a:rPr>
              <a:t>Condiciones para el uso del muestreo estadístico 
</a:t>
            </a:r>
            <a:r>
              <a:rPr sz="2400" lang="es-US">
                <a:solidFill>
                  <a:srgbClr val="000000"/>
                </a:solidFill>
              </a:rPr>
              <a:t>Deben reunirse tres requisitos para garantizar que las conclusiones a que se llegue con base en el muestreo estadístico sean válidas: 
A) Masividad. - Es requisito propio del cálculo de probabilidades, puesto que las leyes de la probabilidad no son aplicables a pequeños cúmulos de datos, ya que las probabilidades se autolimitan. 
B) Homogeneidad. - Para interpretar las características generales de la población se van a emplear promedios de los resultados de la muestra, por lo que es necesario que estos promedios sean representativos de la población; esto sólo se logrará si las características (atributos) o valores (variables) de la población son homogéneas.
      Cuando las poblaciones no sean homogéneas será necesario estratificar, seccionando en partes homogéneas entre sí para ser probadas aisladamente. 
C) Que la muestra sea seleccionada al azar (aleatoria).- Sólo así es posible garantizar que todos los elementos que forman la población han tenido la misma oportunidad de ser seleccionados.</a:t>
            </a:r>
            <a:endParaRPr sz="2400" i="1" lang="es-US">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15" name=""/>
          <p:cNvSpPr txBox="1"/>
          <p:nvPr/>
        </p:nvSpPr>
        <p:spPr>
          <a:xfrm>
            <a:off x="74461" y="362996"/>
            <a:ext cx="11860828" cy="6197600"/>
          </a:xfrm>
          <a:prstGeom prst="rect"/>
        </p:spPr>
        <p:txBody>
          <a:bodyPr rtlCol="0" wrap="square">
            <a:spAutoFit/>
          </a:bodyPr>
          <a:p>
            <a:r>
              <a:rPr sz="1800" i="1" lang="es-US" u="sng">
                <a:solidFill>
                  <a:srgbClr val="000000"/>
                </a:solidFill>
              </a:rPr>
              <a:t>Tipos de Muestreo estadísticos:
</a:t>
            </a:r>
            <a:r>
              <a:rPr sz="1800" lang="es-US" u="sng">
                <a:solidFill>
                  <a:srgbClr val="000000"/>
                </a:solidFill>
              </a:rPr>
              <a:t>Aleatorio</a:t>
            </a:r>
            <a:r>
              <a:rPr sz="1800" lang="es-US">
                <a:solidFill>
                  <a:srgbClr val="000000"/>
                </a:solidFill>
              </a:rPr>
              <a:t>: Es el método en el cual el auditor determina un elemento al azar como punto de partida para aplicar la serie de números aleatorios que seleccione en determinado orden hasta que se hayan escogido las unidades suficientes para completar el tamaño de la muestra.
En la práctica un muestreo aleatorio se realiza unidad por unidad. Se enumeran las unidades de 1 a N. Posteriormente se extrae una serie de números aleatorios entre 1 y N, utilizando los diferentes métodos para la selección de la muestra; el procedimiento o sistema utilizado para esta selección reviste capital importancia, ya que de dicho método depende básica y fundamentalmente el carácter representativo de la misma y la validez de la inducción estadística.
</a:t>
            </a:r>
            <a:r>
              <a:rPr sz="1800" lang="es-US" u="sng">
                <a:solidFill>
                  <a:srgbClr val="000000"/>
                </a:solidFill>
              </a:rPr>
              <a:t>Sistemático</a:t>
            </a:r>
            <a:r>
              <a:rPr sz="1800" lang="es-US">
                <a:solidFill>
                  <a:srgbClr val="000000"/>
                </a:solidFill>
              </a:rPr>
              <a:t>: Es el método de selección en el cual el auditor determina elementos mediante un intervalo constante entre una selección y otra. El intervalo inicial tiene un punto de partida seleccionado al azar. El tamaño del intervalo se determina dividiendo el tamaño de la población o universo entre el tamaño deseado de la muestra. El punto de partida de esta muestra debe estar comprendido entre uno y el coeficiente resultante de la operación anterior.
Este procedimiento exige numerar todos los elementos de la población, pero en lugar de extraer n números aleatorios solo se extrae uno. Se parte de ese número aleatorio i, que es un número elegido al azar, y los elementos que integran la muestras son los que ocupan los lugares i,i+k,i+2k,i+3k,,i+(n-1)k, es decir se toman los individuos de k en k, siendo k el resultado de dividir el tamaño de la población entre el tamaño de la muestra: k=N/n. el número i que empleamos como punto de partida será un número al azar entre 1 y k.
El riesgo de este tipo de muestreo está en los casos en que se dan periodicidad constante (k) podemos introducir una homogeneidad que no se da en la población. </a:t>
            </a:r>
            <a:endParaRPr sz="1800" lang="es-US" u="sng">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0" name=""/>
          <p:cNvSpPr txBox="1"/>
          <p:nvPr/>
        </p:nvSpPr>
        <p:spPr>
          <a:xfrm>
            <a:off x="195520" y="172755"/>
            <a:ext cx="11628060" cy="6595745"/>
          </a:xfrm>
          <a:prstGeom prst="rect"/>
        </p:spPr>
        <p:txBody>
          <a:bodyPr rtlCol="0" wrap="square">
            <a:spAutoFit/>
          </a:bodyPr>
          <a:p>
            <a:pPr indent="-342900" marL="342900">
              <a:buFont typeface="Arial"/>
              <a:buChar char="•"/>
            </a:pPr>
            <a:r>
              <a:rPr b="1" sz="2300" lang="es-US">
                <a:solidFill>
                  <a:srgbClr val="000000"/>
                </a:solidFill>
              </a:rPr>
              <a:t>Muestreo no estadístico
</a:t>
            </a:r>
            <a:r>
              <a:rPr sz="2300" lang="es-US">
                <a:solidFill>
                  <a:srgbClr val="000000"/>
                </a:solidFill>
              </a:rPr>
              <a:t>Un enfoque de muestreo que no tenga las características del muestreo estadístico, se considera muestreo no estadístico.
</a:t>
            </a:r>
            <a:r>
              <a:rPr sz="2300" i="1" lang="es-US" u="sng">
                <a:solidFill>
                  <a:srgbClr val="000000"/>
                </a:solidFill>
              </a:rPr>
              <a:t>Tipos de Muestreo no estadísticos:
</a:t>
            </a:r>
            <a:r>
              <a:rPr sz="2300" lang="es-US" u="sng">
                <a:solidFill>
                  <a:srgbClr val="000000"/>
                </a:solidFill>
              </a:rPr>
              <a:t>Al azar:</a:t>
            </a:r>
            <a:r>
              <a:rPr sz="2300" lang="es-US">
                <a:solidFill>
                  <a:srgbClr val="000000"/>
                </a:solidFill>
              </a:rPr>
              <a:t> Es el método de uso más generalizado mediante el cual el auditor selecciona al azar una muestra dentro del universo del tema, cuenta, artículos, entre otros a revisar, lo que asegura que todas las operaciones tengan la misma posibilidad de ser seleccionadas.
Es una técnica aleatoria que no implica números aleatorios u otras técnicas comprobadas y no se puede medir la probabilidad de selección de una unidad de muestreo, así como demostrar que todas las combinaciones de niveles de muestreo tengan una posibilidad de selección conocida.
</a:t>
            </a:r>
            <a:r>
              <a:rPr sz="2300" lang="es-US" u="sng">
                <a:solidFill>
                  <a:srgbClr val="000000"/>
                </a:solidFill>
              </a:rPr>
              <a:t>Por bloques</a:t>
            </a:r>
            <a:r>
              <a:rPr sz="2300" lang="es-US">
                <a:solidFill>
                  <a:srgbClr val="000000"/>
                </a:solidFill>
              </a:rPr>
              <a:t>: Método que utiliza el auditor para seleccionar una muestra integrada por uno o varios grupos de elementos contiguos, enmarcados en un período determinado.
</a:t>
            </a:r>
            <a:r>
              <a:rPr sz="2300" lang="es-US" u="sng">
                <a:solidFill>
                  <a:srgbClr val="000000"/>
                </a:solidFill>
              </a:rPr>
              <a:t>Estratificado</a:t>
            </a:r>
            <a:r>
              <a:rPr sz="2300" lang="es-US">
                <a:solidFill>
                  <a:srgbClr val="000000"/>
                </a:solidFill>
              </a:rPr>
              <a:t>: Es el proceso de dividir un universo en sub-universo, cada uno de los cuales es un grupo de unidades de muestreo que tienen características similares </a:t>
            </a:r>
            <a:endParaRPr sz="2300" lang="es-US" u="sng">
              <a:solidFill>
                <a:srgbClr val="0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9" name=""/>
          <p:cNvSpPr txBox="1"/>
          <p:nvPr/>
        </p:nvSpPr>
        <p:spPr>
          <a:xfrm>
            <a:off x="524109" y="743478"/>
            <a:ext cx="11177777" cy="5096510"/>
          </a:xfrm>
          <a:prstGeom prst="rect"/>
        </p:spPr>
        <p:txBody>
          <a:bodyPr rtlCol="0" wrap="square">
            <a:spAutoFit/>
          </a:bodyPr>
          <a:p>
            <a:pPr algn="ctr"/>
            <a:r>
              <a:rPr b="1" sz="2800" lang="es-US">
                <a:solidFill>
                  <a:srgbClr val="D66565"/>
                </a:solidFill>
              </a:rPr>
              <a:t>Principios de la selección de la muestra.
</a:t>
            </a:r>
            <a:endParaRPr b="1" sz="2800" lang="es-US">
              <a:solidFill>
                <a:srgbClr val="D66565"/>
              </a:solidFill>
            </a:endParaRPr>
          </a:p>
          <a:p>
            <a:pPr algn="l" indent="-514350" marL="514350">
              <a:buFont typeface="+mj-lt"/>
              <a:buAutoNum type="alphaLcPeriod" startAt="1"/>
            </a:pPr>
            <a:r>
              <a:rPr sz="2800" lang="es-US">
                <a:solidFill>
                  <a:srgbClr val="000000"/>
                </a:solidFill>
              </a:rPr>
              <a:t>Basar las opiniones solo en las poblaciones donde se extrae la muestra.</a:t>
            </a:r>
            <a:endParaRPr b="1" sz="2800" lang="es-US">
              <a:solidFill>
                <a:srgbClr val="D66565"/>
              </a:solidFill>
            </a:endParaRPr>
          </a:p>
          <a:p>
            <a:pPr algn="l" indent="-514350" marL="514350">
              <a:buFont typeface="+mj-lt"/>
              <a:buAutoNum type="alphaLcPeriod" startAt="1"/>
            </a:pPr>
            <a:r>
              <a:rPr sz="2800" lang="es-US">
                <a:solidFill>
                  <a:srgbClr val="000000"/>
                </a:solidFill>
              </a:rPr>
              <a:t>La muestra debe ser representativa del universo y para que lo sea, cada elemento del mismo debe tener la misma probabilidad de ser seleccionado</a:t>
            </a:r>
            <a:r>
              <a:rPr altLang="es-US" sz="2800" lang="en-US">
                <a:solidFill>
                  <a:srgbClr val="000000"/>
                </a:solidFill>
              </a:rPr>
              <a:t>.</a:t>
            </a:r>
            <a:endParaRPr b="1" sz="2800" lang="es-US">
              <a:solidFill>
                <a:srgbClr val="D66565"/>
              </a:solidFill>
            </a:endParaRPr>
          </a:p>
          <a:p>
            <a:pPr algn="l" indent="-514350" marL="514350">
              <a:buFont typeface="+mj-lt"/>
              <a:buAutoNum type="alphaLcPeriod" startAt="1"/>
            </a:pPr>
            <a:r>
              <a:rPr sz="2800" lang="es-US">
                <a:solidFill>
                  <a:srgbClr val="000000"/>
                </a:solidFill>
              </a:rPr>
              <a:t>Ningún elemento particular del universo modifique el carácter eventual de la muestra.</a:t>
            </a:r>
            <a:endParaRPr b="1" sz="2800" lang="es-US">
              <a:solidFill>
                <a:srgbClr val="D66565"/>
              </a:solidFill>
            </a:endParaRPr>
          </a:p>
          <a:p>
            <a:pPr algn="l" indent="-514350" marL="514350">
              <a:buFont typeface="+mj-lt"/>
              <a:buAutoNum type="alphaLcPeriod" startAt="1"/>
            </a:pPr>
            <a:r>
              <a:rPr sz="2800" lang="es-US">
                <a:solidFill>
                  <a:srgbClr val="000000"/>
                </a:solidFill>
              </a:rPr>
              <a:t>En la selección de la muestra no pueden influir inclinaciones personales.</a:t>
            </a:r>
            <a:endParaRPr b="1" sz="2800" lang="es-US">
              <a:solidFill>
                <a:srgbClr val="D66565"/>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88" name=""/>
          <p:cNvSpPr txBox="1"/>
          <p:nvPr/>
        </p:nvSpPr>
        <p:spPr>
          <a:xfrm>
            <a:off x="22579" y="454042"/>
            <a:ext cx="11740281" cy="6233794"/>
          </a:xfrm>
          <a:prstGeom prst="rect"/>
        </p:spPr>
        <p:txBody>
          <a:bodyPr anchor="ctr" rtlCol="0" wrap="square">
            <a:spAutoFit/>
          </a:bodyPr>
          <a:p>
            <a:pPr algn="ctr"/>
            <a:r>
              <a:rPr b="1" sz="2400" lang="es-US">
                <a:solidFill>
                  <a:srgbClr val="D66565"/>
                </a:solidFill>
              </a:rPr>
              <a:t>Tamaño de la muestra</a:t>
            </a:r>
            <a:endParaRPr b="1" sz="2400" lang="es-US">
              <a:solidFill>
                <a:srgbClr val="D66565"/>
              </a:solidFill>
            </a:endParaRPr>
          </a:p>
          <a:p>
            <a:r>
              <a:rPr sz="2400" lang="es-US">
                <a:solidFill>
                  <a:srgbClr val="000000"/>
                </a:solidFill>
              </a:rPr>
              <a:t>
</a:t>
            </a:r>
            <a:r>
              <a:rPr sz="2200" lang="es-US">
                <a:solidFill>
                  <a:srgbClr val="000000"/>
                </a:solidFill>
              </a:rPr>
              <a:t>Una decisión importante para el auditor implica la determinación de la cantidad y el tipo de evidencia que debe reunir. Un aspecto importante de esta decisión es la respuesta a la pregunta:
¿Qué tan grande debe ser la muestra seleccionada?
Entre los factores que debe tomar en cuenta el auditor al planear los tamaños de las muestras se incluyen los siguientes:
a) Sistema de Control Interno. Dado que la cantidad de evidencia de auditoría necesaria varía inversamente con su efectividad.
b) Importancia del riesgo de auditoría.
El proceso de muestreo es más que un simple análisis de una parte de la información disponible; en realidad, indica que examina una porción de un grupo de operaciones con el objetivo de estimar las características del grupo total.
En los papeles de trabajo el auditor debe documentar el muestreo seleccionado y los resultados de la verificación, así como las conclusiones alcanzadas y todos los elementos que considere de interés y faciliten la elaboración del informe de auditoría.</a:t>
            </a:r>
            <a:endParaRPr sz="2200" lang="es-US">
              <a:solidFill>
                <a:srgbClr val="00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86" name=""/>
          <p:cNvSpPr txBox="1"/>
          <p:nvPr/>
        </p:nvSpPr>
        <p:spPr>
          <a:xfrm>
            <a:off x="428991" y="535942"/>
            <a:ext cx="11316724" cy="6323330"/>
          </a:xfrm>
          <a:prstGeom prst="rect"/>
        </p:spPr>
        <p:txBody>
          <a:bodyPr rtlCol="0" wrap="square">
            <a:spAutoFit/>
          </a:bodyPr>
          <a:p>
            <a:pPr algn="ctr"/>
            <a:r>
              <a:rPr b="1" sz="2400" lang="es-US">
                <a:solidFill>
                  <a:srgbClr val="D66565"/>
                </a:solidFill>
              </a:rPr>
              <a:t>Planes de muestreo en la Auditoria
</a:t>
            </a:r>
            <a:endParaRPr b="1" sz="2400" lang="es-US">
              <a:solidFill>
                <a:srgbClr val="D66565"/>
              </a:solidFill>
            </a:endParaRPr>
          </a:p>
          <a:p>
            <a:r>
              <a:rPr sz="1800" lang="es-US">
                <a:solidFill>
                  <a:srgbClr val="000000"/>
                </a:solidFill>
              </a:rPr>
              <a:t>Entre los planes más utilizados en las labores de auditoria se encuentran: 
</a:t>
            </a:r>
            <a:r>
              <a:rPr sz="1800" lang="es-US" u="sng">
                <a:solidFill>
                  <a:srgbClr val="000000"/>
                </a:solidFill>
              </a:rPr>
              <a:t>Muestreo de atributos
</a:t>
            </a:r>
            <a:r>
              <a:rPr sz="1800" lang="es-US">
                <a:solidFill>
                  <a:srgbClr val="000000"/>
                </a:solidFill>
              </a:rPr>
              <a:t>Es el plan de muestreo que se utiliza para estimar la frecuencia probable con la que ocurre un evento, el cual puede ser una cierta clase de error o un atributo de la población. 
En este método, cada elemento de la muestra se examina para determinar si el atributo está o no está presente. El resultado del examen es un porcentaje de la ocurrencia (o no ocurrencia) de estos elementos, usualmente expresado como porcentaje de error.
</a:t>
            </a:r>
            <a:r>
              <a:rPr sz="1800" lang="es-US" u="sng">
                <a:solidFill>
                  <a:srgbClr val="000000"/>
                </a:solidFill>
              </a:rPr>
              <a:t>Aplicabilidad</a:t>
            </a:r>
            <a:r>
              <a:rPr sz="1800" lang="es-US">
                <a:solidFill>
                  <a:srgbClr val="000000"/>
                </a:solidFill>
              </a:rPr>
              <a:t> 
El muestreo de atributos se aplica principalmente al realizar pruebas de cumplimiento, ya que permite al auditor conocer con mayor precisión la frecuencia con que se observa un control en el procedimiento o área revisada.  
Específicamente, se puede decir que este tipo de muestreo es utilizado en las pruebas de cumplimiento detalladas, que son aquéllas que se aplican en controles cuya realización consta en documentos. 
</a:t>
            </a:r>
            <a:r>
              <a:rPr sz="1800" lang="es-US" u="sng">
                <a:solidFill>
                  <a:srgbClr val="000000"/>
                </a:solidFill>
              </a:rPr>
              <a:t>Muestreo de variables 
</a:t>
            </a:r>
            <a:r>
              <a:rPr sz="1800" lang="es-US">
                <a:solidFill>
                  <a:srgbClr val="000000"/>
                </a:solidFill>
              </a:rPr>
              <a:t>Es el plan de muestreo que se utiliza para estimar o probar valores, como pueden ser unidades monetarias, de producción o de inventarios. 
</a:t>
            </a:r>
            <a:r>
              <a:rPr sz="1800" lang="es-US" u="sng">
                <a:solidFill>
                  <a:srgbClr val="000000"/>
                </a:solidFill>
              </a:rPr>
              <a:t>Aplicabilidad</a:t>
            </a:r>
            <a:r>
              <a:rPr sz="1800" lang="es-US">
                <a:solidFill>
                  <a:srgbClr val="000000"/>
                </a:solidFill>
              </a:rPr>
              <a:t> 
El muestreo de variables puede ser empleado por el auditor en aquellos casos en los que el objetivo de la revisión se relaciona tanto como la posible subestimación o sobreestimación del saldo de una cuenta.</a:t>
            </a:r>
            <a:endParaRPr sz="1800" lang="es-US">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87" name="4 Rectángulo"/>
          <p:cNvSpPr/>
          <p:nvPr/>
        </p:nvSpPr>
        <p:spPr>
          <a:xfrm>
            <a:off x="341026" y="1054690"/>
            <a:ext cx="11357774" cy="2621915"/>
          </a:xfrm>
          <a:prstGeom prst="rect"/>
        </p:spPr>
        <p:txBody>
          <a:bodyPr wrap="square">
            <a:spAutoFit/>
          </a:bodyPr>
          <a:p>
            <a:pPr algn="ctr"/>
            <a:r>
              <a:rPr b="1" dirty="0" sz="3600" lang="es-ES" u="sng" smtClean="0">
                <a:solidFill>
                  <a:srgbClr val="D66565"/>
                </a:solidFill>
              </a:rPr>
              <a:t>Estudio independiente </a:t>
            </a:r>
            <a:endParaRPr u="sng">
              <a:solidFill>
                <a:srgbClr val="D66565"/>
              </a:solidFill>
            </a:endParaRPr>
          </a:p>
          <a:p>
            <a:pPr algn="ctr"/>
            <a:endParaRPr b="1" dirty="0" sz="3600" lang="es-ES" smtClean="0"/>
          </a:p>
          <a:p>
            <a:pPr indent="-514350" marL="514350">
              <a:buFont typeface="+mj-lt"/>
              <a:buAutoNum type="arabicPeriod" startAt="1"/>
            </a:pPr>
            <a:r>
              <a:rPr b="0" dirty="0" sz="3600" lang="es-ES" smtClean="0">
                <a:latin typeface="AR JULIAN"/>
              </a:rPr>
              <a:t>¿Cuáles son las ventajas del muestreo estadístico</a:t>
            </a:r>
            <a:endParaRPr b="0" dirty="0" sz="2800" lang="es-ES"/>
          </a:p>
          <a:p>
            <a:pPr indent="-514350" marL="514350">
              <a:buFont typeface="+mj-lt"/>
              <a:buAutoNum type="arabicPeriod" startAt="1"/>
            </a:pPr>
            <a:r>
              <a:rPr b="0" dirty="0" sz="3600" lang="es-ES" smtClean="0">
                <a:latin typeface="AR JULIAN"/>
              </a:rPr>
              <a:t>¿Cuál es la importancia del muestreo?</a:t>
            </a:r>
            <a:endParaRPr b="0" dirty="0" sz="2800" lang="es-ES"/>
          </a:p>
          <a:p>
            <a:endParaRPr dirty="0" sz="2600" lang="es-ES">
              <a:latin typeface="AR JULI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71" name="1 Título"/>
          <p:cNvSpPr>
            <a:spLocks noGrp="1"/>
          </p:cNvSpPr>
          <p:nvPr>
            <p:ph type="ctrTitle"/>
          </p:nvPr>
        </p:nvSpPr>
        <p:spPr>
          <a:xfrm>
            <a:off x="1701246" y="154904"/>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ias </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cuaria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a:t>
            </a:r>
            <a:r>
              <a:rPr altLang="en-US" b="1" dirty="0" sz="2000" lang="es-ES" smtClean="0">
                <a:solidFill>
                  <a:schemeClr val="tx1"/>
                </a:solidFill>
                <a:effectLst/>
                <a:latin typeface="Arial" pitchFamily="34" charset="0"/>
                <a:cs typeface="Arial" pitchFamily="34" charset="0"/>
              </a:rPr>
              <a:t>écnica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73" name="2 Subtítulo"/>
          <p:cNvSpPr>
            <a:spLocks noGrp="1"/>
          </p:cNvSpPr>
          <p:nvPr>
            <p:ph type="subTitle" idx="1"/>
          </p:nvPr>
        </p:nvSpPr>
        <p:spPr>
          <a:xfrm>
            <a:off x="1320800" y="2390776"/>
            <a:ext cx="10566400" cy="1952625"/>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mentos </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de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75"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7"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77"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9"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79"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theme/theme1.xml><?xml version="1.0" encoding="utf-8"?>
<a:theme xmlns:a="http://schemas.openxmlformats.org/drawingml/2006/main" name="Tema de Offic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Presentación de PowerPoint</dc:title>
  <dc:creator>Yohanna</dc:creator>
  <cp:lastModifiedBy>Usuario de Windows</cp:lastModifiedBy>
  <dcterms:created xsi:type="dcterms:W3CDTF">2019-09-26T03:30:08Z</dcterms:created>
  <dcterms:modified xsi:type="dcterms:W3CDTF">2026-09-16T17:20:58Z</dcterms:modified>
</cp:coreProperties>
</file>