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5" r:id="rId10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3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8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9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1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2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7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8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ratorio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cicios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ditoría </a:t>
            </a:r>
            <a:endParaRPr altLang="en-US" lang="zh-CN"/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ana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450030" y="1266679"/>
            <a:ext cx="8153968" cy="3337678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Práctica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Auditoría de Gestión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nales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sionamiento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"/>
          <p:cNvSpPr txBox="1"/>
          <p:nvPr/>
        </p:nvSpPr>
        <p:spPr>
          <a:xfrm>
            <a:off x="3291175" y="207344"/>
            <a:ext cx="8725826" cy="652526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3.2.1</a:t>
            </a:r>
            <a:r>
              <a:rPr b="0" sz="2000" lang="es-US">
                <a:solidFill>
                  <a:srgbClr val="000000"/>
                </a:solidFill>
              </a:rPr>
              <a:t> Marque con una X el concepto correcto a que se refiere la definición dada.</a:t>
            </a:r>
            <a:r>
              <a:rPr sz="2000" lang="es-US">
                <a:solidFill>
                  <a:srgbClr val="000000"/>
                </a:solidFill>
              </a:rPr>
              <a:t> Complete los espacios en blanco. Explique su respuesta en ambos casos.
La adquisición de mercancías de calidad, en las mejores condiciones y al menor precio posible, se refiere a la función de ____________________ en cualquier organización.
Los criterios para una correcta planificación de las compras o aprovisionamiento son:
Base sólida y fiable de las demandas que se generan por cada uno de los productos a comercializar. ______
Disponibilidades de existencia y para ello es indispensable contar con un sistema seguro de control de inventario. ______
________________________________________________
________________________________________________
Las empresas deben implementar una gestión de compras toda vez que:
La calidad de los productos depende en gran parte de las compras. _________________________________________________________
_________________________________________________________
_________________________________________________________</a:t>
            </a:r>
            <a:endParaRPr b="0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"/>
          <p:cNvSpPr txBox="1"/>
          <p:nvPr/>
        </p:nvSpPr>
        <p:spPr>
          <a:xfrm>
            <a:off x="3308469" y="190051"/>
            <a:ext cx="8618835" cy="6464935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Entre los criterios para la selección de proveedores se deben considerar los siguientes:
Posicionamiento ____
Surtido ____
	  Suministros _____
Amplitud de las líneas del proveedor ___
Precios ____
Merchandising ____
Entre los elementos de un contrato de compraventa están:
Objeto del Contrato ____
Lugar, fecha y condiciones de entrega ____
Unidad de medida y cantidad de producto ____
Precio, importe, moneda y condiciones de pago ____
Calidad y requisitos técnicos _____
Especificaciones técnicas para la transportación, la manipulación y el almacenamiento ____
Envases y embalajes ____
Reclamaciones ____
Vigencia del contrato ____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"/>
          <p:cNvSpPr txBox="1"/>
          <p:nvPr/>
        </p:nvSpPr>
        <p:spPr>
          <a:xfrm>
            <a:off x="3170115" y="164108"/>
            <a:ext cx="8826365" cy="6882130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Los instrumentos de pago y títulos de crédito a utilizar en las relaciones mercantiles son:
Dinero efectivo _____
Transferencia bancaria_____
Cheque nominativo_____
Cheque de gerencia _____
Órdenes de cobro_____
Carta de crédito local_____
Letra de cambio _____
Algunas de las variables que el cliente debe mostrar a sus proveedores son:
Proyección de requerimientos futuros para cada número de parte. ____
Inventarios reales y actualizados de cada uno de los productos. ____
Cantidad de material recibido para facilitar procesos de facturación ____
Considerar el tiempo de tránsito del material para generación de órdenes. ____
El comprador requiere que el proveedor le mantenga informado, entre otros aspectos, sobre:
Cantidad de material embarcado. ____
Fecha de embarque del material. _____
Medio de transporte seleccionado para embarque (terrestre, marítimo o aéreo). _____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"/>
          <p:cNvSpPr txBox="1"/>
          <p:nvPr/>
        </p:nvSpPr>
        <p:spPr>
          <a:xfrm>
            <a:off x="3308469" y="138166"/>
            <a:ext cx="8688011" cy="6644006"/>
          </a:xfrm>
          <a:prstGeom prst="rect"/>
        </p:spPr>
        <p:txBody>
          <a:bodyPr rtlCol="0" wrap="square">
            <a:spAutoFit/>
          </a:bodyPr>
          <a:p>
            <a:r>
              <a:rPr altLang="es-US" b="1" sz="2000" lang="en-US">
                <a:solidFill>
                  <a:srgbClr val="000000"/>
                </a:solidFill>
              </a:rPr>
              <a:t>3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2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2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Ejemplifique para cada uno de los procedimientos de auditoría al Sistema de Compras o Aprovisionamiento, qué técnica de recolección de información y evidencia de auditoría Ud. utilizaría.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se cumplen los procedimientos previstos para el diseño, formulación, aprobación, ejecución y control de los planes de compras o aprovisionamiento, teniendo en cuenta los criterios establecidos para:
Planificación de las compras;
Selección de proveedores;
Negociación con los proveedores;
Contratación con los proveedores; y
Alianzas con proveedores.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Comprobar el cumplimiento de los procedimientos de control interno establecidos para los procesos de:
Planificación de las compras;
Selección de proveedores;
Negociación con los proveedores;
Contratación con los proveedores; y
Alianzas con proveedores.
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Rectangle 3"/>
          <p:cNvSpPr/>
          <p:nvPr/>
        </p:nvSpPr>
        <p:spPr>
          <a:xfrm>
            <a:off x="3134470" y="447977"/>
            <a:ext cx="9016621" cy="1829641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n-US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jercicio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udio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9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del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ratorio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 Auditoría de Gestión </a:t>
            </a:r>
            <a:endParaRPr dirty="0" sz="2000" lang="en-US"/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48598" name="Rectangle 4"/>
          <p:cNvSpPr/>
          <p:nvPr/>
        </p:nvSpPr>
        <p:spPr>
          <a:xfrm rot="20534529">
            <a:off x="399530" y="1898110"/>
            <a:ext cx="1841500" cy="687070"/>
          </a:xfrm>
          <a:prstGeom prst="rect"/>
        </p:spPr>
        <p:txBody>
          <a:bodyPr wrap="none">
            <a:spAutoFit/>
          </a:bodyPr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Estudio</a:t>
            </a:r>
          </a:p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000" lang="es-ES_tradnl" spc="1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independiente</a:t>
            </a:r>
            <a:endParaRPr dirty="0" sz="20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00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atorio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s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itoría </a:t>
            </a:r>
            <a:endParaRPr altLang="en-US" lang="zh-CN"/>
          </a:p>
        </p:txBody>
      </p:sp>
      <p:sp>
        <p:nvSpPr>
          <p:cNvPr id="1048601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2021-11-10T21:27:01Z</dcterms:created>
  <dcterms:modified xsi:type="dcterms:W3CDTF">2026-08-24T17:41:46Z</dcterms:modified>
</cp:coreProperties>
</file>