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17"/>
  </p:notesMasterIdLst>
  <p:sldIdLst>
    <p:sldId id="279" r:id="rId2"/>
    <p:sldId id="277" r:id="rId3"/>
    <p:sldId id="278" r:id="rId4"/>
    <p:sldId id="280" r:id="rId5"/>
    <p:sldId id="281" r:id="rId6"/>
    <p:sldId id="282" r:id="rId7"/>
    <p:sldId id="283" r:id="rId8"/>
    <p:sldId id="284" r:id="rId9"/>
    <p:sldId id="285" r:id="rId10"/>
    <p:sldId id="286" r:id="rId11"/>
    <p:sldId id="287" r:id="rId12"/>
    <p:sldId id="288" r:id="rId13"/>
    <p:sldId id="289" r:id="rId14"/>
    <p:sldId id="290" r:id="rId15"/>
    <p:sldId id="291" r:id="rId16"/>
  </p:sldIdLst>
  <p:sldSz cx="9144000" cy="6858000" type="screen4x3"/>
  <p:notesSz cx="6858000" cy="9144000"/>
  <p:defaultTextStyle>
    <a:defPPr>
      <a:defRPr lang="es-E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2787"/>
    <p:restoredTop sz="85333" autoAdjust="0"/>
  </p:normalViewPr>
  <p:slideViewPr>
    <p:cSldViewPr>
      <p:cViewPr varScale="1">
        <p:scale>
          <a:sx n="62" d="100"/>
          <a:sy n="62" d="100"/>
        </p:scale>
        <p:origin x="-33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901C54-D8C9-4C1A-9531-1654F3202ED3}" type="datetimeFigureOut">
              <a:rPr lang="es-ES" smtClean="0"/>
              <a:pPr/>
              <a:t>03/01/2007</a:t>
            </a:fld>
            <a:endParaRPr lang="en-U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9BB0FD-6C5E-42F3-8EE3-4B78ADB466CD}" type="slidenum">
              <a:rPr lang="en-US" smtClean="0"/>
              <a:pPr/>
              <a:t>‹Nº›</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n-US" dirty="0"/>
          </a:p>
        </p:txBody>
      </p:sp>
      <p:sp>
        <p:nvSpPr>
          <p:cNvPr id="4" name="3 Marcador de número de diapositiva"/>
          <p:cNvSpPr>
            <a:spLocks noGrp="1"/>
          </p:cNvSpPr>
          <p:nvPr>
            <p:ph type="sldNum" sz="quarter" idx="10"/>
          </p:nvPr>
        </p:nvSpPr>
        <p:spPr/>
        <p:txBody>
          <a:bodyPr/>
          <a:lstStyle/>
          <a:p>
            <a:fld id="{9D9BB0FD-6C5E-42F3-8EE3-4B78ADB466CD}" type="slidenum">
              <a:rPr lang="en-US" smtClean="0"/>
              <a:pPr/>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 name="Group 2"/>
          <p:cNvGrpSpPr>
            <a:grpSpLocks/>
          </p:cNvGrpSpPr>
          <p:nvPr/>
        </p:nvGrpSpPr>
        <p:grpSpPr bwMode="auto">
          <a:xfrm>
            <a:off x="-1035050" y="1552575"/>
            <a:ext cx="10179050" cy="5305425"/>
            <a:chOff x="-652" y="978"/>
            <a:chExt cx="6412" cy="3342"/>
          </a:xfrm>
        </p:grpSpPr>
        <p:sp>
          <p:nvSpPr>
            <p:cNvPr id="5" name="Freeform 3"/>
            <p:cNvSpPr>
              <a:spLocks/>
            </p:cNvSpPr>
            <p:nvPr/>
          </p:nvSpPr>
          <p:spPr bwMode="auto">
            <a:xfrm>
              <a:off x="2061" y="1707"/>
              <a:ext cx="3699" cy="2613"/>
            </a:xfrm>
            <a:custGeom>
              <a:avLst/>
              <a:gdLst/>
              <a:ahLst/>
              <a:cxnLst>
                <a:cxn ang="0">
                  <a:pos x="1523" y="2611"/>
                </a:cxn>
                <a:cxn ang="0">
                  <a:pos x="3698" y="2612"/>
                </a:cxn>
                <a:cxn ang="0">
                  <a:pos x="3698" y="2228"/>
                </a:cxn>
                <a:cxn ang="0">
                  <a:pos x="0" y="0"/>
                </a:cxn>
                <a:cxn ang="0">
                  <a:pos x="160" y="118"/>
                </a:cxn>
                <a:cxn ang="0">
                  <a:pos x="292" y="219"/>
                </a:cxn>
                <a:cxn ang="0">
                  <a:pos x="441" y="347"/>
                </a:cxn>
                <a:cxn ang="0">
                  <a:pos x="585" y="482"/>
                </a:cxn>
                <a:cxn ang="0">
                  <a:pos x="796" y="711"/>
                </a:cxn>
                <a:cxn ang="0">
                  <a:pos x="983" y="955"/>
                </a:cxn>
                <a:cxn ang="0">
                  <a:pos x="1119" y="1168"/>
                </a:cxn>
                <a:cxn ang="0">
                  <a:pos x="1238" y="1388"/>
                </a:cxn>
                <a:cxn ang="0">
                  <a:pos x="1331" y="1608"/>
                </a:cxn>
                <a:cxn ang="0">
                  <a:pos x="1400" y="1809"/>
                </a:cxn>
                <a:cxn ang="0">
                  <a:pos x="1447" y="1979"/>
                </a:cxn>
                <a:cxn ang="0">
                  <a:pos x="1490" y="2190"/>
                </a:cxn>
                <a:cxn ang="0">
                  <a:pos x="1511" y="2374"/>
                </a:cxn>
                <a:cxn ang="0">
                  <a:pos x="1523" y="2611"/>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a:defRPr/>
              </a:pPr>
              <a:endParaRPr lang="en-US"/>
            </a:p>
          </p:txBody>
        </p:sp>
        <p:sp>
          <p:nvSpPr>
            <p:cNvPr id="6" name="Arc 4"/>
            <p:cNvSpPr>
              <a:spLocks/>
            </p:cNvSpPr>
            <p:nvPr/>
          </p:nvSpPr>
          <p:spPr bwMode="auto">
            <a:xfrm>
              <a:off x="-652" y="978"/>
              <a:ext cx="4237" cy="3342"/>
            </a:xfrm>
            <a:custGeom>
              <a:avLst/>
              <a:gdLst>
                <a:gd name="G0" fmla="+- 0 0 0"/>
                <a:gd name="G1" fmla="+- 21231 0 0"/>
                <a:gd name="G2" fmla="+- 21600 0 0"/>
                <a:gd name="T0" fmla="*/ 3977 w 21600"/>
                <a:gd name="T1" fmla="*/ 0 h 21231"/>
                <a:gd name="T2" fmla="*/ 21600 w 21600"/>
                <a:gd name="T3" fmla="*/ 21231 h 21231"/>
                <a:gd name="T4" fmla="*/ 0 w 21600"/>
                <a:gd name="T5" fmla="*/ 21231 h 21231"/>
              </a:gdLst>
              <a:ahLst/>
              <a:cxnLst>
                <a:cxn ang="0">
                  <a:pos x="T0" y="T1"/>
                </a:cxn>
                <a:cxn ang="0">
                  <a:pos x="T2" y="T3"/>
                </a:cxn>
                <a:cxn ang="0">
                  <a:pos x="T4" y="T5"/>
                </a:cxn>
              </a:cxnLst>
              <a:rect l="0" t="0" r="r" b="b"/>
              <a:pathLst>
                <a:path w="21600" h="21231" fill="none" extrusionOk="0">
                  <a:moveTo>
                    <a:pt x="3976" y="0"/>
                  </a:moveTo>
                  <a:cubicBezTo>
                    <a:pt x="14194" y="1914"/>
                    <a:pt x="21600" y="10835"/>
                    <a:pt x="21600" y="21231"/>
                  </a:cubicBezTo>
                </a:path>
                <a:path w="21600" h="21231" stroke="0" extrusionOk="0">
                  <a:moveTo>
                    <a:pt x="3976" y="0"/>
                  </a:moveTo>
                  <a:cubicBezTo>
                    <a:pt x="14194" y="1914"/>
                    <a:pt x="21600" y="10835"/>
                    <a:pt x="21600" y="21231"/>
                  </a:cubicBezTo>
                  <a:lnTo>
                    <a:pt x="0" y="21231"/>
                  </a:lnTo>
                  <a:close/>
                </a:path>
              </a:pathLst>
            </a:custGeom>
            <a:noFill/>
            <a:ln w="12700" cap="rnd">
              <a:solidFill>
                <a:schemeClr val="accent2"/>
              </a:solidFill>
              <a:round/>
              <a:headEnd type="none" w="sm" len="sm"/>
              <a:tailEnd type="none" w="sm" len="sm"/>
            </a:ln>
            <a:effectLst/>
          </p:spPr>
          <p:txBody>
            <a:bodyPr wrap="none" anchor="ctr"/>
            <a:lstStyle/>
            <a:p>
              <a:pPr>
                <a:defRPr/>
              </a:pPr>
              <a:endParaRPr lang="en-US"/>
            </a:p>
          </p:txBody>
        </p:sp>
      </p:grpSp>
      <p:sp>
        <p:nvSpPr>
          <p:cNvPr id="6149" name="Rectangle 5"/>
          <p:cNvSpPr>
            <a:spLocks noGrp="1" noChangeArrowheads="1"/>
          </p:cNvSpPr>
          <p:nvPr>
            <p:ph type="ctrTitle" sz="quarter"/>
          </p:nvPr>
        </p:nvSpPr>
        <p:spPr>
          <a:xfrm>
            <a:off x="1293813" y="762000"/>
            <a:ext cx="7772400" cy="1143000"/>
          </a:xfrm>
        </p:spPr>
        <p:txBody>
          <a:bodyPr anchor="b"/>
          <a:lstStyle>
            <a:lvl1pPr>
              <a:defRPr/>
            </a:lvl1pPr>
          </a:lstStyle>
          <a:p>
            <a:r>
              <a:rPr lang="es-ES"/>
              <a:t>Haga clic para modificar el estilo de título del patrón</a:t>
            </a:r>
          </a:p>
        </p:txBody>
      </p:sp>
      <p:sp>
        <p:nvSpPr>
          <p:cNvPr id="6150" name="Rectangle 6"/>
          <p:cNvSpPr>
            <a:spLocks noGrp="1" noChangeArrowheads="1"/>
          </p:cNvSpPr>
          <p:nvPr>
            <p:ph type="subTitle" sz="quarter" idx="1"/>
          </p:nvPr>
        </p:nvSpPr>
        <p:spPr>
          <a:xfrm>
            <a:off x="685800" y="3429000"/>
            <a:ext cx="6400800" cy="1752600"/>
          </a:xfrm>
        </p:spPr>
        <p:txBody>
          <a:bodyPr lIns="92075" tIns="46038" rIns="92075" bIns="46038" anchor="ctr"/>
          <a:lstStyle>
            <a:lvl1pPr marL="0" indent="0" algn="ctr">
              <a:buFont typeface="Wingdings" pitchFamily="2" charset="2"/>
              <a:buNone/>
              <a:defRPr/>
            </a:lvl1pPr>
          </a:lstStyle>
          <a:p>
            <a:r>
              <a:rPr lang="es-ES"/>
              <a:t>Haga clic para modificar el estilo de subtítulo del patrón</a:t>
            </a:r>
          </a:p>
        </p:txBody>
      </p:sp>
      <p:sp>
        <p:nvSpPr>
          <p:cNvPr id="7" name="Rectangle 7"/>
          <p:cNvSpPr>
            <a:spLocks noGrp="1" noChangeArrowheads="1"/>
          </p:cNvSpPr>
          <p:nvPr>
            <p:ph type="dt" sz="quarter" idx="10"/>
          </p:nvPr>
        </p:nvSpPr>
        <p:spPr/>
        <p:txBody>
          <a:bodyPr/>
          <a:lstStyle>
            <a:lvl1pPr>
              <a:defRPr/>
            </a:lvl1pPr>
          </a:lstStyle>
          <a:p>
            <a:pPr>
              <a:defRPr/>
            </a:pPr>
            <a:endParaRPr lang="es-ES"/>
          </a:p>
        </p:txBody>
      </p:sp>
      <p:sp>
        <p:nvSpPr>
          <p:cNvPr id="8" name="Rectangle 8"/>
          <p:cNvSpPr>
            <a:spLocks noGrp="1" noChangeArrowheads="1"/>
          </p:cNvSpPr>
          <p:nvPr>
            <p:ph type="ftr" sz="quarter" idx="11"/>
          </p:nvPr>
        </p:nvSpPr>
        <p:spPr/>
        <p:txBody>
          <a:bodyPr/>
          <a:lstStyle>
            <a:lvl1pPr>
              <a:defRPr/>
            </a:lvl1pPr>
          </a:lstStyle>
          <a:p>
            <a:pPr>
              <a:defRPr/>
            </a:pPr>
            <a:endParaRPr lang="es-ES"/>
          </a:p>
        </p:txBody>
      </p:sp>
      <p:sp>
        <p:nvSpPr>
          <p:cNvPr id="9" name="Rectangle 9"/>
          <p:cNvSpPr>
            <a:spLocks noGrp="1" noChangeArrowheads="1"/>
          </p:cNvSpPr>
          <p:nvPr>
            <p:ph type="sldNum" sz="quarter" idx="12"/>
          </p:nvPr>
        </p:nvSpPr>
        <p:spPr/>
        <p:txBody>
          <a:bodyPr/>
          <a:lstStyle>
            <a:lvl1pPr>
              <a:defRPr/>
            </a:lvl1pPr>
          </a:lstStyle>
          <a:p>
            <a:pPr>
              <a:defRPr/>
            </a:pPr>
            <a:fld id="{8B47F98D-14E2-4DC5-8AE9-85BBFFDE4761}"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s-ES"/>
          </a:p>
        </p:txBody>
      </p:sp>
      <p:sp>
        <p:nvSpPr>
          <p:cNvPr id="5" name="Rectangle 7"/>
          <p:cNvSpPr>
            <a:spLocks noGrp="1" noChangeArrowheads="1"/>
          </p:cNvSpPr>
          <p:nvPr>
            <p:ph type="ftr" sz="quarter" idx="11"/>
          </p:nvPr>
        </p:nvSpPr>
        <p:spPr>
          <a:ln/>
        </p:spPr>
        <p:txBody>
          <a:bodyPr/>
          <a:lstStyle>
            <a:lvl1pPr>
              <a:defRPr/>
            </a:lvl1pPr>
          </a:lstStyle>
          <a:p>
            <a:pPr>
              <a:defRPr/>
            </a:pPr>
            <a:endParaRPr lang="es-ES"/>
          </a:p>
        </p:txBody>
      </p:sp>
      <p:sp>
        <p:nvSpPr>
          <p:cNvPr id="6" name="Rectangle 8"/>
          <p:cNvSpPr>
            <a:spLocks noGrp="1" noChangeArrowheads="1"/>
          </p:cNvSpPr>
          <p:nvPr>
            <p:ph type="sldNum" sz="quarter" idx="12"/>
          </p:nvPr>
        </p:nvSpPr>
        <p:spPr>
          <a:ln/>
        </p:spPr>
        <p:txBody>
          <a:bodyPr/>
          <a:lstStyle>
            <a:lvl1pPr>
              <a:defRPr/>
            </a:lvl1pPr>
          </a:lstStyle>
          <a:p>
            <a:pPr>
              <a:defRPr/>
            </a:pPr>
            <a:fld id="{C4FCBDA2-3FBD-49EF-B242-7DE68EB97DF7}"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6"/>
          <p:cNvSpPr>
            <a:spLocks noGrp="1" noChangeArrowheads="1"/>
          </p:cNvSpPr>
          <p:nvPr>
            <p:ph type="dt" sz="half" idx="10"/>
          </p:nvPr>
        </p:nvSpPr>
        <p:spPr>
          <a:ln/>
        </p:spPr>
        <p:txBody>
          <a:bodyPr/>
          <a:lstStyle>
            <a:lvl1pPr>
              <a:defRPr/>
            </a:lvl1pPr>
          </a:lstStyle>
          <a:p>
            <a:pPr>
              <a:defRPr/>
            </a:pPr>
            <a:endParaRPr lang="es-ES"/>
          </a:p>
        </p:txBody>
      </p:sp>
      <p:sp>
        <p:nvSpPr>
          <p:cNvPr id="5" name="Rectangle 7"/>
          <p:cNvSpPr>
            <a:spLocks noGrp="1" noChangeArrowheads="1"/>
          </p:cNvSpPr>
          <p:nvPr>
            <p:ph type="ftr" sz="quarter" idx="11"/>
          </p:nvPr>
        </p:nvSpPr>
        <p:spPr>
          <a:ln/>
        </p:spPr>
        <p:txBody>
          <a:bodyPr/>
          <a:lstStyle>
            <a:lvl1pPr>
              <a:defRPr/>
            </a:lvl1pPr>
          </a:lstStyle>
          <a:p>
            <a:pPr>
              <a:defRPr/>
            </a:pPr>
            <a:endParaRPr lang="es-ES"/>
          </a:p>
        </p:txBody>
      </p:sp>
      <p:sp>
        <p:nvSpPr>
          <p:cNvPr id="6" name="Rectangle 8"/>
          <p:cNvSpPr>
            <a:spLocks noGrp="1" noChangeArrowheads="1"/>
          </p:cNvSpPr>
          <p:nvPr>
            <p:ph type="sldNum" sz="quarter" idx="12"/>
          </p:nvPr>
        </p:nvSpPr>
        <p:spPr>
          <a:ln/>
        </p:spPr>
        <p:txBody>
          <a:bodyPr/>
          <a:lstStyle>
            <a:lvl1pPr>
              <a:defRPr/>
            </a:lvl1pPr>
          </a:lstStyle>
          <a:p>
            <a:pPr>
              <a:defRPr/>
            </a:pPr>
            <a:fld id="{DC1E57C5-AD48-40EB-81CF-BA84475EC5C9}"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s-ES"/>
          </a:p>
        </p:txBody>
      </p:sp>
      <p:sp>
        <p:nvSpPr>
          <p:cNvPr id="6" name="Rectangle 7"/>
          <p:cNvSpPr>
            <a:spLocks noGrp="1" noChangeArrowheads="1"/>
          </p:cNvSpPr>
          <p:nvPr>
            <p:ph type="ftr" sz="quarter" idx="11"/>
          </p:nvPr>
        </p:nvSpPr>
        <p:spPr>
          <a:ln/>
        </p:spPr>
        <p:txBody>
          <a:bodyPr/>
          <a:lstStyle>
            <a:lvl1pPr>
              <a:defRPr/>
            </a:lvl1pPr>
          </a:lstStyle>
          <a:p>
            <a:pPr>
              <a:defRPr/>
            </a:pPr>
            <a:endParaRPr lang="es-ES"/>
          </a:p>
        </p:txBody>
      </p:sp>
      <p:sp>
        <p:nvSpPr>
          <p:cNvPr id="7" name="Rectangle 8"/>
          <p:cNvSpPr>
            <a:spLocks noGrp="1" noChangeArrowheads="1"/>
          </p:cNvSpPr>
          <p:nvPr>
            <p:ph type="sldNum" sz="quarter" idx="12"/>
          </p:nvPr>
        </p:nvSpPr>
        <p:spPr>
          <a:ln/>
        </p:spPr>
        <p:txBody>
          <a:bodyPr/>
          <a:lstStyle>
            <a:lvl1pPr>
              <a:defRPr/>
            </a:lvl1pPr>
          </a:lstStyle>
          <a:p>
            <a:pPr>
              <a:defRPr/>
            </a:pPr>
            <a:fld id="{9E5719E1-290B-407C-91A0-3F3AE7DF92BE}"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s-ES"/>
          </a:p>
        </p:txBody>
      </p:sp>
      <p:sp>
        <p:nvSpPr>
          <p:cNvPr id="8" name="Rectangle 7"/>
          <p:cNvSpPr>
            <a:spLocks noGrp="1" noChangeArrowheads="1"/>
          </p:cNvSpPr>
          <p:nvPr>
            <p:ph type="ftr" sz="quarter" idx="11"/>
          </p:nvPr>
        </p:nvSpPr>
        <p:spPr>
          <a:ln/>
        </p:spPr>
        <p:txBody>
          <a:bodyPr/>
          <a:lstStyle>
            <a:lvl1pPr>
              <a:defRPr/>
            </a:lvl1pPr>
          </a:lstStyle>
          <a:p>
            <a:pPr>
              <a:defRPr/>
            </a:pPr>
            <a:endParaRPr lang="es-ES"/>
          </a:p>
        </p:txBody>
      </p:sp>
      <p:sp>
        <p:nvSpPr>
          <p:cNvPr id="9" name="Rectangle 8"/>
          <p:cNvSpPr>
            <a:spLocks noGrp="1" noChangeArrowheads="1"/>
          </p:cNvSpPr>
          <p:nvPr>
            <p:ph type="sldNum" sz="quarter" idx="12"/>
          </p:nvPr>
        </p:nvSpPr>
        <p:spPr>
          <a:ln/>
        </p:spPr>
        <p:txBody>
          <a:bodyPr/>
          <a:lstStyle>
            <a:lvl1pPr>
              <a:defRPr/>
            </a:lvl1pPr>
          </a:lstStyle>
          <a:p>
            <a:pPr>
              <a:defRPr/>
            </a:pPr>
            <a:fld id="{98705C54-E636-4E55-A93A-F391F31D557A}"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s-ES"/>
          </a:p>
        </p:txBody>
      </p:sp>
      <p:sp>
        <p:nvSpPr>
          <p:cNvPr id="4" name="Rectangle 7"/>
          <p:cNvSpPr>
            <a:spLocks noGrp="1" noChangeArrowheads="1"/>
          </p:cNvSpPr>
          <p:nvPr>
            <p:ph type="ftr" sz="quarter" idx="11"/>
          </p:nvPr>
        </p:nvSpPr>
        <p:spPr>
          <a:ln/>
        </p:spPr>
        <p:txBody>
          <a:bodyPr/>
          <a:lstStyle>
            <a:lvl1pPr>
              <a:defRPr/>
            </a:lvl1pPr>
          </a:lstStyle>
          <a:p>
            <a:pPr>
              <a:defRPr/>
            </a:pPr>
            <a:endParaRPr lang="es-ES"/>
          </a:p>
        </p:txBody>
      </p:sp>
      <p:sp>
        <p:nvSpPr>
          <p:cNvPr id="5" name="Rectangle 8"/>
          <p:cNvSpPr>
            <a:spLocks noGrp="1" noChangeArrowheads="1"/>
          </p:cNvSpPr>
          <p:nvPr>
            <p:ph type="sldNum" sz="quarter" idx="12"/>
          </p:nvPr>
        </p:nvSpPr>
        <p:spPr>
          <a:ln/>
        </p:spPr>
        <p:txBody>
          <a:bodyPr/>
          <a:lstStyle>
            <a:lvl1pPr>
              <a:defRPr/>
            </a:lvl1pPr>
          </a:lstStyle>
          <a:p>
            <a:pPr>
              <a:defRPr/>
            </a:pPr>
            <a:fld id="{A2B9FE92-E044-487F-9D9F-A5C690C59F83}"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s-ES"/>
          </a:p>
        </p:txBody>
      </p:sp>
      <p:sp>
        <p:nvSpPr>
          <p:cNvPr id="3" name="Rectangle 7"/>
          <p:cNvSpPr>
            <a:spLocks noGrp="1" noChangeArrowheads="1"/>
          </p:cNvSpPr>
          <p:nvPr>
            <p:ph type="ftr" sz="quarter" idx="11"/>
          </p:nvPr>
        </p:nvSpPr>
        <p:spPr>
          <a:ln/>
        </p:spPr>
        <p:txBody>
          <a:bodyPr/>
          <a:lstStyle>
            <a:lvl1pPr>
              <a:defRPr/>
            </a:lvl1pPr>
          </a:lstStyle>
          <a:p>
            <a:pPr>
              <a:defRPr/>
            </a:pPr>
            <a:endParaRPr lang="es-ES"/>
          </a:p>
        </p:txBody>
      </p:sp>
      <p:sp>
        <p:nvSpPr>
          <p:cNvPr id="4" name="Rectangle 8"/>
          <p:cNvSpPr>
            <a:spLocks noGrp="1" noChangeArrowheads="1"/>
          </p:cNvSpPr>
          <p:nvPr>
            <p:ph type="sldNum" sz="quarter" idx="12"/>
          </p:nvPr>
        </p:nvSpPr>
        <p:spPr>
          <a:ln/>
        </p:spPr>
        <p:txBody>
          <a:bodyPr/>
          <a:lstStyle>
            <a:lvl1pPr>
              <a:defRPr/>
            </a:lvl1pPr>
          </a:lstStyle>
          <a:p>
            <a:pPr>
              <a:defRPr/>
            </a:pPr>
            <a:fld id="{1BE1DEB0-6A77-4E14-86D1-B5403E9232E1}"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6"/>
          <p:cNvSpPr>
            <a:spLocks noGrp="1" noChangeArrowheads="1"/>
          </p:cNvSpPr>
          <p:nvPr>
            <p:ph type="dt" sz="half" idx="10"/>
          </p:nvPr>
        </p:nvSpPr>
        <p:spPr>
          <a:ln/>
        </p:spPr>
        <p:txBody>
          <a:bodyPr/>
          <a:lstStyle>
            <a:lvl1pPr>
              <a:defRPr/>
            </a:lvl1pPr>
          </a:lstStyle>
          <a:p>
            <a:pPr>
              <a:defRPr/>
            </a:pPr>
            <a:endParaRPr lang="es-ES"/>
          </a:p>
        </p:txBody>
      </p:sp>
      <p:sp>
        <p:nvSpPr>
          <p:cNvPr id="6" name="Rectangle 7"/>
          <p:cNvSpPr>
            <a:spLocks noGrp="1" noChangeArrowheads="1"/>
          </p:cNvSpPr>
          <p:nvPr>
            <p:ph type="ftr" sz="quarter" idx="11"/>
          </p:nvPr>
        </p:nvSpPr>
        <p:spPr>
          <a:ln/>
        </p:spPr>
        <p:txBody>
          <a:bodyPr/>
          <a:lstStyle>
            <a:lvl1pPr>
              <a:defRPr/>
            </a:lvl1pPr>
          </a:lstStyle>
          <a:p>
            <a:pPr>
              <a:defRPr/>
            </a:pPr>
            <a:endParaRPr lang="es-ES"/>
          </a:p>
        </p:txBody>
      </p:sp>
      <p:sp>
        <p:nvSpPr>
          <p:cNvPr id="7" name="Rectangle 8"/>
          <p:cNvSpPr>
            <a:spLocks noGrp="1" noChangeArrowheads="1"/>
          </p:cNvSpPr>
          <p:nvPr>
            <p:ph type="sldNum" sz="quarter" idx="12"/>
          </p:nvPr>
        </p:nvSpPr>
        <p:spPr>
          <a:ln/>
        </p:spPr>
        <p:txBody>
          <a:bodyPr/>
          <a:lstStyle>
            <a:lvl1pPr>
              <a:defRPr/>
            </a:lvl1pPr>
          </a:lstStyle>
          <a:p>
            <a:pPr>
              <a:defRPr/>
            </a:pPr>
            <a:fld id="{5B017D5C-3EE1-4D02-B448-0A3918494B17}"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6"/>
          <p:cNvSpPr>
            <a:spLocks noGrp="1" noChangeArrowheads="1"/>
          </p:cNvSpPr>
          <p:nvPr>
            <p:ph type="dt" sz="half" idx="10"/>
          </p:nvPr>
        </p:nvSpPr>
        <p:spPr>
          <a:ln/>
        </p:spPr>
        <p:txBody>
          <a:bodyPr/>
          <a:lstStyle>
            <a:lvl1pPr>
              <a:defRPr/>
            </a:lvl1pPr>
          </a:lstStyle>
          <a:p>
            <a:pPr>
              <a:defRPr/>
            </a:pPr>
            <a:endParaRPr lang="es-ES"/>
          </a:p>
        </p:txBody>
      </p:sp>
      <p:sp>
        <p:nvSpPr>
          <p:cNvPr id="6" name="Rectangle 7"/>
          <p:cNvSpPr>
            <a:spLocks noGrp="1" noChangeArrowheads="1"/>
          </p:cNvSpPr>
          <p:nvPr>
            <p:ph type="ftr" sz="quarter" idx="11"/>
          </p:nvPr>
        </p:nvSpPr>
        <p:spPr>
          <a:ln/>
        </p:spPr>
        <p:txBody>
          <a:bodyPr/>
          <a:lstStyle>
            <a:lvl1pPr>
              <a:defRPr/>
            </a:lvl1pPr>
          </a:lstStyle>
          <a:p>
            <a:pPr>
              <a:defRPr/>
            </a:pPr>
            <a:endParaRPr lang="es-ES"/>
          </a:p>
        </p:txBody>
      </p:sp>
      <p:sp>
        <p:nvSpPr>
          <p:cNvPr id="7" name="Rectangle 8"/>
          <p:cNvSpPr>
            <a:spLocks noGrp="1" noChangeArrowheads="1"/>
          </p:cNvSpPr>
          <p:nvPr>
            <p:ph type="sldNum" sz="quarter" idx="12"/>
          </p:nvPr>
        </p:nvSpPr>
        <p:spPr>
          <a:ln/>
        </p:spPr>
        <p:txBody>
          <a:bodyPr/>
          <a:lstStyle>
            <a:lvl1pPr>
              <a:defRPr/>
            </a:lvl1pPr>
          </a:lstStyle>
          <a:p>
            <a:pPr>
              <a:defRPr/>
            </a:pPr>
            <a:fld id="{805AEE7E-C282-4401-90AA-FD4C900CE50E}"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s-ES"/>
          </a:p>
        </p:txBody>
      </p:sp>
      <p:sp>
        <p:nvSpPr>
          <p:cNvPr id="5" name="Rectangle 7"/>
          <p:cNvSpPr>
            <a:spLocks noGrp="1" noChangeArrowheads="1"/>
          </p:cNvSpPr>
          <p:nvPr>
            <p:ph type="ftr" sz="quarter" idx="11"/>
          </p:nvPr>
        </p:nvSpPr>
        <p:spPr>
          <a:ln/>
        </p:spPr>
        <p:txBody>
          <a:bodyPr/>
          <a:lstStyle>
            <a:lvl1pPr>
              <a:defRPr/>
            </a:lvl1pPr>
          </a:lstStyle>
          <a:p>
            <a:pPr>
              <a:defRPr/>
            </a:pPr>
            <a:endParaRPr lang="es-ES"/>
          </a:p>
        </p:txBody>
      </p:sp>
      <p:sp>
        <p:nvSpPr>
          <p:cNvPr id="6" name="Rectangle 8"/>
          <p:cNvSpPr>
            <a:spLocks noGrp="1" noChangeArrowheads="1"/>
          </p:cNvSpPr>
          <p:nvPr>
            <p:ph type="sldNum" sz="quarter" idx="12"/>
          </p:nvPr>
        </p:nvSpPr>
        <p:spPr>
          <a:ln/>
        </p:spPr>
        <p:txBody>
          <a:bodyPr/>
          <a:lstStyle>
            <a:lvl1pPr>
              <a:defRPr/>
            </a:lvl1pPr>
          </a:lstStyle>
          <a:p>
            <a:pPr>
              <a:defRPr/>
            </a:pPr>
            <a:fld id="{EB831269-E7C1-4909-B333-C1AE0D9D0DCA}"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15100" y="609600"/>
            <a:ext cx="1943100" cy="5486400"/>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685800" y="609600"/>
            <a:ext cx="56769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s-ES"/>
          </a:p>
        </p:txBody>
      </p:sp>
      <p:sp>
        <p:nvSpPr>
          <p:cNvPr id="5" name="Rectangle 7"/>
          <p:cNvSpPr>
            <a:spLocks noGrp="1" noChangeArrowheads="1"/>
          </p:cNvSpPr>
          <p:nvPr>
            <p:ph type="ftr" sz="quarter" idx="11"/>
          </p:nvPr>
        </p:nvSpPr>
        <p:spPr>
          <a:ln/>
        </p:spPr>
        <p:txBody>
          <a:bodyPr/>
          <a:lstStyle>
            <a:lvl1pPr>
              <a:defRPr/>
            </a:lvl1pPr>
          </a:lstStyle>
          <a:p>
            <a:pPr>
              <a:defRPr/>
            </a:pPr>
            <a:endParaRPr lang="es-ES"/>
          </a:p>
        </p:txBody>
      </p:sp>
      <p:sp>
        <p:nvSpPr>
          <p:cNvPr id="6" name="Rectangle 8"/>
          <p:cNvSpPr>
            <a:spLocks noGrp="1" noChangeArrowheads="1"/>
          </p:cNvSpPr>
          <p:nvPr>
            <p:ph type="sldNum" sz="quarter" idx="12"/>
          </p:nvPr>
        </p:nvSpPr>
        <p:spPr>
          <a:ln/>
        </p:spPr>
        <p:txBody>
          <a:bodyPr/>
          <a:lstStyle>
            <a:lvl1pPr>
              <a:defRPr/>
            </a:lvl1pPr>
          </a:lstStyle>
          <a:p>
            <a:pPr>
              <a:defRPr/>
            </a:pPr>
            <a:fld id="{285B0B37-D886-4AB0-AB52-8920C2EEE2F1}"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1588"/>
            <a:ext cx="9132888" cy="6845300"/>
            <a:chOff x="0" y="1"/>
            <a:chExt cx="5753" cy="4312"/>
          </a:xfrm>
        </p:grpSpPr>
        <p:sp>
          <p:nvSpPr>
            <p:cNvPr id="5123" name="Freeform 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a:defRPr/>
              </a:pPr>
              <a:endParaRPr lang="en-US"/>
            </a:p>
          </p:txBody>
        </p:sp>
        <p:sp>
          <p:nvSpPr>
            <p:cNvPr id="5124" name="Arc 4"/>
            <p:cNvSpPr>
              <a:spLocks/>
            </p:cNvSpPr>
            <p:nvPr/>
          </p:nvSpPr>
          <p:spPr bwMode="auto">
            <a:xfrm>
              <a:off x="0" y="1"/>
              <a:ext cx="5298" cy="4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cap="rnd">
              <a:solidFill>
                <a:schemeClr val="accent2"/>
              </a:solidFill>
              <a:round/>
              <a:headEnd type="none" w="sm" len="sm"/>
              <a:tailEnd type="none" w="sm" len="sm"/>
            </a:ln>
            <a:effectLst/>
          </p:spPr>
          <p:txBody>
            <a:bodyPr wrap="none" anchor="ctr"/>
            <a:lstStyle/>
            <a:p>
              <a:pPr>
                <a:defRPr/>
              </a:pPr>
              <a:endParaRPr lang="en-US"/>
            </a:p>
          </p:txBody>
        </p:sp>
      </p:grpSp>
      <p:sp>
        <p:nvSpPr>
          <p:cNvPr id="5125" name="Rectangle 5"/>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s-ES" smtClean="0"/>
              <a:t>Haga clic para modificar el estilo de título del patrón</a:t>
            </a:r>
          </a:p>
        </p:txBody>
      </p:sp>
      <p:sp>
        <p:nvSpPr>
          <p:cNvPr id="5126" name="Rectangle 6"/>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defRPr sz="1400"/>
            </a:lvl1pPr>
          </a:lstStyle>
          <a:p>
            <a:pPr>
              <a:defRPr/>
            </a:pPr>
            <a:endParaRPr lang="es-ES"/>
          </a:p>
        </p:txBody>
      </p:sp>
      <p:sp>
        <p:nvSpPr>
          <p:cNvPr id="5127" name="Rectangle 7"/>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a:defRPr sz="1400"/>
            </a:lvl1pPr>
          </a:lstStyle>
          <a:p>
            <a:pPr>
              <a:defRPr/>
            </a:pPr>
            <a:endParaRPr lang="es-ES"/>
          </a:p>
        </p:txBody>
      </p:sp>
      <p:sp>
        <p:nvSpPr>
          <p:cNvPr id="5128" name="Rectangle 8"/>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sz="1400"/>
            </a:lvl1pPr>
          </a:lstStyle>
          <a:p>
            <a:pPr>
              <a:defRPr/>
            </a:pPr>
            <a:fld id="{FAA546A4-9987-4BC6-A82C-B4F2C61C6208}" type="slidenum">
              <a:rPr lang="es-ES"/>
              <a:pPr>
                <a:defRPr/>
              </a:pPr>
              <a:t>‹Nº›</a:t>
            </a:fld>
            <a:endParaRPr lang="es-ES"/>
          </a:p>
        </p:txBody>
      </p:sp>
      <p:sp>
        <p:nvSpPr>
          <p:cNvPr id="1031" name="Rectangle 9"/>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Tree>
  </p:cSld>
  <p:clrMap bg1="dk2" tx1="lt1" bg2="dk1" tx2="lt2" accent1="accent1" accent2="accent2" accent3="accent3" accent4="accent4" accent5="accent5" accent6="accent6" hlink="hlink" folHlink="folHlink"/>
  <p:sldLayoutIdLst>
    <p:sldLayoutId id="2147483686"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accent2"/>
        </a:buClr>
        <a:buSzPct val="80000"/>
        <a:buFont typeface="Wingdings"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sz="2800">
          <a:solidFill>
            <a:schemeClr val="tx1"/>
          </a:solidFill>
          <a:latin typeface="+mn-lt"/>
        </a:defRPr>
      </a:lvl2pPr>
      <a:lvl3pPr marL="1143000" indent="-228600" algn="l" rtl="0" eaLnBrk="0" fontAlgn="base" hangingPunct="0">
        <a:spcBef>
          <a:spcPct val="20000"/>
        </a:spcBef>
        <a:spcAft>
          <a:spcPct val="0"/>
        </a:spcAft>
        <a:buClr>
          <a:schemeClr val="accent1"/>
        </a:buClr>
        <a:buSzPct val="60000"/>
        <a:buFont typeface="Wingdings" pitchFamily="2" charset="2"/>
        <a:buChar char="l"/>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defRPr>
      </a:lvl5pPr>
      <a:lvl6pPr marL="2514600" indent="-228600" algn="l" rtl="0" fontAlgn="base">
        <a:spcBef>
          <a:spcPct val="20000"/>
        </a:spcBef>
        <a:spcAft>
          <a:spcPct val="0"/>
        </a:spcAft>
        <a:buClr>
          <a:schemeClr val="accent1"/>
        </a:buClr>
        <a:buChar char="•"/>
        <a:defRPr sz="2000">
          <a:solidFill>
            <a:schemeClr val="tx1"/>
          </a:solidFill>
          <a:latin typeface="+mn-lt"/>
        </a:defRPr>
      </a:lvl6pPr>
      <a:lvl7pPr marL="2971800" indent="-228600" algn="l" rtl="0" fontAlgn="base">
        <a:spcBef>
          <a:spcPct val="20000"/>
        </a:spcBef>
        <a:spcAft>
          <a:spcPct val="0"/>
        </a:spcAft>
        <a:buClr>
          <a:schemeClr val="accent1"/>
        </a:buClr>
        <a:buChar char="•"/>
        <a:defRPr sz="2000">
          <a:solidFill>
            <a:schemeClr val="tx1"/>
          </a:solidFill>
          <a:latin typeface="+mn-lt"/>
        </a:defRPr>
      </a:lvl7pPr>
      <a:lvl8pPr marL="3429000" indent="-228600" algn="l" rtl="0" fontAlgn="base">
        <a:spcBef>
          <a:spcPct val="20000"/>
        </a:spcBef>
        <a:spcAft>
          <a:spcPct val="0"/>
        </a:spcAft>
        <a:buClr>
          <a:schemeClr val="accent1"/>
        </a:buClr>
        <a:buChar char="•"/>
        <a:defRPr sz="2000">
          <a:solidFill>
            <a:schemeClr val="tx1"/>
          </a:solidFill>
          <a:latin typeface="+mn-lt"/>
        </a:defRPr>
      </a:lvl8pPr>
      <a:lvl9pPr marL="3886200" indent="-228600" algn="l" rtl="0" fontAlgn="base">
        <a:spcBef>
          <a:spcPct val="20000"/>
        </a:spcBef>
        <a:spcAft>
          <a:spcPct val="0"/>
        </a:spcAft>
        <a:buClr>
          <a:schemeClr val="accent1"/>
        </a:buClr>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sz="quarter"/>
          </p:nvPr>
        </p:nvSpPr>
        <p:spPr>
          <a:xfrm>
            <a:off x="785786" y="1643050"/>
            <a:ext cx="7843838" cy="2071702"/>
          </a:xfrm>
        </p:spPr>
        <p:txBody>
          <a:bodyPr/>
          <a:lstStyle/>
          <a:p>
            <a:pPr algn="just"/>
            <a:r>
              <a:rPr lang="en-US" sz="4000" dirty="0" smtClean="0">
                <a:effectLst/>
              </a:rPr>
              <a:t>Theme 2:</a:t>
            </a:r>
            <a:r>
              <a:rPr lang="en-US" sz="4000" dirty="0" smtClean="0"/>
              <a:t> </a:t>
            </a:r>
            <a:r>
              <a:rPr lang="en-US" sz="4000" b="1" dirty="0" smtClean="0"/>
              <a:t>Proposal foundations of scientific problem. The proposal design</a:t>
            </a:r>
            <a:r>
              <a:rPr lang="en-US" sz="4000" dirty="0" smtClean="0"/>
              <a:t> </a:t>
            </a:r>
            <a:endParaRPr lang="en-US" sz="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625" y="609600"/>
            <a:ext cx="8429625" cy="1143000"/>
          </a:xfrm>
        </p:spPr>
        <p:txBody>
          <a:bodyPr/>
          <a:lstStyle/>
          <a:p>
            <a:pPr>
              <a:defRPr/>
            </a:pPr>
            <a:r>
              <a:rPr lang="en-US" dirty="0" smtClean="0"/>
              <a:t>Chapter 2 ¨Characterization of the initial stage¨</a:t>
            </a:r>
            <a:endParaRPr lang="en-US" dirty="0"/>
          </a:p>
        </p:txBody>
      </p:sp>
      <p:sp>
        <p:nvSpPr>
          <p:cNvPr id="6147" name="4 CuadroTexto"/>
          <p:cNvSpPr txBox="1">
            <a:spLocks noChangeArrowheads="1"/>
          </p:cNvSpPr>
          <p:nvPr/>
        </p:nvSpPr>
        <p:spPr bwMode="auto">
          <a:xfrm>
            <a:off x="785813" y="2143125"/>
            <a:ext cx="5286375" cy="461963"/>
          </a:xfrm>
          <a:prstGeom prst="rect">
            <a:avLst/>
          </a:prstGeom>
          <a:noFill/>
          <a:ln w="9525">
            <a:noFill/>
            <a:miter lim="800000"/>
            <a:headEnd/>
            <a:tailEnd/>
          </a:ln>
        </p:spPr>
        <p:txBody>
          <a:bodyPr>
            <a:spAutoFit/>
          </a:bodyPr>
          <a:lstStyle/>
          <a:p>
            <a:endParaRPr lang="en-US"/>
          </a:p>
        </p:txBody>
      </p:sp>
      <p:sp>
        <p:nvSpPr>
          <p:cNvPr id="6148" name="5 CuadroTexto"/>
          <p:cNvSpPr txBox="1">
            <a:spLocks noChangeArrowheads="1"/>
          </p:cNvSpPr>
          <p:nvPr/>
        </p:nvSpPr>
        <p:spPr bwMode="auto">
          <a:xfrm>
            <a:off x="857224" y="2285992"/>
            <a:ext cx="7358062" cy="3231654"/>
          </a:xfrm>
          <a:prstGeom prst="rect">
            <a:avLst/>
          </a:prstGeom>
          <a:noFill/>
          <a:ln w="9525">
            <a:noFill/>
            <a:miter lim="800000"/>
            <a:headEnd/>
            <a:tailEnd/>
          </a:ln>
        </p:spPr>
        <p:txBody>
          <a:bodyPr>
            <a:spAutoFit/>
          </a:bodyPr>
          <a:lstStyle/>
          <a:p>
            <a:pPr algn="just"/>
            <a:r>
              <a:rPr lang="en-US" sz="3600" dirty="0">
                <a:solidFill>
                  <a:srgbClr val="FFFF00"/>
                </a:solidFill>
              </a:rPr>
              <a:t>In this chapter you are going to express </a:t>
            </a:r>
            <a:r>
              <a:rPr lang="en-US" sz="3600" dirty="0" smtClean="0">
                <a:solidFill>
                  <a:srgbClr val="FFFF00"/>
                </a:solidFill>
              </a:rPr>
              <a:t>the characterization of the school, population, sample and diagnosis results through the presentation of the variable</a:t>
            </a:r>
            <a:endParaRPr lang="en-US" sz="3600" dirty="0">
              <a:solidFill>
                <a:srgbClr val="FFFF00"/>
              </a:solidFill>
            </a:endParaRP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14348" y="428604"/>
            <a:ext cx="7743852" cy="890574"/>
          </a:xfrm>
        </p:spPr>
        <p:txBody>
          <a:bodyPr/>
          <a:lstStyle/>
          <a:p>
            <a:r>
              <a:rPr lang="en-US" dirty="0" smtClean="0"/>
              <a:t>Chapter 2 ¨Characterization of the initial stage¨</a:t>
            </a:r>
            <a:endParaRPr lang="en-US" dirty="0"/>
          </a:p>
        </p:txBody>
      </p:sp>
      <p:sp>
        <p:nvSpPr>
          <p:cNvPr id="4" name="3 CuadroTexto"/>
          <p:cNvSpPr txBox="1"/>
          <p:nvPr/>
        </p:nvSpPr>
        <p:spPr>
          <a:xfrm>
            <a:off x="571472" y="1857364"/>
            <a:ext cx="7858180" cy="3785652"/>
          </a:xfrm>
          <a:prstGeom prst="rect">
            <a:avLst/>
          </a:prstGeom>
          <a:noFill/>
        </p:spPr>
        <p:txBody>
          <a:bodyPr wrap="square" rtlCol="0">
            <a:spAutoFit/>
          </a:bodyPr>
          <a:lstStyle/>
          <a:p>
            <a:pPr algn="just"/>
            <a:r>
              <a:rPr lang="en-US" dirty="0" smtClean="0">
                <a:solidFill>
                  <a:srgbClr val="FFFF00"/>
                </a:solidFill>
              </a:rPr>
              <a:t>2.1. Characterization of the school, population and sample ( it could be a brief summary of the adolescents )</a:t>
            </a:r>
          </a:p>
          <a:p>
            <a:pPr algn="just"/>
            <a:r>
              <a:rPr lang="en-US" dirty="0" smtClean="0">
                <a:solidFill>
                  <a:srgbClr val="FFFF00"/>
                </a:solidFill>
              </a:rPr>
              <a:t>2.2. Presentation of the variable and its definition (Definition of the variable  and  the parameters)</a:t>
            </a:r>
          </a:p>
          <a:p>
            <a:pPr algn="just"/>
            <a:r>
              <a:rPr lang="en-US" dirty="0" smtClean="0">
                <a:solidFill>
                  <a:srgbClr val="FFFF00"/>
                </a:solidFill>
              </a:rPr>
              <a:t>2.3. Results of the characterization of the initial stage  (through the instruments applied and measurement scale)</a:t>
            </a:r>
          </a:p>
          <a:p>
            <a:pPr algn="just"/>
            <a:r>
              <a:rPr lang="en-US" dirty="0" smtClean="0">
                <a:solidFill>
                  <a:srgbClr val="FFFF00"/>
                </a:solidFill>
              </a:rPr>
              <a:t>2.4. Proposal foundations (according to psychological, pedagogical, philosophical and didactical foundations)</a:t>
            </a:r>
          </a:p>
          <a:p>
            <a:pPr algn="just"/>
            <a:r>
              <a:rPr lang="en-US" dirty="0" smtClean="0">
                <a:solidFill>
                  <a:srgbClr val="FFFF00"/>
                </a:solidFill>
              </a:rPr>
              <a:t>2.5. Proposal of activities (characterization of the activities, assessment, table of contents, main activity)</a:t>
            </a:r>
            <a:endParaRPr lang="en-US" dirty="0">
              <a:solidFill>
                <a:srgbClr val="FFFF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14348" y="928670"/>
            <a:ext cx="7772400" cy="1143000"/>
          </a:xfrm>
        </p:spPr>
        <p:txBody>
          <a:bodyPr/>
          <a:lstStyle/>
          <a:p>
            <a:r>
              <a:rPr lang="en-US" sz="2400" dirty="0" smtClean="0"/>
              <a:t>2.1. Characterization of the school, population and sample ( it could be a brief summary of the adolescents)</a:t>
            </a:r>
            <a:r>
              <a:rPr lang="en-US" dirty="0" smtClean="0"/>
              <a:t/>
            </a:r>
            <a:br>
              <a:rPr lang="en-US" dirty="0" smtClean="0"/>
            </a:br>
            <a:endParaRPr lang="en-US" dirty="0"/>
          </a:p>
        </p:txBody>
      </p:sp>
      <p:sp>
        <p:nvSpPr>
          <p:cNvPr id="3" name="2 CuadroTexto"/>
          <p:cNvSpPr txBox="1"/>
          <p:nvPr/>
        </p:nvSpPr>
        <p:spPr>
          <a:xfrm>
            <a:off x="500034" y="1928802"/>
            <a:ext cx="7786742" cy="3785652"/>
          </a:xfrm>
          <a:prstGeom prst="rect">
            <a:avLst/>
          </a:prstGeom>
          <a:noFill/>
        </p:spPr>
        <p:txBody>
          <a:bodyPr wrap="square" rtlCol="0">
            <a:spAutoFit/>
          </a:bodyPr>
          <a:lstStyle/>
          <a:p>
            <a:r>
              <a:rPr lang="en-US" b="1" u="sng" dirty="0" smtClean="0">
                <a:solidFill>
                  <a:srgbClr val="FFFF00"/>
                </a:solidFill>
              </a:rPr>
              <a:t>Example: </a:t>
            </a:r>
          </a:p>
          <a:p>
            <a:endParaRPr lang="en-US" b="1" u="sng" dirty="0" smtClean="0">
              <a:solidFill>
                <a:srgbClr val="FFFF00"/>
              </a:solidFill>
            </a:endParaRPr>
          </a:p>
          <a:p>
            <a:r>
              <a:rPr lang="en-US" b="1" u="sng" dirty="0" smtClean="0">
                <a:solidFill>
                  <a:srgbClr val="FFFF00"/>
                </a:solidFill>
              </a:rPr>
              <a:t>Population and sample</a:t>
            </a:r>
            <a:endParaRPr lang="es-ES" dirty="0" smtClean="0">
              <a:solidFill>
                <a:srgbClr val="FFFF00"/>
              </a:solidFill>
            </a:endParaRPr>
          </a:p>
          <a:p>
            <a:r>
              <a:rPr lang="en-US" dirty="0" smtClean="0">
                <a:solidFill>
                  <a:srgbClr val="FFFF00"/>
                </a:solidFill>
              </a:rPr>
              <a:t>The author selected as population 64 students from 9</a:t>
            </a:r>
            <a:r>
              <a:rPr lang="en-US" baseline="30000" dirty="0" smtClean="0">
                <a:solidFill>
                  <a:srgbClr val="FFFF00"/>
                </a:solidFill>
              </a:rPr>
              <a:t>th</a:t>
            </a:r>
            <a:r>
              <a:rPr lang="en-US" dirty="0" smtClean="0">
                <a:solidFill>
                  <a:srgbClr val="FFFF00"/>
                </a:solidFill>
              </a:rPr>
              <a:t> grade and the sample is 32 students representing 50% of the population. </a:t>
            </a:r>
          </a:p>
          <a:p>
            <a:endParaRPr lang="en-US" sz="3200" dirty="0" smtClean="0">
              <a:solidFill>
                <a:srgbClr val="FFFF00"/>
              </a:solidFill>
            </a:endParaRPr>
          </a:p>
          <a:p>
            <a:r>
              <a:rPr lang="en-US" sz="3200" dirty="0" smtClean="0">
                <a:solidFill>
                  <a:srgbClr val="FFFF00"/>
                </a:solidFill>
              </a:rPr>
              <a:t>Here you should give a brief summary of the adolescents, it appears in the Grade Syllabus</a:t>
            </a:r>
            <a:r>
              <a:rPr lang="en-US" sz="3200" dirty="0" smtClean="0"/>
              <a:t>	.</a:t>
            </a:r>
            <a:endParaRPr lang="es-ES" sz="3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14348" y="928670"/>
            <a:ext cx="7772400" cy="1143000"/>
          </a:xfrm>
        </p:spPr>
        <p:txBody>
          <a:bodyPr/>
          <a:lstStyle/>
          <a:p>
            <a:r>
              <a:rPr lang="en-US" sz="3200" dirty="0" smtClean="0">
                <a:solidFill>
                  <a:srgbClr val="FFFF00"/>
                </a:solidFill>
              </a:rPr>
              <a:t>2.2. Presentation of the variable and its definition (Definition of the variable  and  the parameters)</a:t>
            </a:r>
            <a:r>
              <a:rPr lang="en-US" dirty="0" smtClean="0">
                <a:solidFill>
                  <a:srgbClr val="FFFF00"/>
                </a:solidFill>
              </a:rPr>
              <a:t/>
            </a:r>
            <a:br>
              <a:rPr lang="en-US" dirty="0" smtClean="0">
                <a:solidFill>
                  <a:srgbClr val="FFFF00"/>
                </a:solidFill>
              </a:rPr>
            </a:br>
            <a:endParaRPr lang="en-US" dirty="0"/>
          </a:p>
        </p:txBody>
      </p:sp>
      <p:sp>
        <p:nvSpPr>
          <p:cNvPr id="1025" name="Rectangle 1"/>
          <p:cNvSpPr>
            <a:spLocks noChangeArrowheads="1"/>
          </p:cNvSpPr>
          <p:nvPr/>
        </p:nvSpPr>
        <p:spPr bwMode="auto">
          <a:xfrm>
            <a:off x="428596" y="1928802"/>
            <a:ext cx="8143932"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Example</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Variable: </a:t>
            </a:r>
            <a:r>
              <a:rPr kumimoji="0" lang="en-US"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Level of the improvement of oral production with the use of M- learning as part of ICTs in the English lessons.</a:t>
            </a:r>
            <a:endParaRPr kumimoji="0" lang="es-ES" b="0"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2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Definition of the Variable:</a:t>
            </a:r>
            <a:endParaRPr kumimoji="0" lang="es-ES" sz="1800" b="0"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Oral production (speaking) is an oral text produced by a language user “which is received by an audience of one or more listeners” and “it may involve a short description or anecdote, or may imply a longer, more formal presentation. Since the approach adopted in this research is “an action-oriented one” …” users and learners of a language are conceived as ‘social agents’, that is, “members of society who have tasks (not exclusively language-related) to accomplish in a given set of circumstances, in a </a:t>
            </a:r>
            <a:r>
              <a:rPr kumimoji="0" lang="en-US" sz="18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speciﬁc</a:t>
            </a:r>
            <a:r>
              <a:rPr kumimoji="0" lang="en-US" sz="18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environment and within a particular </a:t>
            </a:r>
            <a:r>
              <a:rPr kumimoji="0" lang="en-US" sz="1800" b="0" i="0" u="none" strike="noStrike" cap="none" normalizeH="0" baseline="0" dirty="0" err="1" smtClean="0">
                <a:ln>
                  <a:noFill/>
                </a:ln>
                <a:solidFill>
                  <a:srgbClr val="FFFF00"/>
                </a:solidFill>
                <a:effectLst/>
                <a:latin typeface="Arial" pitchFamily="34" charset="0"/>
                <a:ea typeface="Times New Roman" pitchFamily="18" charset="0"/>
                <a:cs typeface="Arial" pitchFamily="34" charset="0"/>
              </a:rPr>
              <a:t>ﬁeld</a:t>
            </a:r>
            <a:r>
              <a:rPr kumimoji="0" lang="en-US" sz="1800"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 of action”. </a:t>
            </a:r>
            <a:endParaRPr kumimoji="0" lang="en-US" sz="1800" b="0" i="0" u="none" strike="noStrike" cap="none" normalizeH="0" baseline="0" dirty="0" smtClean="0">
              <a:ln>
                <a:noFill/>
              </a:ln>
              <a:solidFill>
                <a:srgbClr val="FFFF00"/>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71472" y="3071810"/>
            <a:ext cx="7772400" cy="1143000"/>
          </a:xfrm>
        </p:spPr>
        <p:txBody>
          <a:bodyPr/>
          <a:lstStyle/>
          <a:p>
            <a:pPr lvl="0" algn="just"/>
            <a:r>
              <a:rPr lang="en-US" u="sng" dirty="0" smtClean="0"/>
              <a:t/>
            </a:r>
            <a:br>
              <a:rPr lang="en-US" u="sng" dirty="0" smtClean="0"/>
            </a:br>
            <a:r>
              <a:rPr lang="en-US" u="sng" dirty="0" smtClean="0">
                <a:solidFill>
                  <a:srgbClr val="FFFF00"/>
                </a:solidFill>
              </a:rPr>
              <a:t>Parameters:</a:t>
            </a:r>
            <a:r>
              <a:rPr lang="es-ES" dirty="0" smtClean="0">
                <a:solidFill>
                  <a:srgbClr val="FFFF00"/>
                </a:solidFill>
              </a:rPr>
              <a:t/>
            </a:r>
            <a:br>
              <a:rPr lang="es-ES" dirty="0" smtClean="0">
                <a:solidFill>
                  <a:srgbClr val="FFFF00"/>
                </a:solidFill>
              </a:rPr>
            </a:br>
            <a:r>
              <a:rPr lang="es-ES" dirty="0" err="1" smtClean="0">
                <a:solidFill>
                  <a:srgbClr val="FFFF00"/>
                </a:solidFill>
              </a:rPr>
              <a:t>Example</a:t>
            </a:r>
            <a:r>
              <a:rPr lang="es-ES" dirty="0" smtClean="0">
                <a:solidFill>
                  <a:srgbClr val="FFFF00"/>
                </a:solidFill>
              </a:rPr>
              <a:t/>
            </a:r>
            <a:br>
              <a:rPr lang="es-ES" dirty="0" smtClean="0">
                <a:solidFill>
                  <a:srgbClr val="FFFF00"/>
                </a:solidFill>
              </a:rPr>
            </a:br>
            <a:r>
              <a:rPr lang="es-ES" sz="2800" dirty="0" smtClean="0">
                <a:solidFill>
                  <a:srgbClr val="FFFF00"/>
                </a:solidFill>
              </a:rPr>
              <a:t>1. </a:t>
            </a:r>
            <a:r>
              <a:rPr lang="en-US" sz="2800" dirty="0" smtClean="0">
                <a:solidFill>
                  <a:srgbClr val="FFFF00"/>
                </a:solidFill>
              </a:rPr>
              <a:t>Describe him/herself (e.g. name, age, family), using simple words and expressions, provided he/she can prepare in advance. </a:t>
            </a:r>
            <a:r>
              <a:rPr lang="es-ES" sz="2800" dirty="0" smtClean="0">
                <a:solidFill>
                  <a:srgbClr val="FFFF00"/>
                </a:solidFill>
              </a:rPr>
              <a:t/>
            </a:r>
            <a:br>
              <a:rPr lang="es-ES" sz="2800" dirty="0" smtClean="0">
                <a:solidFill>
                  <a:srgbClr val="FFFF00"/>
                </a:solidFill>
              </a:rPr>
            </a:br>
            <a:r>
              <a:rPr lang="es-ES" sz="2800" dirty="0" smtClean="0">
                <a:solidFill>
                  <a:srgbClr val="FFFF00"/>
                </a:solidFill>
              </a:rPr>
              <a:t>2. </a:t>
            </a:r>
            <a:r>
              <a:rPr lang="en-US" sz="2800" dirty="0" smtClean="0">
                <a:solidFill>
                  <a:srgbClr val="FFFF00"/>
                </a:solidFill>
              </a:rPr>
              <a:t>Give a simple description of an object or picture (place) while showing it to others using basic words, phrases and formulaic. </a:t>
            </a:r>
            <a:br>
              <a:rPr lang="en-US" sz="2800" dirty="0" smtClean="0">
                <a:solidFill>
                  <a:srgbClr val="FFFF00"/>
                </a:solidFill>
              </a:rPr>
            </a:br>
            <a:r>
              <a:rPr lang="es-ES" sz="2800" dirty="0" smtClean="0">
                <a:solidFill>
                  <a:srgbClr val="FFFF00"/>
                </a:solidFill>
              </a:rPr>
              <a:t>3. </a:t>
            </a:r>
            <a:r>
              <a:rPr lang="en-US" sz="2800" dirty="0" smtClean="0">
                <a:solidFill>
                  <a:srgbClr val="FFFF00"/>
                </a:solidFill>
              </a:rPr>
              <a:t>Use basic greetings and other forms of courtesy (yes, no, excuse me, thank you, sorry) when introducing themselves and others.</a:t>
            </a:r>
            <a:r>
              <a:rPr lang="es-ES" sz="2800" dirty="0" smtClean="0">
                <a:solidFill>
                  <a:srgbClr val="FFFF00"/>
                </a:solidFill>
              </a:rPr>
              <a:t> </a:t>
            </a:r>
            <a:r>
              <a:rPr lang="en-US" sz="2800" dirty="0" smtClean="0">
                <a:solidFill>
                  <a:srgbClr val="FFFF00"/>
                </a:solidFill>
              </a:rPr>
              <a:t/>
            </a:r>
            <a:br>
              <a:rPr lang="en-US" sz="2800" dirty="0" smtClean="0">
                <a:solidFill>
                  <a:srgbClr val="FFFF00"/>
                </a:solidFill>
              </a:rPr>
            </a:br>
            <a:r>
              <a:rPr lang="es-ES" dirty="0" smtClean="0">
                <a:solidFill>
                  <a:srgbClr val="FFFF00"/>
                </a:solidFill>
              </a:rPr>
              <a:t/>
            </a:r>
            <a:br>
              <a:rPr lang="es-ES" dirty="0" smtClean="0">
                <a:solidFill>
                  <a:srgbClr val="FFFF00"/>
                </a:solidFill>
              </a:rPr>
            </a:br>
            <a:endParaRPr lang="en-US" dirty="0">
              <a:solidFill>
                <a:srgbClr val="FFFF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14348" y="928670"/>
            <a:ext cx="7772400" cy="1143000"/>
          </a:xfrm>
        </p:spPr>
        <p:txBody>
          <a:bodyPr/>
          <a:lstStyle/>
          <a:p>
            <a:pPr algn="l"/>
            <a:r>
              <a:rPr lang="en-US" sz="2800" dirty="0" smtClean="0">
                <a:solidFill>
                  <a:srgbClr val="FFFF00"/>
                </a:solidFill>
              </a:rPr>
              <a:t>2.3. Results of the characterization of the initial stage  (through the instruments applied and measurement scale)</a:t>
            </a:r>
            <a:r>
              <a:rPr lang="en-US" dirty="0" smtClean="0">
                <a:solidFill>
                  <a:srgbClr val="FFFF00"/>
                </a:solidFill>
              </a:rPr>
              <a:t/>
            </a:r>
            <a:br>
              <a:rPr lang="en-US" dirty="0" smtClean="0">
                <a:solidFill>
                  <a:srgbClr val="FFFF00"/>
                </a:solidFill>
              </a:rPr>
            </a:br>
            <a:endParaRPr lang="en-US" dirty="0"/>
          </a:p>
        </p:txBody>
      </p:sp>
      <p:sp>
        <p:nvSpPr>
          <p:cNvPr id="18433" name="Rectangle 1"/>
          <p:cNvSpPr>
            <a:spLocks noChangeArrowheads="1"/>
          </p:cNvSpPr>
          <p:nvPr/>
        </p:nvSpPr>
        <p:spPr bwMode="auto">
          <a:xfrm>
            <a:off x="214282" y="1928802"/>
            <a:ext cx="8358246"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1" indent="0" defTabSz="914400" rtl="0" eaLnBrk="1" fontAlgn="base" latinLnBrk="0" hangingPunct="1">
              <a:lnSpc>
                <a:spcPct val="100000"/>
              </a:lnSpc>
              <a:spcBef>
                <a:spcPct val="0"/>
              </a:spcBef>
              <a:spcAft>
                <a:spcPct val="0"/>
              </a:spcAft>
              <a:buClrTx/>
              <a:buSzTx/>
              <a:tabLst/>
            </a:pPr>
            <a:r>
              <a:rPr lang="en-US" b="1" dirty="0" smtClean="0">
                <a:solidFill>
                  <a:srgbClr val="FFFF00"/>
                </a:solidFill>
                <a:latin typeface="+mj-lt"/>
                <a:ea typeface="Calibri" pitchFamily="34" charset="0"/>
                <a:cs typeface="Arial" pitchFamily="34" charset="0"/>
              </a:rPr>
              <a:t>Example</a:t>
            </a:r>
          </a:p>
          <a:p>
            <a:pPr marL="457200" marR="0" lvl="1" indent="0" defTabSz="914400" rtl="0" eaLnBrk="1" fontAlgn="base" latinLnBrk="0" hangingPunct="1">
              <a:lnSpc>
                <a:spcPct val="100000"/>
              </a:lnSpc>
              <a:spcBef>
                <a:spcPct val="0"/>
              </a:spcBef>
              <a:spcAft>
                <a:spcPct val="0"/>
              </a:spcAft>
              <a:buClrTx/>
              <a:buSzTx/>
              <a:tabLst/>
            </a:pPr>
            <a:endParaRPr lang="en-US" b="1" dirty="0" smtClean="0">
              <a:solidFill>
                <a:srgbClr val="FFFF00"/>
              </a:solidFill>
              <a:latin typeface="+mj-lt"/>
              <a:ea typeface="Calibri" pitchFamily="34" charset="0"/>
              <a:cs typeface="Arial" pitchFamily="34" charset="0"/>
            </a:endParaRPr>
          </a:p>
          <a:p>
            <a:pPr marL="457200" marR="0" lvl="1" indent="0" defTabSz="914400" rtl="0" eaLnBrk="1" fontAlgn="base" latinLnBrk="0" hangingPunct="1">
              <a:lnSpc>
                <a:spcPct val="100000"/>
              </a:lnSpc>
              <a:spcBef>
                <a:spcPct val="0"/>
              </a:spcBef>
              <a:spcAft>
                <a:spcPct val="0"/>
              </a:spcAft>
              <a:buClrTx/>
              <a:buSzTx/>
              <a:tabLst/>
            </a:pPr>
            <a:r>
              <a:rPr lang="en-US" b="1" dirty="0" smtClean="0">
                <a:solidFill>
                  <a:srgbClr val="FFFF00"/>
                </a:solidFill>
                <a:latin typeface="+mj-lt"/>
                <a:ea typeface="Calibri" pitchFamily="34" charset="0"/>
                <a:cs typeface="Arial" pitchFamily="34" charset="0"/>
              </a:rPr>
              <a:t>2.3.1. </a:t>
            </a:r>
            <a:r>
              <a:rPr kumimoji="0" lang="en-US" b="1" i="0" u="none" strike="noStrike" cap="none" normalizeH="0" baseline="0" dirty="0" smtClean="0">
                <a:ln>
                  <a:noFill/>
                </a:ln>
                <a:solidFill>
                  <a:srgbClr val="FFFF00"/>
                </a:solidFill>
                <a:effectLst/>
                <a:latin typeface="+mj-lt"/>
                <a:ea typeface="Calibri" pitchFamily="34" charset="0"/>
                <a:cs typeface="Arial" pitchFamily="34" charset="0"/>
              </a:rPr>
              <a:t>Analysis of the instruments applied during the exploratory phase.</a:t>
            </a:r>
          </a:p>
          <a:p>
            <a:pPr marL="457200" marR="0" lvl="1" indent="0" defTabSz="914400" rtl="0" eaLnBrk="1" fontAlgn="base" latinLnBrk="0" hangingPunct="1">
              <a:lnSpc>
                <a:spcPct val="100000"/>
              </a:lnSpc>
              <a:spcBef>
                <a:spcPct val="0"/>
              </a:spcBef>
              <a:spcAft>
                <a:spcPct val="0"/>
              </a:spcAft>
              <a:buClrTx/>
              <a:buSzTx/>
              <a:tabLst/>
            </a:pPr>
            <a:r>
              <a:rPr lang="es-ES" dirty="0" smtClean="0">
                <a:solidFill>
                  <a:srgbClr val="FFFF00"/>
                </a:solidFill>
                <a:latin typeface="+mj-lt"/>
                <a:ea typeface="Calibri" pitchFamily="34" charset="0"/>
                <a:cs typeface="Arial" pitchFamily="34" charset="0"/>
              </a:rPr>
              <a:t>2.3.2. </a:t>
            </a:r>
            <a:r>
              <a:rPr kumimoji="0" lang="en-US" b="1" i="0" u="none" strike="noStrike" cap="none" normalizeH="0" baseline="0" dirty="0" smtClean="0">
                <a:ln>
                  <a:noFill/>
                </a:ln>
                <a:solidFill>
                  <a:srgbClr val="FFFF00"/>
                </a:solidFill>
                <a:effectLst/>
                <a:latin typeface="+mj-lt"/>
                <a:ea typeface="Calibri" pitchFamily="34" charset="0"/>
                <a:cs typeface="Arial" pitchFamily="34" charset="0"/>
              </a:rPr>
              <a:t>Analysis of the </a:t>
            </a:r>
            <a:r>
              <a:rPr kumimoji="0" lang="en-US" b="1" i="0" u="none" strike="noStrike" cap="none" normalizeH="0" baseline="0" dirty="0" smtClean="0">
                <a:ln>
                  <a:noFill/>
                </a:ln>
                <a:solidFill>
                  <a:srgbClr val="FFFF00"/>
                </a:solidFill>
                <a:effectLst/>
                <a:latin typeface="+mj-lt"/>
                <a:ea typeface="Times New Roman" pitchFamily="18" charset="0"/>
                <a:cs typeface="Arial" pitchFamily="34" charset="0"/>
              </a:rPr>
              <a:t>observation guide during the initial state</a:t>
            </a:r>
          </a:p>
          <a:p>
            <a:pPr marL="457200" marR="0" lvl="1" indent="0" defTabSz="914400" rtl="0" eaLnBrk="1" fontAlgn="base" latinLnBrk="0" hangingPunct="1">
              <a:lnSpc>
                <a:spcPct val="100000"/>
              </a:lnSpc>
              <a:spcBef>
                <a:spcPct val="0"/>
              </a:spcBef>
              <a:spcAft>
                <a:spcPct val="0"/>
              </a:spcAft>
              <a:buClrTx/>
              <a:buSzTx/>
              <a:tabLst/>
            </a:pPr>
            <a:r>
              <a:rPr lang="en-US" b="1" dirty="0" smtClean="0">
                <a:solidFill>
                  <a:srgbClr val="FFFF00"/>
                </a:solidFill>
                <a:latin typeface="+mj-lt"/>
              </a:rPr>
              <a:t>2.3.3.Analysis of the interview to English teachers</a:t>
            </a:r>
            <a:endParaRPr lang="es-ES" b="1" dirty="0" smtClean="0">
              <a:solidFill>
                <a:srgbClr val="FFFF00"/>
              </a:solidFill>
              <a:latin typeface="+mj-lt"/>
            </a:endParaRPr>
          </a:p>
          <a:p>
            <a:pPr marL="457200" marR="0" lvl="1" indent="0" defTabSz="914400" rtl="0" eaLnBrk="1" fontAlgn="base" latinLnBrk="0" hangingPunct="1">
              <a:lnSpc>
                <a:spcPct val="100000"/>
              </a:lnSpc>
              <a:spcBef>
                <a:spcPct val="0"/>
              </a:spcBef>
              <a:spcAft>
                <a:spcPct val="0"/>
              </a:spcAft>
              <a:buClrTx/>
              <a:buSzTx/>
              <a:tabLst/>
            </a:pPr>
            <a:r>
              <a:rPr lang="es-ES" b="1" dirty="0" smtClean="0">
                <a:solidFill>
                  <a:srgbClr val="FFFF00"/>
                </a:solidFill>
                <a:latin typeface="+mj-lt"/>
              </a:rPr>
              <a:t>2.3.4.</a:t>
            </a:r>
            <a:r>
              <a:rPr lang="en-US" b="1" dirty="0" smtClean="0">
                <a:solidFill>
                  <a:srgbClr val="FFFF00"/>
                </a:solidFill>
                <a:latin typeface="+mj-lt"/>
              </a:rPr>
              <a:t>Analysis of the survey to students</a:t>
            </a:r>
            <a:endParaRPr lang="es-ES" b="1" dirty="0" smtClean="0">
              <a:solidFill>
                <a:srgbClr val="FFFF00"/>
              </a:solidFill>
              <a:latin typeface="+mj-lt"/>
            </a:endParaRPr>
          </a:p>
          <a:p>
            <a:pPr marL="457200" marR="0" lvl="1" indent="0" defTabSz="914400" rtl="0" eaLnBrk="1" fontAlgn="base" latinLnBrk="0" hangingPunct="1">
              <a:lnSpc>
                <a:spcPct val="100000"/>
              </a:lnSpc>
              <a:spcBef>
                <a:spcPct val="0"/>
              </a:spcBef>
              <a:spcAft>
                <a:spcPct val="0"/>
              </a:spcAft>
              <a:buClrTx/>
              <a:buSzTx/>
              <a:tabLst/>
            </a:pPr>
            <a:r>
              <a:rPr lang="es-ES" b="1" dirty="0" smtClean="0">
                <a:solidFill>
                  <a:srgbClr val="FFFF00"/>
                </a:solidFill>
                <a:latin typeface="+mj-lt"/>
              </a:rPr>
              <a:t>2.3.5.</a:t>
            </a:r>
            <a:r>
              <a:rPr lang="en-US" b="1" dirty="0" smtClean="0">
                <a:solidFill>
                  <a:srgbClr val="FFFF00"/>
                </a:solidFill>
                <a:latin typeface="+mj-lt"/>
              </a:rPr>
              <a:t>Analysis of the initial pedagogical test</a:t>
            </a:r>
            <a:endParaRPr lang="es-ES" dirty="0" smtClean="0">
              <a:solidFill>
                <a:srgbClr val="FFFF00"/>
              </a:solidFill>
              <a:latin typeface="+mj-lt"/>
            </a:endParaRPr>
          </a:p>
          <a:p>
            <a:pPr marL="914400" marR="0" lvl="2" indent="0" algn="just" defTabSz="914400" rtl="0" eaLnBrk="0" fontAlgn="base" latinLnBrk="0" hangingPunct="0">
              <a:lnSpc>
                <a:spcPct val="100000"/>
              </a:lnSpc>
              <a:spcBef>
                <a:spcPct val="0"/>
              </a:spcBef>
              <a:spcAft>
                <a:spcPct val="0"/>
              </a:spcAft>
              <a:buClrTx/>
              <a:buSzTx/>
              <a:buFontTx/>
              <a:buAutoNum type="arabicPeriod"/>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57224" y="3143248"/>
            <a:ext cx="7458100" cy="752492"/>
          </a:xfrm>
        </p:spPr>
        <p:txBody>
          <a:bodyPr/>
          <a:lstStyle/>
          <a:p>
            <a:pPr algn="just"/>
            <a:r>
              <a:rPr lang="en-US" sz="1400" b="1" dirty="0" smtClean="0">
                <a:solidFill>
                  <a:srgbClr val="FFFF00"/>
                </a:solidFill>
                <a:effectLst/>
              </a:rPr>
              <a:t>Analysis of the value of measure of the parameters:</a:t>
            </a:r>
            <a:r>
              <a:rPr lang="es-ES" sz="1400" b="1" dirty="0" smtClean="0">
                <a:solidFill>
                  <a:srgbClr val="FFFF00"/>
                </a:solidFill>
                <a:effectLst/>
              </a:rPr>
              <a:t/>
            </a:r>
            <a:br>
              <a:rPr lang="es-ES" sz="1400" b="1" dirty="0" smtClean="0">
                <a:solidFill>
                  <a:srgbClr val="FFFF00"/>
                </a:solidFill>
                <a:effectLst/>
              </a:rPr>
            </a:br>
            <a:r>
              <a:rPr lang="es-ES" sz="1400" dirty="0" smtClean="0">
                <a:solidFill>
                  <a:srgbClr val="FFFF00"/>
                </a:solidFill>
              </a:rPr>
              <a:t/>
            </a:r>
            <a:br>
              <a:rPr lang="es-ES" sz="1400" dirty="0" smtClean="0">
                <a:solidFill>
                  <a:srgbClr val="FFFF00"/>
                </a:solidFill>
              </a:rPr>
            </a:br>
            <a:r>
              <a:rPr lang="es-ES" sz="1400" b="1" dirty="0" smtClean="0">
                <a:solidFill>
                  <a:srgbClr val="FFFF00"/>
                </a:solidFill>
                <a:effectLst/>
              </a:rPr>
              <a:t>1. </a:t>
            </a:r>
            <a:r>
              <a:rPr lang="en-US" sz="1400" b="1" dirty="0" smtClean="0">
                <a:solidFill>
                  <a:srgbClr val="FFFF00"/>
                </a:solidFill>
                <a:effectLst/>
              </a:rPr>
              <a:t>Describe him/herself (</a:t>
            </a:r>
            <a:r>
              <a:rPr lang="en-US" sz="1400" b="1" dirty="0" err="1" smtClean="0">
                <a:solidFill>
                  <a:srgbClr val="FFFF00"/>
                </a:solidFill>
                <a:effectLst/>
              </a:rPr>
              <a:t>ibe</a:t>
            </a:r>
            <a:r>
              <a:rPr lang="en-US" sz="1400" b="1" dirty="0" smtClean="0">
                <a:solidFill>
                  <a:srgbClr val="FFFF00"/>
                </a:solidFill>
                <a:effectLst/>
              </a:rPr>
              <a:t> e.g. name, age, family), using simple words and formulaic expressions, provided he/she can prepare in advance:</a:t>
            </a:r>
            <a:r>
              <a:rPr lang="es-ES" sz="1400" b="1" dirty="0" smtClean="0">
                <a:solidFill>
                  <a:srgbClr val="FFFF00"/>
                </a:solidFill>
                <a:effectLst/>
              </a:rPr>
              <a:t/>
            </a:r>
            <a:br>
              <a:rPr lang="es-ES" sz="1400" b="1" dirty="0" smtClean="0">
                <a:solidFill>
                  <a:srgbClr val="FFFF00"/>
                </a:solidFill>
                <a:effectLst/>
              </a:rPr>
            </a:br>
            <a:r>
              <a:rPr lang="en-US" sz="1400" b="1" dirty="0" smtClean="0">
                <a:solidFill>
                  <a:srgbClr val="FFFF00"/>
                </a:solidFill>
                <a:effectLst/>
              </a:rPr>
              <a:t>Good: </a:t>
            </a:r>
            <a:r>
              <a:rPr lang="en-US" sz="1400" b="1" dirty="0" smtClean="0">
                <a:solidFill>
                  <a:srgbClr val="FFFF00"/>
                </a:solidFill>
              </a:rPr>
              <a:t>When the students were able to show sufficient control of describing him/herself using simple words and formulaic expressions, provided he/she can prepare in advance.</a:t>
            </a:r>
            <a:r>
              <a:rPr lang="es-ES" sz="1400" b="1" dirty="0" smtClean="0">
                <a:solidFill>
                  <a:srgbClr val="FFFF00"/>
                </a:solidFill>
              </a:rPr>
              <a:t/>
            </a:r>
            <a:br>
              <a:rPr lang="es-ES" sz="1400" b="1" dirty="0" smtClean="0">
                <a:solidFill>
                  <a:srgbClr val="FFFF00"/>
                </a:solidFill>
              </a:rPr>
            </a:br>
            <a:r>
              <a:rPr lang="en-US" sz="1400" b="1" dirty="0" smtClean="0">
                <a:solidFill>
                  <a:srgbClr val="FFFF00"/>
                </a:solidFill>
              </a:rPr>
              <a:t>Poor: When the students show only limited control of describing him/herself using simple words and formulaic expressions, provided he/she preparing in advance.</a:t>
            </a:r>
            <a:r>
              <a:rPr lang="es-ES" sz="1400" b="1" dirty="0" smtClean="0">
                <a:solidFill>
                  <a:srgbClr val="FFFF00"/>
                </a:solidFill>
              </a:rPr>
              <a:t/>
            </a:r>
            <a:br>
              <a:rPr lang="es-ES" sz="1400" b="1" dirty="0" smtClean="0">
                <a:solidFill>
                  <a:srgbClr val="FFFF00"/>
                </a:solidFill>
              </a:rPr>
            </a:br>
            <a:r>
              <a:rPr lang="en-US" sz="1400" b="1" dirty="0" smtClean="0">
                <a:solidFill>
                  <a:srgbClr val="FFFF00"/>
                </a:solidFill>
              </a:rPr>
              <a:t>Bad: When the students do not describing him/herself using simple words and expressions.</a:t>
            </a:r>
            <a:r>
              <a:rPr lang="es-ES" sz="1400" b="1" dirty="0" smtClean="0">
                <a:solidFill>
                  <a:srgbClr val="FFFF00"/>
                </a:solidFill>
              </a:rPr>
              <a:t/>
            </a:r>
            <a:br>
              <a:rPr lang="es-ES" sz="1400" b="1" dirty="0" smtClean="0">
                <a:solidFill>
                  <a:srgbClr val="FFFF00"/>
                </a:solidFill>
              </a:rPr>
            </a:br>
            <a:r>
              <a:rPr lang="en-US" sz="1400" b="1" dirty="0" smtClean="0">
                <a:solidFill>
                  <a:srgbClr val="FFFF00"/>
                </a:solidFill>
              </a:rPr>
              <a:t> </a:t>
            </a:r>
            <a:r>
              <a:rPr lang="es-ES" sz="1400" b="1" dirty="0" smtClean="0">
                <a:solidFill>
                  <a:srgbClr val="FFFF00"/>
                </a:solidFill>
              </a:rPr>
              <a:t/>
            </a:r>
            <a:br>
              <a:rPr lang="es-ES" sz="1400" b="1" dirty="0" smtClean="0">
                <a:solidFill>
                  <a:srgbClr val="FFFF00"/>
                </a:solidFill>
              </a:rPr>
            </a:br>
            <a:r>
              <a:rPr lang="en-US" sz="1400" b="1" dirty="0" smtClean="0">
                <a:solidFill>
                  <a:srgbClr val="FFFF00"/>
                </a:solidFill>
              </a:rPr>
              <a:t>Give a simple description of an object or picture (place) while showing it to others using basic words, phrase:</a:t>
            </a:r>
            <a:r>
              <a:rPr lang="es-ES" sz="1400" dirty="0" smtClean="0">
                <a:solidFill>
                  <a:srgbClr val="FFFF00"/>
                </a:solidFill>
              </a:rPr>
              <a:t/>
            </a:r>
            <a:br>
              <a:rPr lang="es-ES" sz="1400" dirty="0" smtClean="0">
                <a:solidFill>
                  <a:srgbClr val="FFFF00"/>
                </a:solidFill>
              </a:rPr>
            </a:br>
            <a:r>
              <a:rPr lang="en-US" sz="1400" b="1" dirty="0" smtClean="0">
                <a:solidFill>
                  <a:srgbClr val="FFFF00"/>
                </a:solidFill>
              </a:rPr>
              <a:t>Good:</a:t>
            </a:r>
            <a:r>
              <a:rPr lang="en-US" sz="1400" dirty="0" smtClean="0">
                <a:solidFill>
                  <a:srgbClr val="FFFF00"/>
                </a:solidFill>
              </a:rPr>
              <a:t> When the students can give a simple description of an object or picture (place) while showing it to others using basic words, phrases.</a:t>
            </a:r>
            <a:r>
              <a:rPr lang="es-ES" sz="1400" dirty="0" smtClean="0">
                <a:solidFill>
                  <a:srgbClr val="FFFF00"/>
                </a:solidFill>
              </a:rPr>
              <a:t/>
            </a:r>
            <a:br>
              <a:rPr lang="es-ES" sz="1400" dirty="0" smtClean="0">
                <a:solidFill>
                  <a:srgbClr val="FFFF00"/>
                </a:solidFill>
              </a:rPr>
            </a:br>
            <a:r>
              <a:rPr lang="en-US" sz="1400" b="1" dirty="0" smtClean="0">
                <a:solidFill>
                  <a:srgbClr val="FFFF00"/>
                </a:solidFill>
              </a:rPr>
              <a:t>Poor: </a:t>
            </a:r>
            <a:r>
              <a:rPr lang="en-US" sz="1400" dirty="0" smtClean="0">
                <a:solidFill>
                  <a:srgbClr val="FFFF00"/>
                </a:solidFill>
              </a:rPr>
              <a:t>When the students have very limited giving a simple description of an object or picture while showing it to others using basic words, phrases </a:t>
            </a:r>
            <a:br>
              <a:rPr lang="en-US" sz="1400" dirty="0" smtClean="0">
                <a:solidFill>
                  <a:srgbClr val="FFFF00"/>
                </a:solidFill>
              </a:rPr>
            </a:br>
            <a:r>
              <a:rPr lang="en-US" sz="1400" b="1" dirty="0" smtClean="0">
                <a:solidFill>
                  <a:srgbClr val="FFFF00"/>
                </a:solidFill>
              </a:rPr>
              <a:t>Bad: </a:t>
            </a:r>
            <a:r>
              <a:rPr lang="en-US" sz="1400" dirty="0" smtClean="0">
                <a:solidFill>
                  <a:srgbClr val="FFFF00"/>
                </a:solidFill>
              </a:rPr>
              <a:t>When the students do not give a simple description of an object or picture while showing it to others using basic words, phrases </a:t>
            </a:r>
            <a:r>
              <a:rPr lang="en-US" sz="1400" b="1" dirty="0" smtClean="0">
                <a:solidFill>
                  <a:srgbClr val="FFFF00"/>
                </a:solidFill>
              </a:rPr>
              <a:t> </a:t>
            </a:r>
            <a:r>
              <a:rPr lang="es-ES" sz="1400" dirty="0" smtClean="0">
                <a:solidFill>
                  <a:srgbClr val="FFFF00"/>
                </a:solidFill>
              </a:rPr>
              <a:t/>
            </a:r>
            <a:br>
              <a:rPr lang="es-ES" sz="1400" dirty="0" smtClean="0">
                <a:solidFill>
                  <a:srgbClr val="FFFF00"/>
                </a:solidFill>
              </a:rPr>
            </a:br>
            <a:r>
              <a:rPr lang="es-ES" sz="1400" dirty="0" smtClean="0">
                <a:solidFill>
                  <a:srgbClr val="FFFF00"/>
                </a:solidFill>
              </a:rPr>
              <a:t/>
            </a:r>
            <a:br>
              <a:rPr lang="es-ES" sz="1400" dirty="0" smtClean="0">
                <a:solidFill>
                  <a:srgbClr val="FFFF00"/>
                </a:solidFill>
              </a:rPr>
            </a:br>
            <a:r>
              <a:rPr lang="es-ES" sz="1400" dirty="0" smtClean="0">
                <a:solidFill>
                  <a:srgbClr val="FFFF00"/>
                </a:solidFill>
              </a:rPr>
              <a:t/>
            </a:r>
            <a:br>
              <a:rPr lang="es-ES" sz="1400" dirty="0" smtClean="0">
                <a:solidFill>
                  <a:srgbClr val="FFFF00"/>
                </a:solidFill>
              </a:rPr>
            </a:br>
            <a:r>
              <a:rPr lang="en-US" sz="1400" b="1" dirty="0" smtClean="0">
                <a:solidFill>
                  <a:srgbClr val="FFFF00"/>
                </a:solidFill>
              </a:rPr>
              <a:t>Use basic greetings and other forms of courtesy (yes, no, excuse me, thank you, sorry) when introducing themselves and others:</a:t>
            </a:r>
            <a:r>
              <a:rPr lang="es-ES" sz="1400" dirty="0" smtClean="0">
                <a:solidFill>
                  <a:srgbClr val="FFFF00"/>
                </a:solidFill>
              </a:rPr>
              <a:t/>
            </a:r>
            <a:br>
              <a:rPr lang="es-ES" sz="1400" dirty="0" smtClean="0">
                <a:solidFill>
                  <a:srgbClr val="FFFF00"/>
                </a:solidFill>
              </a:rPr>
            </a:br>
            <a:r>
              <a:rPr lang="en-US" sz="1400" b="1" dirty="0" smtClean="0">
                <a:solidFill>
                  <a:srgbClr val="FFFF00"/>
                </a:solidFill>
              </a:rPr>
              <a:t>Good:</a:t>
            </a:r>
            <a:r>
              <a:rPr lang="en-US" sz="1400" dirty="0" smtClean="0">
                <a:solidFill>
                  <a:srgbClr val="FFFF00"/>
                </a:solidFill>
              </a:rPr>
              <a:t> When the students use basic greetings and other forms of courtesy are can use when introducing themselves and others.</a:t>
            </a:r>
            <a:r>
              <a:rPr lang="es-ES" sz="1400" dirty="0" smtClean="0">
                <a:solidFill>
                  <a:srgbClr val="FFFF00"/>
                </a:solidFill>
              </a:rPr>
              <a:t/>
            </a:r>
            <a:br>
              <a:rPr lang="es-ES" sz="1400" dirty="0" smtClean="0">
                <a:solidFill>
                  <a:srgbClr val="FFFF00"/>
                </a:solidFill>
              </a:rPr>
            </a:br>
            <a:r>
              <a:rPr lang="en-US" sz="1400" b="1" dirty="0" smtClean="0">
                <a:solidFill>
                  <a:srgbClr val="FFFF00"/>
                </a:solidFill>
              </a:rPr>
              <a:t>Poor: </a:t>
            </a:r>
            <a:r>
              <a:rPr lang="en-US" sz="1400" dirty="0" smtClean="0">
                <a:solidFill>
                  <a:srgbClr val="FFFF00"/>
                </a:solidFill>
              </a:rPr>
              <a:t>When the students have very limited control in using basic greetings and other forms of courtesy.</a:t>
            </a:r>
            <a:r>
              <a:rPr lang="es-ES" sz="1400" dirty="0" smtClean="0">
                <a:solidFill>
                  <a:srgbClr val="FFFF00"/>
                </a:solidFill>
              </a:rPr>
              <a:t/>
            </a:r>
            <a:br>
              <a:rPr lang="es-ES" sz="1400" dirty="0" smtClean="0">
                <a:solidFill>
                  <a:srgbClr val="FFFF00"/>
                </a:solidFill>
              </a:rPr>
            </a:br>
            <a:r>
              <a:rPr lang="en-US" sz="1400" b="1" dirty="0" smtClean="0">
                <a:solidFill>
                  <a:srgbClr val="FFFF00"/>
                </a:solidFill>
              </a:rPr>
              <a:t>Bad: </a:t>
            </a:r>
            <a:r>
              <a:rPr lang="en-US" sz="1400" dirty="0" smtClean="0">
                <a:solidFill>
                  <a:srgbClr val="FFFF00"/>
                </a:solidFill>
              </a:rPr>
              <a:t>When</a:t>
            </a:r>
            <a:r>
              <a:rPr lang="en-US" sz="1400" b="1" dirty="0" smtClean="0">
                <a:solidFill>
                  <a:srgbClr val="FFFF00"/>
                </a:solidFill>
              </a:rPr>
              <a:t> </a:t>
            </a:r>
            <a:r>
              <a:rPr lang="en-US" sz="1400" dirty="0" smtClean="0">
                <a:solidFill>
                  <a:srgbClr val="FFFF00"/>
                </a:solidFill>
              </a:rPr>
              <a:t>the students do not use basic greetings and other forms of courtesy.</a:t>
            </a:r>
            <a:r>
              <a:rPr lang="es-ES" sz="1400" dirty="0" smtClean="0">
                <a:solidFill>
                  <a:srgbClr val="FFFF00"/>
                </a:solidFill>
              </a:rPr>
              <a:t/>
            </a:r>
            <a:br>
              <a:rPr lang="es-ES" sz="1400" dirty="0" smtClean="0">
                <a:solidFill>
                  <a:srgbClr val="FFFF00"/>
                </a:solidFill>
              </a:rPr>
            </a:br>
            <a:endParaRPr lang="en-US" sz="1400" dirty="0">
              <a:solidFill>
                <a:srgbClr val="FFFF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14348" y="1285860"/>
            <a:ext cx="7772400" cy="1143000"/>
          </a:xfrm>
        </p:spPr>
        <p:txBody>
          <a:bodyPr/>
          <a:lstStyle/>
          <a:p>
            <a:r>
              <a:rPr lang="en-US" sz="3200" dirty="0" smtClean="0">
                <a:solidFill>
                  <a:srgbClr val="FFFF00"/>
                </a:solidFill>
              </a:rPr>
              <a:t>2.4. Proposal foundations (according to psychological, pedagogical, philosophical and didactical foundations)</a:t>
            </a:r>
            <a:r>
              <a:rPr lang="en-US" sz="4000" dirty="0" smtClean="0">
                <a:solidFill>
                  <a:srgbClr val="FFFF00"/>
                </a:solidFill>
              </a:rPr>
              <a:t/>
            </a:r>
            <a:br>
              <a:rPr lang="en-US" sz="4000" dirty="0" smtClean="0">
                <a:solidFill>
                  <a:srgbClr val="FFFF00"/>
                </a:solidFill>
              </a:rPr>
            </a:br>
            <a:endParaRPr lang="en-US" sz="4000" dirty="0"/>
          </a:p>
        </p:txBody>
      </p:sp>
      <p:sp>
        <p:nvSpPr>
          <p:cNvPr id="3" name="2 CuadroTexto"/>
          <p:cNvSpPr txBox="1"/>
          <p:nvPr/>
        </p:nvSpPr>
        <p:spPr>
          <a:xfrm>
            <a:off x="857224" y="2714620"/>
            <a:ext cx="7000924" cy="3108543"/>
          </a:xfrm>
          <a:prstGeom prst="rect">
            <a:avLst/>
          </a:prstGeom>
          <a:noFill/>
        </p:spPr>
        <p:txBody>
          <a:bodyPr wrap="square" rtlCol="0">
            <a:spAutoFit/>
          </a:bodyPr>
          <a:lstStyle/>
          <a:p>
            <a:pPr algn="just"/>
            <a:r>
              <a:rPr lang="en-US" sz="2800" dirty="0" smtClean="0">
                <a:solidFill>
                  <a:srgbClr val="FFFF00"/>
                </a:solidFill>
                <a:latin typeface="+mj-lt"/>
              </a:rPr>
              <a:t>Here you should consult Term </a:t>
            </a:r>
            <a:r>
              <a:rPr lang="en-US" sz="2800" dirty="0" smtClean="0">
                <a:solidFill>
                  <a:srgbClr val="FFFF00"/>
                </a:solidFill>
                <a:latin typeface="+mj-lt"/>
              </a:rPr>
              <a:t>and Diploma </a:t>
            </a:r>
            <a:r>
              <a:rPr lang="en-US" sz="2800" dirty="0" smtClean="0">
                <a:solidFill>
                  <a:srgbClr val="FFFF00"/>
                </a:solidFill>
                <a:latin typeface="+mj-lt"/>
              </a:rPr>
              <a:t>Papers in General  </a:t>
            </a:r>
            <a:r>
              <a:rPr lang="en-US" sz="2800" dirty="0" smtClean="0">
                <a:solidFill>
                  <a:srgbClr val="FFFF00"/>
                </a:solidFill>
                <a:latin typeface="+mj-lt"/>
              </a:rPr>
              <a:t>Bibliography and secondary and pre university syllabus. You should take into account specially the didactical foundation because in this part you explain how you are going to fulfill the proposal</a:t>
            </a:r>
            <a:endParaRPr lang="en-US" sz="2800" dirty="0">
              <a:solidFill>
                <a:srgbClr val="FFFF00"/>
              </a:solidFill>
              <a:latin typeface="+mj-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1285860"/>
            <a:ext cx="7772400" cy="1143000"/>
          </a:xfrm>
        </p:spPr>
        <p:txBody>
          <a:bodyPr/>
          <a:lstStyle/>
          <a:p>
            <a:r>
              <a:rPr lang="en-US" sz="2800" dirty="0" smtClean="0">
                <a:solidFill>
                  <a:srgbClr val="FFFF00"/>
                </a:solidFill>
              </a:rPr>
              <a:t>2.5. Proposal of activities (characterization of the activities, assessment, table of contents, main activity)</a:t>
            </a:r>
            <a:r>
              <a:rPr lang="en-US" dirty="0" smtClean="0">
                <a:solidFill>
                  <a:srgbClr val="FFFF00"/>
                </a:solidFill>
              </a:rPr>
              <a:t/>
            </a:r>
            <a:br>
              <a:rPr lang="en-US" dirty="0" smtClean="0">
                <a:solidFill>
                  <a:srgbClr val="FFFF00"/>
                </a:solidFill>
              </a:rPr>
            </a:br>
            <a:endParaRPr lang="en-US" dirty="0"/>
          </a:p>
        </p:txBody>
      </p:sp>
      <p:sp>
        <p:nvSpPr>
          <p:cNvPr id="22530" name="Rectangle 2"/>
          <p:cNvSpPr>
            <a:spLocks noChangeArrowheads="1"/>
          </p:cNvSpPr>
          <p:nvPr/>
        </p:nvSpPr>
        <p:spPr bwMode="auto">
          <a:xfrm>
            <a:off x="642910" y="2285992"/>
            <a:ext cx="7715304"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Example</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The activities will be characterized for:</a:t>
            </a:r>
            <a:endParaRPr kumimoji="0" lang="es-ES" b="0"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Creative: </a:t>
            </a:r>
            <a:r>
              <a:rPr kumimoji="0" lang="en-US"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the students have to use their imagination to participate actively and creatively.</a:t>
            </a:r>
            <a:endParaRPr kumimoji="0" lang="es-ES" b="0"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Reflexive: </a:t>
            </a:r>
            <a:r>
              <a:rPr kumimoji="0" lang="en-US"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there are questions which take to the students to reflex.</a:t>
            </a:r>
            <a:endParaRPr kumimoji="0" lang="es-ES" b="0"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Interactive: </a:t>
            </a:r>
            <a:r>
              <a:rPr kumimoji="0" lang="en-US"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the students are supposed to interact among each other.</a:t>
            </a:r>
            <a:endParaRPr kumimoji="0" lang="es-ES" b="0" i="0" u="none" strike="noStrike" cap="none" normalizeH="0" baseline="0" dirty="0" smtClean="0">
              <a:ln>
                <a:noFill/>
              </a:ln>
              <a:solidFill>
                <a:srgbClr val="FFFF00"/>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Flexible: </a:t>
            </a:r>
            <a:r>
              <a:rPr kumimoji="0" lang="en-US" b="0" i="0" u="none" strike="noStrike" cap="none" normalizeH="0" baseline="0" dirty="0" smtClean="0">
                <a:ln>
                  <a:noFill/>
                </a:ln>
                <a:solidFill>
                  <a:srgbClr val="FFFF00"/>
                </a:solidFill>
                <a:effectLst/>
                <a:latin typeface="Arial" pitchFamily="34" charset="0"/>
                <a:ea typeface="Times New Roman" pitchFamily="18" charset="0"/>
                <a:cs typeface="Arial" pitchFamily="34" charset="0"/>
              </a:rPr>
              <a:t>the activities can be adjusted to be used in class activities.</a:t>
            </a:r>
            <a:endParaRPr kumimoji="0" lang="en-US" b="0" i="0" u="none" strike="noStrike" cap="none" normalizeH="0" baseline="0" dirty="0" smtClean="0">
              <a:ln>
                <a:noFill/>
              </a:ln>
              <a:solidFill>
                <a:srgbClr val="FFFF00"/>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42910" y="3143248"/>
            <a:ext cx="7772400" cy="1143000"/>
          </a:xfrm>
        </p:spPr>
        <p:txBody>
          <a:bodyPr/>
          <a:lstStyle/>
          <a:p>
            <a:r>
              <a:rPr lang="en-US" sz="3200" dirty="0" smtClean="0">
                <a:solidFill>
                  <a:srgbClr val="FFFF00"/>
                </a:solidFill>
              </a:rPr>
              <a:t>Example</a:t>
            </a:r>
            <a:r>
              <a:rPr lang="en-US" sz="2800" dirty="0" smtClean="0">
                <a:solidFill>
                  <a:srgbClr val="FFFF00"/>
                </a:solidFill>
              </a:rPr>
              <a:t/>
            </a:r>
            <a:br>
              <a:rPr lang="en-US" sz="2800" dirty="0" smtClean="0">
                <a:solidFill>
                  <a:srgbClr val="FFFF00"/>
                </a:solidFill>
              </a:rPr>
            </a:br>
            <a:r>
              <a:rPr lang="en-US" sz="2800" dirty="0" smtClean="0">
                <a:solidFill>
                  <a:srgbClr val="FFFF00"/>
                </a:solidFill>
              </a:rPr>
              <a:t>An assessment scale of 1 to 10 points will be used, where the students should demonstrate the level of verbal communication they have reached. </a:t>
            </a:r>
            <a:r>
              <a:rPr lang="es-ES" sz="2800" dirty="0" smtClean="0">
                <a:solidFill>
                  <a:srgbClr val="FFFF00"/>
                </a:solidFill>
              </a:rPr>
              <a:t/>
            </a:r>
            <a:br>
              <a:rPr lang="es-ES" sz="2800" dirty="0" smtClean="0">
                <a:solidFill>
                  <a:srgbClr val="FFFF00"/>
                </a:solidFill>
              </a:rPr>
            </a:br>
            <a:r>
              <a:rPr lang="es-ES" sz="2800" dirty="0" smtClean="0">
                <a:solidFill>
                  <a:srgbClr val="FFFF00"/>
                </a:solidFill>
              </a:rPr>
              <a:t/>
            </a:r>
            <a:br>
              <a:rPr lang="es-ES" sz="2800" dirty="0" smtClean="0">
                <a:solidFill>
                  <a:srgbClr val="FFFF00"/>
                </a:solidFill>
              </a:rPr>
            </a:br>
            <a:r>
              <a:rPr lang="es-ES" sz="2800" dirty="0" err="1" smtClean="0">
                <a:solidFill>
                  <a:srgbClr val="FFFF00"/>
                </a:solidFill>
              </a:rPr>
              <a:t>Assessment</a:t>
            </a:r>
            <a:r>
              <a:rPr lang="es-ES" sz="2800" dirty="0" smtClean="0">
                <a:solidFill>
                  <a:srgbClr val="FFFF00"/>
                </a:solidFill>
              </a:rPr>
              <a:t>  </a:t>
            </a:r>
            <a:r>
              <a:rPr lang="es-ES" sz="2800" dirty="0" err="1" smtClean="0">
                <a:solidFill>
                  <a:srgbClr val="FFFF00"/>
                </a:solidFill>
              </a:rPr>
              <a:t>scale</a:t>
            </a:r>
            <a:r>
              <a:rPr lang="es-ES" sz="2800" dirty="0" smtClean="0">
                <a:solidFill>
                  <a:srgbClr val="FFFF00"/>
                </a:solidFill>
              </a:rPr>
              <a:t>: BAD : 0- 2, POOR: 3-6, GOOD: 7-10</a:t>
            </a:r>
            <a:br>
              <a:rPr lang="es-ES" sz="2800" dirty="0" smtClean="0">
                <a:solidFill>
                  <a:srgbClr val="FFFF00"/>
                </a:solidFill>
              </a:rPr>
            </a:br>
            <a:r>
              <a:rPr lang="es-ES" dirty="0" smtClean="0"/>
              <a:t/>
            </a:r>
            <a:br>
              <a:rPr lang="es-ES" dirty="0" smtClean="0"/>
            </a:b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14348" y="2214554"/>
            <a:ext cx="7772400" cy="1143000"/>
          </a:xfrm>
        </p:spPr>
        <p:txBody>
          <a:bodyPr/>
          <a:lstStyle/>
          <a:p>
            <a:r>
              <a:rPr lang="en-US" dirty="0" smtClean="0">
                <a:solidFill>
                  <a:srgbClr val="FFFF00"/>
                </a:solidFill>
              </a:rPr>
              <a:t>Example</a:t>
            </a:r>
            <a:br>
              <a:rPr lang="en-US" dirty="0" smtClean="0">
                <a:solidFill>
                  <a:srgbClr val="FFFF00"/>
                </a:solidFill>
              </a:rPr>
            </a:br>
            <a:r>
              <a:rPr lang="en-US" dirty="0" smtClean="0">
                <a:solidFill>
                  <a:srgbClr val="FFFF00"/>
                </a:solidFill>
              </a:rPr>
              <a:t>TABLE OF CONTENTS</a:t>
            </a:r>
            <a:br>
              <a:rPr lang="en-US" dirty="0" smtClean="0">
                <a:solidFill>
                  <a:srgbClr val="FFFF00"/>
                </a:solidFill>
              </a:rPr>
            </a:br>
            <a:r>
              <a:rPr lang="en-US" dirty="0" smtClean="0">
                <a:solidFill>
                  <a:srgbClr val="FFFF00"/>
                </a:solidFill>
              </a:rPr>
              <a:t/>
            </a:r>
            <a:br>
              <a:rPr lang="en-US" dirty="0" smtClean="0">
                <a:solidFill>
                  <a:srgbClr val="FFFF00"/>
                </a:solidFill>
              </a:rPr>
            </a:br>
            <a:r>
              <a:rPr lang="en-US" sz="2400" dirty="0" smtClean="0">
                <a:solidFill>
                  <a:srgbClr val="FFFF00"/>
                </a:solidFill>
              </a:rPr>
              <a:t>Activities Unit Objective Content</a:t>
            </a:r>
            <a:r>
              <a:rPr lang="es-ES" sz="2400" dirty="0" smtClean="0">
                <a:solidFill>
                  <a:srgbClr val="FFFF00"/>
                </a:solidFill>
              </a:rPr>
              <a:t> </a:t>
            </a:r>
            <a:r>
              <a:rPr lang="en-US" sz="2400" dirty="0" smtClean="0">
                <a:solidFill>
                  <a:srgbClr val="FFFF00"/>
                </a:solidFill>
              </a:rPr>
              <a:t>Level of assimilation</a:t>
            </a:r>
            <a:r>
              <a:rPr lang="es-ES" sz="2400" dirty="0" smtClean="0">
                <a:solidFill>
                  <a:srgbClr val="FFFF00"/>
                </a:solidFill>
              </a:rPr>
              <a:t/>
            </a:r>
            <a:br>
              <a:rPr lang="es-ES" sz="2400" dirty="0" smtClean="0">
                <a:solidFill>
                  <a:srgbClr val="FFFF00"/>
                </a:solidFill>
              </a:rPr>
            </a:br>
            <a:endParaRPr lang="en-US" sz="2400" dirty="0">
              <a:solidFill>
                <a:srgbClr val="FFFF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57224" y="5072074"/>
            <a:ext cx="7772400" cy="1143000"/>
          </a:xfrm>
        </p:spPr>
        <p:txBody>
          <a:bodyPr/>
          <a:lstStyle/>
          <a:p>
            <a:pPr algn="l"/>
            <a:r>
              <a:rPr lang="en-US" sz="1800" b="1" dirty="0" smtClean="0"/>
              <a:t/>
            </a:r>
            <a:br>
              <a:rPr lang="en-US" sz="1800" b="1" dirty="0" smtClean="0"/>
            </a:br>
            <a:r>
              <a:rPr lang="en-US" sz="2000" b="1" dirty="0" smtClean="0">
                <a:solidFill>
                  <a:srgbClr val="FFFF00"/>
                </a:solidFill>
              </a:rPr>
              <a:t>Example</a:t>
            </a:r>
            <a:r>
              <a:rPr lang="en-US" sz="1800" b="1" dirty="0" smtClean="0">
                <a:solidFill>
                  <a:srgbClr val="FFFF00"/>
                </a:solidFill>
              </a:rPr>
              <a:t/>
            </a:r>
            <a:br>
              <a:rPr lang="en-US" sz="1800" b="1" dirty="0" smtClean="0">
                <a:solidFill>
                  <a:srgbClr val="FFFF00"/>
                </a:solidFill>
              </a:rPr>
            </a:br>
            <a:r>
              <a:rPr lang="en-US" sz="1800" b="1" dirty="0" smtClean="0">
                <a:solidFill>
                  <a:srgbClr val="FFFF00"/>
                </a:solidFill>
              </a:rPr>
              <a:t>Activity #5</a:t>
            </a:r>
            <a:r>
              <a:rPr lang="es-ES" sz="1800" dirty="0" smtClean="0">
                <a:solidFill>
                  <a:srgbClr val="FFFF00"/>
                </a:solidFill>
              </a:rPr>
              <a:t/>
            </a:r>
            <a:br>
              <a:rPr lang="es-ES" sz="1800" dirty="0" smtClean="0">
                <a:solidFill>
                  <a:srgbClr val="FFFF00"/>
                </a:solidFill>
              </a:rPr>
            </a:br>
            <a:r>
              <a:rPr lang="en-US" sz="1800" b="1" dirty="0" smtClean="0">
                <a:solidFill>
                  <a:srgbClr val="FFFF00"/>
                </a:solidFill>
              </a:rPr>
              <a:t> </a:t>
            </a:r>
            <a:br>
              <a:rPr lang="en-US" sz="1800" b="1" dirty="0" smtClean="0">
                <a:solidFill>
                  <a:srgbClr val="FFFF00"/>
                </a:solidFill>
              </a:rPr>
            </a:br>
            <a:r>
              <a:rPr lang="en-US" sz="1800" b="1" dirty="0" smtClean="0">
                <a:solidFill>
                  <a:srgbClr val="FFFF00"/>
                </a:solidFill>
              </a:rPr>
              <a:t>Type of Activity: </a:t>
            </a:r>
            <a:r>
              <a:rPr lang="en-US" sz="1800" dirty="0" smtClean="0">
                <a:solidFill>
                  <a:srgbClr val="FFFF00"/>
                </a:solidFill>
              </a:rPr>
              <a:t>Practice</a:t>
            </a:r>
            <a:r>
              <a:rPr lang="es-ES" sz="1800" dirty="0" smtClean="0">
                <a:solidFill>
                  <a:srgbClr val="FFFF00"/>
                </a:solidFill>
              </a:rPr>
              <a:t/>
            </a:r>
            <a:br>
              <a:rPr lang="es-ES" sz="1800" dirty="0" smtClean="0">
                <a:solidFill>
                  <a:srgbClr val="FFFF00"/>
                </a:solidFill>
              </a:rPr>
            </a:br>
            <a:r>
              <a:rPr lang="en-US" sz="1800" dirty="0" smtClean="0">
                <a:solidFill>
                  <a:srgbClr val="FFFF00"/>
                </a:solidFill>
              </a:rPr>
              <a:t> </a:t>
            </a:r>
            <a:r>
              <a:rPr lang="es-ES" sz="1800" dirty="0" smtClean="0">
                <a:solidFill>
                  <a:srgbClr val="FFFF00"/>
                </a:solidFill>
              </a:rPr>
              <a:t/>
            </a:r>
            <a:br>
              <a:rPr lang="es-ES" sz="1800" dirty="0" smtClean="0">
                <a:solidFill>
                  <a:srgbClr val="FFFF00"/>
                </a:solidFill>
              </a:rPr>
            </a:br>
            <a:r>
              <a:rPr lang="en-US" sz="1800" b="1" dirty="0" smtClean="0">
                <a:solidFill>
                  <a:srgbClr val="FFFF00"/>
                </a:solidFill>
              </a:rPr>
              <a:t>Objective: </a:t>
            </a:r>
            <a:r>
              <a:rPr lang="en-US" sz="1800" dirty="0" smtClean="0">
                <a:solidFill>
                  <a:srgbClr val="FFFF00"/>
                </a:solidFill>
              </a:rPr>
              <a:t>To guess the personalities through historical events.</a:t>
            </a:r>
            <a:r>
              <a:rPr lang="es-ES" sz="1800" dirty="0" smtClean="0">
                <a:solidFill>
                  <a:srgbClr val="FFFF00"/>
                </a:solidFill>
              </a:rPr>
              <a:t/>
            </a:r>
            <a:br>
              <a:rPr lang="es-ES" sz="1800" dirty="0" smtClean="0">
                <a:solidFill>
                  <a:srgbClr val="FFFF00"/>
                </a:solidFill>
              </a:rPr>
            </a:br>
            <a:r>
              <a:rPr lang="en-US" sz="1800" dirty="0" smtClean="0">
                <a:solidFill>
                  <a:srgbClr val="FFFF00"/>
                </a:solidFill>
              </a:rPr>
              <a:t> </a:t>
            </a:r>
            <a:r>
              <a:rPr lang="es-ES" sz="1800" dirty="0" smtClean="0">
                <a:solidFill>
                  <a:srgbClr val="FFFF00"/>
                </a:solidFill>
              </a:rPr>
              <a:t/>
            </a:r>
            <a:br>
              <a:rPr lang="es-ES" sz="1800" dirty="0" smtClean="0">
                <a:solidFill>
                  <a:srgbClr val="FFFF00"/>
                </a:solidFill>
              </a:rPr>
            </a:br>
            <a:r>
              <a:rPr lang="en-US" sz="1800" b="1" dirty="0" smtClean="0">
                <a:solidFill>
                  <a:srgbClr val="FFFF00"/>
                </a:solidFill>
              </a:rPr>
              <a:t>Content: </a:t>
            </a:r>
            <a:r>
              <a:rPr lang="en-US" sz="1800" dirty="0" smtClean="0">
                <a:solidFill>
                  <a:srgbClr val="FFFF00"/>
                </a:solidFill>
              </a:rPr>
              <a:t>Important personalities: Carlos M de </a:t>
            </a:r>
            <a:r>
              <a:rPr lang="en-US" sz="1800" dirty="0" err="1" smtClean="0">
                <a:solidFill>
                  <a:srgbClr val="FFFF00"/>
                </a:solidFill>
              </a:rPr>
              <a:t>Cespedes</a:t>
            </a:r>
            <a:r>
              <a:rPr lang="en-US" sz="1800" dirty="0" smtClean="0">
                <a:solidFill>
                  <a:srgbClr val="FFFF00"/>
                </a:solidFill>
              </a:rPr>
              <a:t>, </a:t>
            </a:r>
            <a:r>
              <a:rPr lang="en-US" sz="1800" dirty="0" err="1" smtClean="0">
                <a:solidFill>
                  <a:srgbClr val="FFFF00"/>
                </a:solidFill>
              </a:rPr>
              <a:t>Camilo</a:t>
            </a:r>
            <a:r>
              <a:rPr lang="en-US" sz="1800" dirty="0" smtClean="0">
                <a:solidFill>
                  <a:srgbClr val="FFFF00"/>
                </a:solidFill>
              </a:rPr>
              <a:t> Cienfuegos, </a:t>
            </a:r>
            <a:r>
              <a:rPr lang="en-US" sz="1800" dirty="0" err="1" smtClean="0">
                <a:solidFill>
                  <a:srgbClr val="FFFF00"/>
                </a:solidFill>
              </a:rPr>
              <a:t>Hatuey</a:t>
            </a:r>
            <a:r>
              <a:rPr lang="en-US" sz="1800" dirty="0" smtClean="0">
                <a:solidFill>
                  <a:srgbClr val="FFFF00"/>
                </a:solidFill>
              </a:rPr>
              <a:t> and Celia Sanchez.</a:t>
            </a:r>
            <a:r>
              <a:rPr lang="es-ES" sz="1800" dirty="0" smtClean="0">
                <a:solidFill>
                  <a:srgbClr val="FFFF00"/>
                </a:solidFill>
              </a:rPr>
              <a:t/>
            </a:r>
            <a:br>
              <a:rPr lang="es-ES" sz="1800" dirty="0" smtClean="0">
                <a:solidFill>
                  <a:srgbClr val="FFFF00"/>
                </a:solidFill>
              </a:rPr>
            </a:br>
            <a:r>
              <a:rPr lang="en-US" sz="1800" b="1" dirty="0" smtClean="0">
                <a:solidFill>
                  <a:srgbClr val="FFFF00"/>
                </a:solidFill>
              </a:rPr>
              <a:t>Method: </a:t>
            </a:r>
            <a:r>
              <a:rPr lang="en-US" sz="1800" dirty="0" smtClean="0">
                <a:solidFill>
                  <a:srgbClr val="FFFF00"/>
                </a:solidFill>
              </a:rPr>
              <a:t>Conscious practical </a:t>
            </a:r>
            <a:r>
              <a:rPr lang="es-ES" sz="1800" dirty="0" smtClean="0">
                <a:solidFill>
                  <a:srgbClr val="FFFF00"/>
                </a:solidFill>
              </a:rPr>
              <a:t/>
            </a:r>
            <a:br>
              <a:rPr lang="es-ES" sz="1800" dirty="0" smtClean="0">
                <a:solidFill>
                  <a:srgbClr val="FFFF00"/>
                </a:solidFill>
              </a:rPr>
            </a:br>
            <a:r>
              <a:rPr lang="en-US" sz="1800" dirty="0" smtClean="0">
                <a:solidFill>
                  <a:srgbClr val="FFFF00"/>
                </a:solidFill>
              </a:rPr>
              <a:t> </a:t>
            </a:r>
            <a:r>
              <a:rPr lang="es-ES" sz="1800" dirty="0" smtClean="0">
                <a:solidFill>
                  <a:srgbClr val="FFFF00"/>
                </a:solidFill>
              </a:rPr>
              <a:t/>
            </a:r>
            <a:br>
              <a:rPr lang="es-ES" sz="1800" dirty="0" smtClean="0">
                <a:solidFill>
                  <a:srgbClr val="FFFF00"/>
                </a:solidFill>
              </a:rPr>
            </a:br>
            <a:r>
              <a:rPr lang="en-US" sz="1800" b="1" dirty="0" smtClean="0">
                <a:solidFill>
                  <a:srgbClr val="FFFF00"/>
                </a:solidFill>
              </a:rPr>
              <a:t>Teaching aids: </a:t>
            </a:r>
            <a:r>
              <a:rPr lang="en-US" sz="1800" dirty="0" smtClean="0">
                <a:solidFill>
                  <a:srgbClr val="FFFF00"/>
                </a:solidFill>
              </a:rPr>
              <a:t>Pictures</a:t>
            </a:r>
            <a:r>
              <a:rPr lang="es-ES" sz="1800" dirty="0" smtClean="0">
                <a:solidFill>
                  <a:srgbClr val="FFFF00"/>
                </a:solidFill>
              </a:rPr>
              <a:t/>
            </a:r>
            <a:br>
              <a:rPr lang="es-ES" sz="1800" dirty="0" smtClean="0">
                <a:solidFill>
                  <a:srgbClr val="FFFF00"/>
                </a:solidFill>
              </a:rPr>
            </a:br>
            <a:r>
              <a:rPr lang="en-US" sz="1800" dirty="0" smtClean="0">
                <a:solidFill>
                  <a:srgbClr val="FFFF00"/>
                </a:solidFill>
              </a:rPr>
              <a:t> </a:t>
            </a:r>
            <a:r>
              <a:rPr lang="es-ES" sz="1800" dirty="0" smtClean="0">
                <a:solidFill>
                  <a:srgbClr val="FFFF00"/>
                </a:solidFill>
              </a:rPr>
              <a:t/>
            </a:r>
            <a:br>
              <a:rPr lang="es-ES" sz="1800" dirty="0" smtClean="0">
                <a:solidFill>
                  <a:srgbClr val="FFFF00"/>
                </a:solidFill>
              </a:rPr>
            </a:br>
            <a:r>
              <a:rPr lang="en-US" sz="1800" b="1" dirty="0" smtClean="0">
                <a:solidFill>
                  <a:srgbClr val="FFFF00"/>
                </a:solidFill>
              </a:rPr>
              <a:t>Form organization: </a:t>
            </a:r>
            <a:r>
              <a:rPr lang="en-US" sz="1800" dirty="0" smtClean="0">
                <a:solidFill>
                  <a:srgbClr val="FFFF00"/>
                </a:solidFill>
              </a:rPr>
              <a:t>Individual work.</a:t>
            </a:r>
            <a:r>
              <a:rPr lang="es-ES" sz="1800" dirty="0" smtClean="0">
                <a:solidFill>
                  <a:srgbClr val="FFFF00"/>
                </a:solidFill>
              </a:rPr>
              <a:t/>
            </a:r>
            <a:br>
              <a:rPr lang="es-ES" sz="1800" dirty="0" smtClean="0">
                <a:solidFill>
                  <a:srgbClr val="FFFF00"/>
                </a:solidFill>
              </a:rPr>
            </a:br>
            <a:r>
              <a:rPr lang="en-US" sz="1800" dirty="0" smtClean="0">
                <a:solidFill>
                  <a:srgbClr val="FFFF00"/>
                </a:solidFill>
              </a:rPr>
              <a:t> </a:t>
            </a:r>
            <a:r>
              <a:rPr lang="es-ES" sz="1800" dirty="0" smtClean="0">
                <a:solidFill>
                  <a:srgbClr val="FFFF00"/>
                </a:solidFill>
              </a:rPr>
              <a:t/>
            </a:r>
            <a:br>
              <a:rPr lang="es-ES" sz="1800" dirty="0" smtClean="0">
                <a:solidFill>
                  <a:srgbClr val="FFFF00"/>
                </a:solidFill>
              </a:rPr>
            </a:br>
            <a:r>
              <a:rPr lang="en-US" sz="1800" b="1" dirty="0" smtClean="0">
                <a:solidFill>
                  <a:srgbClr val="FFFF00"/>
                </a:solidFill>
              </a:rPr>
              <a:t>Form of assessment: </a:t>
            </a:r>
            <a:r>
              <a:rPr lang="en-US" sz="1800" dirty="0" smtClean="0">
                <a:solidFill>
                  <a:srgbClr val="FFFF00"/>
                </a:solidFill>
              </a:rPr>
              <a:t>Written</a:t>
            </a:r>
            <a:r>
              <a:rPr lang="es-ES" sz="1800" dirty="0" smtClean="0">
                <a:solidFill>
                  <a:srgbClr val="FFFF00"/>
                </a:solidFill>
              </a:rPr>
              <a:t/>
            </a:r>
            <a:br>
              <a:rPr lang="es-ES" sz="1800" dirty="0" smtClean="0">
                <a:solidFill>
                  <a:srgbClr val="FFFF00"/>
                </a:solidFill>
              </a:rPr>
            </a:br>
            <a:r>
              <a:rPr lang="en-US" sz="1800" dirty="0" smtClean="0">
                <a:solidFill>
                  <a:srgbClr val="FFFF00"/>
                </a:solidFill>
              </a:rPr>
              <a:t> </a:t>
            </a:r>
            <a:r>
              <a:rPr lang="es-ES" sz="1800" dirty="0" smtClean="0">
                <a:solidFill>
                  <a:srgbClr val="FFFF00"/>
                </a:solidFill>
              </a:rPr>
              <a:t/>
            </a:r>
            <a:br>
              <a:rPr lang="es-ES" sz="1800" dirty="0" smtClean="0">
                <a:solidFill>
                  <a:srgbClr val="FFFF00"/>
                </a:solidFill>
              </a:rPr>
            </a:br>
            <a:r>
              <a:rPr lang="en-US" sz="1800" b="1" dirty="0" smtClean="0">
                <a:solidFill>
                  <a:srgbClr val="FFFF00"/>
                </a:solidFill>
              </a:rPr>
              <a:t>Level of assimilation: </a:t>
            </a:r>
            <a:r>
              <a:rPr lang="en-US" sz="1800" dirty="0" smtClean="0">
                <a:solidFill>
                  <a:srgbClr val="FFFF00"/>
                </a:solidFill>
              </a:rPr>
              <a:t>Reproduction</a:t>
            </a:r>
            <a:r>
              <a:rPr lang="es-ES" sz="1800" dirty="0" smtClean="0">
                <a:solidFill>
                  <a:srgbClr val="FFFF00"/>
                </a:solidFill>
              </a:rPr>
              <a:t/>
            </a:r>
            <a:br>
              <a:rPr lang="es-ES" sz="1800" dirty="0" smtClean="0">
                <a:solidFill>
                  <a:srgbClr val="FFFF00"/>
                </a:solidFill>
              </a:rPr>
            </a:br>
            <a:r>
              <a:rPr lang="en-US" sz="1800" dirty="0" smtClean="0">
                <a:solidFill>
                  <a:srgbClr val="FFFF00"/>
                </a:solidFill>
              </a:rPr>
              <a:t> </a:t>
            </a:r>
            <a:r>
              <a:rPr lang="es-ES" sz="1800" dirty="0" smtClean="0">
                <a:solidFill>
                  <a:srgbClr val="FFFF00"/>
                </a:solidFill>
              </a:rPr>
              <a:t/>
            </a:r>
            <a:br>
              <a:rPr lang="es-ES" sz="1800" dirty="0" smtClean="0">
                <a:solidFill>
                  <a:srgbClr val="FFFF00"/>
                </a:solidFill>
              </a:rPr>
            </a:br>
            <a:r>
              <a:rPr lang="en-US" sz="1800" b="1" dirty="0" smtClean="0">
                <a:solidFill>
                  <a:srgbClr val="FFFF00"/>
                </a:solidFill>
              </a:rPr>
              <a:t>Procedure: </a:t>
            </a:r>
            <a:r>
              <a:rPr lang="en-US" sz="1800" dirty="0" smtClean="0">
                <a:solidFill>
                  <a:srgbClr val="FFFF00"/>
                </a:solidFill>
              </a:rPr>
              <a:t>The teacher shows pictures </a:t>
            </a:r>
            <a:r>
              <a:rPr lang="es-ES" sz="1800" dirty="0" smtClean="0"/>
              <a:t/>
            </a:r>
            <a:br>
              <a:rPr lang="es-ES" sz="1800" dirty="0" smtClean="0"/>
            </a:br>
            <a:r>
              <a:rPr lang="en-US" sz="1800" dirty="0" smtClean="0"/>
              <a:t> </a:t>
            </a:r>
            <a:r>
              <a:rPr lang="es-ES" dirty="0" smtClean="0"/>
              <a:t/>
            </a:r>
            <a:br>
              <a:rPr lang="es-ES" dirty="0" smtClean="0"/>
            </a:br>
            <a:r>
              <a:rPr lang="en-US" dirty="0" smtClean="0"/>
              <a:t> </a:t>
            </a:r>
            <a:r>
              <a:rPr lang="es-ES" dirty="0" smtClean="0"/>
              <a:t/>
            </a:r>
            <a:br>
              <a:rPr lang="es-ES" dirty="0" smtClean="0"/>
            </a:br>
            <a:r>
              <a:rPr lang="es-ES" dirty="0" smtClean="0"/>
              <a:t/>
            </a:r>
            <a:br>
              <a:rPr lang="es-ES" dirty="0" smtClean="0"/>
            </a:br>
            <a:r>
              <a:rPr lang="en-US" dirty="0" smtClean="0"/>
              <a:t> </a:t>
            </a:r>
            <a:r>
              <a:rPr lang="es-ES" dirty="0" smtClean="0"/>
              <a:t/>
            </a:r>
            <a:br>
              <a:rPr lang="es-ES" dirty="0" smtClean="0"/>
            </a:br>
            <a:r>
              <a:rPr lang="es-ES" sz="2000" dirty="0" smtClean="0"/>
              <a:t/>
            </a:r>
            <a:br>
              <a:rPr lang="es-ES" sz="2000" dirty="0" smtClean="0"/>
            </a:br>
            <a:r>
              <a:rPr lang="es-ES" dirty="0" smtClean="0"/>
              <a:t/>
            </a:r>
            <a:br>
              <a:rPr lang="es-ES" dirty="0" smtClean="0"/>
            </a:br>
            <a:r>
              <a:rPr lang="en-US" dirty="0" smtClean="0"/>
              <a:t> </a:t>
            </a:r>
            <a:r>
              <a:rPr lang="es-ES" dirty="0" smtClean="0"/>
              <a:t/>
            </a:r>
            <a:br>
              <a:rPr lang="es-ES" dirty="0" smtClean="0"/>
            </a:b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14348" y="2928934"/>
            <a:ext cx="7772400" cy="1143000"/>
          </a:xfrm>
        </p:spPr>
        <p:txBody>
          <a:bodyPr/>
          <a:lstStyle/>
          <a:p>
            <a:pPr algn="just"/>
            <a:r>
              <a:rPr lang="en-US" sz="1800" b="1" dirty="0" smtClean="0"/>
              <a:t>Example</a:t>
            </a:r>
            <a:br>
              <a:rPr lang="en-US" sz="1800" b="1" dirty="0" smtClean="0"/>
            </a:br>
            <a:r>
              <a:rPr lang="en-US" sz="1800" b="1" dirty="0" smtClean="0"/>
              <a:t>Exercise: </a:t>
            </a:r>
            <a:r>
              <a:rPr lang="en-US" sz="1800" dirty="0" smtClean="0"/>
              <a:t>Guess the personality</a:t>
            </a:r>
            <a:r>
              <a:rPr lang="es-ES" sz="1800" dirty="0" smtClean="0"/>
              <a:t/>
            </a:r>
            <a:br>
              <a:rPr lang="es-ES" sz="1800" dirty="0" smtClean="0"/>
            </a:br>
            <a:r>
              <a:rPr lang="en-US" sz="1800" dirty="0" smtClean="0"/>
              <a:t> </a:t>
            </a:r>
            <a:r>
              <a:rPr lang="es-ES" sz="1800" dirty="0" smtClean="0"/>
              <a:t/>
            </a:r>
            <a:br>
              <a:rPr lang="es-ES" sz="1800" dirty="0" smtClean="0"/>
            </a:br>
            <a:r>
              <a:rPr lang="en-US" sz="1800" dirty="0" smtClean="0"/>
              <a:t>The initiator of the Cuban independence war of 1868-1878 and central leader of the Republic of Cuba in  Arms____________________.</a:t>
            </a:r>
            <a:r>
              <a:rPr lang="es-ES" sz="1800" dirty="0" smtClean="0"/>
              <a:t/>
            </a:r>
            <a:br>
              <a:rPr lang="es-ES" sz="1800" dirty="0" smtClean="0"/>
            </a:br>
            <a:r>
              <a:rPr lang="en-US" sz="1800" dirty="0" smtClean="0"/>
              <a:t> </a:t>
            </a:r>
            <a:r>
              <a:rPr lang="es-ES" sz="1800" dirty="0" smtClean="0"/>
              <a:t/>
            </a:r>
            <a:br>
              <a:rPr lang="es-ES" sz="1800" dirty="0" smtClean="0"/>
            </a:br>
            <a:r>
              <a:rPr lang="en-US" sz="1800" dirty="0" smtClean="0"/>
              <a:t>His plane was lost at sea in October 1959 while he was returning to Havana from a mission in Camaguey_____________________.</a:t>
            </a:r>
            <a:r>
              <a:rPr lang="es-ES" sz="1800" dirty="0" smtClean="0"/>
              <a:t/>
            </a:r>
            <a:br>
              <a:rPr lang="es-ES" sz="1800" dirty="0" smtClean="0"/>
            </a:br>
            <a:r>
              <a:rPr lang="en-US" sz="1800" dirty="0" smtClean="0"/>
              <a:t> </a:t>
            </a:r>
            <a:r>
              <a:rPr lang="es-ES" sz="1800" dirty="0" smtClean="0"/>
              <a:t/>
            </a:r>
            <a:br>
              <a:rPr lang="es-ES" sz="1800" dirty="0" smtClean="0"/>
            </a:br>
            <a:r>
              <a:rPr lang="en-US" sz="1800" dirty="0" smtClean="0"/>
              <a:t>A </a:t>
            </a:r>
            <a:r>
              <a:rPr lang="en-US" sz="1800" dirty="0" err="1" smtClean="0"/>
              <a:t>Taino</a:t>
            </a:r>
            <a:r>
              <a:rPr lang="en-US" sz="1800" dirty="0" smtClean="0"/>
              <a:t> Indian chief who fled the Spanish colonial forces and led an uprising in Cuba against the colonizers_____________________.</a:t>
            </a:r>
            <a:r>
              <a:rPr lang="es-ES" sz="1800" dirty="0" smtClean="0"/>
              <a:t/>
            </a:r>
            <a:br>
              <a:rPr lang="es-ES" sz="1800" dirty="0" smtClean="0"/>
            </a:br>
            <a:r>
              <a:rPr lang="en-US" sz="1800" dirty="0" smtClean="0"/>
              <a:t> </a:t>
            </a:r>
            <a:r>
              <a:rPr lang="es-ES" sz="1800" dirty="0" smtClean="0"/>
              <a:t/>
            </a:r>
            <a:br>
              <a:rPr lang="es-ES" sz="1800" dirty="0" smtClean="0"/>
            </a:br>
            <a:r>
              <a:rPr lang="en-US" sz="1800" dirty="0" smtClean="0"/>
              <a:t>The first woman to become a combatant in the Rebel Army. She died in 1980_________________.</a:t>
            </a:r>
            <a:r>
              <a:rPr lang="es-ES" sz="1800" dirty="0" smtClean="0"/>
              <a:t/>
            </a:r>
            <a:br>
              <a:rPr lang="es-ES" sz="1800" dirty="0" smtClean="0"/>
            </a:br>
            <a:r>
              <a:rPr lang="en-US" sz="1800" dirty="0" smtClean="0"/>
              <a:t> </a:t>
            </a:r>
            <a:r>
              <a:rPr lang="es-ES" sz="1800" dirty="0" smtClean="0"/>
              <a:t/>
            </a:r>
            <a:br>
              <a:rPr lang="es-ES" sz="1800" dirty="0" smtClean="0"/>
            </a:br>
            <a:r>
              <a:rPr lang="es-ES" sz="1800" dirty="0" smtClean="0"/>
              <a:t>A. </a:t>
            </a:r>
            <a:r>
              <a:rPr lang="en-US" sz="1800" dirty="0" smtClean="0"/>
              <a:t>Mention other historical events where they participated.</a:t>
            </a:r>
            <a:r>
              <a:rPr lang="es-ES" sz="1800" dirty="0" smtClean="0"/>
              <a:t/>
            </a:r>
            <a:br>
              <a:rPr lang="es-ES" sz="1800" dirty="0" smtClean="0"/>
            </a:b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42910" y="2643182"/>
            <a:ext cx="7772400" cy="1143000"/>
          </a:xfrm>
        </p:spPr>
        <p:txBody>
          <a:bodyPr/>
          <a:lstStyle/>
          <a:p>
            <a:pPr algn="l"/>
            <a:r>
              <a:rPr lang="en-US" sz="5400" dirty="0" smtClean="0">
                <a:solidFill>
                  <a:srgbClr val="FFFF00"/>
                </a:solidFill>
              </a:rPr>
              <a:t>Conclusions</a:t>
            </a:r>
            <a:br>
              <a:rPr lang="en-US" sz="5400" dirty="0" smtClean="0">
                <a:solidFill>
                  <a:srgbClr val="FFFF00"/>
                </a:solidFill>
              </a:rPr>
            </a:br>
            <a:r>
              <a:rPr lang="en-US" sz="5400" dirty="0" smtClean="0">
                <a:solidFill>
                  <a:srgbClr val="FFFF00"/>
                </a:solidFill>
              </a:rPr>
              <a:t>Bibliographic references</a:t>
            </a:r>
            <a:br>
              <a:rPr lang="en-US" sz="5400" dirty="0" smtClean="0">
                <a:solidFill>
                  <a:srgbClr val="FFFF00"/>
                </a:solidFill>
              </a:rPr>
            </a:br>
            <a:r>
              <a:rPr lang="en-US" sz="5400" dirty="0" smtClean="0">
                <a:solidFill>
                  <a:srgbClr val="FFFF00"/>
                </a:solidFill>
              </a:rPr>
              <a:t>Bibliography</a:t>
            </a:r>
            <a:br>
              <a:rPr lang="en-US" sz="5400" dirty="0" smtClean="0">
                <a:solidFill>
                  <a:srgbClr val="FFFF00"/>
                </a:solidFill>
              </a:rPr>
            </a:br>
            <a:r>
              <a:rPr lang="en-US" sz="5400" dirty="0" smtClean="0">
                <a:solidFill>
                  <a:srgbClr val="FFFF00"/>
                </a:solidFill>
              </a:rPr>
              <a:t>Annexes </a:t>
            </a:r>
            <a:endParaRPr lang="en-US" sz="5400" dirty="0">
              <a:solidFill>
                <a:srgbClr val="FFFF00"/>
              </a:solidFill>
            </a:endParaRPr>
          </a:p>
        </p:txBody>
      </p:sp>
    </p:spTree>
  </p:cSld>
  <p:clrMapOvr>
    <a:masterClrMapping/>
  </p:clrMapOvr>
</p:sld>
</file>

<file path=ppt/theme/theme1.xml><?xml version="1.0" encoding="utf-8"?>
<a:theme xmlns:a="http://schemas.openxmlformats.org/drawingml/2006/main" name="Vuelo sin motor">
  <a:themeElements>
    <a:clrScheme name="Vuelo sin motor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fontScheme name="Vuelo sin motor">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Vuelo sin motor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Vuelo sin motor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Vuelo sin motor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Vuelo sin motor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Vuelo sin motor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C:\Archivos de programa\Microsoft Office\Templates\Diseños de presentaciones\Vuelo sin motor.pot</Template>
  <TotalTime>286</TotalTime>
  <Words>593</Words>
  <Application>Microsoft PowerPoint</Application>
  <PresentationFormat>Presentación en pantalla (4:3)</PresentationFormat>
  <Paragraphs>47</Paragraphs>
  <Slides>15</Slides>
  <Notes>1</Notes>
  <HiddenSlides>0</HiddenSlides>
  <MMClips>0</MMClips>
  <ScaleCrop>false</ScaleCrop>
  <HeadingPairs>
    <vt:vector size="4" baseType="variant">
      <vt:variant>
        <vt:lpstr>Tema</vt:lpstr>
      </vt:variant>
      <vt:variant>
        <vt:i4>1</vt:i4>
      </vt:variant>
      <vt:variant>
        <vt:lpstr>Títulos de diapositiva</vt:lpstr>
      </vt:variant>
      <vt:variant>
        <vt:i4>15</vt:i4>
      </vt:variant>
    </vt:vector>
  </HeadingPairs>
  <TitlesOfParts>
    <vt:vector size="16" baseType="lpstr">
      <vt:lpstr>Vuelo sin motor</vt:lpstr>
      <vt:lpstr>Theme 2: Proposal foundations of scientific problem. The proposal design </vt:lpstr>
      <vt:lpstr>Chapter 2 ¨Characterization of the initial stage¨</vt:lpstr>
      <vt:lpstr>Chapter 2 ¨Characterization of the initial stage¨</vt:lpstr>
      <vt:lpstr>2.1. Characterization of the school, population and sample ( it could be a brief summary of the adolescents) </vt:lpstr>
      <vt:lpstr>2.2. Presentation of the variable and its definition (Definition of the variable  and  the parameters) </vt:lpstr>
      <vt:lpstr> Parameters: Example 1. Describe him/herself (e.g. name, age, family), using simple words and expressions, provided he/she can prepare in advance.  2. Give a simple description of an object or picture (place) while showing it to others using basic words, phrases and formulaic.  3. Use basic greetings and other forms of courtesy (yes, no, excuse me, thank you, sorry) when introducing themselves and others.   </vt:lpstr>
      <vt:lpstr>2.3. Results of the characterization of the initial stage  (through the instruments applied and measurement scale) </vt:lpstr>
      <vt:lpstr>Analysis of the value of measure of the parameters:  1. Describe him/herself (ibe e.g. name, age, family), using simple words and formulaic expressions, provided he/she can prepare in advance: Good: When the students were able to show sufficient control of describing him/herself using simple words and formulaic expressions, provided he/she can prepare in advance. Poor: When the students show only limited control of describing him/herself using simple words and formulaic expressions, provided he/she preparing in advance. Bad: When the students do not describing him/herself using simple words and expressions.   Give a simple description of an object or picture (place) while showing it to others using basic words, phrase: Good: When the students can give a simple description of an object or picture (place) while showing it to others using basic words, phrases. Poor: When the students have very limited giving a simple description of an object or picture while showing it to others using basic words, phrases  Bad: When the students do not give a simple description of an object or picture while showing it to others using basic words, phrases     Use basic greetings and other forms of courtesy (yes, no, excuse me, thank you, sorry) when introducing themselves and others: Good: When the students use basic greetings and other forms of courtesy are can use when introducing themselves and others. Poor: When the students have very limited control in using basic greetings and other forms of courtesy. Bad: When the students do not use basic greetings and other forms of courtesy. </vt:lpstr>
      <vt:lpstr>2.4. Proposal foundations (according to psychological, pedagogical, philosophical and didactical foundations) </vt:lpstr>
      <vt:lpstr>2.5. Proposal of activities (characterization of the activities, assessment, table of contents, main activity) </vt:lpstr>
      <vt:lpstr>Example An assessment scale of 1 to 10 points will be used, where the students should demonstrate the level of verbal communication they have reached.   Assessment  scale: BAD : 0- 2, POOR: 3-6, GOOD: 7-10  </vt:lpstr>
      <vt:lpstr>Example TABLE OF CONTENTS  Activities Unit Objective Content Level of assimilation </vt:lpstr>
      <vt:lpstr> Example Activity #5   Type of Activity: Practice   Objective: To guess the personalities through historical events.   Content: Important personalities: Carlos M de Cespedes, Camilo Cienfuegos, Hatuey and Celia Sanchez. Method: Conscious practical    Teaching aids: Pictures   Form organization: Individual work.   Form of assessment: Written   Level of assimilation: Reproduction   Procedure: The teacher shows pictures             </vt:lpstr>
      <vt:lpstr>Example Exercise: Guess the personality   The initiator of the Cuban independence war of 1868-1878 and central leader of the Republic of Cuba in  Arms____________________.   His plane was lost at sea in October 1959 while he was returning to Havana from a mission in Camaguey_____________________.   A Taino Indian chief who fled the Spanish colonial forces and led an uprising in Cuba against the colonizers_____________________.   The first woman to become a combatant in the Rebel Army. She died in 1980_________________.   A. Mention other historical events where they participated. </vt:lpstr>
      <vt:lpstr>Conclusions Bibliographic references Bibliography Annexes </vt:lpstr>
    </vt:vector>
  </TitlesOfParts>
  <Company>ICHE - ESPOL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MODELO TEÓRICO DEL OBJETO DE INVESTIGACIÓN.</dc:title>
  <dc:creator>Laboratorio de Computacion</dc:creator>
  <cp:lastModifiedBy>Home</cp:lastModifiedBy>
  <cp:revision>38</cp:revision>
  <dcterms:created xsi:type="dcterms:W3CDTF">2001-09-13T18:16:04Z</dcterms:created>
  <dcterms:modified xsi:type="dcterms:W3CDTF">2007-01-03T14:19:12Z</dcterms:modified>
</cp:coreProperties>
</file>