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0" r:id="rId2"/>
    <p:sldId id="260" r:id="rId3"/>
    <p:sldId id="261" r:id="rId4"/>
    <p:sldId id="263" r:id="rId5"/>
    <p:sldId id="300" r:id="rId6"/>
    <p:sldId id="299" r:id="rId7"/>
    <p:sldId id="270" r:id="rId8"/>
    <p:sldId id="264" r:id="rId9"/>
    <p:sldId id="309" r:id="rId10"/>
    <p:sldId id="310" r:id="rId11"/>
    <p:sldId id="269" r:id="rId12"/>
    <p:sldId id="301" r:id="rId13"/>
    <p:sldId id="302" r:id="rId14"/>
    <p:sldId id="306" r:id="rId15"/>
    <p:sldId id="305" r:id="rId16"/>
    <p:sldId id="307" r:id="rId17"/>
    <p:sldId id="311" r:id="rId18"/>
    <p:sldId id="308" r:id="rId19"/>
    <p:sldId id="297" r:id="rId20"/>
    <p:sldId id="303" r:id="rId21"/>
    <p:sldId id="282" r:id="rId22"/>
    <p:sldId id="283"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132FADFE-3B8F-471C-ABF0-DBC7717ECBBC}"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16/05/2023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A847CFC-816F-41D0-AAC0-9BF4FEBC753E}" type="datetimeFigureOut">
              <a:rPr lang="es-ES" smtClean="0"/>
              <a:pPr/>
              <a:t>16/05/2023</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32FADFE-3B8F-471C-ABF0-DBC7717ECBBC}"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eila@uart.edu.cu"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428604"/>
            <a:ext cx="8501122" cy="8279190"/>
          </a:xfrm>
          <a:prstGeom prst="rect">
            <a:avLst/>
          </a:prstGeom>
          <a:noFill/>
        </p:spPr>
        <p:txBody>
          <a:bodyPr wrap="square" rtlCol="0">
            <a:spAutoFit/>
          </a:bodyPr>
          <a:lstStyle/>
          <a:p>
            <a:pPr algn="ctr"/>
            <a:r>
              <a:rPr lang="es-ES" sz="4400" b="1" dirty="0" smtClean="0">
                <a:solidFill>
                  <a:srgbClr val="002060"/>
                </a:solidFill>
                <a:latin typeface="+mj-lt"/>
              </a:rPr>
              <a:t>Conferencia No.4:</a:t>
            </a:r>
            <a:r>
              <a:rPr lang="es-ES" sz="4400" dirty="0" smtClean="0">
                <a:latin typeface="+mj-lt"/>
              </a:rPr>
              <a:t/>
            </a:r>
            <a:br>
              <a:rPr lang="es-ES" sz="4400" dirty="0" smtClean="0">
                <a:latin typeface="+mj-lt"/>
              </a:rPr>
            </a:br>
            <a:endParaRPr lang="es-ES" sz="4400" dirty="0" smtClean="0">
              <a:latin typeface="+mj-lt"/>
            </a:endParaRPr>
          </a:p>
          <a:p>
            <a:pPr algn="ctr"/>
            <a:r>
              <a:rPr lang="es-ES" sz="3600" dirty="0">
                <a:solidFill>
                  <a:srgbClr val="FF0000"/>
                </a:solidFill>
                <a:latin typeface="Arial" pitchFamily="34" charset="0"/>
                <a:cs typeface="Arial" pitchFamily="34" charset="0"/>
              </a:rPr>
              <a:t> Tema </a:t>
            </a:r>
            <a:r>
              <a:rPr lang="es-ES" sz="3600" dirty="0" smtClean="0">
                <a:solidFill>
                  <a:srgbClr val="FF0000"/>
                </a:solidFill>
                <a:latin typeface="Arial" pitchFamily="34" charset="0"/>
                <a:cs typeface="Arial" pitchFamily="34" charset="0"/>
              </a:rPr>
              <a:t>3. </a:t>
            </a:r>
            <a:r>
              <a:rPr lang="es-ES" sz="3600" dirty="0">
                <a:solidFill>
                  <a:srgbClr val="FF0000"/>
                </a:solidFill>
                <a:latin typeface="Arial" pitchFamily="34" charset="0"/>
                <a:cs typeface="Arial" pitchFamily="34" charset="0"/>
              </a:rPr>
              <a:t>El </a:t>
            </a:r>
            <a:r>
              <a:rPr lang="es-ES" sz="3600" dirty="0" smtClean="0">
                <a:solidFill>
                  <a:srgbClr val="FF0000"/>
                </a:solidFill>
                <a:latin typeface="Arial" pitchFamily="34" charset="0"/>
                <a:cs typeface="Arial" pitchFamily="34" charset="0"/>
              </a:rPr>
              <a:t>trabajo metodológico como vía para el asesoramiento a directivos y docentes</a:t>
            </a:r>
            <a:endParaRPr lang="es-ES" sz="3600" dirty="0" smtClean="0">
              <a:latin typeface="Arial" pitchFamily="34" charset="0"/>
              <a:cs typeface="Arial" pitchFamily="34" charset="0"/>
            </a:endParaRPr>
          </a:p>
          <a:p>
            <a:endParaRPr lang="es-ES" sz="2400" b="1" dirty="0" smtClean="0">
              <a:latin typeface="Arial" pitchFamily="34" charset="0"/>
              <a:cs typeface="Arial" pitchFamily="34" charset="0"/>
            </a:endParaRPr>
          </a:p>
          <a:p>
            <a:endParaRPr lang="es-ES" sz="2400" b="1" dirty="0" smtClean="0">
              <a:solidFill>
                <a:srgbClr val="FF0000"/>
              </a:solidFill>
              <a:latin typeface="Arial" pitchFamily="34" charset="0"/>
              <a:cs typeface="Arial" pitchFamily="34" charset="0"/>
            </a:endParaRPr>
          </a:p>
          <a:p>
            <a:r>
              <a:rPr lang="es-ES" sz="2400" b="1" dirty="0" smtClean="0">
                <a:solidFill>
                  <a:srgbClr val="FF0000"/>
                </a:solidFill>
                <a:latin typeface="Arial" pitchFamily="34" charset="0"/>
                <a:cs typeface="Arial" pitchFamily="34" charset="0"/>
              </a:rPr>
              <a:t>Ponente: </a:t>
            </a:r>
            <a:r>
              <a:rPr lang="es-ES" sz="2400" b="1" dirty="0" err="1" smtClean="0">
                <a:solidFill>
                  <a:srgbClr val="FF0000"/>
                </a:solidFill>
                <a:latin typeface="Arial" pitchFamily="34" charset="0"/>
                <a:cs typeface="Arial" pitchFamily="34" charset="0"/>
              </a:rPr>
              <a:t>DrC.</a:t>
            </a:r>
            <a:r>
              <a:rPr lang="es-ES" sz="2400" b="1" dirty="0" smtClean="0">
                <a:solidFill>
                  <a:srgbClr val="FF0000"/>
                </a:solidFill>
                <a:latin typeface="Arial" pitchFamily="34" charset="0"/>
                <a:cs typeface="Arial" pitchFamily="34" charset="0"/>
              </a:rPr>
              <a:t> </a:t>
            </a:r>
            <a:r>
              <a:rPr lang="es-ES" sz="2400" b="1" dirty="0" err="1" smtClean="0">
                <a:solidFill>
                  <a:srgbClr val="FF0000"/>
                </a:solidFill>
                <a:latin typeface="Arial" pitchFamily="34" charset="0"/>
                <a:cs typeface="Arial" pitchFamily="34" charset="0"/>
              </a:rPr>
              <a:t>Deila</a:t>
            </a:r>
            <a:r>
              <a:rPr lang="es-ES" sz="2400" b="1" dirty="0" smtClean="0">
                <a:solidFill>
                  <a:srgbClr val="FF0000"/>
                </a:solidFill>
                <a:latin typeface="Arial" pitchFamily="34" charset="0"/>
                <a:cs typeface="Arial" pitchFamily="34" charset="0"/>
              </a:rPr>
              <a:t> Vázquez Abella</a:t>
            </a:r>
          </a:p>
          <a:p>
            <a:r>
              <a:rPr lang="es-ES" sz="2400" b="1" dirty="0" smtClean="0">
                <a:solidFill>
                  <a:srgbClr val="FF0000"/>
                </a:solidFill>
                <a:latin typeface="Arial" pitchFamily="34" charset="0"/>
                <a:cs typeface="Arial" pitchFamily="34" charset="0"/>
              </a:rPr>
              <a:t>Prof. Titular. </a:t>
            </a:r>
          </a:p>
          <a:p>
            <a:r>
              <a:rPr lang="es-ES" sz="2400" b="1" dirty="0" smtClean="0">
                <a:latin typeface="Arial" pitchFamily="34" charset="0"/>
                <a:cs typeface="Arial" pitchFamily="34" charset="0"/>
                <a:hlinkClick r:id="rId2"/>
              </a:rPr>
              <a:t>E-mail: deila@uart.edu.cu</a:t>
            </a:r>
            <a:endParaRPr lang="es-ES" sz="2400" b="1" dirty="0" smtClean="0">
              <a:latin typeface="Arial" pitchFamily="34" charset="0"/>
              <a:cs typeface="Arial" pitchFamily="34" charset="0"/>
            </a:endParaRPr>
          </a:p>
          <a:p>
            <a:endParaRPr lang="es-ES" sz="2400" b="1" dirty="0" smtClean="0">
              <a:latin typeface="Arial" pitchFamily="34" charset="0"/>
              <a:cs typeface="Arial" pitchFamily="34" charset="0"/>
            </a:endParaRPr>
          </a:p>
          <a:p>
            <a:r>
              <a:rPr lang="es-ES" sz="2400" b="1" dirty="0" smtClean="0">
                <a:latin typeface="Arial" pitchFamily="34" charset="0"/>
                <a:cs typeface="Arial" pitchFamily="34" charset="0"/>
              </a:rPr>
              <a:t> </a:t>
            </a:r>
            <a:endParaRPr lang="es-ES" sz="2400" dirty="0" smtClean="0">
              <a:solidFill>
                <a:schemeClr val="accent1">
                  <a:lumMod val="75000"/>
                </a:schemeClr>
              </a:solidFill>
              <a:latin typeface="Arial" pitchFamily="34" charset="0"/>
              <a:cs typeface="Arial" pitchFamily="34" charset="0"/>
            </a:endParaRPr>
          </a:p>
          <a:p>
            <a:endParaRPr lang="es-ES" sz="2400" dirty="0" smtClean="0">
              <a:latin typeface="Arial" pitchFamily="34" charset="0"/>
              <a:cs typeface="Arial" pitchFamily="34" charset="0"/>
            </a:endParaRPr>
          </a:p>
          <a:p>
            <a:endParaRPr lang="es-ES" sz="2400" dirty="0" smtClean="0">
              <a:latin typeface="Arial" pitchFamily="34" charset="0"/>
              <a:cs typeface="Arial" pitchFamily="34" charset="0"/>
            </a:endParaRPr>
          </a:p>
          <a:p>
            <a:endParaRPr lang="es-ES" sz="2400" dirty="0" smtClean="0">
              <a:latin typeface="Arial" pitchFamily="34" charset="0"/>
              <a:cs typeface="Arial" pitchFamily="34" charset="0"/>
            </a:endParaRPr>
          </a:p>
          <a:p>
            <a:endParaRPr lang="es-ES" sz="2400" dirty="0" smtClean="0">
              <a:latin typeface="Arial" pitchFamily="34" charset="0"/>
              <a:cs typeface="Arial" pitchFamily="34" charset="0"/>
            </a:endParaRPr>
          </a:p>
          <a:p>
            <a:endParaRPr lang="es-ES" sz="2400" dirty="0" smtClean="0">
              <a:latin typeface="Arial" pitchFamily="34" charset="0"/>
              <a:cs typeface="Arial" pitchFamily="34" charset="0"/>
            </a:endParaRPr>
          </a:p>
          <a:p>
            <a:endParaRPr lang="es-ES" sz="2400" dirty="0" smtClean="0">
              <a:latin typeface="Arial" pitchFamily="34" charset="0"/>
              <a:cs typeface="Arial" pitchFamily="34" charset="0"/>
            </a:endParaRPr>
          </a:p>
          <a:p>
            <a:endParaRPr lang="es-E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SUMARIO                 OBJETIVO</a:t>
            </a:r>
            <a:endParaRPr lang="es-ES" dirty="0"/>
          </a:p>
        </p:txBody>
      </p:sp>
      <p:sp>
        <p:nvSpPr>
          <p:cNvPr id="3" name="2 Marcador de contenido"/>
          <p:cNvSpPr>
            <a:spLocks noGrp="1"/>
          </p:cNvSpPr>
          <p:nvPr>
            <p:ph sz="half" idx="1"/>
          </p:nvPr>
        </p:nvSpPr>
        <p:spPr/>
        <p:txBody>
          <a:bodyPr>
            <a:normAutofit fontScale="85000" lnSpcReduction="20000"/>
          </a:bodyPr>
          <a:lstStyle/>
          <a:p>
            <a:pPr lvl="0" algn="ctr"/>
            <a:r>
              <a:rPr lang="es-ES" sz="3000" dirty="0" smtClean="0">
                <a:latin typeface="Arial" panose="020B0604020202020204" pitchFamily="34" charset="0"/>
                <a:cs typeface="Arial" panose="020B0604020202020204" pitchFamily="34" charset="0"/>
              </a:rPr>
              <a:t>El trabajo metodológico. Vía para el asesoramiento a directivos y docentes por el psicopedagogo</a:t>
            </a:r>
          </a:p>
          <a:p>
            <a:pPr lvl="0" algn="ctr"/>
            <a:r>
              <a:rPr lang="es-ES" sz="3000" dirty="0" smtClean="0">
                <a:latin typeface="Arial" panose="020B0604020202020204" pitchFamily="34" charset="0"/>
                <a:cs typeface="Arial" panose="020B0604020202020204" pitchFamily="34" charset="0"/>
              </a:rPr>
              <a:t>Resoluciones que norman el TM.</a:t>
            </a:r>
          </a:p>
          <a:p>
            <a:pPr lvl="0" algn="ctr"/>
            <a:r>
              <a:rPr lang="es-ES" sz="3000" dirty="0" smtClean="0">
                <a:latin typeface="Arial" panose="020B0604020202020204" pitchFamily="34" charset="0"/>
                <a:cs typeface="Arial" panose="020B0604020202020204" pitchFamily="34" charset="0"/>
              </a:rPr>
              <a:t>Direcciones del trabajo metodológico</a:t>
            </a:r>
          </a:p>
          <a:p>
            <a:pPr lvl="0" algn="ctr"/>
            <a:r>
              <a:rPr lang="es-ES" sz="3000" dirty="0" smtClean="0">
                <a:latin typeface="Arial" panose="020B0604020202020204" pitchFamily="34" charset="0"/>
                <a:cs typeface="Arial" panose="020B0604020202020204" pitchFamily="34" charset="0"/>
              </a:rPr>
              <a:t>Principales </a:t>
            </a:r>
            <a:r>
              <a:rPr lang="es-ES" sz="3000" dirty="0" smtClean="0">
                <a:latin typeface="Arial" panose="020B0604020202020204" pitchFamily="34" charset="0"/>
                <a:cs typeface="Arial" panose="020B0604020202020204" pitchFamily="34" charset="0"/>
              </a:rPr>
              <a:t>tipos y </a:t>
            </a:r>
            <a:r>
              <a:rPr lang="es-ES" sz="3000" dirty="0" smtClean="0">
                <a:latin typeface="Arial" panose="020B0604020202020204" pitchFamily="34" charset="0"/>
                <a:cs typeface="Arial" panose="020B0604020202020204" pitchFamily="34" charset="0"/>
              </a:rPr>
              <a:t>formas </a:t>
            </a:r>
            <a:r>
              <a:rPr lang="es-ES" sz="3000" dirty="0" smtClean="0">
                <a:latin typeface="Arial" panose="020B0604020202020204" pitchFamily="34" charset="0"/>
                <a:cs typeface="Arial" panose="020B0604020202020204" pitchFamily="34" charset="0"/>
              </a:rPr>
              <a:t>de trabajo metodológico</a:t>
            </a:r>
            <a:endParaRPr lang="es-ES" sz="3000" dirty="0">
              <a:latin typeface="Arial" panose="020B0604020202020204" pitchFamily="34" charset="0"/>
              <a:cs typeface="Arial" panose="020B0604020202020204" pitchFamily="34" charset="0"/>
            </a:endParaRPr>
          </a:p>
          <a:p>
            <a:endParaRPr lang="es-ES" dirty="0"/>
          </a:p>
        </p:txBody>
      </p:sp>
      <p:sp>
        <p:nvSpPr>
          <p:cNvPr id="4" name="3 Marcador de contenido"/>
          <p:cNvSpPr>
            <a:spLocks noGrp="1"/>
          </p:cNvSpPr>
          <p:nvPr>
            <p:ph sz="half" idx="2"/>
          </p:nvPr>
        </p:nvSpPr>
        <p:spPr/>
        <p:txBody>
          <a:bodyPr>
            <a:normAutofit fontScale="85000" lnSpcReduction="20000"/>
          </a:bodyPr>
          <a:lstStyle/>
          <a:p>
            <a:pPr algn="ctr"/>
            <a:r>
              <a:rPr lang="es-ES" sz="2800" dirty="0" smtClean="0">
                <a:latin typeface="+mj-lt"/>
              </a:rPr>
              <a:t>Analizar los rasgos esenciales del trabajo metodológico que debe desarrollar el psicopedagogo como vía esencial para el asesoramiento a directivos y docentes, lo que favorece su preparación para un desempeño exitoso en el eslabón de base de la profesión.</a:t>
            </a:r>
          </a:p>
          <a:p>
            <a:pPr algn="ct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98568"/>
            <a:ext cx="4978896" cy="1248520"/>
          </a:xfrm>
        </p:spPr>
        <p:txBody>
          <a:bodyPr>
            <a:noAutofit/>
          </a:bodyPr>
          <a:lstStyle/>
          <a:p>
            <a:r>
              <a:rPr lang="es-ES" sz="3200" dirty="0" smtClean="0"/>
              <a:t>Para analizar el estudiante debe:</a:t>
            </a:r>
            <a:endParaRPr lang="es-ES" sz="3200" dirty="0"/>
          </a:p>
        </p:txBody>
      </p:sp>
      <p:sp>
        <p:nvSpPr>
          <p:cNvPr id="3" name="2 Marcador de contenido"/>
          <p:cNvSpPr>
            <a:spLocks noGrp="1"/>
          </p:cNvSpPr>
          <p:nvPr>
            <p:ph idx="1"/>
          </p:nvPr>
        </p:nvSpPr>
        <p:spPr>
          <a:xfrm>
            <a:off x="444058" y="2276872"/>
            <a:ext cx="8229600" cy="4389120"/>
          </a:xfrm>
        </p:spPr>
        <p:txBody>
          <a:bodyPr>
            <a:normAutofit/>
          </a:bodyPr>
          <a:lstStyle/>
          <a:p>
            <a:r>
              <a:rPr lang="es-ES" dirty="0" smtClean="0">
                <a:latin typeface="Arial" panose="020B0604020202020204" pitchFamily="34" charset="0"/>
                <a:cs typeface="Arial" panose="020B0604020202020204" pitchFamily="34" charset="0"/>
              </a:rPr>
              <a:t>Determinar </a:t>
            </a:r>
            <a:r>
              <a:rPr lang="es-ES" dirty="0">
                <a:latin typeface="Arial" panose="020B0604020202020204" pitchFamily="34" charset="0"/>
                <a:cs typeface="Arial" panose="020B0604020202020204" pitchFamily="34" charset="0"/>
              </a:rPr>
              <a:t>los límites del objeto a </a:t>
            </a:r>
            <a:r>
              <a:rPr lang="es-ES" dirty="0" smtClean="0">
                <a:latin typeface="Arial" panose="020B0604020202020204" pitchFamily="34" charset="0"/>
                <a:cs typeface="Arial" panose="020B0604020202020204" pitchFamily="34" charset="0"/>
              </a:rPr>
              <a:t>analizar (el trabajo metodológico)</a:t>
            </a:r>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Determinar </a:t>
            </a:r>
            <a:r>
              <a:rPr lang="es-ES" dirty="0">
                <a:latin typeface="Arial" panose="020B0604020202020204" pitchFamily="34" charset="0"/>
                <a:cs typeface="Arial" panose="020B0604020202020204" pitchFamily="34" charset="0"/>
              </a:rPr>
              <a:t>los criterios de descomposición del </a:t>
            </a:r>
            <a:r>
              <a:rPr lang="es-ES" dirty="0" smtClean="0">
                <a:latin typeface="Arial" panose="020B0604020202020204" pitchFamily="34" charset="0"/>
                <a:cs typeface="Arial" panose="020B0604020202020204" pitchFamily="34" charset="0"/>
              </a:rPr>
              <a:t>todo (definición, direcciones y formas de trabajo metodológico)</a:t>
            </a:r>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Determinar </a:t>
            </a:r>
            <a:r>
              <a:rPr lang="es-ES" dirty="0">
                <a:latin typeface="Arial" panose="020B0604020202020204" pitchFamily="34" charset="0"/>
                <a:cs typeface="Arial" panose="020B0604020202020204" pitchFamily="34" charset="0"/>
              </a:rPr>
              <a:t>las partes del </a:t>
            </a:r>
            <a:r>
              <a:rPr lang="es-ES" dirty="0" smtClean="0">
                <a:latin typeface="Arial" panose="020B0604020202020204" pitchFamily="34" charset="0"/>
                <a:cs typeface="Arial" panose="020B0604020202020204" pitchFamily="34" charset="0"/>
              </a:rPr>
              <a:t>todo (son los mismos criterios anteriores)</a:t>
            </a:r>
            <a:endParaRPr lang="es-ES" dirty="0">
              <a:latin typeface="Arial" panose="020B0604020202020204" pitchFamily="34" charset="0"/>
              <a:cs typeface="Arial" panose="020B0604020202020204" pitchFamily="34" charset="0"/>
            </a:endParaRPr>
          </a:p>
          <a:p>
            <a:r>
              <a:rPr lang="es-ES" dirty="0" smtClean="0">
                <a:latin typeface="Arial" panose="020B0604020202020204" pitchFamily="34" charset="0"/>
                <a:cs typeface="Arial" panose="020B0604020202020204" pitchFamily="34" charset="0"/>
              </a:rPr>
              <a:t>Estudiar </a:t>
            </a:r>
            <a:r>
              <a:rPr lang="es-ES" dirty="0">
                <a:latin typeface="Arial" panose="020B0604020202020204" pitchFamily="34" charset="0"/>
                <a:cs typeface="Arial" panose="020B0604020202020204" pitchFamily="34" charset="0"/>
              </a:rPr>
              <a:t>cada parte </a:t>
            </a:r>
            <a:r>
              <a:rPr lang="es-ES" dirty="0" smtClean="0">
                <a:latin typeface="Arial" panose="020B0604020202020204" pitchFamily="34" charset="0"/>
                <a:cs typeface="Arial" panose="020B0604020202020204" pitchFamily="34" charset="0"/>
              </a:rPr>
              <a:t>determinada para completar con la síntesis del todo</a:t>
            </a:r>
            <a:endParaRPr lang="es-ES" dirty="0">
              <a:latin typeface="Arial" panose="020B0604020202020204" pitchFamily="34" charset="0"/>
              <a:cs typeface="Arial" panose="020B0604020202020204" pitchFamily="34" charset="0"/>
            </a:endParaRPr>
          </a:p>
        </p:txBody>
      </p:sp>
      <p:pic>
        <p:nvPicPr>
          <p:cNvPr id="4" name="Picture 1" descr="E:\Imágenes de competencias\images67.jpg"/>
          <p:cNvPicPr/>
          <p:nvPr/>
        </p:nvPicPr>
        <p:blipFill>
          <a:blip r:embed="rId2"/>
          <a:stretch/>
        </p:blipFill>
        <p:spPr>
          <a:xfrm>
            <a:off x="6372200" y="0"/>
            <a:ext cx="2642094" cy="2000264"/>
          </a:xfrm>
          <a:prstGeom prst="rect">
            <a:avLst/>
          </a:prstGeom>
          <a:ln w="0">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857232"/>
            <a:ext cx="5114932" cy="1132732"/>
          </a:xfrm>
        </p:spPr>
        <p:txBody>
          <a:bodyPr>
            <a:noAutofit/>
          </a:bodyPr>
          <a:lstStyle/>
          <a:p>
            <a:r>
              <a:rPr lang="es-ES" sz="2400" b="1" dirty="0" smtClean="0"/>
              <a:t>¿Cuáles son los </a:t>
            </a:r>
            <a:r>
              <a:rPr lang="es-ES" sz="2400" b="1" dirty="0" smtClean="0">
                <a:solidFill>
                  <a:srgbClr val="FF0000"/>
                </a:solidFill>
              </a:rPr>
              <a:t>documentos normativos </a:t>
            </a:r>
            <a:r>
              <a:rPr lang="es-ES" sz="2400" b="1" dirty="0" smtClean="0"/>
              <a:t>que lo determinan tanto en el MES como en el MINED)?</a:t>
            </a:r>
            <a:endParaRPr lang="es-ES" sz="2400" b="1" dirty="0"/>
          </a:p>
        </p:txBody>
      </p:sp>
      <p:sp>
        <p:nvSpPr>
          <p:cNvPr id="3" name="2 Marcador de contenido"/>
          <p:cNvSpPr>
            <a:spLocks noGrp="1"/>
          </p:cNvSpPr>
          <p:nvPr>
            <p:ph idx="1"/>
          </p:nvPr>
        </p:nvSpPr>
        <p:spPr>
          <a:xfrm>
            <a:off x="371191" y="2204864"/>
            <a:ext cx="8229600" cy="4389120"/>
          </a:xfrm>
        </p:spPr>
        <p:txBody>
          <a:bodyPr>
            <a:normAutofit/>
          </a:bodyPr>
          <a:lstStyle/>
          <a:p>
            <a:pPr lvl="0" algn="just"/>
            <a:r>
              <a:rPr lang="es-ES" dirty="0" smtClean="0"/>
              <a:t>El MES Resolución 47/2022, cap. IX. Reglamento organizativo del proceso docente y de dirección del trabajo docente y metodológico para las carreras universitarias.</a:t>
            </a:r>
          </a:p>
          <a:p>
            <a:pPr lvl="0" algn="just">
              <a:buNone/>
            </a:pPr>
            <a:endParaRPr lang="es-ES" dirty="0" smtClean="0"/>
          </a:p>
          <a:p>
            <a:pPr algn="just"/>
            <a:r>
              <a:rPr lang="es-ES" dirty="0" smtClean="0"/>
              <a:t>El MINED dictó la Resolución 200/2014, cap. 1. Reglamento del trabajo metodológico del Ministerio de Educación.</a:t>
            </a:r>
          </a:p>
          <a:p>
            <a:pPr lvl="0" algn="just"/>
            <a:endParaRPr lang="es-ES" dirty="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5715000" y="0"/>
            <a:ext cx="3429000" cy="2286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857232"/>
            <a:ext cx="5114932" cy="1132732"/>
          </a:xfrm>
        </p:spPr>
        <p:txBody>
          <a:bodyPr>
            <a:noAutofit/>
          </a:bodyPr>
          <a:lstStyle/>
          <a:p>
            <a:r>
              <a:rPr lang="es-ES" sz="2400" b="1" dirty="0" smtClean="0"/>
              <a:t>¿En qué consiste el trabajo metodológico (TM) según el Ministerio de Educación Superior (MES)?</a:t>
            </a:r>
            <a:endParaRPr lang="es-ES" sz="2400" b="1" dirty="0"/>
          </a:p>
        </p:txBody>
      </p:sp>
      <p:sp>
        <p:nvSpPr>
          <p:cNvPr id="3" name="2 Marcador de contenido"/>
          <p:cNvSpPr>
            <a:spLocks noGrp="1"/>
          </p:cNvSpPr>
          <p:nvPr>
            <p:ph idx="1"/>
          </p:nvPr>
        </p:nvSpPr>
        <p:spPr>
          <a:xfrm>
            <a:off x="371191" y="2204864"/>
            <a:ext cx="8229600" cy="4389120"/>
          </a:xfrm>
        </p:spPr>
        <p:txBody>
          <a:bodyPr>
            <a:normAutofit/>
          </a:bodyPr>
          <a:lstStyle/>
          <a:p>
            <a:pPr lvl="0" algn="just"/>
            <a:r>
              <a:rPr lang="es-ES" dirty="0" smtClean="0"/>
              <a:t>“El trabajo metodológico es la labor que, apoyados en la didáctica, realizan los sujetos que intervienen en el proceso docente educativo con el propósito de alcanzar óptimos resultados en dicho proceso, jerarquizando la labor educativa desde la instrucción para satisfacer plenamente los objetivos formulados en los planes de estudios.” pág. 26, art. 125, cap. IX de la Resolución 47/2022, del MES</a:t>
            </a:r>
            <a:endParaRPr lang="es-ES" dirty="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5715000" y="0"/>
            <a:ext cx="3429000" cy="2286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857232"/>
            <a:ext cx="5114932" cy="1132732"/>
          </a:xfrm>
        </p:spPr>
        <p:txBody>
          <a:bodyPr>
            <a:noAutofit/>
          </a:bodyPr>
          <a:lstStyle/>
          <a:p>
            <a:r>
              <a:rPr lang="es-ES" sz="2800" b="1" dirty="0" smtClean="0"/>
              <a:t>¿En qué consiste el trabajo metodológico (TM) según el Ministerio de Educación (MINED)?</a:t>
            </a:r>
            <a:endParaRPr lang="es-ES" sz="2800" b="1" dirty="0"/>
          </a:p>
        </p:txBody>
      </p:sp>
      <p:sp>
        <p:nvSpPr>
          <p:cNvPr id="3" name="2 Marcador de contenido"/>
          <p:cNvSpPr>
            <a:spLocks noGrp="1"/>
          </p:cNvSpPr>
          <p:nvPr>
            <p:ph idx="1"/>
          </p:nvPr>
        </p:nvSpPr>
        <p:spPr>
          <a:xfrm>
            <a:off x="371191" y="2204864"/>
            <a:ext cx="8229600" cy="4389120"/>
          </a:xfrm>
        </p:spPr>
        <p:txBody>
          <a:bodyPr>
            <a:normAutofit lnSpcReduction="10000"/>
          </a:bodyPr>
          <a:lstStyle/>
          <a:p>
            <a:pPr lvl="0" algn="just"/>
            <a:r>
              <a:rPr lang="es-ES" dirty="0" smtClean="0"/>
              <a:t>“El trabajo metodológico es el sistema de actividades que de forma permanente y sistemática se diseña y ejecuta por los cuadros de dirección, funcionarios y los docentes en los diferentes niveles y tipos de Educación para elevar la preparación político-ideológica, pedagógico-metodológica y científica-técnica de los funcionarios en diferentes niveles, los docentes graduados y en formación, mediante las direcciones docente metodológica y científico metodológica, a fin de ponerlos en condiciones de dirigir  eficientemente  el proceso  educativo. ” pág. 1, art. 1, cap. I de la Resolución 200/2014, del MES</a:t>
            </a:r>
            <a:endParaRPr lang="es-ES" dirty="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5715000" y="0"/>
            <a:ext cx="3429000" cy="2286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64704"/>
            <a:ext cx="5338936" cy="1082384"/>
          </a:xfrm>
        </p:spPr>
        <p:txBody>
          <a:bodyPr>
            <a:noAutofit/>
          </a:bodyPr>
          <a:lstStyle/>
          <a:p>
            <a:r>
              <a:rPr lang="es-ES" sz="3200" b="1" dirty="0" smtClean="0"/>
              <a:t>Puntos comunes y diferentes entre ambas resoluciones:</a:t>
            </a:r>
            <a:endParaRPr lang="es-ES" sz="3200" b="1" dirty="0"/>
          </a:p>
        </p:txBody>
      </p:sp>
      <p:sp>
        <p:nvSpPr>
          <p:cNvPr id="3" name="2 Marcador de contenido"/>
          <p:cNvSpPr>
            <a:spLocks noGrp="1"/>
          </p:cNvSpPr>
          <p:nvPr>
            <p:ph idx="1"/>
          </p:nvPr>
        </p:nvSpPr>
        <p:spPr/>
        <p:txBody>
          <a:bodyPr>
            <a:normAutofit fontScale="92500" lnSpcReduction="10000"/>
          </a:bodyPr>
          <a:lstStyle/>
          <a:p>
            <a:pPr algn="just"/>
            <a:r>
              <a:rPr lang="es-ES" sz="3200" dirty="0" smtClean="0">
                <a:latin typeface="+mj-lt"/>
                <a:cs typeface="Arial" pitchFamily="34" charset="0"/>
              </a:rPr>
              <a:t>Lo realizan los docentes y directivos que intervienen en el proceso docente educativo</a:t>
            </a:r>
          </a:p>
          <a:p>
            <a:pPr algn="just"/>
            <a:r>
              <a:rPr lang="es-ES" sz="3200" dirty="0" smtClean="0">
                <a:latin typeface="+mj-lt"/>
                <a:cs typeface="Arial" pitchFamily="34" charset="0"/>
              </a:rPr>
              <a:t>Favorece el trabajo educativo desde lo instructivo</a:t>
            </a:r>
          </a:p>
          <a:p>
            <a:pPr algn="just"/>
            <a:r>
              <a:rPr lang="es-ES" sz="3200" dirty="0" smtClean="0">
                <a:latin typeface="+mj-lt"/>
                <a:cs typeface="Arial" pitchFamily="34" charset="0"/>
              </a:rPr>
              <a:t>Contribuye al cumplimiento de los objetivos del plan de estudios</a:t>
            </a:r>
          </a:p>
          <a:p>
            <a:pPr algn="just"/>
            <a:r>
              <a:rPr lang="es-ES" sz="3200" dirty="0" smtClean="0">
                <a:latin typeface="+mj-lt"/>
                <a:cs typeface="Arial" pitchFamily="34" charset="0"/>
              </a:rPr>
              <a:t>Se realiza de forma permanente y sistemática</a:t>
            </a:r>
          </a:p>
          <a:p>
            <a:pPr algn="just"/>
            <a:r>
              <a:rPr lang="es-ES" sz="3200" dirty="0" smtClean="0">
                <a:latin typeface="+mj-lt"/>
                <a:cs typeface="Arial" pitchFamily="34" charset="0"/>
              </a:rPr>
              <a:t>Permite elevar el nivel de preparación político e ideológica, pedagógico-metodológica y científico técnica de todos los implicados en </a:t>
            </a:r>
            <a:r>
              <a:rPr lang="es-ES" sz="3200" smtClean="0">
                <a:latin typeface="+mj-lt"/>
                <a:cs typeface="Arial" pitchFamily="34" charset="0"/>
              </a:rPr>
              <a:t>el proceso.</a:t>
            </a:r>
            <a:endParaRPr lang="es-ES" sz="3200" dirty="0" smtClean="0">
              <a:latin typeface="+mj-lt"/>
              <a:cs typeface="Arial" pitchFamily="34" charset="0"/>
            </a:endParaRPr>
          </a:p>
          <a:p>
            <a:pPr algn="just"/>
            <a:endParaRPr lang="es-ES" sz="3200" dirty="0" smtClean="0">
              <a:latin typeface="+mj-lt"/>
              <a:cs typeface="Arial" pitchFamily="34" charset="0"/>
            </a:endParaRPr>
          </a:p>
          <a:p>
            <a:pPr algn="just"/>
            <a:endParaRPr lang="es-ES_tradnl" sz="3200" dirty="0" smtClean="0">
              <a:latin typeface="+mj-lt"/>
              <a:cs typeface="Arial" pitchFamily="34" charset="0"/>
            </a:endParaRPr>
          </a:p>
          <a:p>
            <a:endParaRPr lang="es-ES" dirty="0" smtClean="0"/>
          </a:p>
          <a:p>
            <a:endParaRPr lang="es-ES" dirty="0"/>
          </a:p>
        </p:txBody>
      </p:sp>
      <p:pic>
        <p:nvPicPr>
          <p:cNvPr id="6" name="Imagen 1"/>
          <p:cNvPicPr>
            <a:picLocks noChangeAspect="1"/>
          </p:cNvPicPr>
          <p:nvPr/>
        </p:nvPicPr>
        <p:blipFill>
          <a:blip r:embed="rId2"/>
          <a:srcRect/>
          <a:stretch>
            <a:fillRect/>
          </a:stretch>
        </p:blipFill>
        <p:spPr bwMode="auto">
          <a:xfrm>
            <a:off x="6143636" y="0"/>
            <a:ext cx="2714645" cy="19464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85728"/>
            <a:ext cx="8229600" cy="1143000"/>
          </a:xfrm>
        </p:spPr>
        <p:txBody>
          <a:bodyPr>
            <a:noAutofit/>
          </a:bodyPr>
          <a:lstStyle/>
          <a:p>
            <a:r>
              <a:rPr lang="es-ES" sz="4000" b="1" dirty="0" smtClean="0"/>
              <a:t>Trabajo Metodológico:</a:t>
            </a:r>
            <a:endParaRPr lang="es-ES" sz="3600" b="1" dirty="0"/>
          </a:p>
        </p:txBody>
      </p:sp>
      <p:sp>
        <p:nvSpPr>
          <p:cNvPr id="3" name="2 Marcador de contenido"/>
          <p:cNvSpPr>
            <a:spLocks noGrp="1"/>
          </p:cNvSpPr>
          <p:nvPr>
            <p:ph idx="1"/>
          </p:nvPr>
        </p:nvSpPr>
        <p:spPr>
          <a:xfrm>
            <a:off x="428596" y="1857364"/>
            <a:ext cx="8501122" cy="4389120"/>
          </a:xfrm>
        </p:spPr>
        <p:txBody>
          <a:bodyPr>
            <a:normAutofit/>
          </a:bodyPr>
          <a:lstStyle/>
          <a:p>
            <a:pPr algn="ctr">
              <a:buNone/>
            </a:pPr>
            <a:endParaRPr lang="es-ES" b="1" dirty="0" smtClean="0">
              <a:latin typeface="+mj-lt"/>
            </a:endParaRPr>
          </a:p>
          <a:p>
            <a:pPr>
              <a:buNone/>
            </a:pPr>
            <a:endParaRPr lang="es-ES" dirty="0"/>
          </a:p>
        </p:txBody>
      </p:sp>
      <p:sp>
        <p:nvSpPr>
          <p:cNvPr id="5" name="4 Rectángulo"/>
          <p:cNvSpPr/>
          <p:nvPr/>
        </p:nvSpPr>
        <p:spPr>
          <a:xfrm>
            <a:off x="928662" y="3214686"/>
            <a:ext cx="2786082" cy="157163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mj-lt"/>
              </a:rPr>
              <a:t>Docente-metodológica</a:t>
            </a:r>
          </a:p>
          <a:p>
            <a:pPr algn="ctr"/>
            <a:endParaRPr lang="es-ES" dirty="0"/>
          </a:p>
        </p:txBody>
      </p:sp>
      <p:sp>
        <p:nvSpPr>
          <p:cNvPr id="6" name="5 Rectángulo"/>
          <p:cNvSpPr/>
          <p:nvPr/>
        </p:nvSpPr>
        <p:spPr>
          <a:xfrm>
            <a:off x="4643438" y="3214686"/>
            <a:ext cx="2786082" cy="1571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mj-lt"/>
              </a:rPr>
              <a:t>Científico-metodológica</a:t>
            </a:r>
          </a:p>
          <a:p>
            <a:pPr algn="ctr"/>
            <a:endParaRPr lang="es-ES" dirty="0"/>
          </a:p>
        </p:txBody>
      </p:sp>
      <p:sp>
        <p:nvSpPr>
          <p:cNvPr id="7" name="6 Rectángulo"/>
          <p:cNvSpPr/>
          <p:nvPr/>
        </p:nvSpPr>
        <p:spPr>
          <a:xfrm>
            <a:off x="3071802" y="1857364"/>
            <a:ext cx="2500330"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t>Direcciones</a:t>
            </a:r>
            <a:endParaRPr lang="es-ES" sz="2400" dirty="0"/>
          </a:p>
        </p:txBody>
      </p:sp>
      <p:sp>
        <p:nvSpPr>
          <p:cNvPr id="8" name="7 Flecha abajo"/>
          <p:cNvSpPr/>
          <p:nvPr/>
        </p:nvSpPr>
        <p:spPr>
          <a:xfrm rot="2545650">
            <a:off x="2071670" y="2357430"/>
            <a:ext cx="714380"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Flecha abajo"/>
          <p:cNvSpPr/>
          <p:nvPr/>
        </p:nvSpPr>
        <p:spPr>
          <a:xfrm rot="19892089">
            <a:off x="5682170" y="2345936"/>
            <a:ext cx="714380"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Flecha izquierda y derecha"/>
          <p:cNvSpPr/>
          <p:nvPr/>
        </p:nvSpPr>
        <p:spPr>
          <a:xfrm>
            <a:off x="3786182" y="3929066"/>
            <a:ext cx="785818" cy="214314"/>
          </a:xfrm>
          <a:prstGeom prst="lef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sz="4000" b="1" dirty="0" smtClean="0">
                <a:solidFill>
                  <a:srgbClr val="FF0000"/>
                </a:solidFill>
                <a:latin typeface="+mn-lt"/>
                <a:ea typeface="+mn-ea"/>
                <a:cs typeface="+mn-cs"/>
              </a:rPr>
              <a:t>Dirección </a:t>
            </a:r>
            <a:r>
              <a:rPr lang="es-ES" sz="4000" b="1" dirty="0" smtClean="0">
                <a:solidFill>
                  <a:srgbClr val="FF0000"/>
                </a:solidFill>
                <a:latin typeface="+mn-lt"/>
                <a:ea typeface="+mn-ea"/>
                <a:cs typeface="+mn-cs"/>
              </a:rPr>
              <a:t>del Trabajo docente-metodológico</a:t>
            </a:r>
            <a:endParaRPr lang="es-ES" sz="4000" b="1" dirty="0" smtClean="0">
              <a:solidFill>
                <a:srgbClr val="FF0000"/>
              </a:solidFill>
              <a:latin typeface="+mn-lt"/>
              <a:ea typeface="+mn-ea"/>
              <a:cs typeface="+mn-cs"/>
            </a:endParaRPr>
          </a:p>
        </p:txBody>
      </p:sp>
      <p:sp>
        <p:nvSpPr>
          <p:cNvPr id="3" name="2 Marcador de contenido"/>
          <p:cNvSpPr>
            <a:spLocks noGrp="1"/>
          </p:cNvSpPr>
          <p:nvPr>
            <p:ph idx="1"/>
          </p:nvPr>
        </p:nvSpPr>
        <p:spPr/>
        <p:txBody>
          <a:bodyPr>
            <a:normAutofit/>
          </a:bodyPr>
          <a:lstStyle/>
          <a:p>
            <a:pPr algn="just"/>
            <a:r>
              <a:rPr lang="es-ES" sz="3200" dirty="0" smtClean="0"/>
              <a:t>es la actividad que se realiza con el fin de </a:t>
            </a:r>
            <a:r>
              <a:rPr lang="es-ES" sz="3200" dirty="0" smtClean="0">
                <a:solidFill>
                  <a:srgbClr val="FF0000"/>
                </a:solidFill>
              </a:rPr>
              <a:t>mejorar de forma continua el proceso docente educativo</a:t>
            </a:r>
            <a:r>
              <a:rPr lang="es-ES" sz="3200" dirty="0" smtClean="0"/>
              <a:t>; basándose fundamentalmente en la </a:t>
            </a:r>
            <a:r>
              <a:rPr lang="es-ES" sz="3200" dirty="0" smtClean="0">
                <a:solidFill>
                  <a:srgbClr val="FF0000"/>
                </a:solidFill>
              </a:rPr>
              <a:t>preparación didáctica que poseen los profesores</a:t>
            </a:r>
            <a:r>
              <a:rPr lang="es-ES" sz="3200" dirty="0" smtClean="0"/>
              <a:t>, así como en la experiencia acumulada. Atiende en general, las principales prioridades y necesidades de dicho proceso.</a:t>
            </a:r>
            <a:endParaRPr lang="es-E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sz="4000" dirty="0" smtClean="0">
                <a:solidFill>
                  <a:srgbClr val="FF0000"/>
                </a:solidFill>
                <a:latin typeface="+mn-lt"/>
                <a:ea typeface="+mn-ea"/>
                <a:cs typeface="+mn-cs"/>
              </a:rPr>
              <a:t>Dirección </a:t>
            </a:r>
            <a:r>
              <a:rPr lang="es-ES" sz="4000" dirty="0" smtClean="0">
                <a:solidFill>
                  <a:srgbClr val="FF0000"/>
                </a:solidFill>
                <a:latin typeface="+mn-lt"/>
                <a:ea typeface="+mn-ea"/>
                <a:cs typeface="+mn-cs"/>
              </a:rPr>
              <a:t>del Trabajo científico-metodológico</a:t>
            </a:r>
            <a:endParaRPr lang="es-ES" sz="4000" dirty="0" smtClean="0">
              <a:solidFill>
                <a:srgbClr val="FF0000"/>
              </a:solidFill>
              <a:latin typeface="+mn-lt"/>
              <a:ea typeface="+mn-ea"/>
              <a:cs typeface="+mn-cs"/>
            </a:endParaRPr>
          </a:p>
        </p:txBody>
      </p:sp>
      <p:sp>
        <p:nvSpPr>
          <p:cNvPr id="3" name="2 Marcador de contenido"/>
          <p:cNvSpPr>
            <a:spLocks noGrp="1"/>
          </p:cNvSpPr>
          <p:nvPr>
            <p:ph idx="1"/>
          </p:nvPr>
        </p:nvSpPr>
        <p:spPr/>
        <p:txBody>
          <a:bodyPr>
            <a:normAutofit/>
          </a:bodyPr>
          <a:lstStyle/>
          <a:p>
            <a:pPr algn="just"/>
            <a:r>
              <a:rPr lang="es-ES" sz="2800" dirty="0" smtClean="0"/>
              <a:t>es la actividad que realizan </a:t>
            </a:r>
            <a:r>
              <a:rPr lang="es-ES" sz="2800" dirty="0" smtClean="0">
                <a:solidFill>
                  <a:srgbClr val="FF0000"/>
                </a:solidFill>
              </a:rPr>
              <a:t>los profesores </a:t>
            </a:r>
            <a:r>
              <a:rPr lang="es-ES" sz="2800" dirty="0" smtClean="0"/>
              <a:t>en el campo de la didáctica, con el fin de perfeccionar el proceso docente educativo, desarrollando </a:t>
            </a:r>
            <a:r>
              <a:rPr lang="es-ES" sz="2800" dirty="0" smtClean="0">
                <a:solidFill>
                  <a:srgbClr val="FF0000"/>
                </a:solidFill>
              </a:rPr>
              <a:t>investigaciones</a:t>
            </a:r>
            <a:r>
              <a:rPr lang="es-ES" sz="2800" dirty="0" smtClean="0"/>
              <a:t> o utilizando los resultados de investigaciones realizadas, que tributen a la </a:t>
            </a:r>
            <a:r>
              <a:rPr lang="es-ES" sz="2800" dirty="0" smtClean="0">
                <a:solidFill>
                  <a:srgbClr val="FF0000"/>
                </a:solidFill>
              </a:rPr>
              <a:t>formación integral </a:t>
            </a:r>
            <a:r>
              <a:rPr lang="es-ES" sz="2800" dirty="0" smtClean="0"/>
              <a:t>de los futuros profesionales. Los resultados del trabajo científico-metodológico constituyen una de las fuentes principales que le permite al profesor el </a:t>
            </a:r>
            <a:r>
              <a:rPr lang="es-ES" sz="2800" dirty="0" smtClean="0">
                <a:solidFill>
                  <a:srgbClr val="FF0000"/>
                </a:solidFill>
              </a:rPr>
              <a:t>mejor desarrollo de su trabajo docente.</a:t>
            </a:r>
            <a:endParaRPr lang="es-ES" sz="2800"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428604"/>
            <a:ext cx="3429024" cy="1153822"/>
          </a:xfrm>
        </p:spPr>
        <p:txBody>
          <a:bodyPr>
            <a:noAutofit/>
          </a:bodyPr>
          <a:lstStyle/>
          <a:p>
            <a:pPr algn="ctr"/>
            <a:r>
              <a:rPr lang="es-ES" sz="3200" b="1" dirty="0" smtClean="0">
                <a:solidFill>
                  <a:srgbClr val="FF0000"/>
                </a:solidFill>
              </a:rPr>
              <a:t>Rasgos del Trabajo metodológico:</a:t>
            </a:r>
            <a:endParaRPr lang="es-ES" sz="3200" b="1" dirty="0">
              <a:solidFill>
                <a:srgbClr val="FF0000"/>
              </a:solidFill>
            </a:endParaRPr>
          </a:p>
        </p:txBody>
      </p:sp>
      <p:sp>
        <p:nvSpPr>
          <p:cNvPr id="3" name="2 Marcador de contenido"/>
          <p:cNvSpPr>
            <a:spLocks noGrp="1"/>
          </p:cNvSpPr>
          <p:nvPr>
            <p:ph idx="1"/>
          </p:nvPr>
        </p:nvSpPr>
        <p:spPr/>
        <p:txBody>
          <a:bodyPr>
            <a:normAutofit/>
          </a:bodyPr>
          <a:lstStyle/>
          <a:p>
            <a:pPr algn="just"/>
            <a:r>
              <a:rPr lang="es-ES" sz="2800" dirty="0" smtClean="0"/>
              <a:t>El contenido del trabajo metodológico tiene como sustento esencial las categorías, principios y leyes de la didáctica.</a:t>
            </a:r>
          </a:p>
          <a:p>
            <a:pPr algn="just"/>
            <a:r>
              <a:rPr lang="es-ES" dirty="0" smtClean="0"/>
              <a:t>Las funciones principales del trabajo metodológico son la planificación, la organización, la regulación y el control del proceso docente educativo.</a:t>
            </a:r>
          </a:p>
          <a:p>
            <a:pPr algn="just"/>
            <a:r>
              <a:rPr lang="es-ES" dirty="0" smtClean="0"/>
              <a:t>El trabajo metodológico se realiza tanto de forma individual (</a:t>
            </a:r>
            <a:r>
              <a:rPr lang="es-ES" dirty="0" err="1" smtClean="0"/>
              <a:t>autopreparación</a:t>
            </a:r>
            <a:r>
              <a:rPr lang="es-ES" dirty="0" smtClean="0"/>
              <a:t>) como colectiva.</a:t>
            </a:r>
            <a:endParaRPr lang="es-ES" dirty="0">
              <a:latin typeface="+mj-lt"/>
            </a:endParaRPr>
          </a:p>
        </p:txBody>
      </p:sp>
      <p:pic>
        <p:nvPicPr>
          <p:cNvPr id="4" name="Imagen 1"/>
          <p:cNvPicPr>
            <a:picLocks noChangeAspect="1"/>
          </p:cNvPicPr>
          <p:nvPr/>
        </p:nvPicPr>
        <p:blipFill>
          <a:blip r:embed="rId2"/>
          <a:stretch>
            <a:fillRect/>
          </a:stretch>
        </p:blipFill>
        <p:spPr>
          <a:xfrm>
            <a:off x="5572132" y="214291"/>
            <a:ext cx="3357586" cy="171451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4282" y="428604"/>
            <a:ext cx="4714908" cy="1153822"/>
          </a:xfrm>
        </p:spPr>
        <p:txBody>
          <a:bodyPr>
            <a:noAutofit/>
          </a:bodyPr>
          <a:lstStyle/>
          <a:p>
            <a:r>
              <a:rPr lang="es-ES" sz="3200" b="1" dirty="0" smtClean="0">
                <a:solidFill>
                  <a:srgbClr val="FF0000"/>
                </a:solidFill>
              </a:rPr>
              <a:t>En la Educación Superior:</a:t>
            </a:r>
            <a:endParaRPr lang="es-ES" sz="3200" b="1" dirty="0">
              <a:solidFill>
                <a:srgbClr val="FF0000"/>
              </a:solidFill>
            </a:endParaRPr>
          </a:p>
        </p:txBody>
      </p:sp>
      <p:sp>
        <p:nvSpPr>
          <p:cNvPr id="3" name="2 Marcador de contenido"/>
          <p:cNvSpPr>
            <a:spLocks noGrp="1"/>
          </p:cNvSpPr>
          <p:nvPr>
            <p:ph idx="1"/>
          </p:nvPr>
        </p:nvSpPr>
        <p:spPr/>
        <p:txBody>
          <a:bodyPr>
            <a:normAutofit/>
          </a:bodyPr>
          <a:lstStyle/>
          <a:p>
            <a:pPr algn="just"/>
            <a:r>
              <a:rPr lang="es-ES" sz="2800" dirty="0" smtClean="0"/>
              <a:t>El trabajo metodológico se realiza en los niveles organizativos del proceso docente educativo:</a:t>
            </a:r>
          </a:p>
          <a:p>
            <a:pPr algn="just">
              <a:buNone/>
            </a:pPr>
            <a:r>
              <a:rPr lang="es-ES" sz="2800" dirty="0" smtClean="0">
                <a:latin typeface="+mj-lt"/>
              </a:rPr>
              <a:t>-</a:t>
            </a:r>
            <a:r>
              <a:rPr lang="es-ES" sz="2800" dirty="0" smtClean="0"/>
              <a:t>Colectivo de Carrera</a:t>
            </a:r>
          </a:p>
          <a:p>
            <a:pPr algn="just">
              <a:buNone/>
            </a:pPr>
            <a:r>
              <a:rPr lang="es-ES" sz="2800" dirty="0" smtClean="0"/>
              <a:t>-Colectivo de Año</a:t>
            </a:r>
          </a:p>
          <a:p>
            <a:pPr algn="just">
              <a:buNone/>
            </a:pPr>
            <a:r>
              <a:rPr lang="es-ES" sz="2800" dirty="0" smtClean="0"/>
              <a:t>-Colectivo de Disciplina</a:t>
            </a:r>
          </a:p>
          <a:p>
            <a:pPr algn="just">
              <a:buNone/>
            </a:pPr>
            <a:r>
              <a:rPr lang="es-ES" sz="2800" dirty="0" smtClean="0"/>
              <a:t>-Colectivo de Asignatura</a:t>
            </a:r>
          </a:p>
          <a:p>
            <a:pPr algn="just">
              <a:buNone/>
            </a:pPr>
            <a:endParaRPr lang="es-ES" sz="2800" dirty="0"/>
          </a:p>
        </p:txBody>
      </p:sp>
      <p:pic>
        <p:nvPicPr>
          <p:cNvPr id="4" name="Imagen 1"/>
          <p:cNvPicPr>
            <a:picLocks noChangeAspect="1"/>
          </p:cNvPicPr>
          <p:nvPr/>
        </p:nvPicPr>
        <p:blipFill>
          <a:blip r:embed="rId2"/>
          <a:stretch>
            <a:fillRect/>
          </a:stretch>
        </p:blipFill>
        <p:spPr>
          <a:xfrm>
            <a:off x="5572132" y="214291"/>
            <a:ext cx="3357586" cy="171451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428604"/>
            <a:ext cx="3429024" cy="1153822"/>
          </a:xfrm>
        </p:spPr>
        <p:txBody>
          <a:bodyPr>
            <a:noAutofit/>
          </a:bodyPr>
          <a:lstStyle/>
          <a:p>
            <a:r>
              <a:rPr lang="es-ES" sz="3200" b="1" dirty="0" smtClean="0">
                <a:solidFill>
                  <a:srgbClr val="FF0000"/>
                </a:solidFill>
              </a:rPr>
              <a:t>En el MINED:</a:t>
            </a:r>
            <a:endParaRPr lang="es-ES" sz="3200" b="1" dirty="0">
              <a:solidFill>
                <a:srgbClr val="FF0000"/>
              </a:solidFill>
            </a:endParaRPr>
          </a:p>
        </p:txBody>
      </p:sp>
      <p:sp>
        <p:nvSpPr>
          <p:cNvPr id="3" name="2 Marcador de contenido"/>
          <p:cNvSpPr>
            <a:spLocks noGrp="1"/>
          </p:cNvSpPr>
          <p:nvPr>
            <p:ph idx="1"/>
          </p:nvPr>
        </p:nvSpPr>
        <p:spPr/>
        <p:txBody>
          <a:bodyPr>
            <a:normAutofit fontScale="25000" lnSpcReduction="20000"/>
          </a:bodyPr>
          <a:lstStyle/>
          <a:p>
            <a:pPr lvl="0" algn="just"/>
            <a:r>
              <a:rPr lang="es-ES" sz="9600" b="1" dirty="0" smtClean="0">
                <a:latin typeface="Arial" pitchFamily="34" charset="0"/>
                <a:cs typeface="Arial" pitchFamily="34" charset="0"/>
              </a:rPr>
              <a:t>El trabajo metodológico se realiza en los niveles organizativos del proceso docente educativo: </a:t>
            </a:r>
          </a:p>
          <a:p>
            <a:pPr lvl="0">
              <a:buNone/>
            </a:pPr>
            <a:endParaRPr lang="es-ES" sz="6400" dirty="0" smtClean="0">
              <a:latin typeface="Arial" pitchFamily="34" charset="0"/>
              <a:cs typeface="Arial" pitchFamily="34" charset="0"/>
            </a:endParaRPr>
          </a:p>
          <a:p>
            <a:pPr lvl="0">
              <a:buNone/>
            </a:pPr>
            <a:r>
              <a:rPr lang="es-ES" sz="6400" b="1" dirty="0" smtClean="0">
                <a:latin typeface="Arial" pitchFamily="34" charset="0"/>
                <a:cs typeface="Arial" pitchFamily="34" charset="0"/>
              </a:rPr>
              <a:t>a) Consejo Técnico. </a:t>
            </a:r>
          </a:p>
          <a:p>
            <a:pPr lvl="0">
              <a:buNone/>
            </a:pPr>
            <a:r>
              <a:rPr lang="es-ES" sz="6400" b="1" dirty="0" smtClean="0">
                <a:latin typeface="Arial" pitchFamily="34" charset="0"/>
                <a:cs typeface="Arial" pitchFamily="34" charset="0"/>
              </a:rPr>
              <a:t>b) Colectivo de ciclo, territorial, consejo de grado y colectivo de departamento.  </a:t>
            </a:r>
          </a:p>
          <a:p>
            <a:pPr lvl="0">
              <a:buNone/>
            </a:pPr>
            <a:r>
              <a:rPr lang="es-ES" sz="6400" b="1" dirty="0" smtClean="0">
                <a:latin typeface="Arial" pitchFamily="34" charset="0"/>
                <a:cs typeface="Arial" pitchFamily="34" charset="0"/>
              </a:rPr>
              <a:t>c) Colectivo de docentes a cargo de uno o más grupos de educandos de un mismo ciclo,  grado, semestre o año.  </a:t>
            </a:r>
          </a:p>
          <a:p>
            <a:pPr lvl="0">
              <a:buNone/>
            </a:pPr>
            <a:r>
              <a:rPr lang="es-ES" sz="6400" b="1" dirty="0" smtClean="0">
                <a:latin typeface="Arial" pitchFamily="34" charset="0"/>
                <a:cs typeface="Arial" pitchFamily="34" charset="0"/>
              </a:rPr>
              <a:t>d) Colectivo de asignatura.</a:t>
            </a:r>
          </a:p>
          <a:p>
            <a:pPr lvl="0">
              <a:buNone/>
            </a:pPr>
            <a:r>
              <a:rPr lang="es-ES" sz="6400" b="1" dirty="0" smtClean="0">
                <a:latin typeface="Arial" pitchFamily="34" charset="0"/>
                <a:cs typeface="Arial" pitchFamily="34" charset="0"/>
              </a:rPr>
              <a:t>e) Claustro.</a:t>
            </a:r>
          </a:p>
          <a:p>
            <a:pPr>
              <a:buNone/>
            </a:pPr>
            <a:endParaRPr lang="es-ES" sz="6400" dirty="0" smtClean="0">
              <a:latin typeface="Arial" pitchFamily="34" charset="0"/>
              <a:cs typeface="Arial" pitchFamily="34" charset="0"/>
            </a:endParaRPr>
          </a:p>
          <a:p>
            <a:pPr>
              <a:buNone/>
            </a:pPr>
            <a:r>
              <a:rPr lang="es-ES" sz="6400" dirty="0" smtClean="0">
                <a:latin typeface="Arial" pitchFamily="34" charset="0"/>
                <a:cs typeface="Arial" pitchFamily="34" charset="0"/>
              </a:rPr>
              <a:t> </a:t>
            </a:r>
          </a:p>
          <a:p>
            <a:r>
              <a:rPr lang="es-ES" sz="6400" dirty="0" smtClean="0">
                <a:latin typeface="Arial" pitchFamily="34" charset="0"/>
                <a:cs typeface="Arial" pitchFamily="34" charset="0"/>
              </a:rPr>
              <a:t>En la Educación Preescolar por las características de su claustro se realizan solo las referidas en los incisos b, c y e. </a:t>
            </a:r>
          </a:p>
          <a:p>
            <a:pPr>
              <a:buNone/>
            </a:pPr>
            <a:r>
              <a:rPr lang="es-ES" sz="6400" dirty="0" smtClean="0">
                <a:latin typeface="Arial" pitchFamily="34" charset="0"/>
                <a:cs typeface="Arial" pitchFamily="34" charset="0"/>
              </a:rPr>
              <a:t> </a:t>
            </a:r>
          </a:p>
          <a:p>
            <a:r>
              <a:rPr lang="es-ES" sz="6400" dirty="0" smtClean="0">
                <a:latin typeface="Arial" pitchFamily="34" charset="0"/>
                <a:cs typeface="Arial" pitchFamily="34" charset="0"/>
              </a:rPr>
              <a:t>En la Educación Primaria por las características de su claustro se realizan solo las referidas en los incisos a, b, c y e.</a:t>
            </a:r>
            <a:r>
              <a:rPr lang="es-ES" sz="6400" b="1" dirty="0" smtClean="0">
                <a:solidFill>
                  <a:srgbClr val="FF0000"/>
                </a:solidFill>
                <a:latin typeface="Arial" pitchFamily="34" charset="0"/>
                <a:cs typeface="Arial" pitchFamily="34" charset="0"/>
              </a:rPr>
              <a:t> (error, falta agregar el inciso d))</a:t>
            </a:r>
          </a:p>
          <a:p>
            <a:pPr algn="just"/>
            <a:endParaRPr lang="es-ES" sz="6400" dirty="0" smtClean="0">
              <a:latin typeface="Arial" pitchFamily="34" charset="0"/>
              <a:cs typeface="Arial" pitchFamily="34" charset="0"/>
            </a:endParaRPr>
          </a:p>
          <a:p>
            <a:pPr algn="just">
              <a:buNone/>
            </a:pPr>
            <a:r>
              <a:rPr lang="es-ES" sz="6400" dirty="0" smtClean="0">
                <a:latin typeface="Arial" pitchFamily="34" charset="0"/>
                <a:cs typeface="Arial" pitchFamily="34" charset="0"/>
              </a:rPr>
              <a:t>-</a:t>
            </a:r>
            <a:endParaRPr lang="es-ES" sz="2800" dirty="0">
              <a:latin typeface="Arial" pitchFamily="34" charset="0"/>
              <a:cs typeface="Arial" pitchFamily="34" charset="0"/>
            </a:endParaRPr>
          </a:p>
        </p:txBody>
      </p:sp>
      <p:pic>
        <p:nvPicPr>
          <p:cNvPr id="4" name="Imagen 1"/>
          <p:cNvPicPr>
            <a:picLocks noChangeAspect="1"/>
          </p:cNvPicPr>
          <p:nvPr/>
        </p:nvPicPr>
        <p:blipFill>
          <a:blip r:embed="rId2"/>
          <a:stretch>
            <a:fillRect/>
          </a:stretch>
        </p:blipFill>
        <p:spPr>
          <a:xfrm>
            <a:off x="5572132" y="214291"/>
            <a:ext cx="3357586" cy="1714512"/>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14282" y="785794"/>
            <a:ext cx="8686800" cy="653210"/>
          </a:xfrm>
        </p:spPr>
        <p:txBody>
          <a:bodyPr>
            <a:noAutofit/>
          </a:bodyPr>
          <a:lstStyle/>
          <a:p>
            <a:r>
              <a:rPr lang="es-ES" sz="2800" b="1" dirty="0" smtClean="0">
                <a:solidFill>
                  <a:srgbClr val="FF0000"/>
                </a:solidFill>
              </a:rPr>
              <a:t>TIPOS Y FORMAS DE TRABAJO DOCENTE-METODOLÓGICO</a:t>
            </a:r>
            <a:endParaRPr lang="en-US" sz="1600" dirty="0" smtClean="0"/>
          </a:p>
        </p:txBody>
      </p:sp>
      <p:grpSp>
        <p:nvGrpSpPr>
          <p:cNvPr id="2" name="Group 3"/>
          <p:cNvGrpSpPr>
            <a:grpSpLocks/>
          </p:cNvGrpSpPr>
          <p:nvPr/>
        </p:nvGrpSpPr>
        <p:grpSpPr bwMode="auto">
          <a:xfrm>
            <a:off x="785264" y="1571612"/>
            <a:ext cx="3787260" cy="4444103"/>
            <a:chOff x="693" y="1206"/>
            <a:chExt cx="1421" cy="2632"/>
          </a:xfrm>
        </p:grpSpPr>
        <p:sp>
          <p:nvSpPr>
            <p:cNvPr id="8240"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w="9525">
              <a:noFill/>
              <a:round/>
              <a:headEnd/>
              <a:tailEnd/>
            </a:ln>
          </p:spPr>
          <p:txBody>
            <a:bodyPr wrap="none" anchor="ctr"/>
            <a:lstStyle/>
            <a:p>
              <a:endParaRPr lang="es-ES"/>
            </a:p>
          </p:txBody>
        </p:sp>
        <p:sp>
          <p:nvSpPr>
            <p:cNvPr id="8241" name="AutoShape 5"/>
            <p:cNvSpPr>
              <a:spLocks noChangeArrowheads="1"/>
            </p:cNvSpPr>
            <p:nvPr/>
          </p:nvSpPr>
          <p:spPr bwMode="gray">
            <a:xfrm>
              <a:off x="741" y="1495"/>
              <a:ext cx="1322" cy="1766"/>
            </a:xfrm>
            <a:prstGeom prst="roundRect">
              <a:avLst>
                <a:gd name="adj" fmla="val 16667"/>
              </a:avLst>
            </a:prstGeom>
            <a:solidFill>
              <a:srgbClr val="3CA1E6"/>
            </a:solidFill>
            <a:ln w="9525">
              <a:noFill/>
              <a:round/>
              <a:headEnd/>
              <a:tailEnd/>
            </a:ln>
          </p:spPr>
          <p:txBody>
            <a:bodyPr wrap="none" anchor="ctr"/>
            <a:lstStyle/>
            <a:p>
              <a:endParaRPr lang="es-ES"/>
            </a:p>
          </p:txBody>
        </p:sp>
        <p:sp>
          <p:nvSpPr>
            <p:cNvPr id="8242"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9BCFF2"/>
                </a:gs>
              </a:gsLst>
              <a:lin ang="5400000" scaled="1"/>
            </a:gradFill>
            <a:ln w="9525">
              <a:noFill/>
              <a:round/>
              <a:headEnd/>
              <a:tailEnd/>
            </a:ln>
          </p:spPr>
          <p:txBody>
            <a:bodyPr wrap="none" anchor="ctr"/>
            <a:lstStyle/>
            <a:p>
              <a:endParaRPr lang="es-ES"/>
            </a:p>
          </p:txBody>
        </p:sp>
        <p:sp>
          <p:nvSpPr>
            <p:cNvPr id="8244"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w="9525">
              <a:noFill/>
              <a:round/>
              <a:headEnd/>
              <a:tailEnd/>
            </a:ln>
          </p:spPr>
          <p:txBody>
            <a:bodyPr wrap="none" anchor="ctr"/>
            <a:lstStyle/>
            <a:p>
              <a:endParaRPr lang="es-ES"/>
            </a:p>
          </p:txBody>
        </p:sp>
        <p:sp>
          <p:nvSpPr>
            <p:cNvPr id="8245"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p:spPr>
          <p:txBody>
            <a:bodyPr wrap="none" anchor="ctr"/>
            <a:lstStyle/>
            <a:p>
              <a:endParaRPr lang="es-ES"/>
            </a:p>
          </p:txBody>
        </p:sp>
        <p:sp>
          <p:nvSpPr>
            <p:cNvPr id="8253" name="Oval 15"/>
            <p:cNvSpPr>
              <a:spLocks noChangeArrowheads="1"/>
            </p:cNvSpPr>
            <p:nvPr/>
          </p:nvSpPr>
          <p:spPr bwMode="gray">
            <a:xfrm>
              <a:off x="1080" y="1206"/>
              <a:ext cx="765" cy="360"/>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es-ES"/>
            </a:p>
          </p:txBody>
        </p:sp>
        <p:sp>
          <p:nvSpPr>
            <p:cNvPr id="8247" name="Text Box 16"/>
            <p:cNvSpPr txBox="1">
              <a:spLocks noChangeArrowheads="1"/>
            </p:cNvSpPr>
            <p:nvPr/>
          </p:nvSpPr>
          <p:spPr bwMode="gray">
            <a:xfrm>
              <a:off x="1080" y="1251"/>
              <a:ext cx="699" cy="291"/>
            </a:xfrm>
            <a:prstGeom prst="rect">
              <a:avLst/>
            </a:prstGeom>
            <a:noFill/>
            <a:ln w="9525" algn="ctr">
              <a:noFill/>
              <a:miter lim="800000"/>
              <a:headEnd/>
              <a:tailEnd/>
            </a:ln>
          </p:spPr>
          <p:txBody>
            <a:bodyPr wrap="square">
              <a:spAutoFit/>
            </a:bodyPr>
            <a:lstStyle/>
            <a:p>
              <a:pPr algn="ctr"/>
              <a:r>
                <a:rPr lang="en-US" sz="2400" dirty="0" smtClean="0">
                  <a:solidFill>
                    <a:srgbClr val="000000"/>
                  </a:solidFill>
                </a:rPr>
                <a:t>MES</a:t>
              </a:r>
              <a:endParaRPr lang="en-US" dirty="0"/>
            </a:p>
          </p:txBody>
        </p:sp>
        <p:sp>
          <p:nvSpPr>
            <p:cNvPr id="8248" name="Text Box 17"/>
            <p:cNvSpPr txBox="1">
              <a:spLocks noChangeArrowheads="1"/>
            </p:cNvSpPr>
            <p:nvPr/>
          </p:nvSpPr>
          <p:spPr bwMode="gray">
            <a:xfrm>
              <a:off x="693" y="1629"/>
              <a:ext cx="1421" cy="1039"/>
            </a:xfrm>
            <a:prstGeom prst="rect">
              <a:avLst/>
            </a:prstGeom>
            <a:noFill/>
            <a:ln w="9525" algn="ctr">
              <a:noFill/>
              <a:miter lim="800000"/>
              <a:headEnd/>
              <a:tailEnd/>
            </a:ln>
          </p:spPr>
          <p:txBody>
            <a:bodyPr wrap="square">
              <a:spAutoFit/>
            </a:bodyPr>
            <a:lstStyle/>
            <a:p>
              <a:pPr lvl="0"/>
              <a:r>
                <a:rPr lang="es-ES" dirty="0" smtClean="0"/>
                <a:t>-</a:t>
              </a:r>
              <a:r>
                <a:rPr lang="es-ES" b="1" dirty="0" smtClean="0">
                  <a:solidFill>
                    <a:schemeClr val="bg1"/>
                  </a:solidFill>
                </a:rPr>
                <a:t>Reunión docente metodológica; </a:t>
              </a:r>
            </a:p>
            <a:p>
              <a:pPr lvl="0"/>
              <a:r>
                <a:rPr lang="es-ES" b="1" dirty="0" smtClean="0">
                  <a:solidFill>
                    <a:schemeClr val="bg1"/>
                  </a:solidFill>
                </a:rPr>
                <a:t>-Clase metodológica;</a:t>
              </a:r>
            </a:p>
            <a:p>
              <a:pPr lvl="0">
                <a:buFontTx/>
                <a:buChar char="-"/>
              </a:pPr>
              <a:r>
                <a:rPr lang="es-ES" b="1" dirty="0" smtClean="0">
                  <a:solidFill>
                    <a:schemeClr val="bg1"/>
                  </a:solidFill>
                </a:rPr>
                <a:t>Clase abierta; </a:t>
              </a:r>
            </a:p>
            <a:p>
              <a:pPr lvl="0">
                <a:buFontTx/>
                <a:buChar char="-"/>
              </a:pPr>
              <a:r>
                <a:rPr lang="es-ES" b="1" dirty="0" smtClean="0">
                  <a:solidFill>
                    <a:schemeClr val="bg1"/>
                  </a:solidFill>
                </a:rPr>
                <a:t> Clase de comprobación; </a:t>
              </a:r>
            </a:p>
            <a:p>
              <a:pPr lvl="0">
                <a:buFontTx/>
                <a:buChar char="-"/>
              </a:pPr>
              <a:r>
                <a:rPr lang="es-ES" b="1" dirty="0" smtClean="0">
                  <a:solidFill>
                    <a:schemeClr val="bg1"/>
                  </a:solidFill>
                </a:rPr>
                <a:t> Taller docente metodológico.  Art. 170.1 R.47/2022</a:t>
              </a:r>
              <a:endParaRPr lang="es-ES" b="1" dirty="0">
                <a:solidFill>
                  <a:schemeClr val="bg1"/>
                </a:solidFill>
              </a:endParaRPr>
            </a:p>
          </p:txBody>
        </p:sp>
      </p:grpSp>
      <p:grpSp>
        <p:nvGrpSpPr>
          <p:cNvPr id="3" name="Group 18"/>
          <p:cNvGrpSpPr>
            <a:grpSpLocks/>
          </p:cNvGrpSpPr>
          <p:nvPr/>
        </p:nvGrpSpPr>
        <p:grpSpPr bwMode="auto">
          <a:xfrm>
            <a:off x="4929190" y="1714488"/>
            <a:ext cx="4214810" cy="3963988"/>
            <a:chOff x="2208" y="1341"/>
            <a:chExt cx="1365" cy="2497"/>
          </a:xfrm>
        </p:grpSpPr>
        <p:sp>
          <p:nvSpPr>
            <p:cNvPr id="8227" name="AutoShape 19"/>
            <p:cNvSpPr>
              <a:spLocks noChangeArrowheads="1"/>
            </p:cNvSpPr>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p:spPr>
          <p:txBody>
            <a:bodyPr wrap="none" anchor="ctr"/>
            <a:lstStyle/>
            <a:p>
              <a:endParaRPr lang="es-ES"/>
            </a:p>
          </p:txBody>
        </p:sp>
        <p:sp>
          <p:nvSpPr>
            <p:cNvPr id="8228" name="AutoShape 20"/>
            <p:cNvSpPr>
              <a:spLocks noChangeArrowheads="1"/>
            </p:cNvSpPr>
            <p:nvPr/>
          </p:nvSpPr>
          <p:spPr bwMode="gray">
            <a:xfrm>
              <a:off x="2229" y="1495"/>
              <a:ext cx="1322" cy="1766"/>
            </a:xfrm>
            <a:prstGeom prst="roundRect">
              <a:avLst>
                <a:gd name="adj" fmla="val 16667"/>
              </a:avLst>
            </a:prstGeom>
            <a:solidFill>
              <a:srgbClr val="73E77E"/>
            </a:solidFill>
            <a:ln w="9525">
              <a:noFill/>
              <a:round/>
              <a:headEnd/>
              <a:tailEnd/>
            </a:ln>
          </p:spPr>
          <p:txBody>
            <a:bodyPr wrap="none" anchor="ctr"/>
            <a:lstStyle/>
            <a:p>
              <a:endParaRPr lang="es-ES"/>
            </a:p>
          </p:txBody>
        </p:sp>
        <p:sp>
          <p:nvSpPr>
            <p:cNvPr id="8229" name="AutoShape 21"/>
            <p:cNvSpPr>
              <a:spLocks noChangeArrowheads="1"/>
            </p:cNvSpPr>
            <p:nvPr/>
          </p:nvSpPr>
          <p:spPr bwMode="gray">
            <a:xfrm>
              <a:off x="2240" y="2795"/>
              <a:ext cx="1304" cy="447"/>
            </a:xfrm>
            <a:prstGeom prst="roundRect">
              <a:avLst>
                <a:gd name="adj" fmla="val 50000"/>
              </a:avLst>
            </a:prstGeom>
            <a:gradFill rotWithShape="1">
              <a:gsLst>
                <a:gs pos="0">
                  <a:srgbClr val="73E77E"/>
                </a:gs>
                <a:gs pos="100000">
                  <a:srgbClr val="B3F2B9"/>
                </a:gs>
              </a:gsLst>
              <a:lin ang="5400000" scaled="1"/>
            </a:gradFill>
            <a:ln w="9525">
              <a:noFill/>
              <a:round/>
              <a:headEnd/>
              <a:tailEnd/>
            </a:ln>
          </p:spPr>
          <p:txBody>
            <a:bodyPr wrap="none" anchor="ctr"/>
            <a:lstStyle/>
            <a:p>
              <a:endParaRPr lang="es-ES"/>
            </a:p>
          </p:txBody>
        </p:sp>
        <p:sp>
          <p:nvSpPr>
            <p:cNvPr id="8230" name="AutoShape 22"/>
            <p:cNvSpPr>
              <a:spLocks noChangeArrowheads="1"/>
            </p:cNvSpPr>
            <p:nvPr/>
          </p:nvSpPr>
          <p:spPr bwMode="gray">
            <a:xfrm>
              <a:off x="2240" y="1509"/>
              <a:ext cx="1304" cy="446"/>
            </a:xfrm>
            <a:prstGeom prst="roundRect">
              <a:avLst>
                <a:gd name="adj" fmla="val 50000"/>
              </a:avLst>
            </a:prstGeom>
            <a:gradFill rotWithShape="1">
              <a:gsLst>
                <a:gs pos="0">
                  <a:srgbClr val="D0F7D4"/>
                </a:gs>
                <a:gs pos="100000">
                  <a:srgbClr val="73E77E"/>
                </a:gs>
              </a:gsLst>
              <a:lin ang="5400000" scaled="1"/>
            </a:gradFill>
            <a:ln w="9525">
              <a:noFill/>
              <a:round/>
              <a:headEnd/>
              <a:tailEnd/>
            </a:ln>
          </p:spPr>
          <p:txBody>
            <a:bodyPr wrap="none" anchor="ctr"/>
            <a:lstStyle/>
            <a:p>
              <a:endParaRPr lang="es-ES"/>
            </a:p>
          </p:txBody>
        </p:sp>
        <p:sp>
          <p:nvSpPr>
            <p:cNvPr id="8235" name="Oval 27"/>
            <p:cNvSpPr>
              <a:spLocks noChangeArrowheads="1"/>
            </p:cNvSpPr>
            <p:nvPr/>
          </p:nvSpPr>
          <p:spPr bwMode="gray">
            <a:xfrm>
              <a:off x="2343" y="1341"/>
              <a:ext cx="891" cy="264"/>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es-ES"/>
            </a:p>
          </p:txBody>
        </p:sp>
        <p:sp>
          <p:nvSpPr>
            <p:cNvPr id="8236" name="Text Box 28"/>
            <p:cNvSpPr txBox="1">
              <a:spLocks noChangeArrowheads="1"/>
            </p:cNvSpPr>
            <p:nvPr/>
          </p:nvSpPr>
          <p:spPr bwMode="gray">
            <a:xfrm>
              <a:off x="2523" y="1341"/>
              <a:ext cx="761" cy="291"/>
            </a:xfrm>
            <a:prstGeom prst="rect">
              <a:avLst/>
            </a:prstGeom>
            <a:noFill/>
            <a:ln w="9525" algn="ctr">
              <a:noFill/>
              <a:miter lim="800000"/>
              <a:headEnd/>
              <a:tailEnd/>
            </a:ln>
          </p:spPr>
          <p:txBody>
            <a:bodyPr wrap="none">
              <a:spAutoFit/>
            </a:bodyPr>
            <a:lstStyle/>
            <a:p>
              <a:pPr algn="ctr"/>
              <a:r>
                <a:rPr lang="en-US" sz="2400" dirty="0" smtClean="0">
                  <a:solidFill>
                    <a:srgbClr val="000000"/>
                  </a:solidFill>
                </a:rPr>
                <a:t>MINED</a:t>
              </a:r>
              <a:endParaRPr lang="en-US" dirty="0"/>
            </a:p>
          </p:txBody>
        </p:sp>
        <p:sp>
          <p:nvSpPr>
            <p:cNvPr id="8237" name="Text Box 29"/>
            <p:cNvSpPr txBox="1">
              <a:spLocks noChangeArrowheads="1"/>
            </p:cNvSpPr>
            <p:nvPr/>
          </p:nvSpPr>
          <p:spPr bwMode="gray">
            <a:xfrm>
              <a:off x="2240" y="1729"/>
              <a:ext cx="1296" cy="1687"/>
            </a:xfrm>
            <a:prstGeom prst="rect">
              <a:avLst/>
            </a:prstGeom>
            <a:noFill/>
            <a:ln w="9525" algn="ctr">
              <a:noFill/>
              <a:miter lim="800000"/>
              <a:headEnd/>
              <a:tailEnd/>
            </a:ln>
          </p:spPr>
          <p:txBody>
            <a:bodyPr>
              <a:spAutoFit/>
            </a:bodyPr>
            <a:lstStyle/>
            <a:p>
              <a:pPr lvl="0"/>
              <a:r>
                <a:rPr lang="es-ES" sz="1400" b="1" dirty="0" smtClean="0"/>
                <a:t>-Reunión metodológica.</a:t>
              </a:r>
            </a:p>
            <a:p>
              <a:pPr lvl="0"/>
              <a:r>
                <a:rPr lang="es-ES" sz="1400" b="1" dirty="0" smtClean="0"/>
                <a:t>-Clase metodológica.</a:t>
              </a:r>
            </a:p>
            <a:p>
              <a:pPr lvl="0"/>
              <a:r>
                <a:rPr lang="es-ES" sz="1400" b="1" dirty="0" smtClean="0"/>
                <a:t>-Clase abierta.</a:t>
              </a:r>
            </a:p>
            <a:p>
              <a:pPr lvl="0"/>
              <a:r>
                <a:rPr lang="es-ES" sz="1400" b="1" dirty="0" smtClean="0"/>
                <a:t>-Taller metodológico.</a:t>
              </a:r>
            </a:p>
            <a:p>
              <a:pPr lvl="0"/>
              <a:r>
                <a:rPr lang="es-ES" sz="1400" b="1" dirty="0" smtClean="0"/>
                <a:t>-Clase de comprobación.</a:t>
              </a:r>
            </a:p>
            <a:p>
              <a:pPr lvl="0"/>
              <a:r>
                <a:rPr lang="es-ES" sz="1400" b="1" dirty="0" smtClean="0"/>
                <a:t>-Visita de ayuda metodológica.</a:t>
              </a:r>
            </a:p>
            <a:p>
              <a:pPr lvl="0"/>
              <a:r>
                <a:rPr lang="es-ES" sz="1400" b="1" dirty="0" smtClean="0"/>
                <a:t>-Preparación de asignatura.</a:t>
              </a:r>
            </a:p>
            <a:p>
              <a:pPr lvl="0"/>
              <a:r>
                <a:rPr lang="es-ES" sz="1400" b="1" dirty="0" smtClean="0"/>
                <a:t>-Asesoría pedagógica </a:t>
              </a:r>
              <a:r>
                <a:rPr lang="es-ES" sz="1400" b="1" dirty="0" err="1" smtClean="0"/>
                <a:t>tutoral</a:t>
              </a:r>
              <a:r>
                <a:rPr lang="es-ES" sz="1400" b="1" dirty="0" smtClean="0"/>
                <a:t>.</a:t>
              </a:r>
            </a:p>
            <a:p>
              <a:pPr lvl="0"/>
              <a:r>
                <a:rPr lang="es-ES" sz="1400" b="1" dirty="0" smtClean="0"/>
                <a:t>-Control a clases o actividades del proceso educativo en Preescolar.</a:t>
              </a:r>
            </a:p>
            <a:p>
              <a:pPr lvl="0"/>
              <a:r>
                <a:rPr lang="es-ES" sz="1400" b="1" dirty="0" smtClean="0"/>
                <a:t>-Despacho metodológico. Art.44 R200/2014    </a:t>
              </a:r>
              <a:endParaRPr lang="es-ES" sz="1400" b="1" dirty="0"/>
            </a:p>
          </p:txBody>
        </p:sp>
        <p:sp>
          <p:nvSpPr>
            <p:cNvPr id="8238" name="AutoShape 30"/>
            <p:cNvSpPr>
              <a:spLocks noChangeArrowheads="1"/>
            </p:cNvSpPr>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w="9525">
              <a:noFill/>
              <a:round/>
              <a:headEnd/>
              <a:tailEnd/>
            </a:ln>
          </p:spPr>
          <p:txBody>
            <a:bodyPr wrap="none" anchor="ctr"/>
            <a:lstStyle/>
            <a:p>
              <a:endParaRPr lang="es-ES"/>
            </a:p>
          </p:txBody>
        </p:sp>
        <p:sp>
          <p:nvSpPr>
            <p:cNvPr id="8239" name="AutoShape 31"/>
            <p:cNvSpPr>
              <a:spLocks noChangeArrowheads="1"/>
            </p:cNvSpPr>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p:spPr>
          <p:txBody>
            <a:bodyPr wrap="none" anchor="ctr"/>
            <a:lstStyle/>
            <a:p>
              <a:endParaRPr lang="es-ES"/>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704088"/>
            <a:ext cx="8472518" cy="653210"/>
          </a:xfrm>
        </p:spPr>
        <p:txBody>
          <a:bodyPr>
            <a:normAutofit fontScale="90000"/>
          </a:bodyPr>
          <a:lstStyle/>
          <a:p>
            <a:r>
              <a:rPr lang="es-ES" sz="2800" b="1" dirty="0" smtClean="0">
                <a:solidFill>
                  <a:srgbClr val="FF0000"/>
                </a:solidFill>
              </a:rPr>
              <a:t>TIPOS Y FORMAS DE TRABAJO CIENTÍFICO-METODOLÓGICO</a:t>
            </a:r>
            <a:endParaRPr lang="en-US" sz="1600" dirty="0" smtClean="0"/>
          </a:p>
        </p:txBody>
      </p:sp>
      <p:grpSp>
        <p:nvGrpSpPr>
          <p:cNvPr id="2" name="Group 3"/>
          <p:cNvGrpSpPr>
            <a:grpSpLocks/>
          </p:cNvGrpSpPr>
          <p:nvPr/>
        </p:nvGrpSpPr>
        <p:grpSpPr bwMode="auto">
          <a:xfrm>
            <a:off x="571472" y="1571612"/>
            <a:ext cx="3929090" cy="4444103"/>
            <a:chOff x="720" y="1206"/>
            <a:chExt cx="1367" cy="2632"/>
          </a:xfrm>
        </p:grpSpPr>
        <p:sp>
          <p:nvSpPr>
            <p:cNvPr id="8240"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w="9525">
              <a:noFill/>
              <a:round/>
              <a:headEnd/>
              <a:tailEnd/>
            </a:ln>
          </p:spPr>
          <p:txBody>
            <a:bodyPr wrap="none" anchor="ctr"/>
            <a:lstStyle/>
            <a:p>
              <a:endParaRPr lang="es-ES"/>
            </a:p>
          </p:txBody>
        </p:sp>
        <p:sp>
          <p:nvSpPr>
            <p:cNvPr id="8241" name="AutoShape 5"/>
            <p:cNvSpPr>
              <a:spLocks noChangeArrowheads="1"/>
            </p:cNvSpPr>
            <p:nvPr/>
          </p:nvSpPr>
          <p:spPr bwMode="gray">
            <a:xfrm>
              <a:off x="741" y="1495"/>
              <a:ext cx="1322" cy="1766"/>
            </a:xfrm>
            <a:prstGeom prst="roundRect">
              <a:avLst>
                <a:gd name="adj" fmla="val 16667"/>
              </a:avLst>
            </a:prstGeom>
            <a:solidFill>
              <a:srgbClr val="3CA1E6"/>
            </a:solidFill>
            <a:ln w="9525">
              <a:noFill/>
              <a:round/>
              <a:headEnd/>
              <a:tailEnd/>
            </a:ln>
          </p:spPr>
          <p:txBody>
            <a:bodyPr wrap="none" anchor="ctr"/>
            <a:lstStyle/>
            <a:p>
              <a:endParaRPr lang="es-ES"/>
            </a:p>
          </p:txBody>
        </p:sp>
        <p:sp>
          <p:nvSpPr>
            <p:cNvPr id="8242"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9BCFF2"/>
                </a:gs>
              </a:gsLst>
              <a:lin ang="5400000" scaled="1"/>
            </a:gradFill>
            <a:ln w="9525">
              <a:noFill/>
              <a:round/>
              <a:headEnd/>
              <a:tailEnd/>
            </a:ln>
          </p:spPr>
          <p:txBody>
            <a:bodyPr wrap="none" anchor="ctr"/>
            <a:lstStyle/>
            <a:p>
              <a:endParaRPr lang="es-ES"/>
            </a:p>
          </p:txBody>
        </p:sp>
        <p:sp>
          <p:nvSpPr>
            <p:cNvPr id="8244"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w="9525">
              <a:noFill/>
              <a:round/>
              <a:headEnd/>
              <a:tailEnd/>
            </a:ln>
          </p:spPr>
          <p:txBody>
            <a:bodyPr wrap="none" anchor="ctr"/>
            <a:lstStyle/>
            <a:p>
              <a:endParaRPr lang="es-ES"/>
            </a:p>
          </p:txBody>
        </p:sp>
        <p:sp>
          <p:nvSpPr>
            <p:cNvPr id="8245"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p:spPr>
          <p:txBody>
            <a:bodyPr wrap="none" anchor="ctr"/>
            <a:lstStyle/>
            <a:p>
              <a:endParaRPr lang="es-ES"/>
            </a:p>
          </p:txBody>
        </p:sp>
        <p:sp>
          <p:nvSpPr>
            <p:cNvPr id="8253" name="Oval 15"/>
            <p:cNvSpPr>
              <a:spLocks noChangeArrowheads="1"/>
            </p:cNvSpPr>
            <p:nvPr/>
          </p:nvSpPr>
          <p:spPr bwMode="gray">
            <a:xfrm>
              <a:off x="1080" y="1206"/>
              <a:ext cx="765" cy="360"/>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es-ES"/>
            </a:p>
          </p:txBody>
        </p:sp>
        <p:sp>
          <p:nvSpPr>
            <p:cNvPr id="8247" name="Text Box 16"/>
            <p:cNvSpPr txBox="1">
              <a:spLocks noChangeArrowheads="1"/>
            </p:cNvSpPr>
            <p:nvPr/>
          </p:nvSpPr>
          <p:spPr bwMode="gray">
            <a:xfrm>
              <a:off x="1080" y="1251"/>
              <a:ext cx="699" cy="291"/>
            </a:xfrm>
            <a:prstGeom prst="rect">
              <a:avLst/>
            </a:prstGeom>
            <a:noFill/>
            <a:ln w="9525" algn="ctr">
              <a:noFill/>
              <a:miter lim="800000"/>
              <a:headEnd/>
              <a:tailEnd/>
            </a:ln>
          </p:spPr>
          <p:txBody>
            <a:bodyPr wrap="square">
              <a:spAutoFit/>
            </a:bodyPr>
            <a:lstStyle/>
            <a:p>
              <a:pPr algn="ctr"/>
              <a:r>
                <a:rPr lang="en-US" sz="2400" dirty="0" smtClean="0">
                  <a:solidFill>
                    <a:srgbClr val="000000"/>
                  </a:solidFill>
                </a:rPr>
                <a:t>MES</a:t>
              </a:r>
              <a:endParaRPr lang="en-US" dirty="0"/>
            </a:p>
          </p:txBody>
        </p:sp>
        <p:sp>
          <p:nvSpPr>
            <p:cNvPr id="8248" name="Text Box 17"/>
            <p:cNvSpPr txBox="1">
              <a:spLocks noChangeArrowheads="1"/>
            </p:cNvSpPr>
            <p:nvPr/>
          </p:nvSpPr>
          <p:spPr bwMode="gray">
            <a:xfrm>
              <a:off x="768" y="1629"/>
              <a:ext cx="1296" cy="1659"/>
            </a:xfrm>
            <a:prstGeom prst="rect">
              <a:avLst/>
            </a:prstGeom>
            <a:noFill/>
            <a:ln w="9525" algn="ctr">
              <a:noFill/>
              <a:miter lim="800000"/>
              <a:headEnd/>
              <a:tailEnd/>
            </a:ln>
          </p:spPr>
          <p:txBody>
            <a:bodyPr wrap="square">
              <a:spAutoFit/>
            </a:bodyPr>
            <a:lstStyle/>
            <a:p>
              <a:pPr lvl="0"/>
              <a:r>
                <a:rPr lang="es-ES" sz="1600" dirty="0" smtClean="0">
                  <a:solidFill>
                    <a:schemeClr val="bg1"/>
                  </a:solidFill>
                </a:rPr>
                <a:t>-</a:t>
              </a:r>
              <a:r>
                <a:rPr lang="es-ES" sz="1600" b="1" dirty="0" smtClean="0">
                  <a:solidFill>
                    <a:schemeClr val="bg1"/>
                  </a:solidFill>
                </a:rPr>
                <a:t>Trabajo científico-metodológico del profesor y de los colectivos metodológicos; </a:t>
              </a:r>
            </a:p>
            <a:p>
              <a:pPr lvl="0"/>
              <a:r>
                <a:rPr lang="es-ES" sz="1600" b="1" dirty="0" smtClean="0">
                  <a:solidFill>
                    <a:schemeClr val="bg1"/>
                  </a:solidFill>
                </a:rPr>
                <a:t> -Reunión científico-metodológica; </a:t>
              </a:r>
            </a:p>
            <a:p>
              <a:pPr lvl="0"/>
              <a:r>
                <a:rPr lang="es-ES" sz="1600" b="1" dirty="0" smtClean="0">
                  <a:solidFill>
                    <a:schemeClr val="bg1"/>
                  </a:solidFill>
                </a:rPr>
                <a:t>-Taller científico-metodológico; </a:t>
              </a:r>
            </a:p>
            <a:p>
              <a:pPr lvl="0"/>
              <a:r>
                <a:rPr lang="es-ES" sz="1600" b="1" dirty="0" smtClean="0">
                  <a:solidFill>
                    <a:schemeClr val="bg1"/>
                  </a:solidFill>
                </a:rPr>
                <a:t>-Seminario científico-metodológico;</a:t>
              </a:r>
            </a:p>
            <a:p>
              <a:pPr lvl="0"/>
              <a:r>
                <a:rPr lang="es-ES" sz="1600" b="1" dirty="0" smtClean="0">
                  <a:solidFill>
                    <a:schemeClr val="bg1"/>
                  </a:solidFill>
                </a:rPr>
                <a:t> -Conferencia científico-metodológica. </a:t>
              </a:r>
            </a:p>
            <a:p>
              <a:pPr lvl="0"/>
              <a:r>
                <a:rPr lang="es-ES" sz="1600" b="1" dirty="0" smtClean="0">
                  <a:solidFill>
                    <a:schemeClr val="bg1"/>
                  </a:solidFill>
                </a:rPr>
                <a:t>Art.177.1 R.47/2022</a:t>
              </a:r>
              <a:endParaRPr lang="es-ES" sz="1600" b="1" dirty="0">
                <a:solidFill>
                  <a:schemeClr val="bg1"/>
                </a:solidFill>
              </a:endParaRPr>
            </a:p>
          </p:txBody>
        </p:sp>
      </p:grpSp>
      <p:grpSp>
        <p:nvGrpSpPr>
          <p:cNvPr id="4" name="Group 18"/>
          <p:cNvGrpSpPr>
            <a:grpSpLocks/>
          </p:cNvGrpSpPr>
          <p:nvPr/>
        </p:nvGrpSpPr>
        <p:grpSpPr bwMode="auto">
          <a:xfrm>
            <a:off x="4929190" y="1714488"/>
            <a:ext cx="3929090" cy="3963988"/>
            <a:chOff x="2208" y="1341"/>
            <a:chExt cx="1365" cy="2497"/>
          </a:xfrm>
        </p:grpSpPr>
        <p:sp>
          <p:nvSpPr>
            <p:cNvPr id="8227" name="AutoShape 19"/>
            <p:cNvSpPr>
              <a:spLocks noChangeArrowheads="1"/>
            </p:cNvSpPr>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p:spPr>
          <p:txBody>
            <a:bodyPr wrap="none" anchor="ctr"/>
            <a:lstStyle/>
            <a:p>
              <a:endParaRPr lang="es-ES"/>
            </a:p>
          </p:txBody>
        </p:sp>
        <p:sp>
          <p:nvSpPr>
            <p:cNvPr id="8228" name="AutoShape 20"/>
            <p:cNvSpPr>
              <a:spLocks noChangeArrowheads="1"/>
            </p:cNvSpPr>
            <p:nvPr/>
          </p:nvSpPr>
          <p:spPr bwMode="gray">
            <a:xfrm>
              <a:off x="2229" y="1495"/>
              <a:ext cx="1322" cy="1766"/>
            </a:xfrm>
            <a:prstGeom prst="roundRect">
              <a:avLst>
                <a:gd name="adj" fmla="val 16667"/>
              </a:avLst>
            </a:prstGeom>
            <a:solidFill>
              <a:srgbClr val="73E77E"/>
            </a:solidFill>
            <a:ln w="9525">
              <a:noFill/>
              <a:round/>
              <a:headEnd/>
              <a:tailEnd/>
            </a:ln>
          </p:spPr>
          <p:txBody>
            <a:bodyPr wrap="none" anchor="ctr"/>
            <a:lstStyle/>
            <a:p>
              <a:endParaRPr lang="es-ES"/>
            </a:p>
          </p:txBody>
        </p:sp>
        <p:sp>
          <p:nvSpPr>
            <p:cNvPr id="8229" name="AutoShape 21"/>
            <p:cNvSpPr>
              <a:spLocks noChangeArrowheads="1"/>
            </p:cNvSpPr>
            <p:nvPr/>
          </p:nvSpPr>
          <p:spPr bwMode="gray">
            <a:xfrm>
              <a:off x="2240" y="2795"/>
              <a:ext cx="1304" cy="447"/>
            </a:xfrm>
            <a:prstGeom prst="roundRect">
              <a:avLst>
                <a:gd name="adj" fmla="val 50000"/>
              </a:avLst>
            </a:prstGeom>
            <a:gradFill rotWithShape="1">
              <a:gsLst>
                <a:gs pos="0">
                  <a:srgbClr val="73E77E"/>
                </a:gs>
                <a:gs pos="100000">
                  <a:srgbClr val="B3F2B9"/>
                </a:gs>
              </a:gsLst>
              <a:lin ang="5400000" scaled="1"/>
            </a:gradFill>
            <a:ln w="9525">
              <a:noFill/>
              <a:round/>
              <a:headEnd/>
              <a:tailEnd/>
            </a:ln>
          </p:spPr>
          <p:txBody>
            <a:bodyPr wrap="none" anchor="ctr"/>
            <a:lstStyle/>
            <a:p>
              <a:endParaRPr lang="es-ES"/>
            </a:p>
          </p:txBody>
        </p:sp>
        <p:sp>
          <p:nvSpPr>
            <p:cNvPr id="8230" name="AutoShape 22"/>
            <p:cNvSpPr>
              <a:spLocks noChangeArrowheads="1"/>
            </p:cNvSpPr>
            <p:nvPr/>
          </p:nvSpPr>
          <p:spPr bwMode="gray">
            <a:xfrm>
              <a:off x="2240" y="1509"/>
              <a:ext cx="1304" cy="446"/>
            </a:xfrm>
            <a:prstGeom prst="roundRect">
              <a:avLst>
                <a:gd name="adj" fmla="val 50000"/>
              </a:avLst>
            </a:prstGeom>
            <a:gradFill rotWithShape="1">
              <a:gsLst>
                <a:gs pos="0">
                  <a:srgbClr val="D0F7D4"/>
                </a:gs>
                <a:gs pos="100000">
                  <a:srgbClr val="73E77E"/>
                </a:gs>
              </a:gsLst>
              <a:lin ang="5400000" scaled="1"/>
            </a:gradFill>
            <a:ln w="9525">
              <a:noFill/>
              <a:round/>
              <a:headEnd/>
              <a:tailEnd/>
            </a:ln>
          </p:spPr>
          <p:txBody>
            <a:bodyPr wrap="none" anchor="ctr"/>
            <a:lstStyle/>
            <a:p>
              <a:endParaRPr lang="es-ES"/>
            </a:p>
          </p:txBody>
        </p:sp>
        <p:sp>
          <p:nvSpPr>
            <p:cNvPr id="8235" name="Oval 27"/>
            <p:cNvSpPr>
              <a:spLocks noChangeArrowheads="1"/>
            </p:cNvSpPr>
            <p:nvPr/>
          </p:nvSpPr>
          <p:spPr bwMode="gray">
            <a:xfrm>
              <a:off x="2343" y="1341"/>
              <a:ext cx="891" cy="264"/>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es-ES"/>
            </a:p>
          </p:txBody>
        </p:sp>
        <p:sp>
          <p:nvSpPr>
            <p:cNvPr id="8236" name="Text Box 28"/>
            <p:cNvSpPr txBox="1">
              <a:spLocks noChangeArrowheads="1"/>
            </p:cNvSpPr>
            <p:nvPr/>
          </p:nvSpPr>
          <p:spPr bwMode="gray">
            <a:xfrm>
              <a:off x="2523" y="1341"/>
              <a:ext cx="761" cy="291"/>
            </a:xfrm>
            <a:prstGeom prst="rect">
              <a:avLst/>
            </a:prstGeom>
            <a:noFill/>
            <a:ln w="9525" algn="ctr">
              <a:noFill/>
              <a:miter lim="800000"/>
              <a:headEnd/>
              <a:tailEnd/>
            </a:ln>
          </p:spPr>
          <p:txBody>
            <a:bodyPr wrap="none">
              <a:spAutoFit/>
            </a:bodyPr>
            <a:lstStyle/>
            <a:p>
              <a:pPr algn="ctr"/>
              <a:r>
                <a:rPr lang="en-US" sz="2400" dirty="0" smtClean="0">
                  <a:solidFill>
                    <a:srgbClr val="000000"/>
                  </a:solidFill>
                </a:rPr>
                <a:t>MINED</a:t>
              </a:r>
              <a:endParaRPr lang="en-US" dirty="0"/>
            </a:p>
          </p:txBody>
        </p:sp>
        <p:sp>
          <p:nvSpPr>
            <p:cNvPr id="8237" name="Text Box 29"/>
            <p:cNvSpPr txBox="1">
              <a:spLocks noChangeArrowheads="1"/>
            </p:cNvSpPr>
            <p:nvPr/>
          </p:nvSpPr>
          <p:spPr bwMode="gray">
            <a:xfrm>
              <a:off x="2240" y="1729"/>
              <a:ext cx="1296" cy="1221"/>
            </a:xfrm>
            <a:prstGeom prst="rect">
              <a:avLst/>
            </a:prstGeom>
            <a:noFill/>
            <a:ln w="9525" algn="ctr">
              <a:noFill/>
              <a:miter lim="800000"/>
              <a:headEnd/>
              <a:tailEnd/>
            </a:ln>
          </p:spPr>
          <p:txBody>
            <a:bodyPr>
              <a:spAutoFit/>
            </a:bodyPr>
            <a:lstStyle/>
            <a:p>
              <a:pPr lvl="0"/>
              <a:r>
                <a:rPr lang="es-ES" sz="2400" dirty="0" smtClean="0"/>
                <a:t>-Seminario científico metodológico.</a:t>
              </a:r>
            </a:p>
            <a:p>
              <a:pPr lvl="0"/>
              <a:r>
                <a:rPr lang="es-ES" sz="2400" dirty="0" smtClean="0"/>
                <a:t>-Talleres y eventos científico-metodológicos.</a:t>
              </a:r>
            </a:p>
            <a:p>
              <a:pPr lvl="0"/>
              <a:r>
                <a:rPr lang="es-ES" sz="2400" b="1" dirty="0" smtClean="0"/>
                <a:t>Art.63R200/2014    </a:t>
              </a:r>
              <a:endParaRPr lang="es-ES" sz="2400" b="1" dirty="0"/>
            </a:p>
          </p:txBody>
        </p:sp>
        <p:sp>
          <p:nvSpPr>
            <p:cNvPr id="8238" name="AutoShape 30"/>
            <p:cNvSpPr>
              <a:spLocks noChangeArrowheads="1"/>
            </p:cNvSpPr>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w="9525">
              <a:noFill/>
              <a:round/>
              <a:headEnd/>
              <a:tailEnd/>
            </a:ln>
          </p:spPr>
          <p:txBody>
            <a:bodyPr wrap="none" anchor="ctr"/>
            <a:lstStyle/>
            <a:p>
              <a:endParaRPr lang="es-ES"/>
            </a:p>
          </p:txBody>
        </p:sp>
        <p:sp>
          <p:nvSpPr>
            <p:cNvPr id="8239" name="AutoShape 31"/>
            <p:cNvSpPr>
              <a:spLocks noChangeArrowheads="1"/>
            </p:cNvSpPr>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p:spPr>
          <p:txBody>
            <a:bodyPr wrap="none" anchor="ctr"/>
            <a:lstStyle/>
            <a:p>
              <a:endParaRPr lang="es-E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3"/>
          <p:cNvSpPr>
            <a:spLocks noChangeArrowheads="1"/>
          </p:cNvSpPr>
          <p:nvPr/>
        </p:nvSpPr>
        <p:spPr bwMode="auto">
          <a:xfrm>
            <a:off x="5076825" y="2193925"/>
            <a:ext cx="3671888" cy="4114800"/>
          </a:xfrm>
          <a:prstGeom prst="roundRect">
            <a:avLst>
              <a:gd name="adj" fmla="val 16667"/>
            </a:avLst>
          </a:prstGeom>
          <a:noFill/>
          <a:ln w="38100">
            <a:solidFill>
              <a:schemeClr val="tx1"/>
            </a:solidFill>
            <a:round/>
            <a:headEnd/>
            <a:tailEnd/>
          </a:ln>
        </p:spPr>
        <p:txBody>
          <a:bodyPr wrap="none" anchor="ctr"/>
          <a:lstStyle/>
          <a:p>
            <a:pPr algn="ctr" eaLnBrk="0" hangingPunct="0"/>
            <a:endParaRPr lang="es-ES">
              <a:latin typeface="Verdana" pitchFamily="34" charset="0"/>
            </a:endParaRPr>
          </a:p>
        </p:txBody>
      </p:sp>
      <p:sp>
        <p:nvSpPr>
          <p:cNvPr id="12291" name="AutoShape 8"/>
          <p:cNvSpPr>
            <a:spLocks noChangeAspect="1" noChangeArrowheads="1" noTextEdit="1"/>
          </p:cNvSpPr>
          <p:nvPr/>
        </p:nvSpPr>
        <p:spPr bwMode="gray">
          <a:xfrm flipH="1">
            <a:off x="4868863" y="3252788"/>
            <a:ext cx="909637" cy="1244600"/>
          </a:xfrm>
          <a:prstGeom prst="rect">
            <a:avLst/>
          </a:prstGeom>
          <a:noFill/>
          <a:ln w="9525">
            <a:noFill/>
            <a:miter lim="800000"/>
            <a:headEnd/>
            <a:tailEnd/>
          </a:ln>
        </p:spPr>
        <p:txBody>
          <a:bodyPr/>
          <a:lstStyle/>
          <a:p>
            <a:endParaRPr lang="es-ES"/>
          </a:p>
        </p:txBody>
      </p:sp>
      <p:sp>
        <p:nvSpPr>
          <p:cNvPr id="70665" name="Freeform 9"/>
          <p:cNvSpPr>
            <a:spLocks/>
          </p:cNvSpPr>
          <p:nvPr/>
        </p:nvSpPr>
        <p:spPr bwMode="gray">
          <a:xfrm flipH="1">
            <a:off x="4073525" y="3195638"/>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extLst>
        </p:spPr>
        <p:txBody>
          <a:bodyPr/>
          <a:lstStyle/>
          <a:p>
            <a:pPr>
              <a:defRPr/>
            </a:pPr>
            <a:endParaRPr lang="es-ES"/>
          </a:p>
        </p:txBody>
      </p:sp>
      <p:grpSp>
        <p:nvGrpSpPr>
          <p:cNvPr id="2" name="Group 10"/>
          <p:cNvGrpSpPr>
            <a:grpSpLocks/>
          </p:cNvGrpSpPr>
          <p:nvPr/>
        </p:nvGrpSpPr>
        <p:grpSpPr bwMode="auto">
          <a:xfrm>
            <a:off x="863600" y="2451100"/>
            <a:ext cx="3244850" cy="2520950"/>
            <a:chOff x="1997" y="1314"/>
            <a:chExt cx="1889" cy="1009"/>
          </a:xfrm>
        </p:grpSpPr>
        <p:grpSp>
          <p:nvGrpSpPr>
            <p:cNvPr id="3" name="Group 11"/>
            <p:cNvGrpSpPr>
              <a:grpSpLocks/>
            </p:cNvGrpSpPr>
            <p:nvPr/>
          </p:nvGrpSpPr>
          <p:grpSpPr bwMode="auto">
            <a:xfrm>
              <a:off x="1997" y="1404"/>
              <a:ext cx="1889" cy="919"/>
              <a:chOff x="1973" y="1027"/>
              <a:chExt cx="1926" cy="937"/>
            </a:xfrm>
          </p:grpSpPr>
          <p:sp>
            <p:nvSpPr>
              <p:cNvPr id="70668" name="Oval 12"/>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a:extLst>
                <a:ext uri="{91240B29-F687-4F45-9708-019B960494DF}"/>
                <a:ext uri="{AF507438-7753-43E0-B8FC-AC1667EBCBE1}"/>
              </a:extLst>
            </p:spPr>
            <p:txBody>
              <a:bodyPr wrap="none" anchor="ctr"/>
              <a:lstStyle/>
              <a:p>
                <a:pPr>
                  <a:defRPr/>
                </a:pPr>
                <a:endParaRPr lang="es-ES"/>
              </a:p>
            </p:txBody>
          </p:sp>
          <p:sp>
            <p:nvSpPr>
              <p:cNvPr id="70669"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a:extLst>
                <a:ext uri="{91240B29-F687-4F45-9708-019B960494DF}"/>
                <a:ext uri="{AF507438-7753-43E0-B8FC-AC1667EBCBE1}"/>
              </a:extLst>
            </p:spPr>
            <p:txBody>
              <a:bodyPr wrap="none" anchor="ctr"/>
              <a:lstStyle/>
              <a:p>
                <a:pPr>
                  <a:defRPr/>
                </a:pPr>
                <a:endParaRPr lang="es-ES"/>
              </a:p>
            </p:txBody>
          </p:sp>
        </p:grpSp>
        <p:sp>
          <p:nvSpPr>
            <p:cNvPr id="70670"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1" name="Oval 15"/>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2" name="Oval 16"/>
            <p:cNvSpPr>
              <a:spLocks noChangeArrowheads="1"/>
            </p:cNvSpPr>
            <p:nvPr/>
          </p:nvSpPr>
          <p:spPr bwMode="gray">
            <a:xfrm>
              <a:off x="2125" y="1327"/>
              <a:ext cx="1566"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3" name="Oval 17"/>
            <p:cNvSpPr>
              <a:spLocks noChangeArrowheads="1"/>
            </p:cNvSpPr>
            <p:nvPr/>
          </p:nvSpPr>
          <p:spPr bwMode="gray">
            <a:xfrm>
              <a:off x="2208" y="1344"/>
              <a:ext cx="1383"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grpSp>
      <p:sp>
        <p:nvSpPr>
          <p:cNvPr id="12294" name="Text Box 18"/>
          <p:cNvSpPr txBox="1">
            <a:spLocks noChangeArrowheads="1"/>
          </p:cNvSpPr>
          <p:nvPr/>
        </p:nvSpPr>
        <p:spPr bwMode="auto">
          <a:xfrm>
            <a:off x="1142976" y="3143248"/>
            <a:ext cx="2571768" cy="461665"/>
          </a:xfrm>
          <a:prstGeom prst="rect">
            <a:avLst/>
          </a:prstGeom>
          <a:noFill/>
          <a:ln w="9525" algn="ctr">
            <a:noFill/>
            <a:miter lim="800000"/>
            <a:headEnd/>
            <a:tailEnd/>
          </a:ln>
        </p:spPr>
        <p:txBody>
          <a:bodyPr wrap="square">
            <a:spAutoFit/>
          </a:bodyPr>
          <a:lstStyle/>
          <a:p>
            <a:pPr algn="ctr" eaLnBrk="0" hangingPunct="0"/>
            <a:r>
              <a:rPr lang="en-US" sz="2400" b="1" dirty="0" smtClean="0">
                <a:solidFill>
                  <a:srgbClr val="FF0000"/>
                </a:solidFill>
              </a:rPr>
              <a:t>DOCUMENTOS</a:t>
            </a:r>
            <a:endParaRPr lang="en-US" sz="1400" dirty="0">
              <a:solidFill>
                <a:srgbClr val="FF0000"/>
              </a:solidFill>
            </a:endParaRPr>
          </a:p>
        </p:txBody>
      </p:sp>
      <p:sp>
        <p:nvSpPr>
          <p:cNvPr id="12295" name="Text Box 19"/>
          <p:cNvSpPr txBox="1">
            <a:spLocks noChangeArrowheads="1"/>
          </p:cNvSpPr>
          <p:nvPr/>
        </p:nvSpPr>
        <p:spPr bwMode="auto">
          <a:xfrm>
            <a:off x="5214942" y="2357430"/>
            <a:ext cx="3429024" cy="2677656"/>
          </a:xfrm>
          <a:prstGeom prst="rect">
            <a:avLst/>
          </a:prstGeom>
          <a:noFill/>
          <a:ln w="9525">
            <a:noFill/>
            <a:miter lim="800000"/>
            <a:headEnd/>
            <a:tailEnd/>
          </a:ln>
        </p:spPr>
        <p:txBody>
          <a:bodyPr wrap="square">
            <a:spAutoFit/>
          </a:bodyPr>
          <a:lstStyle/>
          <a:p>
            <a:pPr lvl="0"/>
            <a:r>
              <a:rPr lang="es-ES" dirty="0" smtClean="0"/>
              <a:t>-</a:t>
            </a:r>
            <a:r>
              <a:rPr lang="es-ES" sz="2400" dirty="0" smtClean="0"/>
              <a:t>Los expedientes de las asignaturas, según se establece en el Artículo </a:t>
            </a:r>
            <a:r>
              <a:rPr lang="es-ES" sz="2400" dirty="0" smtClean="0"/>
              <a:t>152 </a:t>
            </a:r>
            <a:r>
              <a:rPr lang="es-ES" sz="2400" dirty="0" smtClean="0"/>
              <a:t>del presente Reglamento y los programas de las disciplinas</a:t>
            </a:r>
            <a:endParaRPr lang="es-ES" b="1" dirty="0"/>
          </a:p>
        </p:txBody>
      </p:sp>
      <p:sp>
        <p:nvSpPr>
          <p:cNvPr id="15" name="14 CuadroTexto"/>
          <p:cNvSpPr txBox="1"/>
          <p:nvPr/>
        </p:nvSpPr>
        <p:spPr>
          <a:xfrm>
            <a:off x="1071538" y="857232"/>
            <a:ext cx="6215106" cy="1200329"/>
          </a:xfrm>
          <a:prstGeom prst="rect">
            <a:avLst/>
          </a:prstGeom>
          <a:noFill/>
        </p:spPr>
        <p:txBody>
          <a:bodyPr wrap="square" rtlCol="0">
            <a:spAutoFit/>
          </a:bodyPr>
          <a:lstStyle/>
          <a:p>
            <a:r>
              <a:rPr lang="es-ES" sz="2400" b="1" dirty="0" smtClean="0">
                <a:solidFill>
                  <a:srgbClr val="FF0000"/>
                </a:solidFill>
              </a:rPr>
              <a:t>DOCUMENTOS QUE AVALAN EL TRABAJO METODOLÓGICO DEL DOCENTE en el MES</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3"/>
          <p:cNvSpPr>
            <a:spLocks noChangeArrowheads="1"/>
          </p:cNvSpPr>
          <p:nvPr/>
        </p:nvSpPr>
        <p:spPr bwMode="auto">
          <a:xfrm>
            <a:off x="4786314" y="2000240"/>
            <a:ext cx="3962399" cy="4308485"/>
          </a:xfrm>
          <a:prstGeom prst="roundRect">
            <a:avLst>
              <a:gd name="adj" fmla="val 16667"/>
            </a:avLst>
          </a:prstGeom>
          <a:noFill/>
          <a:ln w="38100">
            <a:solidFill>
              <a:schemeClr val="tx1"/>
            </a:solidFill>
            <a:round/>
            <a:headEnd/>
            <a:tailEnd/>
          </a:ln>
        </p:spPr>
        <p:txBody>
          <a:bodyPr wrap="none" anchor="ctr"/>
          <a:lstStyle/>
          <a:p>
            <a:pPr algn="ctr" eaLnBrk="0" hangingPunct="0"/>
            <a:endParaRPr lang="es-ES">
              <a:latin typeface="Verdana" pitchFamily="34" charset="0"/>
            </a:endParaRPr>
          </a:p>
        </p:txBody>
      </p:sp>
      <p:sp>
        <p:nvSpPr>
          <p:cNvPr id="12291" name="AutoShape 8"/>
          <p:cNvSpPr>
            <a:spLocks noChangeAspect="1" noChangeArrowheads="1" noTextEdit="1"/>
          </p:cNvSpPr>
          <p:nvPr/>
        </p:nvSpPr>
        <p:spPr bwMode="gray">
          <a:xfrm flipH="1">
            <a:off x="4868863" y="3252788"/>
            <a:ext cx="909637" cy="1244600"/>
          </a:xfrm>
          <a:prstGeom prst="rect">
            <a:avLst/>
          </a:prstGeom>
          <a:noFill/>
          <a:ln w="9525">
            <a:noFill/>
            <a:miter lim="800000"/>
            <a:headEnd/>
            <a:tailEnd/>
          </a:ln>
        </p:spPr>
        <p:txBody>
          <a:bodyPr/>
          <a:lstStyle/>
          <a:p>
            <a:endParaRPr lang="es-ES"/>
          </a:p>
        </p:txBody>
      </p:sp>
      <p:sp>
        <p:nvSpPr>
          <p:cNvPr id="70665" name="Freeform 9"/>
          <p:cNvSpPr>
            <a:spLocks/>
          </p:cNvSpPr>
          <p:nvPr/>
        </p:nvSpPr>
        <p:spPr bwMode="gray">
          <a:xfrm flipH="1">
            <a:off x="4073525" y="3195638"/>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extLst>
        </p:spPr>
        <p:txBody>
          <a:bodyPr/>
          <a:lstStyle/>
          <a:p>
            <a:pPr>
              <a:defRPr/>
            </a:pPr>
            <a:endParaRPr lang="es-ES"/>
          </a:p>
        </p:txBody>
      </p:sp>
      <p:grpSp>
        <p:nvGrpSpPr>
          <p:cNvPr id="2" name="Group 10"/>
          <p:cNvGrpSpPr>
            <a:grpSpLocks/>
          </p:cNvGrpSpPr>
          <p:nvPr/>
        </p:nvGrpSpPr>
        <p:grpSpPr bwMode="auto">
          <a:xfrm>
            <a:off x="863600" y="2451100"/>
            <a:ext cx="3244850" cy="2520950"/>
            <a:chOff x="1997" y="1314"/>
            <a:chExt cx="1889" cy="1009"/>
          </a:xfrm>
        </p:grpSpPr>
        <p:grpSp>
          <p:nvGrpSpPr>
            <p:cNvPr id="3" name="Group 11"/>
            <p:cNvGrpSpPr>
              <a:grpSpLocks/>
            </p:cNvGrpSpPr>
            <p:nvPr/>
          </p:nvGrpSpPr>
          <p:grpSpPr bwMode="auto">
            <a:xfrm>
              <a:off x="1997" y="1404"/>
              <a:ext cx="1889" cy="919"/>
              <a:chOff x="1973" y="1027"/>
              <a:chExt cx="1926" cy="937"/>
            </a:xfrm>
          </p:grpSpPr>
          <p:sp>
            <p:nvSpPr>
              <p:cNvPr id="70668" name="Oval 12"/>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a:extLst>
                <a:ext uri="{91240B29-F687-4F45-9708-019B960494DF}"/>
                <a:ext uri="{AF507438-7753-43E0-B8FC-AC1667EBCBE1}"/>
              </a:extLst>
            </p:spPr>
            <p:txBody>
              <a:bodyPr wrap="none" anchor="ctr"/>
              <a:lstStyle/>
              <a:p>
                <a:pPr>
                  <a:defRPr/>
                </a:pPr>
                <a:endParaRPr lang="es-ES"/>
              </a:p>
            </p:txBody>
          </p:sp>
          <p:sp>
            <p:nvSpPr>
              <p:cNvPr id="70669"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a:extLst>
                <a:ext uri="{91240B29-F687-4F45-9708-019B960494DF}"/>
                <a:ext uri="{AF507438-7753-43E0-B8FC-AC1667EBCBE1}"/>
              </a:extLst>
            </p:spPr>
            <p:txBody>
              <a:bodyPr wrap="none" anchor="ctr"/>
              <a:lstStyle/>
              <a:p>
                <a:pPr>
                  <a:defRPr/>
                </a:pPr>
                <a:endParaRPr lang="es-ES"/>
              </a:p>
            </p:txBody>
          </p:sp>
        </p:grpSp>
        <p:sp>
          <p:nvSpPr>
            <p:cNvPr id="70670"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1" name="Oval 15"/>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2" name="Oval 16"/>
            <p:cNvSpPr>
              <a:spLocks noChangeArrowheads="1"/>
            </p:cNvSpPr>
            <p:nvPr/>
          </p:nvSpPr>
          <p:spPr bwMode="gray">
            <a:xfrm>
              <a:off x="2125" y="1327"/>
              <a:ext cx="1566"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3" name="Oval 17"/>
            <p:cNvSpPr>
              <a:spLocks noChangeArrowheads="1"/>
            </p:cNvSpPr>
            <p:nvPr/>
          </p:nvSpPr>
          <p:spPr bwMode="gray">
            <a:xfrm>
              <a:off x="2208" y="1344"/>
              <a:ext cx="1383"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grpSp>
      <p:sp>
        <p:nvSpPr>
          <p:cNvPr id="12294" name="Text Box 18"/>
          <p:cNvSpPr txBox="1">
            <a:spLocks noChangeArrowheads="1"/>
          </p:cNvSpPr>
          <p:nvPr/>
        </p:nvSpPr>
        <p:spPr bwMode="auto">
          <a:xfrm>
            <a:off x="1142976" y="3143248"/>
            <a:ext cx="2571768" cy="830997"/>
          </a:xfrm>
          <a:prstGeom prst="rect">
            <a:avLst/>
          </a:prstGeom>
          <a:noFill/>
          <a:ln w="9525" algn="ctr">
            <a:noFill/>
            <a:miter lim="800000"/>
            <a:headEnd/>
            <a:tailEnd/>
          </a:ln>
        </p:spPr>
        <p:txBody>
          <a:bodyPr wrap="square">
            <a:spAutoFit/>
          </a:bodyPr>
          <a:lstStyle/>
          <a:p>
            <a:pPr algn="ctr" eaLnBrk="0" hangingPunct="0"/>
            <a:r>
              <a:rPr lang="en-US" sz="2400" b="1" dirty="0" err="1" smtClean="0">
                <a:solidFill>
                  <a:srgbClr val="FF0000"/>
                </a:solidFill>
              </a:rPr>
              <a:t>Expediente</a:t>
            </a:r>
            <a:r>
              <a:rPr lang="en-US" sz="2400" b="1" dirty="0" smtClean="0">
                <a:solidFill>
                  <a:srgbClr val="FF0000"/>
                </a:solidFill>
              </a:rPr>
              <a:t> de la </a:t>
            </a:r>
            <a:r>
              <a:rPr lang="en-US" sz="2400" b="1" dirty="0" err="1" smtClean="0">
                <a:solidFill>
                  <a:srgbClr val="FF0000"/>
                </a:solidFill>
              </a:rPr>
              <a:t>asignatura</a:t>
            </a:r>
            <a:endParaRPr lang="en-US" sz="1400" dirty="0">
              <a:solidFill>
                <a:srgbClr val="FF0000"/>
              </a:solidFill>
            </a:endParaRPr>
          </a:p>
        </p:txBody>
      </p:sp>
      <p:sp>
        <p:nvSpPr>
          <p:cNvPr id="12295" name="Text Box 19"/>
          <p:cNvSpPr txBox="1">
            <a:spLocks noChangeArrowheads="1"/>
          </p:cNvSpPr>
          <p:nvPr/>
        </p:nvSpPr>
        <p:spPr bwMode="auto">
          <a:xfrm>
            <a:off x="5072066" y="2285992"/>
            <a:ext cx="3571900" cy="3693319"/>
          </a:xfrm>
          <a:prstGeom prst="rect">
            <a:avLst/>
          </a:prstGeom>
          <a:noFill/>
          <a:ln w="9525">
            <a:noFill/>
            <a:miter lim="800000"/>
            <a:headEnd/>
            <a:tailEnd/>
          </a:ln>
        </p:spPr>
        <p:txBody>
          <a:bodyPr wrap="square">
            <a:spAutoFit/>
          </a:bodyPr>
          <a:lstStyle/>
          <a:p>
            <a:pPr lvl="0"/>
            <a:r>
              <a:rPr lang="es-ES" dirty="0" smtClean="0"/>
              <a:t>-Según el Artículo 152:</a:t>
            </a:r>
          </a:p>
          <a:p>
            <a:pPr lvl="0"/>
            <a:r>
              <a:rPr lang="es-ES" dirty="0" smtClean="0"/>
              <a:t>-</a:t>
            </a:r>
            <a:r>
              <a:rPr lang="es-ES" dirty="0" smtClean="0"/>
              <a:t>El </a:t>
            </a:r>
            <a:r>
              <a:rPr lang="es-ES" dirty="0" smtClean="0"/>
              <a:t>programa de la disciplina a la que pertenece; </a:t>
            </a:r>
          </a:p>
          <a:p>
            <a:pPr lvl="0"/>
            <a:r>
              <a:rPr lang="es-ES" dirty="0" smtClean="0"/>
              <a:t>-el </a:t>
            </a:r>
            <a:r>
              <a:rPr lang="es-ES" dirty="0" smtClean="0"/>
              <a:t>programa analítico de la asignatura; </a:t>
            </a:r>
          </a:p>
          <a:p>
            <a:pPr lvl="0"/>
            <a:r>
              <a:rPr lang="es-ES" dirty="0" smtClean="0"/>
              <a:t>-</a:t>
            </a:r>
            <a:r>
              <a:rPr lang="es-ES" dirty="0" smtClean="0"/>
              <a:t>el </a:t>
            </a:r>
            <a:r>
              <a:rPr lang="es-ES" dirty="0" smtClean="0"/>
              <a:t>plan calendario; </a:t>
            </a:r>
          </a:p>
          <a:p>
            <a:pPr lvl="0"/>
            <a:r>
              <a:rPr lang="es-ES" dirty="0" smtClean="0"/>
              <a:t>-orientaciones </a:t>
            </a:r>
            <a:r>
              <a:rPr lang="es-ES" dirty="0" smtClean="0"/>
              <a:t>para la elaboración de los planes de clase; </a:t>
            </a:r>
          </a:p>
          <a:p>
            <a:pPr lvl="0">
              <a:buFontTx/>
              <a:buChar char="-"/>
            </a:pPr>
            <a:r>
              <a:rPr lang="es-ES" dirty="0" smtClean="0"/>
              <a:t>los </a:t>
            </a:r>
            <a:r>
              <a:rPr lang="es-ES" dirty="0" smtClean="0"/>
              <a:t>modelos de los instrumentos evaluativos parciales y finales de la asignatura; </a:t>
            </a:r>
          </a:p>
          <a:p>
            <a:pPr lvl="0">
              <a:buFontTx/>
              <a:buChar char="-"/>
            </a:pPr>
            <a:r>
              <a:rPr lang="es-ES" dirty="0" smtClean="0"/>
              <a:t>la </a:t>
            </a:r>
            <a:r>
              <a:rPr lang="es-ES" dirty="0" smtClean="0"/>
              <a:t>relación de los recursos educativos disponibles</a:t>
            </a:r>
            <a:endParaRPr lang="es-ES" sz="1400" b="1" dirty="0"/>
          </a:p>
        </p:txBody>
      </p:sp>
      <p:sp>
        <p:nvSpPr>
          <p:cNvPr id="15" name="14 CuadroTexto"/>
          <p:cNvSpPr txBox="1"/>
          <p:nvPr/>
        </p:nvSpPr>
        <p:spPr>
          <a:xfrm>
            <a:off x="1071538" y="857232"/>
            <a:ext cx="6215106" cy="1200329"/>
          </a:xfrm>
          <a:prstGeom prst="rect">
            <a:avLst/>
          </a:prstGeom>
          <a:noFill/>
        </p:spPr>
        <p:txBody>
          <a:bodyPr wrap="square" rtlCol="0">
            <a:spAutoFit/>
          </a:bodyPr>
          <a:lstStyle/>
          <a:p>
            <a:r>
              <a:rPr lang="es-ES" sz="2400" b="1" dirty="0" smtClean="0">
                <a:solidFill>
                  <a:srgbClr val="FF0000"/>
                </a:solidFill>
              </a:rPr>
              <a:t>DOCUMENTOS QUE AVALAN EL TRABAJO METODOLÓGICO DEL DOCENTE en el MES</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3"/>
          <p:cNvSpPr>
            <a:spLocks noChangeArrowheads="1"/>
          </p:cNvSpPr>
          <p:nvPr/>
        </p:nvSpPr>
        <p:spPr bwMode="auto">
          <a:xfrm>
            <a:off x="5076825" y="2193925"/>
            <a:ext cx="3671888" cy="4114800"/>
          </a:xfrm>
          <a:prstGeom prst="roundRect">
            <a:avLst>
              <a:gd name="adj" fmla="val 16667"/>
            </a:avLst>
          </a:prstGeom>
          <a:noFill/>
          <a:ln w="38100">
            <a:solidFill>
              <a:schemeClr val="tx1"/>
            </a:solidFill>
            <a:round/>
            <a:headEnd/>
            <a:tailEnd/>
          </a:ln>
        </p:spPr>
        <p:txBody>
          <a:bodyPr wrap="none" anchor="ctr"/>
          <a:lstStyle/>
          <a:p>
            <a:pPr algn="ctr" eaLnBrk="0" hangingPunct="0"/>
            <a:endParaRPr lang="es-ES">
              <a:latin typeface="Verdana" pitchFamily="34" charset="0"/>
            </a:endParaRPr>
          </a:p>
        </p:txBody>
      </p:sp>
      <p:sp>
        <p:nvSpPr>
          <p:cNvPr id="12291" name="AutoShape 8"/>
          <p:cNvSpPr>
            <a:spLocks noChangeAspect="1" noChangeArrowheads="1" noTextEdit="1"/>
          </p:cNvSpPr>
          <p:nvPr/>
        </p:nvSpPr>
        <p:spPr bwMode="gray">
          <a:xfrm flipH="1">
            <a:off x="4868863" y="3252788"/>
            <a:ext cx="909637" cy="1244600"/>
          </a:xfrm>
          <a:prstGeom prst="rect">
            <a:avLst/>
          </a:prstGeom>
          <a:noFill/>
          <a:ln w="9525">
            <a:noFill/>
            <a:miter lim="800000"/>
            <a:headEnd/>
            <a:tailEnd/>
          </a:ln>
        </p:spPr>
        <p:txBody>
          <a:bodyPr/>
          <a:lstStyle/>
          <a:p>
            <a:endParaRPr lang="es-ES"/>
          </a:p>
        </p:txBody>
      </p:sp>
      <p:sp>
        <p:nvSpPr>
          <p:cNvPr id="70665" name="Freeform 9"/>
          <p:cNvSpPr>
            <a:spLocks/>
          </p:cNvSpPr>
          <p:nvPr/>
        </p:nvSpPr>
        <p:spPr bwMode="gray">
          <a:xfrm flipH="1">
            <a:off x="4073525" y="3195638"/>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extLst>
        </p:spPr>
        <p:txBody>
          <a:bodyPr/>
          <a:lstStyle/>
          <a:p>
            <a:pPr>
              <a:defRPr/>
            </a:pPr>
            <a:endParaRPr lang="es-ES"/>
          </a:p>
        </p:txBody>
      </p:sp>
      <p:grpSp>
        <p:nvGrpSpPr>
          <p:cNvPr id="2" name="Group 10"/>
          <p:cNvGrpSpPr>
            <a:grpSpLocks/>
          </p:cNvGrpSpPr>
          <p:nvPr/>
        </p:nvGrpSpPr>
        <p:grpSpPr bwMode="auto">
          <a:xfrm>
            <a:off x="863600" y="2451100"/>
            <a:ext cx="3244850" cy="2520950"/>
            <a:chOff x="1997" y="1314"/>
            <a:chExt cx="1889" cy="1009"/>
          </a:xfrm>
        </p:grpSpPr>
        <p:grpSp>
          <p:nvGrpSpPr>
            <p:cNvPr id="3" name="Group 11"/>
            <p:cNvGrpSpPr>
              <a:grpSpLocks/>
            </p:cNvGrpSpPr>
            <p:nvPr/>
          </p:nvGrpSpPr>
          <p:grpSpPr bwMode="auto">
            <a:xfrm>
              <a:off x="1997" y="1404"/>
              <a:ext cx="1889" cy="919"/>
              <a:chOff x="1973" y="1027"/>
              <a:chExt cx="1926" cy="937"/>
            </a:xfrm>
          </p:grpSpPr>
          <p:sp>
            <p:nvSpPr>
              <p:cNvPr id="70668" name="Oval 12"/>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a:extLst>
                <a:ext uri="{91240B29-F687-4F45-9708-019B960494DF}"/>
                <a:ext uri="{AF507438-7753-43E0-B8FC-AC1667EBCBE1}"/>
              </a:extLst>
            </p:spPr>
            <p:txBody>
              <a:bodyPr wrap="none" anchor="ctr"/>
              <a:lstStyle/>
              <a:p>
                <a:pPr>
                  <a:defRPr/>
                </a:pPr>
                <a:endParaRPr lang="es-ES"/>
              </a:p>
            </p:txBody>
          </p:sp>
          <p:sp>
            <p:nvSpPr>
              <p:cNvPr id="70669"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a:extLst>
                <a:ext uri="{91240B29-F687-4F45-9708-019B960494DF}"/>
                <a:ext uri="{AF507438-7753-43E0-B8FC-AC1667EBCBE1}"/>
              </a:extLst>
            </p:spPr>
            <p:txBody>
              <a:bodyPr wrap="none" anchor="ctr"/>
              <a:lstStyle/>
              <a:p>
                <a:pPr>
                  <a:defRPr/>
                </a:pPr>
                <a:endParaRPr lang="es-ES"/>
              </a:p>
            </p:txBody>
          </p:sp>
        </p:grpSp>
        <p:sp>
          <p:nvSpPr>
            <p:cNvPr id="70670"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1" name="Oval 15"/>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2" name="Oval 16"/>
            <p:cNvSpPr>
              <a:spLocks noChangeArrowheads="1"/>
            </p:cNvSpPr>
            <p:nvPr/>
          </p:nvSpPr>
          <p:spPr bwMode="gray">
            <a:xfrm>
              <a:off x="2125" y="1327"/>
              <a:ext cx="1566"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sp>
          <p:nvSpPr>
            <p:cNvPr id="70673" name="Oval 17"/>
            <p:cNvSpPr>
              <a:spLocks noChangeArrowheads="1"/>
            </p:cNvSpPr>
            <p:nvPr/>
          </p:nvSpPr>
          <p:spPr bwMode="gray">
            <a:xfrm>
              <a:off x="2208" y="1344"/>
              <a:ext cx="1383"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a:ext uri="{91240B29-F687-4F45-9708-019B960494DF}"/>
              <a:ext uri="{AF507438-7753-43E0-B8FC-AC1667EBCBE1}"/>
            </a:extLst>
          </p:spPr>
          <p:txBody>
            <a:bodyPr vert="eaVert" wrap="none" anchor="ctr"/>
            <a:lstStyle/>
            <a:p>
              <a:pPr>
                <a:defRPr/>
              </a:pPr>
              <a:endParaRPr lang="es-ES"/>
            </a:p>
          </p:txBody>
        </p:sp>
      </p:grpSp>
      <p:sp>
        <p:nvSpPr>
          <p:cNvPr id="12294" name="Text Box 18"/>
          <p:cNvSpPr txBox="1">
            <a:spLocks noChangeArrowheads="1"/>
          </p:cNvSpPr>
          <p:nvPr/>
        </p:nvSpPr>
        <p:spPr bwMode="auto">
          <a:xfrm>
            <a:off x="1142976" y="3143248"/>
            <a:ext cx="2571768" cy="461665"/>
          </a:xfrm>
          <a:prstGeom prst="rect">
            <a:avLst/>
          </a:prstGeom>
          <a:noFill/>
          <a:ln w="9525" algn="ctr">
            <a:noFill/>
            <a:miter lim="800000"/>
            <a:headEnd/>
            <a:tailEnd/>
          </a:ln>
        </p:spPr>
        <p:txBody>
          <a:bodyPr wrap="square">
            <a:spAutoFit/>
          </a:bodyPr>
          <a:lstStyle/>
          <a:p>
            <a:pPr algn="ctr" eaLnBrk="0" hangingPunct="0"/>
            <a:r>
              <a:rPr lang="en-US" sz="2400" b="1" dirty="0" smtClean="0">
                <a:solidFill>
                  <a:srgbClr val="FF0000"/>
                </a:solidFill>
              </a:rPr>
              <a:t>DOCUMENTOS</a:t>
            </a:r>
            <a:endParaRPr lang="en-US" sz="1400" dirty="0">
              <a:solidFill>
                <a:srgbClr val="FF0000"/>
              </a:solidFill>
            </a:endParaRPr>
          </a:p>
        </p:txBody>
      </p:sp>
      <p:sp>
        <p:nvSpPr>
          <p:cNvPr id="12295" name="Text Box 19"/>
          <p:cNvSpPr txBox="1">
            <a:spLocks noChangeArrowheads="1"/>
          </p:cNvSpPr>
          <p:nvPr/>
        </p:nvSpPr>
        <p:spPr bwMode="auto">
          <a:xfrm>
            <a:off x="5214942" y="2357430"/>
            <a:ext cx="3429024" cy="3970318"/>
          </a:xfrm>
          <a:prstGeom prst="rect">
            <a:avLst/>
          </a:prstGeom>
          <a:noFill/>
          <a:ln w="9525">
            <a:noFill/>
            <a:miter lim="800000"/>
            <a:headEnd/>
            <a:tailEnd/>
          </a:ln>
        </p:spPr>
        <p:txBody>
          <a:bodyPr wrap="square">
            <a:spAutoFit/>
          </a:bodyPr>
          <a:lstStyle/>
          <a:p>
            <a:pPr lvl="0"/>
            <a:r>
              <a:rPr lang="es-ES" dirty="0" smtClean="0"/>
              <a:t>-</a:t>
            </a:r>
            <a:r>
              <a:rPr lang="es-ES" b="1" dirty="0" smtClean="0"/>
              <a:t>El registro de Asistencia y Evaluación del Aprendizaje.</a:t>
            </a:r>
          </a:p>
          <a:p>
            <a:pPr lvl="0"/>
            <a:r>
              <a:rPr lang="es-ES" b="1" dirty="0" smtClean="0"/>
              <a:t>-El Plan de Clase donde se refleje el contenido del tratamiento metodológico de las unidades elaborado en el ciclo, grado o departamento.  </a:t>
            </a:r>
          </a:p>
          <a:p>
            <a:pPr lvl="0"/>
            <a:r>
              <a:rPr lang="es-ES" b="1" dirty="0" smtClean="0"/>
              <a:t>-El expediente Acumulativo del Escolar.</a:t>
            </a:r>
          </a:p>
          <a:p>
            <a:pPr lvl="0"/>
            <a:r>
              <a:rPr lang="es-ES" b="1" dirty="0" smtClean="0"/>
              <a:t>-Expediente psicopedagógico (Educación  Especial).</a:t>
            </a:r>
          </a:p>
          <a:p>
            <a:pPr lvl="0"/>
            <a:r>
              <a:rPr lang="es-ES" b="1" dirty="0" smtClean="0"/>
              <a:t>-El expediente social en hogares sin amparo familiar y círculos mixtos.  </a:t>
            </a:r>
            <a:endParaRPr lang="es-ES" b="1" dirty="0"/>
          </a:p>
        </p:txBody>
      </p:sp>
      <p:sp>
        <p:nvSpPr>
          <p:cNvPr id="15" name="14 CuadroTexto"/>
          <p:cNvSpPr txBox="1"/>
          <p:nvPr/>
        </p:nvSpPr>
        <p:spPr>
          <a:xfrm>
            <a:off x="1071538" y="857232"/>
            <a:ext cx="6215106" cy="1200329"/>
          </a:xfrm>
          <a:prstGeom prst="rect">
            <a:avLst/>
          </a:prstGeom>
          <a:noFill/>
        </p:spPr>
        <p:txBody>
          <a:bodyPr wrap="square" rtlCol="0">
            <a:spAutoFit/>
          </a:bodyPr>
          <a:lstStyle/>
          <a:p>
            <a:r>
              <a:rPr lang="es-ES" sz="2400" b="1" dirty="0" smtClean="0">
                <a:solidFill>
                  <a:srgbClr val="FF0000"/>
                </a:solidFill>
              </a:rPr>
              <a:t>DOCUMENTOS QUE AVALAN EL TRABAJO METODOLÓGICO DEL DOCENTE en el MINED</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1472" y="357166"/>
            <a:ext cx="8229600" cy="1143000"/>
          </a:xfrm>
        </p:spPr>
        <p:txBody>
          <a:bodyPr/>
          <a:lstStyle/>
          <a:p>
            <a:r>
              <a:rPr lang="es-ES" dirty="0" smtClean="0"/>
              <a:t>ESTUDIO INDEPENDIENTE</a:t>
            </a:r>
            <a:endParaRPr lang="es-ES" dirty="0"/>
          </a:p>
        </p:txBody>
      </p:sp>
      <p:sp>
        <p:nvSpPr>
          <p:cNvPr id="3" name="Marcador de contenido 2"/>
          <p:cNvSpPr>
            <a:spLocks noGrp="1"/>
          </p:cNvSpPr>
          <p:nvPr>
            <p:ph idx="1"/>
          </p:nvPr>
        </p:nvSpPr>
        <p:spPr/>
        <p:txBody>
          <a:bodyPr>
            <a:normAutofit lnSpcReduction="10000"/>
          </a:bodyPr>
          <a:lstStyle/>
          <a:p>
            <a:pPr algn="just"/>
            <a:r>
              <a:rPr lang="es-ES" dirty="0" smtClean="0"/>
              <a:t>Lee el capítulo III de la resolución 200/2014 del MINED sobre los contenidos a trabajar desde el trabajo metodológico en los diferentes niveles educativos, art.24.</a:t>
            </a:r>
          </a:p>
          <a:p>
            <a:pPr algn="just"/>
            <a:r>
              <a:rPr lang="es-ES" dirty="0" smtClean="0"/>
              <a:t>Resume los principales contenidos que tú como psicopedagogo puedes trabajar con los docentes y directivos para cumplir con tu función de asesoramiento psicopedagógico.</a:t>
            </a:r>
          </a:p>
          <a:p>
            <a:pPr algn="just"/>
            <a:r>
              <a:rPr lang="es-ES" dirty="0" smtClean="0"/>
              <a:t>A través de un esquema, tabla u otra representación establece la relación entre estos contenidos y las asignaturas que recibes en la carrera.</a:t>
            </a:r>
          </a:p>
          <a:p>
            <a:pPr algn="just"/>
            <a:endParaRPr lang="es-ES" dirty="0" smtClean="0"/>
          </a:p>
        </p:txBody>
      </p:sp>
    </p:spTree>
    <p:extLst>
      <p:ext uri="{BB962C8B-B14F-4D97-AF65-F5344CB8AC3E}">
        <p14:creationId xmlns="" xmlns:p14="http://schemas.microsoft.com/office/powerpoint/2010/main" val="4158089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1472" y="357166"/>
            <a:ext cx="8229600" cy="1143000"/>
          </a:xfrm>
        </p:spPr>
        <p:txBody>
          <a:bodyPr/>
          <a:lstStyle/>
          <a:p>
            <a:r>
              <a:rPr lang="es-ES" dirty="0" smtClean="0"/>
              <a:t>ESTUDIO INDEPENDIENTE</a:t>
            </a:r>
            <a:endParaRPr lang="es-ES" dirty="0"/>
          </a:p>
        </p:txBody>
      </p:sp>
      <p:sp>
        <p:nvSpPr>
          <p:cNvPr id="3" name="Marcador de contenido 2"/>
          <p:cNvSpPr>
            <a:spLocks noGrp="1"/>
          </p:cNvSpPr>
          <p:nvPr>
            <p:ph idx="1"/>
          </p:nvPr>
        </p:nvSpPr>
        <p:spPr/>
        <p:txBody>
          <a:bodyPr>
            <a:normAutofit/>
          </a:bodyPr>
          <a:lstStyle/>
          <a:p>
            <a:pPr algn="just"/>
            <a:r>
              <a:rPr lang="es-ES" dirty="0" smtClean="0"/>
              <a:t>Lee el artículo 25 de la resolución 200/2014 del MINED sobre los indicadores para la observación de las clases.</a:t>
            </a:r>
          </a:p>
          <a:p>
            <a:pPr algn="just"/>
            <a:r>
              <a:rPr lang="es-ES" dirty="0" smtClean="0"/>
              <a:t>Ficha los indicadores a observar en una clase.</a:t>
            </a:r>
          </a:p>
          <a:p>
            <a:pPr algn="just"/>
            <a:r>
              <a:rPr lang="es-ES" dirty="0" smtClean="0"/>
              <a:t>Establece la relación que existe entre los componentes del proceso de enseñanza aprendizaje estudiados y los indicadores a observar en una clase.</a:t>
            </a:r>
          </a:p>
          <a:p>
            <a:pPr algn="just"/>
            <a:r>
              <a:rPr lang="es-ES" dirty="0" smtClean="0"/>
              <a:t>A tu juicio, estos indicadores contribuyen a un PEA desarrollador. Justifica tu respuesta.</a:t>
            </a:r>
          </a:p>
          <a:p>
            <a:pPr algn="just"/>
            <a:endParaRPr lang="es-ES" dirty="0" smtClean="0"/>
          </a:p>
        </p:txBody>
      </p:sp>
    </p:spTree>
    <p:extLst>
      <p:ext uri="{BB962C8B-B14F-4D97-AF65-F5344CB8AC3E}">
        <p14:creationId xmlns="" xmlns:p14="http://schemas.microsoft.com/office/powerpoint/2010/main" val="4158089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85728"/>
            <a:ext cx="7891490" cy="596922"/>
          </a:xfrm>
        </p:spPr>
        <p:txBody>
          <a:bodyPr>
            <a:normAutofit fontScale="90000"/>
          </a:bodyPr>
          <a:lstStyle/>
          <a:p>
            <a:r>
              <a:rPr lang="es-US" b="1" dirty="0">
                <a:solidFill>
                  <a:srgbClr val="FF0000"/>
                </a:solidFill>
              </a:rPr>
              <a:t>CONCLUSIONES</a:t>
            </a:r>
          </a:p>
        </p:txBody>
      </p:sp>
      <p:sp>
        <p:nvSpPr>
          <p:cNvPr id="4" name="3 Marcador de pie de página"/>
          <p:cNvSpPr>
            <a:spLocks noGrp="1"/>
          </p:cNvSpPr>
          <p:nvPr>
            <p:ph type="ftr"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a:ln>
                  <a:noFill/>
                </a:ln>
                <a:solidFill>
                  <a:srgbClr val="000066"/>
                </a:solidFill>
                <a:effectLst/>
                <a:uLnTx/>
                <a:uFillTx/>
                <a:latin typeface="Arial"/>
                <a:ea typeface="+mn-ea"/>
                <a:cs typeface="+mn-cs"/>
              </a:rPr>
              <a:t>Cxmutovompany</a:t>
            </a:r>
            <a:r>
              <a:rPr kumimoji="0" lang="en-US" sz="1000" b="1" i="0" u="none" strike="noStrike" kern="1200" cap="none" spc="0" normalizeH="0" baseline="0" noProof="0" dirty="0">
                <a:ln>
                  <a:noFill/>
                </a:ln>
                <a:solidFill>
                  <a:srgbClr val="000066"/>
                </a:solidFill>
                <a:effectLst/>
                <a:uLnTx/>
                <a:uFillTx/>
                <a:latin typeface="Arial"/>
                <a:ea typeface="+mn-ea"/>
                <a:cs typeface="+mn-cs"/>
              </a:rPr>
              <a:t>  Logo</a:t>
            </a:r>
          </a:p>
        </p:txBody>
      </p:sp>
      <p:sp>
        <p:nvSpPr>
          <p:cNvPr id="11" name="10 CuadroTexto"/>
          <p:cNvSpPr txBox="1"/>
          <p:nvPr/>
        </p:nvSpPr>
        <p:spPr>
          <a:xfrm>
            <a:off x="228600" y="1916832"/>
            <a:ext cx="8305800"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buFont typeface="Arial" pitchFamily="34" charset="0"/>
              <a:buChar char="•"/>
            </a:pPr>
            <a:r>
              <a:rPr lang="es-MX" sz="2800" dirty="0" smtClean="0">
                <a:latin typeface="+mj-lt"/>
              </a:rPr>
              <a:t>El psicopedagogo en su objeto de trabajo de la profesión debe realizar la </a:t>
            </a:r>
            <a:r>
              <a:rPr lang="es-MX" sz="2800" dirty="0" smtClean="0">
                <a:latin typeface="+mj-lt"/>
              </a:rPr>
              <a:t>asesoría psicopedagógica a directivos y </a:t>
            </a:r>
            <a:r>
              <a:rPr lang="es-MX" sz="2800" dirty="0" smtClean="0">
                <a:latin typeface="+mj-lt"/>
              </a:rPr>
              <a:t>docentes, desde el trabajo metodológico  como la vía esencial.</a:t>
            </a:r>
          </a:p>
          <a:p>
            <a:pPr algn="just">
              <a:buFont typeface="Arial" pitchFamily="34" charset="0"/>
              <a:buChar char="•"/>
            </a:pPr>
            <a:r>
              <a:rPr lang="es-MX" sz="2800" dirty="0" smtClean="0">
                <a:latin typeface="+mj-lt"/>
              </a:rPr>
              <a:t>Para cumplir con sus funciones profesionales debe tener pleno dominio </a:t>
            </a:r>
            <a:r>
              <a:rPr lang="es-MX" sz="2800" smtClean="0">
                <a:latin typeface="+mj-lt"/>
              </a:rPr>
              <a:t>de los </a:t>
            </a:r>
            <a:r>
              <a:rPr lang="es-MX" sz="2800" dirty="0" smtClean="0">
                <a:latin typeface="+mj-lt"/>
              </a:rPr>
              <a:t>documentos normativos establecidos por el MES y el MINED, según el sector en que trabaje.</a:t>
            </a:r>
          </a:p>
          <a:p>
            <a:pPr algn="just"/>
            <a:endParaRPr lang="es-MX" sz="2800" dirty="0">
              <a:latin typeface="+mj-lt"/>
            </a:endParaRPr>
          </a:p>
        </p:txBody>
      </p:sp>
    </p:spTree>
    <p:extLst>
      <p:ext uri="{BB962C8B-B14F-4D97-AF65-F5344CB8AC3E}">
        <p14:creationId xmlns="" xmlns:p14="http://schemas.microsoft.com/office/powerpoint/2010/main" val="21011818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85728"/>
            <a:ext cx="7891490" cy="596922"/>
          </a:xfrm>
        </p:spPr>
        <p:txBody>
          <a:bodyPr>
            <a:normAutofit fontScale="90000"/>
          </a:bodyPr>
          <a:lstStyle/>
          <a:p>
            <a:r>
              <a:rPr lang="es-US" b="1" dirty="0" smtClean="0">
                <a:solidFill>
                  <a:srgbClr val="FF0000"/>
                </a:solidFill>
              </a:rPr>
              <a:t>BIBLIOGRAFÍA</a:t>
            </a:r>
            <a:endParaRPr lang="es-US" b="1" dirty="0">
              <a:solidFill>
                <a:srgbClr val="FF0000"/>
              </a:solidFill>
            </a:endParaRPr>
          </a:p>
        </p:txBody>
      </p:sp>
      <p:sp>
        <p:nvSpPr>
          <p:cNvPr id="4" name="3 Marcador de pie de página"/>
          <p:cNvSpPr>
            <a:spLocks noGrp="1"/>
          </p:cNvSpPr>
          <p:nvPr>
            <p:ph type="ftr"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a:ln>
                  <a:noFill/>
                </a:ln>
                <a:solidFill>
                  <a:srgbClr val="000066"/>
                </a:solidFill>
                <a:effectLst/>
                <a:uLnTx/>
                <a:uFillTx/>
                <a:latin typeface="Arial"/>
                <a:ea typeface="+mn-ea"/>
                <a:cs typeface="+mn-cs"/>
              </a:rPr>
              <a:t>Cxmutovompany</a:t>
            </a:r>
            <a:r>
              <a:rPr kumimoji="0" lang="en-US" sz="1000" b="1" i="0" u="none" strike="noStrike" kern="1200" cap="none" spc="0" normalizeH="0" baseline="0" noProof="0" dirty="0">
                <a:ln>
                  <a:noFill/>
                </a:ln>
                <a:solidFill>
                  <a:srgbClr val="000066"/>
                </a:solidFill>
                <a:effectLst/>
                <a:uLnTx/>
                <a:uFillTx/>
                <a:latin typeface="Arial"/>
                <a:ea typeface="+mn-ea"/>
                <a:cs typeface="+mn-cs"/>
              </a:rPr>
              <a:t>  Logo</a:t>
            </a:r>
          </a:p>
        </p:txBody>
      </p:sp>
      <p:sp>
        <p:nvSpPr>
          <p:cNvPr id="11" name="10 CuadroTexto"/>
          <p:cNvSpPr txBox="1"/>
          <p:nvPr/>
        </p:nvSpPr>
        <p:spPr>
          <a:xfrm>
            <a:off x="228600" y="1916832"/>
            <a:ext cx="8305800" cy="206210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buFont typeface="Arial" pitchFamily="34" charset="0"/>
              <a:buChar char="•"/>
            </a:pPr>
            <a:r>
              <a:rPr lang="es-MX" sz="3200" dirty="0" smtClean="0">
                <a:latin typeface="+mj-lt"/>
              </a:rPr>
              <a:t>Libro Didáctica: teoría y práctica. Fátima </a:t>
            </a:r>
            <a:r>
              <a:rPr lang="es-MX" sz="3200" dirty="0" err="1" smtClean="0">
                <a:latin typeface="+mj-lt"/>
              </a:rPr>
              <a:t>Addine</a:t>
            </a:r>
            <a:r>
              <a:rPr lang="es-MX" sz="3200" dirty="0" smtClean="0">
                <a:latin typeface="+mj-lt"/>
              </a:rPr>
              <a:t> Fernández. Compiladora. 2004</a:t>
            </a:r>
          </a:p>
          <a:p>
            <a:pPr algn="just">
              <a:buFont typeface="Arial" pitchFamily="34" charset="0"/>
              <a:buChar char="•"/>
            </a:pPr>
            <a:r>
              <a:rPr lang="es-ES" sz="3200" dirty="0" smtClean="0">
                <a:latin typeface="+mj-lt"/>
              </a:rPr>
              <a:t>Resolución 200/2014  del MINED</a:t>
            </a:r>
          </a:p>
          <a:p>
            <a:pPr algn="just">
              <a:buFont typeface="Arial" pitchFamily="34" charset="0"/>
              <a:buChar char="•"/>
            </a:pPr>
            <a:r>
              <a:rPr lang="es-ES" sz="3200" dirty="0" smtClean="0">
                <a:latin typeface="+mj-lt"/>
              </a:rPr>
              <a:t>Resolución 47/2022 del MES</a:t>
            </a:r>
            <a:endParaRPr lang="es-MX" sz="3200" dirty="0">
              <a:latin typeface="+mj-lt"/>
            </a:endParaRPr>
          </a:p>
        </p:txBody>
      </p:sp>
    </p:spTree>
    <p:extLst>
      <p:ext uri="{BB962C8B-B14F-4D97-AF65-F5344CB8AC3E}">
        <p14:creationId xmlns="" xmlns:p14="http://schemas.microsoft.com/office/powerpoint/2010/main" val="2185528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1923</TotalTime>
  <Words>1341</Words>
  <Application>Microsoft Office PowerPoint</Application>
  <PresentationFormat>Presentación en pantalla (4:3)</PresentationFormat>
  <Paragraphs>141</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Flujo</vt:lpstr>
      <vt:lpstr>Diapositiva 1</vt:lpstr>
      <vt:lpstr>SUMARIO                 OBJETIVO</vt:lpstr>
      <vt:lpstr>Para analizar el estudiante debe:</vt:lpstr>
      <vt:lpstr>¿Cuáles son los documentos normativos que lo determinan tanto en el MES como en el MINED)?</vt:lpstr>
      <vt:lpstr>¿En qué consiste el trabajo metodológico (TM) según el Ministerio de Educación Superior (MES)?</vt:lpstr>
      <vt:lpstr>¿En qué consiste el trabajo metodológico (TM) según el Ministerio de Educación (MINED)?</vt:lpstr>
      <vt:lpstr>Puntos comunes y diferentes entre ambas resoluciones:</vt:lpstr>
      <vt:lpstr>Trabajo Metodológico:</vt:lpstr>
      <vt:lpstr>Dirección del Trabajo docente-metodológico</vt:lpstr>
      <vt:lpstr>Dirección del Trabajo científico-metodológico</vt:lpstr>
      <vt:lpstr>Rasgos del Trabajo metodológico:</vt:lpstr>
      <vt:lpstr>En la Educación Superior:</vt:lpstr>
      <vt:lpstr>En el MINED:</vt:lpstr>
      <vt:lpstr>TIPOS Y FORMAS DE TRABAJO DOCENTE-METODOLÓGICO</vt:lpstr>
      <vt:lpstr>TIPOS Y FORMAS DE TRABAJO CIENTÍFICO-METODOLÓGICO</vt:lpstr>
      <vt:lpstr>Diapositiva 16</vt:lpstr>
      <vt:lpstr>Diapositiva 17</vt:lpstr>
      <vt:lpstr>Diapositiva 18</vt:lpstr>
      <vt:lpstr>ESTUDIO INDEPENDIENTE</vt:lpstr>
      <vt:lpstr>ESTUDIO INDEPENDIENTE</vt:lpstr>
      <vt:lpstr>CONCLUSIONES</vt:lpstr>
      <vt:lpstr>BIBLIOGRAFÍA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ujc</dc:creator>
  <cp:lastModifiedBy>FORMACION</cp:lastModifiedBy>
  <cp:revision>287</cp:revision>
  <dcterms:created xsi:type="dcterms:W3CDTF">2023-02-11T08:47:13Z</dcterms:created>
  <dcterms:modified xsi:type="dcterms:W3CDTF">2023-05-15T22:46:44Z</dcterms:modified>
</cp:coreProperties>
</file>