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70" r:id="rId2"/>
    <p:sldId id="257" r:id="rId3"/>
    <p:sldId id="258" r:id="rId4"/>
    <p:sldId id="259" r:id="rId5"/>
    <p:sldId id="260" r:id="rId6"/>
    <p:sldId id="279" r:id="rId7"/>
    <p:sldId id="261" r:id="rId8"/>
    <p:sldId id="262" r:id="rId9"/>
    <p:sldId id="271" r:id="rId10"/>
    <p:sldId id="263" r:id="rId11"/>
    <p:sldId id="264" r:id="rId12"/>
    <p:sldId id="265"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4" autoAdjust="0"/>
    <p:restoredTop sz="94660"/>
  </p:normalViewPr>
  <p:slideViewPr>
    <p:cSldViewPr>
      <p:cViewPr varScale="1">
        <p:scale>
          <a:sx n="75" d="100"/>
          <a:sy n="75" d="100"/>
        </p:scale>
        <p:origin x="117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19" name="18 Marcador de pie de página"/>
          <p:cNvSpPr>
            <a:spLocks noGrp="1"/>
          </p:cNvSpPr>
          <p:nvPr>
            <p:ph type="ftr" sz="quarter" idx="11"/>
          </p:nvPr>
        </p:nvSpPr>
        <p:spPr/>
        <p:txBody>
          <a:bodyPr/>
          <a:lstStyle/>
          <a:p>
            <a:endParaRPr lang="es-ES_tradnl"/>
          </a:p>
        </p:txBody>
      </p:sp>
      <p:sp>
        <p:nvSpPr>
          <p:cNvPr id="27" name="2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077200" y="6356350"/>
            <a:ext cx="609600" cy="365125"/>
          </a:xfrm>
        </p:spPr>
        <p:txBody>
          <a:bodyPr/>
          <a:lstStyle/>
          <a:p>
            <a:fld id="{3310C475-7E41-41A4-B353-7C6C9ED82F49}" type="slidenum">
              <a:rPr lang="es-ES_tradnl" smtClean="0"/>
              <a:t>‹Nº›</a:t>
            </a:fld>
            <a:endParaRPr lang="es-ES_tradnl"/>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8CD1D0-97A0-47CF-AF48-92728C90FE2D}" type="datetimeFigureOut">
              <a:rPr lang="es-ES_tradnl" smtClean="0"/>
              <a:t>03/11/2022</a:t>
            </a:fld>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10C475-7E41-41A4-B353-7C6C9ED82F49}" type="slidenum">
              <a:rPr lang="es-ES_tradnl" smtClean="0"/>
              <a:t>‹Nº›</a:t>
            </a:fld>
            <a:endParaRPr lang="es-ES_tradnl"/>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zim://A/Dama_(ajedrez).html" TargetMode="External"/><Relationship Id="rId2" Type="http://schemas.openxmlformats.org/officeDocument/2006/relationships/hyperlink" Target="zim://A/Francisco_de_Paula_Lo%C3%B1o_y_P%C3%A9rez.html" TargetMode="External"/><Relationship Id="rId1" Type="http://schemas.openxmlformats.org/officeDocument/2006/relationships/slideLayout" Target="../slideLayouts/slideLayout7.xml"/><Relationship Id="rId6" Type="http://schemas.openxmlformats.org/officeDocument/2006/relationships/hyperlink" Target="zim://A/Campeonato_de_Cuba_de_ajedrez.html" TargetMode="External"/><Relationship Id="rId5" Type="http://schemas.openxmlformats.org/officeDocument/2006/relationships/hyperlink" Target="zim://A/Tablas_(ajedrez).html" TargetMode="External"/><Relationship Id="rId4" Type="http://schemas.openxmlformats.org/officeDocument/2006/relationships/hyperlink" Target="zim://A/Juan_Corzo.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zim://A/San_Sebasti%C3%A1n.html" TargetMode="External"/><Relationship Id="rId2" Type="http://schemas.openxmlformats.org/officeDocument/2006/relationships/hyperlink" Target="zim://A/Frank_Marshall.html" TargetMode="External"/><Relationship Id="rId1" Type="http://schemas.openxmlformats.org/officeDocument/2006/relationships/slideLayout" Target="../slideLayouts/slideLayout7.xml"/><Relationship Id="rId4" Type="http://schemas.openxmlformats.org/officeDocument/2006/relationships/hyperlink" Target="zim://A/Emmanuel_Lasker.html"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zim://A/Garry_Kasparov.html" TargetMode="External"/><Relationship Id="rId2" Type="http://schemas.openxmlformats.org/officeDocument/2006/relationships/hyperlink" Target="zim://A/Vlad%C3%ADmir_Kr%C3%A1mnik.html"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zim://A/Jos%C3%A9_Ra%C3%BAl_Capablanca.html" TargetMode="External"/><Relationship Id="rId2" Type="http://schemas.openxmlformats.org/officeDocument/2006/relationships/hyperlink" Target="zim://A/Buenos_Aires.html"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zim://A/Fulgencio_Batista.html" TargetMode="External"/><Relationship Id="rId2" Type="http://schemas.openxmlformats.org/officeDocument/2006/relationships/hyperlink" Target="zim://A/La_Habana.html"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zim://A/Minnesota_Twins.html" TargetMode="External"/><Relationship Id="rId3" Type="http://schemas.openxmlformats.org/officeDocument/2006/relationships/hyperlink" Target="zim://A/Lanzador.html" TargetMode="External"/><Relationship Id="rId7" Type="http://schemas.openxmlformats.org/officeDocument/2006/relationships/hyperlink" Target="zim://A/Grandes_Ligas_de_B%C3%A9isbol.html" TargetMode="External"/><Relationship Id="rId2" Type="http://schemas.openxmlformats.org/officeDocument/2006/relationships/hyperlink" Target="zim://A/Roberto_Clemente.html" TargetMode="External"/><Relationship Id="rId1" Type="http://schemas.openxmlformats.org/officeDocument/2006/relationships/slideLayout" Target="../slideLayouts/slideLayout7.xml"/><Relationship Id="rId6" Type="http://schemas.openxmlformats.org/officeDocument/2006/relationships/hyperlink" Target="zim://A/Connie_Marrero.html" TargetMode="External"/><Relationship Id="rId5" Type="http://schemas.openxmlformats.org/officeDocument/2006/relationships/hyperlink" Target="zim://A/Cubano.html" TargetMode="External"/><Relationship Id="rId4" Type="http://schemas.openxmlformats.org/officeDocument/2006/relationships/hyperlink" Target="zim://A/B%C3%A9isbol.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zim://A/Liga_Cubana_de_B%C3%A9isbol.html" TargetMode="External"/><Relationship Id="rId2" Type="http://schemas.openxmlformats.org/officeDocument/2006/relationships/hyperlink" Target="zim://A/Copa_Mundial_de_B%C3%A9isbol.html" TargetMode="External"/><Relationship Id="rId1" Type="http://schemas.openxmlformats.org/officeDocument/2006/relationships/slideLayout" Target="../slideLayouts/slideLayout7.xml"/><Relationship Id="rId5" Type="http://schemas.openxmlformats.org/officeDocument/2006/relationships/hyperlink" Target="zim://A/Cubans_Sugar_Kings.html" TargetMode="External"/><Relationship Id="rId4" Type="http://schemas.openxmlformats.org/officeDocument/2006/relationships/hyperlink" Target="zim://A/Ligas_Menores_de_B%C3%A9isbol.html"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zim://A/Copa_Mundial_de_B%C3%A9isbol.html"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hyperlink" Target="zim://A/B%C3%A9isbol.html" TargetMode="External"/><Relationship Id="rId3" Type="http://schemas.openxmlformats.org/officeDocument/2006/relationships/hyperlink" Target="zim://A/Cuba.html" TargetMode="External"/><Relationship Id="rId7" Type="http://schemas.openxmlformats.org/officeDocument/2006/relationships/hyperlink" Target="zim://A/1971.html" TargetMode="External"/><Relationship Id="rId2" Type="http://schemas.openxmlformats.org/officeDocument/2006/relationships/hyperlink" Target="zim://A/Provincia_de_Matanzas.html" TargetMode="External"/><Relationship Id="rId1" Type="http://schemas.openxmlformats.org/officeDocument/2006/relationships/slideLayout" Target="../slideLayouts/slideLayout7.xml"/><Relationship Id="rId6" Type="http://schemas.openxmlformats.org/officeDocument/2006/relationships/hyperlink" Target="zim://A/20_de_mayo.html" TargetMode="External"/><Relationship Id="rId11" Type="http://schemas.openxmlformats.org/officeDocument/2006/relationships/hyperlink" Target="zim://A/Lanzador.html" TargetMode="External"/><Relationship Id="rId5" Type="http://schemas.openxmlformats.org/officeDocument/2006/relationships/hyperlink" Target="zim://A/1905.html" TargetMode="External"/><Relationship Id="rId10" Type="http://schemas.openxmlformats.org/officeDocument/2006/relationships/hyperlink" Target="zim://A/Am%C3%A9rica_Latina.html" TargetMode="External"/><Relationship Id="rId4" Type="http://schemas.openxmlformats.org/officeDocument/2006/relationships/hyperlink" Target="zim://A/25_de_mayo.html" TargetMode="External"/><Relationship Id="rId9" Type="http://schemas.openxmlformats.org/officeDocument/2006/relationships/hyperlink" Target="zim://A/Ligas_Negras.html"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zim://A/Rojos_del_%C3%81guila_de_Veracruz.html" TargetMode="External"/><Relationship Id="rId3" Type="http://schemas.openxmlformats.org/officeDocument/2006/relationships/hyperlink" Target="zim://A/El_Habana.html" TargetMode="External"/><Relationship Id="rId7" Type="http://schemas.openxmlformats.org/officeDocument/2006/relationships/hyperlink" Target="zim://A/Liga_Mexicana_de_B%C3%A9isbol.html" TargetMode="External"/><Relationship Id="rId2" Type="http://schemas.openxmlformats.org/officeDocument/2006/relationships/hyperlink" Target="zim://A/Infielder.html" TargetMode="External"/><Relationship Id="rId1" Type="http://schemas.openxmlformats.org/officeDocument/2006/relationships/slideLayout" Target="../slideLayouts/slideLayout7.xml"/><Relationship Id="rId6" Type="http://schemas.openxmlformats.org/officeDocument/2006/relationships/hyperlink" Target="zim://A/Primera_base.html" TargetMode="External"/><Relationship Id="rId5" Type="http://schemas.openxmlformats.org/officeDocument/2006/relationships/hyperlink" Target="https://en.wikipedia.org/wiki/Cuban%20Stars%20(East)" TargetMode="External"/><Relationship Id="rId4" Type="http://schemas.openxmlformats.org/officeDocument/2006/relationships/hyperlink" Target="zim://A/Liga_Cubana_de_B%C3%A9isbol.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zim://A/Sal%C3%B3n_de_la_Fama_del_B%C3%A9isbol.html" TargetMode="External"/><Relationship Id="rId2" Type="http://schemas.openxmlformats.org/officeDocument/2006/relationships/hyperlink" Target="zim://A/Sal%C3%B3n_de_la_Fama_del_B%C3%A9isbol_Profesional_de_M%C3%A9xico.html" TargetMode="External"/><Relationship Id="rId1" Type="http://schemas.openxmlformats.org/officeDocument/2006/relationships/slideLayout" Target="../slideLayouts/slideLayout7.xml"/><Relationship Id="rId6" Type="http://schemas.openxmlformats.org/officeDocument/2006/relationships/hyperlink" Target="zim://A/Willie_Mays.html" TargetMode="External"/><Relationship Id="rId5" Type="http://schemas.openxmlformats.org/officeDocument/2006/relationships/hyperlink" Target="zim://A/Roberto_Clemente.html" TargetMode="External"/><Relationship Id="rId4" Type="http://schemas.openxmlformats.org/officeDocument/2006/relationships/hyperlink" Target="zim://A/Jaime_Jarrin.htm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zim://A/Boxeo.html" TargetMode="External"/><Relationship Id="rId13" Type="http://schemas.openxmlformats.org/officeDocument/2006/relationships/hyperlink" Target="zim://A/Wilfredo_G%C3%B3mez.html" TargetMode="External"/><Relationship Id="rId18" Type="http://schemas.openxmlformats.org/officeDocument/2006/relationships/hyperlink" Target="zim://A/Antonio_D%C3%ADaz.html" TargetMode="External"/><Relationship Id="rId3" Type="http://schemas.openxmlformats.org/officeDocument/2006/relationships/hyperlink" Target="zim://A/1926.html" TargetMode="External"/><Relationship Id="rId7" Type="http://schemas.openxmlformats.org/officeDocument/2006/relationships/hyperlink" Target="zim://A/Miami.html" TargetMode="External"/><Relationship Id="rId12" Type="http://schemas.openxmlformats.org/officeDocument/2006/relationships/hyperlink" Target="zim://A/Puerto_Rico.html" TargetMode="External"/><Relationship Id="rId17" Type="http://schemas.openxmlformats.org/officeDocument/2006/relationships/hyperlink" Target="zim://A/1943.html" TargetMode="External"/><Relationship Id="rId2" Type="http://schemas.openxmlformats.org/officeDocument/2006/relationships/hyperlink" Target="zim://A/6_de_enero.html" TargetMode="External"/><Relationship Id="rId16" Type="http://schemas.openxmlformats.org/officeDocument/2006/relationships/hyperlink" Target="zim://A/5_de_junio.html" TargetMode="External"/><Relationship Id="rId1" Type="http://schemas.openxmlformats.org/officeDocument/2006/relationships/slideLayout" Target="../slideLayouts/slideLayout7.xml"/><Relationship Id="rId6" Type="http://schemas.openxmlformats.org/officeDocument/2006/relationships/hyperlink" Target="zim://A/2003.html" TargetMode="External"/><Relationship Id="rId11" Type="http://schemas.openxmlformats.org/officeDocument/2006/relationships/hyperlink" Target="zim://A/L%C3%ADbano.html" TargetMode="External"/><Relationship Id="rId5" Type="http://schemas.openxmlformats.org/officeDocument/2006/relationships/hyperlink" Target="zim://A/13_de_febrero.html" TargetMode="External"/><Relationship Id="rId15" Type="http://schemas.openxmlformats.org/officeDocument/2006/relationships/hyperlink" Target="zim://A/F%C3%A9lix_Trinidad.html" TargetMode="External"/><Relationship Id="rId10" Type="http://schemas.openxmlformats.org/officeDocument/2006/relationships/hyperlink" Target="zim://A/Peso_w%C3%A9lter.html" TargetMode="External"/><Relationship Id="rId19" Type="http://schemas.openxmlformats.org/officeDocument/2006/relationships/hyperlink" Target="zim://A/La_Habana.html" TargetMode="External"/><Relationship Id="rId4" Type="http://schemas.openxmlformats.org/officeDocument/2006/relationships/hyperlink" Target="zim://A/Camag%C3%BCey.html" TargetMode="External"/><Relationship Id="rId9" Type="http://schemas.openxmlformats.org/officeDocument/2006/relationships/hyperlink" Target="zim://A/Cuba.html" TargetMode="External"/><Relationship Id="rId14" Type="http://schemas.openxmlformats.org/officeDocument/2006/relationships/hyperlink" Target="zim://A/Wilfredo_Ben%C3%ADtez.html"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zim://A/Johnny_Ryan.html" TargetMode="External"/><Relationship Id="rId3" Type="http://schemas.openxmlformats.org/officeDocument/2006/relationships/hyperlink" Target="zim://A/Julio_C%C3%A9sar_Jim%C3%A9nez.html" TargetMode="External"/><Relationship Id="rId7" Type="http://schemas.openxmlformats.org/officeDocument/2006/relationships/hyperlink" Target="zim://A/1946.html" TargetMode="External"/><Relationship Id="rId2" Type="http://schemas.openxmlformats.org/officeDocument/2006/relationships/hyperlink" Target="zim://A/Cuba.html" TargetMode="External"/><Relationship Id="rId1" Type="http://schemas.openxmlformats.org/officeDocument/2006/relationships/slideLayout" Target="../slideLayouts/slideLayout7.xml"/><Relationship Id="rId6" Type="http://schemas.openxmlformats.org/officeDocument/2006/relationships/hyperlink" Target="zim://A/1_de_noviembre.html" TargetMode="External"/><Relationship Id="rId5" Type="http://schemas.openxmlformats.org/officeDocument/2006/relationships/hyperlink" Target="zim://A/Estados_Unidos.html" TargetMode="External"/><Relationship Id="rId10" Type="http://schemas.openxmlformats.org/officeDocument/2006/relationships/hyperlink" Target="zim://A/Nueva_York.html" TargetMode="External"/><Relationship Id="rId4" Type="http://schemas.openxmlformats.org/officeDocument/2006/relationships/hyperlink" Target="zim://A/M%C3%A9xico.html" TargetMode="External"/><Relationship Id="rId9" Type="http://schemas.openxmlformats.org/officeDocument/2006/relationships/hyperlink" Target="zim://A/Nocaut.html"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zim://A/18_de_mayo.html" TargetMode="External"/><Relationship Id="rId2" Type="http://schemas.openxmlformats.org/officeDocument/2006/relationships/hyperlink" Target="zim://A/1951.html" TargetMode="External"/><Relationship Id="rId1" Type="http://schemas.openxmlformats.org/officeDocument/2006/relationships/slideLayout" Target="../slideLayouts/slideLayout7.xml"/><Relationship Id="rId4" Type="http://schemas.openxmlformats.org/officeDocument/2006/relationships/hyperlink" Target="zim://A/1952.htm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zim://A/Carmen_Basilio.html" TargetMode="External"/><Relationship Id="rId2" Type="http://schemas.openxmlformats.org/officeDocument/2006/relationships/hyperlink" Target="zim://A/1953.html" TargetMode="External"/><Relationship Id="rId1" Type="http://schemas.openxmlformats.org/officeDocument/2006/relationships/slideLayout" Target="../slideLayouts/slideLayout7.xml"/><Relationship Id="rId6" Type="http://schemas.openxmlformats.org/officeDocument/2006/relationships/hyperlink" Target="zim://A/11_de_septiembre.html" TargetMode="External"/><Relationship Id="rId5" Type="http://schemas.openxmlformats.org/officeDocument/2006/relationships/hyperlink" Target="zim://A/18_de_junio.html" TargetMode="External"/><Relationship Id="rId4" Type="http://schemas.openxmlformats.org/officeDocument/2006/relationships/hyperlink" Target="zim://A/1954.html"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zim://A/Cuba.html" TargetMode="External"/><Relationship Id="rId3" Type="http://schemas.openxmlformats.org/officeDocument/2006/relationships/hyperlink" Target="zim://A/1910.html" TargetMode="External"/><Relationship Id="rId7" Type="http://schemas.openxmlformats.org/officeDocument/2006/relationships/hyperlink" Target="zim://A/La_Habana.html" TargetMode="External"/><Relationship Id="rId2" Type="http://schemas.openxmlformats.org/officeDocument/2006/relationships/hyperlink" Target="zim://A/28_de_octubre.html" TargetMode="External"/><Relationship Id="rId1" Type="http://schemas.openxmlformats.org/officeDocument/2006/relationships/slideLayout" Target="../slideLayouts/slideLayout7.xml"/><Relationship Id="rId6" Type="http://schemas.openxmlformats.org/officeDocument/2006/relationships/hyperlink" Target="zim://A/El_Cerro_(barrio).html" TargetMode="External"/><Relationship Id="rId11" Type="http://schemas.openxmlformats.org/officeDocument/2006/relationships/hyperlink" Target="zim://A/Jack_Johnson_(boxeador).html" TargetMode="External"/><Relationship Id="rId5" Type="http://schemas.openxmlformats.org/officeDocument/2006/relationships/hyperlink" Target="zim://A/1988.html" TargetMode="External"/><Relationship Id="rId10" Type="http://schemas.openxmlformats.org/officeDocument/2006/relationships/hyperlink" Target="zim://A/Nocaut.html" TargetMode="External"/><Relationship Id="rId4" Type="http://schemas.openxmlformats.org/officeDocument/2006/relationships/hyperlink" Target="zim://A/8_de_agosto.html" TargetMode="External"/><Relationship Id="rId9" Type="http://schemas.openxmlformats.org/officeDocument/2006/relationships/hyperlink" Target="zim://A/Boxeo.htm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1492336"/>
            <a:ext cx="9144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b="1" dirty="0">
                <a:latin typeface="Arial" panose="020B0604020202020204" pitchFamily="34" charset="0"/>
                <a:cs typeface="Arial" panose="020B0604020202020204" pitchFamily="34" charset="0"/>
              </a:rPr>
              <a:t>Tema 2. Las prácticas deportivas en la </a:t>
            </a:r>
            <a:r>
              <a:rPr lang="es-ES" sz="2400" b="1" dirty="0" smtClean="0">
                <a:latin typeface="Arial" panose="020B0604020202020204" pitchFamily="34" charset="0"/>
                <a:cs typeface="Arial" panose="020B0604020202020204" pitchFamily="34" charset="0"/>
              </a:rPr>
              <a:t>Neocolonia</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 “La gloria es inaccesible para la gran mayoría de los mortales, solo sus elegidos la disfrutan y perdura en el recuerdo de quienes con timidez la sueñan…”</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                 </a:t>
            </a:r>
            <a:r>
              <a:rPr lang="es-ES_tradnl" sz="2400" dirty="0" smtClean="0">
                <a:latin typeface="Arial" panose="020B0604020202020204" pitchFamily="34" charset="0"/>
                <a:cs typeface="Arial" panose="020B0604020202020204" pitchFamily="34" charset="0"/>
              </a:rPr>
              <a:t>   Elegidos </a:t>
            </a:r>
            <a:r>
              <a:rPr lang="es-ES_tradnl" sz="2400" dirty="0">
                <a:latin typeface="Arial" panose="020B0604020202020204" pitchFamily="34" charset="0"/>
                <a:cs typeface="Arial" panose="020B0604020202020204" pitchFamily="34" charset="0"/>
              </a:rPr>
              <a:t>por la gloria, Irene Forbes y Juan </a:t>
            </a:r>
            <a:r>
              <a:rPr lang="es-ES_tradnl" sz="2400" dirty="0" smtClean="0">
                <a:latin typeface="Arial" panose="020B0604020202020204" pitchFamily="34" charset="0"/>
                <a:cs typeface="Arial" panose="020B0604020202020204" pitchFamily="34" charset="0"/>
              </a:rPr>
              <a:t>Velázquez</a:t>
            </a:r>
          </a:p>
          <a:p>
            <a:pPr algn="just"/>
            <a:endParaRPr lang="es-ES" sz="2400" dirty="0">
              <a:latin typeface="Arial" panose="020B0604020202020204" pitchFamily="34" charset="0"/>
              <a:cs typeface="Arial" panose="020B0604020202020204" pitchFamily="34" charset="0"/>
            </a:endParaRPr>
          </a:p>
          <a:p>
            <a:pPr algn="just"/>
            <a:r>
              <a:rPr lang="es-ES_tradnl" sz="2400" b="1" dirty="0">
                <a:latin typeface="Arial" panose="020B0604020202020204" pitchFamily="34" charset="0"/>
                <a:cs typeface="Arial" panose="020B0604020202020204" pitchFamily="34" charset="0"/>
              </a:rPr>
              <a:t>Sumario:</a:t>
            </a:r>
            <a:r>
              <a:rPr lang="es-ES_tradnl" sz="2400" dirty="0">
                <a:latin typeface="Arial" panose="020B0604020202020204" pitchFamily="34" charset="0"/>
                <a:cs typeface="Arial" panose="020B0604020202020204" pitchFamily="34" charset="0"/>
              </a:rPr>
              <a:t> figuras importantes de esta época, exponentes del deporte en Cuba </a:t>
            </a:r>
            <a:endParaRPr lang="es-ES" sz="2400" dirty="0">
              <a:latin typeface="Arial" panose="020B0604020202020204" pitchFamily="34" charset="0"/>
              <a:cs typeface="Arial" panose="020B0604020202020204" pitchFamily="34" charset="0"/>
            </a:endParaRPr>
          </a:p>
          <a:p>
            <a:pPr algn="just">
              <a:lnSpc>
                <a:spcPct val="150000"/>
              </a:lnSpc>
            </a:pPr>
            <a:endParaRPr lang="es-VE" sz="24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291385"/>
            <a:ext cx="9144000" cy="44558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es-ES_tradnl" sz="2400" dirty="0">
                <a:latin typeface="Arial" panose="020B0604020202020204" pitchFamily="34" charset="0"/>
                <a:cs typeface="Arial" panose="020B0604020202020204" pitchFamily="34" charset="0"/>
              </a:rPr>
              <a:t>E</a:t>
            </a:r>
            <a:r>
              <a:rPr lang="es-ES_tradnl" sz="2400" dirty="0" smtClean="0">
                <a:latin typeface="Arial" panose="020B0604020202020204" pitchFamily="34" charset="0"/>
                <a:cs typeface="Arial" panose="020B0604020202020204" pitchFamily="34" charset="0"/>
              </a:rPr>
              <a:t>l </a:t>
            </a:r>
            <a:r>
              <a:rPr lang="es-ES_tradnl" sz="2400" dirty="0">
                <a:latin typeface="Arial" panose="020B0604020202020204" pitchFamily="34" charset="0"/>
                <a:cs typeface="Arial" panose="020B0604020202020204" pitchFamily="34" charset="0"/>
              </a:rPr>
              <a:t>Comité Olímpico Cubano, se creó en agosto de 1926, con el nombre de Junta Nacional para los juegos centroamericanos y el nombre actual fue adoptado el 8 de mayo de 1937 por el decreto presidencial N. 1509. Los deportes en los cuales Cuba se destacó principalmente fueron, el béisbol, el boxeo, el campo y pista, la esgrima, el ajedrez, y el </a:t>
            </a:r>
            <a:r>
              <a:rPr lang="es-ES_tradnl" sz="2400" dirty="0" err="1">
                <a:latin typeface="Arial" panose="020B0604020202020204" pitchFamily="34" charset="0"/>
                <a:cs typeface="Arial" panose="020B0604020202020204" pitchFamily="34" charset="0"/>
              </a:rPr>
              <a:t>yatismo</a:t>
            </a:r>
            <a:r>
              <a:rPr lang="es-ES_tradnl" sz="2400" dirty="0">
                <a:latin typeface="Arial" panose="020B0604020202020204" pitchFamily="34" charset="0"/>
                <a:cs typeface="Arial" panose="020B0604020202020204" pitchFamily="34" charset="0"/>
              </a:rPr>
              <a:t>, entre otros, y que en esta etapa se establece en Cuba algo que se ha hecho llamar “La Batalla de los Sistemas”. </a:t>
            </a:r>
            <a:endParaRPr lang="es-VE" sz="24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670630"/>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En los primeros juegos olímpicos en Atenas 1896 participaron solo 10 países, donde Cuba no tuvo participación, ya en los juegos de París 1900 donde participan 19 países, nuestro país participa y queda en el lugar </a:t>
            </a:r>
            <a:r>
              <a:rPr lang="es-ES_tradnl" sz="2400" dirty="0" smtClean="0">
                <a:latin typeface="Arial" panose="020B0604020202020204" pitchFamily="34" charset="0"/>
                <a:cs typeface="Arial" panose="020B0604020202020204" pitchFamily="34" charset="0"/>
              </a:rPr>
              <a:t>12, con </a:t>
            </a:r>
            <a:r>
              <a:rPr lang="es-ES_tradnl" sz="2400" dirty="0">
                <a:latin typeface="Arial" panose="020B0604020202020204" pitchFamily="34" charset="0"/>
                <a:cs typeface="Arial" panose="020B0604020202020204" pitchFamily="34" charset="0"/>
              </a:rPr>
              <a:t>una medalla de oro y una plata mediante el esgrimista Ramón Fonst primer medallista de oro en unos juegos Olímpico cubano</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En los juegos de San Luis 1904 donde participan solo 9 países, nuestro país alcanza el mejor lugar de la historia en unos juegos olímpicos, tercer lugar por países con 10 medallas 4 de oro, 3 de plata y 3 de bronce, siendo las figuras más destacadas Ramón Fonst, Manuel Dionisio Díaz, y el cartero de La Habana, Félix Carvajal (El andarín), además de tres atletas americanos que compitieron por Cuba en la modalidad de esgrima.</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215337"/>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s-ES_tradnl" sz="2400" b="1" dirty="0" smtClean="0">
                <a:latin typeface="Arial" panose="020B0604020202020204" pitchFamily="34" charset="0"/>
                <a:cs typeface="Arial" panose="020B0604020202020204" pitchFamily="34" charset="0"/>
              </a:rPr>
              <a:t>Deporte </a:t>
            </a:r>
            <a:r>
              <a:rPr lang="es-ES_tradnl" sz="2400" b="1" dirty="0">
                <a:latin typeface="Arial" panose="020B0604020202020204" pitchFamily="34" charset="0"/>
                <a:cs typeface="Arial" panose="020B0604020202020204" pitchFamily="34" charset="0"/>
              </a:rPr>
              <a:t>de esgrima   </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Ramón Fonst Segundo</a:t>
            </a:r>
            <a:endParaRPr lang="es-ES" sz="2400" dirty="0">
              <a:latin typeface="Arial" panose="020B0604020202020204" pitchFamily="34" charset="0"/>
              <a:cs typeface="Arial" panose="020B0604020202020204" pitchFamily="34" charset="0"/>
            </a:endParaRPr>
          </a:p>
          <a:p>
            <a:r>
              <a:rPr lang="es-ES_tradnl" sz="2400" dirty="0">
                <a:latin typeface="Arial" panose="020B0604020202020204" pitchFamily="34" charset="0"/>
                <a:cs typeface="Arial" panose="020B0604020202020204" pitchFamily="34" charset="0"/>
              </a:rPr>
              <a:t>Manuel Dionisio </a:t>
            </a:r>
            <a:r>
              <a:rPr lang="es-ES_tradnl" sz="2400" dirty="0" smtClean="0">
                <a:latin typeface="Arial" panose="020B0604020202020204" pitchFamily="34" charset="0"/>
                <a:cs typeface="Arial" panose="020B0604020202020204" pitchFamily="34" charset="0"/>
              </a:rPr>
              <a:t>Díaz</a:t>
            </a:r>
          </a:p>
          <a:p>
            <a:endParaRPr lang="es-ES" sz="2400" dirty="0">
              <a:latin typeface="Arial" panose="020B0604020202020204" pitchFamily="34" charset="0"/>
              <a:cs typeface="Arial" panose="020B0604020202020204" pitchFamily="34" charset="0"/>
            </a:endParaRPr>
          </a:p>
          <a:p>
            <a:pPr algn="just"/>
            <a:r>
              <a:rPr lang="es-ES_tradnl" sz="2400" b="1" dirty="0">
                <a:latin typeface="Arial" panose="020B0604020202020204" pitchFamily="34" charset="0"/>
                <a:cs typeface="Arial" panose="020B0604020202020204" pitchFamily="34" charset="0"/>
              </a:rPr>
              <a:t>Ramón Fonst Segundo</a:t>
            </a:r>
            <a:r>
              <a:rPr lang="es-ES_tradnl" sz="2400" dirty="0">
                <a:latin typeface="Arial" panose="020B0604020202020204" pitchFamily="34" charset="0"/>
                <a:cs typeface="Arial" panose="020B0604020202020204" pitchFamily="34" charset="0"/>
              </a:rPr>
              <a:t> de origen burgués, desde niño se educó en París: Allí realizó sus estudios fundamentales y dio sus </a:t>
            </a:r>
            <a:r>
              <a:rPr lang="es-ES_tradnl" sz="2400" dirty="0" smtClean="0">
                <a:latin typeface="Arial" panose="020B0604020202020204" pitchFamily="34" charset="0"/>
                <a:cs typeface="Arial" panose="020B0604020202020204" pitchFamily="34" charset="0"/>
              </a:rPr>
              <a:t>primeros </a:t>
            </a:r>
            <a:r>
              <a:rPr lang="es-ES_tradnl" sz="2400" dirty="0">
                <a:latin typeface="Arial" panose="020B0604020202020204" pitchFamily="34" charset="0"/>
                <a:cs typeface="Arial" panose="020B0604020202020204" pitchFamily="34" charset="0"/>
              </a:rPr>
              <a:t>pasos en la difícil esgrima. El primer campeón olímpico de nuestra historia deportiva nació el 31 de agosto de 1883 en la capital habanera, desde muy niño mostró capacidades físicas para el deporte, fallece el 9 de septiembre de 1959 en la capital cubana, fue presidente del Comité Olímpico Cubano desde 1941 a 1946.</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7504" y="476673"/>
            <a:ext cx="892899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dirty="0">
                <a:latin typeface="Arial" panose="020B0604020202020204" pitchFamily="34" charset="0"/>
                <a:cs typeface="Arial" panose="020B0604020202020204" pitchFamily="34" charset="0"/>
              </a:rPr>
              <a:t>Es catalogado como el mejor esgrimista cubano de todos los tiempos y es uno de los deportistas </a:t>
            </a:r>
            <a:r>
              <a:rPr lang="es-ES" sz="2400" dirty="0" smtClean="0">
                <a:latin typeface="Arial" panose="020B0604020202020204" pitchFamily="34" charset="0"/>
                <a:cs typeface="Arial" panose="020B0604020202020204" pitchFamily="34" charset="0"/>
              </a:rPr>
              <a:t>latinoamericanos </a:t>
            </a:r>
            <a:r>
              <a:rPr lang="es-ES" sz="2400" dirty="0">
                <a:latin typeface="Arial" panose="020B0604020202020204" pitchFamily="34" charset="0"/>
                <a:cs typeface="Arial" panose="020B0604020202020204" pitchFamily="34" charset="0"/>
              </a:rPr>
              <a:t>con mayor cantidad de galardones olímpicos. Era llamado El nunca Segundo. Zurdo, muy alto, de gran alcance en sus brazos, fuerza y resistencia </a:t>
            </a:r>
            <a:r>
              <a:rPr lang="es-ES" sz="2400" dirty="0" smtClean="0">
                <a:latin typeface="Arial" panose="020B0604020202020204" pitchFamily="34" charset="0"/>
                <a:cs typeface="Arial" panose="020B0604020202020204" pitchFamily="34" charset="0"/>
              </a:rPr>
              <a:t>extraordinarias.</a:t>
            </a:r>
          </a:p>
          <a:p>
            <a:pPr algn="just"/>
            <a:endParaRPr lang="es-ES" sz="2400" dirty="0">
              <a:latin typeface="Arial" panose="020B0604020202020204" pitchFamily="34" charset="0"/>
              <a:cs typeface="Arial" panose="020B0604020202020204" pitchFamily="34" charset="0"/>
            </a:endParaRPr>
          </a:p>
          <a:p>
            <a:pPr algn="just"/>
            <a:r>
              <a:rPr lang="es-ES" sz="2400" dirty="0">
                <a:latin typeface="Arial" panose="020B0604020202020204" pitchFamily="34" charset="0"/>
                <a:cs typeface="Arial" panose="020B0604020202020204" pitchFamily="34" charset="0"/>
              </a:rPr>
              <a:t>Al imponerse en espada y lograr el segundo puesto en la prueba profesional en París, 1900. Declaró mucho tiempo después de este éxito a la prensa</a:t>
            </a:r>
            <a:r>
              <a:rPr lang="es-ES"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 sz="2400" i="1" dirty="0">
                <a:latin typeface="Arial" panose="020B0604020202020204" pitchFamily="34" charset="0"/>
                <a:cs typeface="Arial" panose="020B0604020202020204" pitchFamily="34" charset="0"/>
              </a:rPr>
              <a:t>"Cuando gané el campeonato </a:t>
            </a:r>
            <a:r>
              <a:rPr lang="es-ES" sz="2400" i="1" dirty="0" smtClean="0">
                <a:latin typeface="Arial" panose="020B0604020202020204" pitchFamily="34" charset="0"/>
                <a:cs typeface="Arial" panose="020B0604020202020204" pitchFamily="34" charset="0"/>
              </a:rPr>
              <a:t>olímpico, </a:t>
            </a:r>
            <a:r>
              <a:rPr lang="es-ES" sz="2400" i="1" dirty="0">
                <a:latin typeface="Arial" panose="020B0604020202020204" pitchFamily="34" charset="0"/>
                <a:cs typeface="Arial" panose="020B0604020202020204" pitchFamily="34" charset="0"/>
              </a:rPr>
              <a:t>en el año 1900, contaba sólo 17 años, y a pesar de la franca y potente hostilidad de los jueces, que no sólo veían en mí a un extranjero, a un latinoamericano, a un intruso, sino a un muchacho que debía únicamente estar estudiando en liceo y no derrotando a ídolos consagrados".</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7504" y="908720"/>
            <a:ext cx="8929718" cy="5262979"/>
          </a:xfrm>
          <a:prstGeom prst="rect">
            <a:avLst/>
          </a:prstGeom>
        </p:spPr>
        <p:txBody>
          <a:bodyPr wrap="square">
            <a:spAutoFit/>
          </a:bodyPr>
          <a:lstStyle/>
          <a:p>
            <a:pPr algn="just"/>
            <a:r>
              <a:rPr lang="es-ES" sz="2400" dirty="0">
                <a:latin typeface="Arial" panose="020B0604020202020204" pitchFamily="34" charset="0"/>
                <a:cs typeface="Arial" panose="020B0604020202020204" pitchFamily="34" charset="0"/>
              </a:rPr>
              <a:t>Fonst también consiguió la presea dorada por equipos multinacional de florete, en compañía de Manuel Dionisio Díaz y el norteamericano </a:t>
            </a:r>
            <a:r>
              <a:rPr lang="es-ES" sz="2400" dirty="0" err="1" smtClean="0">
                <a:latin typeface="Arial" panose="020B0604020202020204" pitchFamily="34" charset="0"/>
                <a:cs typeface="Arial" panose="020B0604020202020204" pitchFamily="34" charset="0"/>
              </a:rPr>
              <a:t>Albertson</a:t>
            </a:r>
            <a:r>
              <a:rPr lang="es-ES" sz="2400" dirty="0" smtClean="0">
                <a:latin typeface="Arial" panose="020B0604020202020204" pitchFamily="34" charset="0"/>
                <a:cs typeface="Arial" panose="020B0604020202020204" pitchFamily="34" charset="0"/>
              </a:rPr>
              <a:t> Van </a:t>
            </a:r>
            <a:r>
              <a:rPr lang="es-ES" sz="2400" dirty="0" err="1" smtClean="0">
                <a:latin typeface="Arial" panose="020B0604020202020204" pitchFamily="34" charset="0"/>
                <a:cs typeface="Arial" panose="020B0604020202020204" pitchFamily="34" charset="0"/>
              </a:rPr>
              <a:t>Zo</a:t>
            </a:r>
            <a:r>
              <a:rPr lang="es-ES" sz="2400" dirty="0" smtClean="0">
                <a:latin typeface="Arial" panose="020B0604020202020204" pitchFamily="34" charset="0"/>
                <a:cs typeface="Arial" panose="020B0604020202020204" pitchFamily="34" charset="0"/>
              </a:rPr>
              <a:t> Post.</a:t>
            </a:r>
          </a:p>
          <a:p>
            <a:pPr algn="just"/>
            <a:endParaRPr lang="es-ES" sz="2400" dirty="0" smtClean="0">
              <a:latin typeface="Arial" panose="020B0604020202020204" pitchFamily="34" charset="0"/>
              <a:cs typeface="Arial" panose="020B0604020202020204" pitchFamily="34" charset="0"/>
            </a:endParaRPr>
          </a:p>
          <a:p>
            <a:pPr algn="just"/>
            <a:r>
              <a:rPr lang="es-ES" sz="2400" dirty="0" smtClean="0">
                <a:latin typeface="Arial" panose="020B0604020202020204" pitchFamily="34" charset="0"/>
                <a:cs typeface="Arial" panose="020B0604020202020204" pitchFamily="34" charset="0"/>
              </a:rPr>
              <a:t>Todavía </a:t>
            </a:r>
            <a:r>
              <a:rPr lang="es-ES" sz="2400" dirty="0">
                <a:latin typeface="Arial" panose="020B0604020202020204" pitchFamily="34" charset="0"/>
                <a:cs typeface="Arial" panose="020B0604020202020204" pitchFamily="34" charset="0"/>
              </a:rPr>
              <a:t>es el latinoamericano con mayor cantidad de galardones </a:t>
            </a:r>
            <a:r>
              <a:rPr lang="es-ES" sz="2400" dirty="0" smtClean="0">
                <a:latin typeface="Arial" panose="020B0604020202020204" pitchFamily="34" charset="0"/>
                <a:cs typeface="Arial" panose="020B0604020202020204" pitchFamily="34" charset="0"/>
              </a:rPr>
              <a:t>olímpicos y no </a:t>
            </a:r>
            <a:r>
              <a:rPr lang="es-ES" sz="2400" dirty="0">
                <a:latin typeface="Arial" panose="020B0604020202020204" pitchFamily="34" charset="0"/>
                <a:cs typeface="Arial" panose="020B0604020202020204" pitchFamily="34" charset="0"/>
              </a:rPr>
              <a:t>solo prestigió el mundo de la esgrima. También practicó con acierto otras disciplinas como el denominado boxeo francés, </a:t>
            </a:r>
            <a:r>
              <a:rPr lang="es-ES" sz="2400" dirty="0" smtClean="0">
                <a:latin typeface="Arial" panose="020B0604020202020204" pitchFamily="34" charset="0"/>
                <a:cs typeface="Arial" panose="020B0604020202020204" pitchFamily="34" charset="0"/>
              </a:rPr>
              <a:t>ciclismo y tiro.</a:t>
            </a:r>
          </a:p>
          <a:p>
            <a:pPr algn="just"/>
            <a:r>
              <a:rPr lang="es-ES" sz="2400" dirty="0" smtClean="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pPr algn="just"/>
            <a:r>
              <a:rPr lang="es-ES" sz="2400" dirty="0">
                <a:latin typeface="Arial" panose="020B0604020202020204" pitchFamily="34" charset="0"/>
                <a:cs typeface="Arial" panose="020B0604020202020204" pitchFamily="34" charset="0"/>
              </a:rPr>
              <a:t>Se mantuvo en activo durante unos 40 años, sobre todo en la primera de las disciplinas mencionadas. Basta decir que, siendo aún muy joven, en el breve lapso de un año, ganó 64 medallas, 44 de ellas en tiro de pistola, y el resto en torneos de espada y carreras de bicicletas.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1458388"/>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dirty="0">
                <a:latin typeface="Arial" panose="020B0604020202020204" pitchFamily="34" charset="0"/>
                <a:cs typeface="Arial" panose="020B0604020202020204" pitchFamily="34" charset="0"/>
              </a:rPr>
              <a:t>En 1915 es realizada la Exposición de </a:t>
            </a:r>
            <a:r>
              <a:rPr lang="es-ES" sz="2400" dirty="0" smtClean="0">
                <a:latin typeface="Arial" panose="020B0604020202020204" pitchFamily="34" charset="0"/>
                <a:cs typeface="Arial" panose="020B0604020202020204" pitchFamily="34" charset="0"/>
              </a:rPr>
              <a:t>San Francisco </a:t>
            </a:r>
            <a:r>
              <a:rPr lang="es-ES" sz="2400" dirty="0">
                <a:latin typeface="Arial" panose="020B0604020202020204" pitchFamily="34" charset="0"/>
                <a:cs typeface="Arial" panose="020B0604020202020204" pitchFamily="34" charset="0"/>
              </a:rPr>
              <a:t>en </a:t>
            </a:r>
            <a:r>
              <a:rPr lang="es-ES" sz="2400" dirty="0" smtClean="0">
                <a:latin typeface="Arial" panose="020B0604020202020204" pitchFamily="34" charset="0"/>
                <a:cs typeface="Arial" panose="020B0604020202020204" pitchFamily="34" charset="0"/>
              </a:rPr>
              <a:t>California </a:t>
            </a:r>
            <a:r>
              <a:rPr lang="es-ES" sz="2400" dirty="0">
                <a:latin typeface="Arial" panose="020B0604020202020204" pitchFamily="34" charset="0"/>
                <a:cs typeface="Arial" panose="020B0604020202020204" pitchFamily="34" charset="0"/>
              </a:rPr>
              <a:t>y como era habitual contempló </a:t>
            </a:r>
            <a:r>
              <a:rPr lang="es-ES" sz="2400" dirty="0" smtClean="0">
                <a:latin typeface="Arial" panose="020B0604020202020204" pitchFamily="34" charset="0"/>
                <a:cs typeface="Arial" panose="020B0604020202020204" pitchFamily="34" charset="0"/>
              </a:rPr>
              <a:t>el certamen </a:t>
            </a:r>
            <a:r>
              <a:rPr lang="es-ES" sz="2400" dirty="0" err="1">
                <a:latin typeface="Arial" panose="020B0604020202020204" pitchFamily="34" charset="0"/>
                <a:cs typeface="Arial" panose="020B0604020202020204" pitchFamily="34" charset="0"/>
              </a:rPr>
              <a:t>esgrimístico</a:t>
            </a:r>
            <a:r>
              <a:rPr lang="es-ES" sz="2400" dirty="0">
                <a:latin typeface="Arial" panose="020B0604020202020204" pitchFamily="34" charset="0"/>
                <a:cs typeface="Arial" panose="020B0604020202020204" pitchFamily="34" charset="0"/>
              </a:rPr>
              <a:t> en las tres armas. El maestro Fonst triunfó por partida triple, en calidad de invicto, venciendo a más de 100 adversarios según reseñan los periódicos de la época. Como reconocimiento, a su regreso es proclamado tirador de esgrima amateurs "</a:t>
            </a:r>
            <a:r>
              <a:rPr lang="es-ES" sz="2400" dirty="0" err="1">
                <a:latin typeface="Arial" panose="020B0604020202020204" pitchFamily="34" charset="0"/>
                <a:cs typeface="Arial" panose="020B0604020202020204" pitchFamily="34" charset="0"/>
              </a:rPr>
              <a:t>hors</a:t>
            </a:r>
            <a:r>
              <a:rPr lang="es-ES" sz="2400" dirty="0">
                <a:latin typeface="Arial" panose="020B0604020202020204" pitchFamily="34" charset="0"/>
                <a:cs typeface="Arial" panose="020B0604020202020204" pitchFamily="34" charset="0"/>
              </a:rPr>
              <a:t> </a:t>
            </a:r>
            <a:r>
              <a:rPr lang="es-ES" sz="2400" dirty="0" err="1">
                <a:latin typeface="Arial" panose="020B0604020202020204" pitchFamily="34" charset="0"/>
                <a:cs typeface="Arial" panose="020B0604020202020204" pitchFamily="34" charset="0"/>
              </a:rPr>
              <a:t>classe</a:t>
            </a:r>
            <a:r>
              <a:rPr lang="es-ES" sz="2400" dirty="0">
                <a:latin typeface="Arial" panose="020B0604020202020204" pitchFamily="34" charset="0"/>
                <a:cs typeface="Arial" panose="020B0604020202020204" pitchFamily="34" charset="0"/>
              </a:rPr>
              <a:t>" o sea fuera de clase, por la Federación Nacional, que le concede a partir de ese momento una plaza en el equipo Cuba sin someterse a eliminatorias.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2411622"/>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dirty="0" smtClean="0">
                <a:latin typeface="Arial" panose="020B0604020202020204" pitchFamily="34" charset="0"/>
                <a:cs typeface="Arial" panose="020B0604020202020204" pitchFamily="34" charset="0"/>
              </a:rPr>
              <a:t>En </a:t>
            </a:r>
            <a:r>
              <a:rPr lang="es-ES" sz="2400" dirty="0">
                <a:latin typeface="Arial" panose="020B0604020202020204" pitchFamily="34" charset="0"/>
                <a:cs typeface="Arial" panose="020B0604020202020204" pitchFamily="34" charset="0"/>
              </a:rPr>
              <a:t>la década de los cincuenta se desempeñó como tesorero de la Dirección General de Deportes, después de triunfo revolucionario fungió como asesor del Departamento de Educación Física y Deportes del Ministerio de Educación, hasta sus últimos días.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149333"/>
            <a:ext cx="882404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b="1" dirty="0">
                <a:latin typeface="Arial" panose="020B0604020202020204" pitchFamily="34" charset="0"/>
                <a:cs typeface="Arial" panose="020B0604020202020204" pitchFamily="34" charset="0"/>
              </a:rPr>
              <a:t>Deporte de Atletismo </a:t>
            </a:r>
            <a:endParaRPr lang="es-ES" sz="2400" b="1" dirty="0" smtClean="0">
              <a:latin typeface="Arial" panose="020B0604020202020204" pitchFamily="34" charset="0"/>
              <a:cs typeface="Arial" panose="020B0604020202020204" pitchFamily="34" charset="0"/>
            </a:endParaRPr>
          </a:p>
          <a:p>
            <a:pPr algn="just"/>
            <a:endParaRPr lang="es-ES" sz="2400" dirty="0">
              <a:latin typeface="Arial" panose="020B0604020202020204" pitchFamily="34" charset="0"/>
              <a:cs typeface="Arial" panose="020B0604020202020204" pitchFamily="34" charset="0"/>
            </a:endParaRPr>
          </a:p>
          <a:p>
            <a:pPr algn="just"/>
            <a:r>
              <a:rPr lang="es-ES" sz="2400" b="1" dirty="0">
                <a:latin typeface="Arial" panose="020B0604020202020204" pitchFamily="34" charset="0"/>
                <a:cs typeface="Arial" panose="020B0604020202020204" pitchFamily="34" charset="0"/>
              </a:rPr>
              <a:t>Rafael </a:t>
            </a:r>
            <a:r>
              <a:rPr lang="es-ES" sz="2400" b="1" dirty="0" err="1">
                <a:latin typeface="Arial" panose="020B0604020202020204" pitchFamily="34" charset="0"/>
                <a:cs typeface="Arial" panose="020B0604020202020204" pitchFamily="34" charset="0"/>
              </a:rPr>
              <a:t>Fortún</a:t>
            </a:r>
            <a:r>
              <a:rPr lang="es-ES" sz="2400" b="1" dirty="0">
                <a:latin typeface="Arial" panose="020B0604020202020204" pitchFamily="34" charset="0"/>
                <a:cs typeface="Arial" panose="020B0604020202020204" pitchFamily="34" charset="0"/>
              </a:rPr>
              <a:t> </a:t>
            </a:r>
            <a:r>
              <a:rPr lang="es-ES" sz="2400" b="1" dirty="0" err="1">
                <a:latin typeface="Arial" panose="020B0604020202020204" pitchFamily="34" charset="0"/>
                <a:cs typeface="Arial" panose="020B0604020202020204" pitchFamily="34" charset="0"/>
              </a:rPr>
              <a:t>Chacon</a:t>
            </a:r>
            <a:endParaRPr lang="es-ES" sz="2400" dirty="0">
              <a:latin typeface="Arial" panose="020B0604020202020204" pitchFamily="34" charset="0"/>
              <a:cs typeface="Arial" panose="020B0604020202020204" pitchFamily="34" charset="0"/>
            </a:endParaRPr>
          </a:p>
          <a:p>
            <a:pPr algn="just"/>
            <a:r>
              <a:rPr lang="es-ES" sz="2400" b="1" dirty="0" err="1">
                <a:latin typeface="Arial" panose="020B0604020202020204" pitchFamily="34" charset="0"/>
                <a:cs typeface="Arial" panose="020B0604020202020204" pitchFamily="34" charset="0"/>
              </a:rPr>
              <a:t>Angel</a:t>
            </a:r>
            <a:r>
              <a:rPr lang="es-ES" sz="2400" b="1" dirty="0">
                <a:latin typeface="Arial" panose="020B0604020202020204" pitchFamily="34" charset="0"/>
                <a:cs typeface="Arial" panose="020B0604020202020204" pitchFamily="34" charset="0"/>
              </a:rPr>
              <a:t> García</a:t>
            </a:r>
            <a:endParaRPr lang="es-ES" sz="2400" dirty="0">
              <a:latin typeface="Arial" panose="020B0604020202020204" pitchFamily="34" charset="0"/>
              <a:cs typeface="Arial" panose="020B0604020202020204" pitchFamily="34" charset="0"/>
            </a:endParaRPr>
          </a:p>
          <a:p>
            <a:pPr algn="just"/>
            <a:r>
              <a:rPr lang="es-ES" sz="2400" b="1" dirty="0" err="1">
                <a:latin typeface="Arial" panose="020B0604020202020204" pitchFamily="34" charset="0"/>
                <a:cs typeface="Arial" panose="020B0604020202020204" pitchFamily="34" charset="0"/>
              </a:rPr>
              <a:t>Felix</a:t>
            </a:r>
            <a:r>
              <a:rPr lang="es-ES" sz="2400" b="1" dirty="0">
                <a:latin typeface="Arial" panose="020B0604020202020204" pitchFamily="34" charset="0"/>
                <a:cs typeface="Arial" panose="020B0604020202020204" pitchFamily="34" charset="0"/>
              </a:rPr>
              <a:t> </a:t>
            </a:r>
            <a:r>
              <a:rPr lang="es-ES" sz="2400" b="1" dirty="0" smtClean="0">
                <a:latin typeface="Arial" panose="020B0604020202020204" pitchFamily="34" charset="0"/>
                <a:cs typeface="Arial" panose="020B0604020202020204" pitchFamily="34" charset="0"/>
              </a:rPr>
              <a:t>Carvajal</a:t>
            </a:r>
          </a:p>
          <a:p>
            <a:pPr algn="just"/>
            <a:r>
              <a:rPr lang="es-ES" sz="2400" b="1" dirty="0">
                <a:latin typeface="Arial" panose="020B0604020202020204" pitchFamily="34" charset="0"/>
                <a:cs typeface="Arial" panose="020B0604020202020204" pitchFamily="34" charset="0"/>
              </a:rPr>
              <a:t>José «Pepe» </a:t>
            </a:r>
            <a:r>
              <a:rPr lang="es-ES" sz="2400" b="1" dirty="0" smtClean="0">
                <a:latin typeface="Arial" panose="020B0604020202020204" pitchFamily="34" charset="0"/>
                <a:cs typeface="Arial" panose="020B0604020202020204" pitchFamily="34" charset="0"/>
              </a:rPr>
              <a:t>Barrientos</a:t>
            </a:r>
          </a:p>
          <a:p>
            <a:pPr algn="just"/>
            <a:endParaRPr lang="es-ES" sz="2400" b="1" dirty="0">
              <a:latin typeface="Arial" panose="020B0604020202020204" pitchFamily="34" charset="0"/>
              <a:cs typeface="Arial" panose="020B0604020202020204" pitchFamily="34" charset="0"/>
            </a:endParaRPr>
          </a:p>
          <a:p>
            <a:pPr algn="just"/>
            <a:r>
              <a:rPr lang="es-ES" sz="2400" b="1" dirty="0">
                <a:latin typeface="Arial" panose="020B0604020202020204" pitchFamily="34" charset="0"/>
                <a:cs typeface="Arial" panose="020B0604020202020204" pitchFamily="34" charset="0"/>
              </a:rPr>
              <a:t>Rafael </a:t>
            </a:r>
            <a:r>
              <a:rPr lang="es-ES" sz="2400" b="1" dirty="0" err="1">
                <a:latin typeface="Arial" panose="020B0604020202020204" pitchFamily="34" charset="0"/>
                <a:cs typeface="Arial" panose="020B0604020202020204" pitchFamily="34" charset="0"/>
              </a:rPr>
              <a:t>Fortún</a:t>
            </a:r>
            <a:r>
              <a:rPr lang="es-ES" sz="2400" b="1" dirty="0">
                <a:latin typeface="Arial" panose="020B0604020202020204" pitchFamily="34" charset="0"/>
                <a:cs typeface="Arial" panose="020B0604020202020204" pitchFamily="34" charset="0"/>
              </a:rPr>
              <a:t> Chacón</a:t>
            </a:r>
            <a:r>
              <a:rPr lang="es-ES" sz="2400" dirty="0">
                <a:latin typeface="Arial" panose="020B0604020202020204" pitchFamily="34" charset="0"/>
                <a:cs typeface="Arial" panose="020B0604020202020204" pitchFamily="34" charset="0"/>
              </a:rPr>
              <a:t> </a:t>
            </a:r>
            <a:r>
              <a:rPr lang="es-ES" sz="2400" dirty="0" smtClean="0">
                <a:latin typeface="Arial" panose="020B0604020202020204" pitchFamily="34" charset="0"/>
                <a:cs typeface="Arial" panose="020B0604020202020204" pitchFamily="34" charset="0"/>
              </a:rPr>
              <a:t>(Camagüey, 5 de agosto </a:t>
            </a:r>
            <a:r>
              <a:rPr lang="es-ES" sz="2400" dirty="0">
                <a:latin typeface="Arial" panose="020B0604020202020204" pitchFamily="34" charset="0"/>
                <a:cs typeface="Arial" panose="020B0604020202020204" pitchFamily="34" charset="0"/>
              </a:rPr>
              <a:t>de </a:t>
            </a:r>
            <a:r>
              <a:rPr lang="es-ES" sz="2400" dirty="0" smtClean="0">
                <a:latin typeface="Arial" panose="020B0604020202020204" pitchFamily="34" charset="0"/>
                <a:cs typeface="Arial" panose="020B0604020202020204" pitchFamily="34" charset="0"/>
              </a:rPr>
              <a:t>1919-22 de junio de 1982) </a:t>
            </a:r>
            <a:r>
              <a:rPr lang="es-ES" sz="2400" dirty="0">
                <a:latin typeface="Arial" panose="020B0604020202020204" pitchFamily="34" charset="0"/>
                <a:cs typeface="Arial" panose="020B0604020202020204" pitchFamily="34" charset="0"/>
              </a:rPr>
              <a:t>fue un atleta </a:t>
            </a:r>
            <a:r>
              <a:rPr lang="es-ES" sz="2400" dirty="0" smtClean="0">
                <a:latin typeface="Arial" panose="020B0604020202020204" pitchFamily="34" charset="0"/>
                <a:cs typeface="Arial" panose="020B0604020202020204" pitchFamily="34" charset="0"/>
              </a:rPr>
              <a:t>cubano. </a:t>
            </a:r>
            <a:r>
              <a:rPr lang="es-ES" sz="2400" dirty="0">
                <a:latin typeface="Arial" panose="020B0604020202020204" pitchFamily="34" charset="0"/>
                <a:cs typeface="Arial" panose="020B0604020202020204" pitchFamily="34" charset="0"/>
              </a:rPr>
              <a:t>Durante su carrera deportiva ostentó dos medallas de oro en </a:t>
            </a:r>
            <a:r>
              <a:rPr lang="es-ES" sz="2400" dirty="0" smtClean="0">
                <a:latin typeface="Arial" panose="020B0604020202020204" pitchFamily="34" charset="0"/>
                <a:cs typeface="Arial" panose="020B0604020202020204" pitchFamily="34" charset="0"/>
              </a:rPr>
              <a:t>Juegos Panamericanos </a:t>
            </a:r>
            <a:r>
              <a:rPr lang="es-ES" sz="2400" dirty="0">
                <a:latin typeface="Arial" panose="020B0604020202020204" pitchFamily="34" charset="0"/>
                <a:cs typeface="Arial" panose="020B0604020202020204" pitchFamily="34" charset="0"/>
              </a:rPr>
              <a:t>dos participaciones en </a:t>
            </a:r>
            <a:r>
              <a:rPr lang="es-ES" sz="2400" dirty="0" smtClean="0">
                <a:latin typeface="Arial" panose="020B0604020202020204" pitchFamily="34" charset="0"/>
                <a:cs typeface="Arial" panose="020B0604020202020204" pitchFamily="34" charset="0"/>
              </a:rPr>
              <a:t>Juegos Olímpicos.</a:t>
            </a:r>
            <a:endParaRPr lang="es-ES" sz="2400" dirty="0">
              <a:latin typeface="Arial" panose="020B0604020202020204" pitchFamily="34" charset="0"/>
              <a:cs typeface="Arial" panose="020B0604020202020204" pitchFamily="34" charset="0"/>
            </a:endParaRPr>
          </a:p>
          <a:p>
            <a:pPr algn="just"/>
            <a:r>
              <a:rPr lang="es-ES" sz="2400" dirty="0">
                <a:latin typeface="Arial" panose="020B0604020202020204" pitchFamily="34" charset="0"/>
                <a:cs typeface="Arial" panose="020B0604020202020204" pitchFamily="34" charset="0"/>
              </a:rPr>
              <a:t>Los primeros pasos en la vida deportiva de Rafael </a:t>
            </a:r>
            <a:r>
              <a:rPr lang="es-ES" sz="2400" dirty="0" err="1">
                <a:latin typeface="Arial" panose="020B0604020202020204" pitchFamily="34" charset="0"/>
                <a:cs typeface="Arial" panose="020B0604020202020204" pitchFamily="34" charset="0"/>
              </a:rPr>
              <a:t>Fortún</a:t>
            </a:r>
            <a:r>
              <a:rPr lang="es-ES" sz="2400" dirty="0">
                <a:latin typeface="Arial" panose="020B0604020202020204" pitchFamily="34" charset="0"/>
                <a:cs typeface="Arial" panose="020B0604020202020204" pitchFamily="34" charset="0"/>
              </a:rPr>
              <a:t> fueron en el </a:t>
            </a:r>
            <a:r>
              <a:rPr lang="es-ES" sz="2400" dirty="0" smtClean="0">
                <a:latin typeface="Arial" panose="020B0604020202020204" pitchFamily="34" charset="0"/>
                <a:cs typeface="Arial" panose="020B0604020202020204" pitchFamily="34" charset="0"/>
              </a:rPr>
              <a:t>béisbol, </a:t>
            </a:r>
            <a:r>
              <a:rPr lang="es-ES" sz="2400" dirty="0">
                <a:latin typeface="Arial" panose="020B0604020202020204" pitchFamily="34" charset="0"/>
                <a:cs typeface="Arial" panose="020B0604020202020204" pitchFamily="34" charset="0"/>
              </a:rPr>
              <a:t>cuando corría la década de los años 1930.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1142986"/>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dirty="0">
                <a:latin typeface="Arial" panose="020B0604020202020204" pitchFamily="34" charset="0"/>
                <a:cs typeface="Arial" panose="020B0604020202020204" pitchFamily="34" charset="0"/>
              </a:rPr>
              <a:t>En este deporte llegó a demostrar soltura al correr las bases, aparte de su buen movimiento en los jardines. Pero la oportunidad de darse a conocer en el atletismo sucedió cuando compitió en el Club Ferroviario de Camagüey en el festival deportivo organizado por la Hermandad de Jóvenes Cubanos en 1938. Su especialidad favorita era el </a:t>
            </a:r>
            <a:r>
              <a:rPr lang="es-ES" sz="2400" b="1" dirty="0" smtClean="0">
                <a:latin typeface="Arial" panose="020B0604020202020204" pitchFamily="34" charset="0"/>
                <a:cs typeface="Arial" panose="020B0604020202020204" pitchFamily="34" charset="0"/>
              </a:rPr>
              <a:t>salto de altura</a:t>
            </a:r>
            <a:r>
              <a:rPr lang="es-ES" sz="2400" dirty="0" smtClean="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pero bajo la influencia del profesor de Educación Física Gustavo </a:t>
            </a:r>
            <a:r>
              <a:rPr lang="es-ES" sz="2400" dirty="0" err="1">
                <a:latin typeface="Arial" panose="020B0604020202020204" pitchFamily="34" charset="0"/>
                <a:cs typeface="Arial" panose="020B0604020202020204" pitchFamily="34" charset="0"/>
              </a:rPr>
              <a:t>Tomeu</a:t>
            </a:r>
            <a:r>
              <a:rPr lang="es-ES" sz="2400" dirty="0">
                <a:latin typeface="Arial" panose="020B0604020202020204" pitchFamily="34" charset="0"/>
                <a:cs typeface="Arial" panose="020B0604020202020204" pitchFamily="34" charset="0"/>
              </a:rPr>
              <a:t> se pasó a las carreras de velocidad en las que obtuvo una marca de 10,5 segundos en los 100 m durante una reunión de atletismo en </a:t>
            </a:r>
            <a:r>
              <a:rPr lang="es-ES" sz="2400" dirty="0" smtClean="0">
                <a:latin typeface="Arial" panose="020B0604020202020204" pitchFamily="34" charset="0"/>
                <a:cs typeface="Arial" panose="020B0604020202020204" pitchFamily="34" charset="0"/>
              </a:rPr>
              <a:t>Santiago de Cuba. </a:t>
            </a:r>
            <a:r>
              <a:rPr lang="es-ES" sz="2400" dirty="0">
                <a:latin typeface="Arial" panose="020B0604020202020204" pitchFamily="34" charset="0"/>
                <a:cs typeface="Arial" panose="020B0604020202020204" pitchFamily="34" charset="0"/>
              </a:rPr>
              <a:t>Se dice que sus entrenamientos los realizaba descalzo, hasta que el sacerdote Pedro Jaime </a:t>
            </a:r>
            <a:r>
              <a:rPr lang="es-ES" sz="2400" dirty="0" err="1">
                <a:latin typeface="Arial" panose="020B0604020202020204" pitchFamily="34" charset="0"/>
                <a:cs typeface="Arial" panose="020B0604020202020204" pitchFamily="34" charset="0"/>
              </a:rPr>
              <a:t>Massaguer</a:t>
            </a:r>
            <a:r>
              <a:rPr lang="es-ES" sz="2400" dirty="0">
                <a:latin typeface="Arial" panose="020B0604020202020204" pitchFamily="34" charset="0"/>
                <a:cs typeface="Arial" panose="020B0604020202020204" pitchFamily="34" charset="0"/>
              </a:rPr>
              <a:t> le obsequió sus primeras zapatillas de carrera.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7504" y="1054041"/>
            <a:ext cx="8928992"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dirty="0">
                <a:latin typeface="Arial" panose="020B0604020202020204" pitchFamily="34" charset="0"/>
                <a:cs typeface="Arial" panose="020B0604020202020204" pitchFamily="34" charset="0"/>
              </a:rPr>
              <a:t>El año 1951 marcó el inicio de la primera edición de los </a:t>
            </a:r>
            <a:r>
              <a:rPr lang="es-ES" sz="2400" dirty="0" smtClean="0">
                <a:latin typeface="Arial" panose="020B0604020202020204" pitchFamily="34" charset="0"/>
                <a:cs typeface="Arial" panose="020B0604020202020204" pitchFamily="34" charset="0"/>
              </a:rPr>
              <a:t>Juegos Panamericanos, </a:t>
            </a:r>
            <a:r>
              <a:rPr lang="es-ES" sz="2400" dirty="0">
                <a:latin typeface="Arial" panose="020B0604020202020204" pitchFamily="34" charset="0"/>
                <a:cs typeface="Arial" panose="020B0604020202020204" pitchFamily="34" charset="0"/>
              </a:rPr>
              <a:t>que tuvo su sede en </a:t>
            </a:r>
            <a:r>
              <a:rPr lang="es-ES" sz="2400" dirty="0" smtClean="0">
                <a:latin typeface="Arial" panose="020B0604020202020204" pitchFamily="34" charset="0"/>
                <a:cs typeface="Arial" panose="020B0604020202020204" pitchFamily="34" charset="0"/>
              </a:rPr>
              <a:t>Buenos Aires. </a:t>
            </a:r>
            <a:r>
              <a:rPr lang="es-ES" sz="2400" dirty="0">
                <a:latin typeface="Arial" panose="020B0604020202020204" pitchFamily="34" charset="0"/>
                <a:cs typeface="Arial" panose="020B0604020202020204" pitchFamily="34" charset="0"/>
              </a:rPr>
              <a:t>Allí asistió con 31 años de edad para encarar las pruebas de velocidad, donde tendría como su principal rival al jamaicano </a:t>
            </a:r>
            <a:r>
              <a:rPr lang="es-ES" sz="2400" dirty="0" err="1">
                <a:latin typeface="Arial" panose="020B0604020202020204" pitchFamily="34" charset="0"/>
                <a:cs typeface="Arial" panose="020B0604020202020204" pitchFamily="34" charset="0"/>
              </a:rPr>
              <a:t>Herb</a:t>
            </a:r>
            <a:r>
              <a:rPr lang="es-ES" sz="2400" dirty="0">
                <a:latin typeface="Arial" panose="020B0604020202020204" pitchFamily="34" charset="0"/>
                <a:cs typeface="Arial" panose="020B0604020202020204" pitchFamily="34" charset="0"/>
              </a:rPr>
              <a:t> </a:t>
            </a:r>
            <a:r>
              <a:rPr lang="es-ES" sz="2400" dirty="0" err="1">
                <a:latin typeface="Arial" panose="020B0604020202020204" pitchFamily="34" charset="0"/>
                <a:cs typeface="Arial" panose="020B0604020202020204" pitchFamily="34" charset="0"/>
              </a:rPr>
              <a:t>McKenley</a:t>
            </a:r>
            <a:r>
              <a:rPr lang="es-ES" sz="2400" dirty="0">
                <a:latin typeface="Arial" panose="020B0604020202020204" pitchFamily="34" charset="0"/>
                <a:cs typeface="Arial" panose="020B0604020202020204" pitchFamily="34" charset="0"/>
              </a:rPr>
              <a:t>, medallista de plata en Londres 1948, y quien le había superado en la final de los 200 m en los Juegos Centroamericanos y del Caribe de Guatemala. Sin embargo, </a:t>
            </a:r>
            <a:r>
              <a:rPr lang="es-ES" sz="2400" dirty="0" err="1">
                <a:latin typeface="Arial" panose="020B0604020202020204" pitchFamily="34" charset="0"/>
                <a:cs typeface="Arial" panose="020B0604020202020204" pitchFamily="34" charset="0"/>
              </a:rPr>
              <a:t>Fortún</a:t>
            </a:r>
            <a:r>
              <a:rPr lang="es-ES" sz="2400" dirty="0">
                <a:latin typeface="Arial" panose="020B0604020202020204" pitchFamily="34" charset="0"/>
                <a:cs typeface="Arial" panose="020B0604020202020204" pitchFamily="34" charset="0"/>
              </a:rPr>
              <a:t> se convirtió en el primer campeón panamericano de los 100 m y 200 m con marcas de 10,6 s y 21,3 s; mientras que en el relevo de 4×100 m nuevamente tuvo que conformarse con la presea plateada.</a:t>
            </a:r>
            <a:r>
              <a:rPr lang="es-ES" sz="2400" baseline="300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5720" y="1011124"/>
            <a:ext cx="85725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s-ES_tradnl" sz="2400" b="1" dirty="0" smtClean="0">
              <a:latin typeface="Arial" panose="020B0604020202020204" pitchFamily="34" charset="0"/>
              <a:cs typeface="Arial" panose="020B0604020202020204" pitchFamily="34" charset="0"/>
            </a:endParaRPr>
          </a:p>
          <a:p>
            <a:pPr algn="just"/>
            <a:endParaRPr lang="es-ES_tradnl" sz="2400" b="1" dirty="0">
              <a:latin typeface="Arial" panose="020B0604020202020204" pitchFamily="34" charset="0"/>
              <a:cs typeface="Arial" panose="020B0604020202020204" pitchFamily="34" charset="0"/>
            </a:endParaRPr>
          </a:p>
          <a:p>
            <a:pPr algn="just"/>
            <a:r>
              <a:rPr lang="es-ES" sz="2400" dirty="0">
                <a:latin typeface="Arial" panose="020B0604020202020204" pitchFamily="34" charset="0"/>
                <a:cs typeface="Arial" panose="020B0604020202020204" pitchFamily="34" charset="0"/>
              </a:rPr>
              <a:t>En el año 1955 se retiró de las competiciones atléticas, y con su título de profesor de educación física se desempeñó como entrenador y juez, aparte que transmitió sus conocimientos a los futuros atletas, entre ellos </a:t>
            </a:r>
            <a:r>
              <a:rPr lang="es-ES" sz="2400" b="1" dirty="0" smtClean="0">
                <a:latin typeface="Arial" panose="020B0604020202020204" pitchFamily="34" charset="0"/>
                <a:cs typeface="Arial" panose="020B0604020202020204" pitchFamily="34" charset="0"/>
              </a:rPr>
              <a:t>Alberto </a:t>
            </a:r>
            <a:r>
              <a:rPr lang="es-ES" sz="2400" b="1" dirty="0" err="1" smtClean="0">
                <a:latin typeface="Arial" panose="020B0604020202020204" pitchFamily="34" charset="0"/>
                <a:cs typeface="Arial" panose="020B0604020202020204" pitchFamily="34" charset="0"/>
              </a:rPr>
              <a:t>Juantorena</a:t>
            </a:r>
            <a:r>
              <a:rPr lang="es-ES" sz="2400" dirty="0" smtClean="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Cuando formaba parte del comité organizador de los </a:t>
            </a:r>
            <a:r>
              <a:rPr lang="es-ES" sz="2400" b="1" dirty="0" smtClean="0">
                <a:latin typeface="Arial" panose="020B0604020202020204" pitchFamily="34" charset="0"/>
                <a:cs typeface="Arial" panose="020B0604020202020204" pitchFamily="34" charset="0"/>
              </a:rPr>
              <a:t>XVI Juegos Centroamericanos y del Caribe </a:t>
            </a:r>
            <a:r>
              <a:rPr lang="es-ES" sz="2400" b="1" dirty="0">
                <a:latin typeface="Arial" panose="020B0604020202020204" pitchFamily="34" charset="0"/>
                <a:cs typeface="Arial" panose="020B0604020202020204" pitchFamily="34" charset="0"/>
              </a:rPr>
              <a:t>en La Habana</a:t>
            </a:r>
            <a:r>
              <a:rPr lang="es-ES" sz="2400" dirty="0">
                <a:latin typeface="Arial" panose="020B0604020202020204" pitchFamily="34" charset="0"/>
                <a:cs typeface="Arial" panose="020B0604020202020204" pitchFamily="34" charset="0"/>
              </a:rPr>
              <a:t>, en los que también había sido elegido para encender el pebetero, falleció víctima de cáncer el 22 de junio de 1982. Como reconocimiento póstumo a su carrera, fue nombrado uno de los 100 mejores deportistas de Cuba del siglo XX.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751344"/>
            <a:ext cx="9144000" cy="4524315"/>
          </a:xfrm>
          <a:prstGeom prst="rect">
            <a:avLst/>
          </a:prstGeom>
        </p:spPr>
        <p:txBody>
          <a:bodyPr wrap="square">
            <a:spAutoFit/>
          </a:bodyPr>
          <a:lstStyle/>
          <a:p>
            <a:pPr algn="just">
              <a:lnSpc>
                <a:spcPct val="150000"/>
              </a:lnSpc>
              <a:spcAft>
                <a:spcPts val="0"/>
              </a:spcAft>
            </a:pPr>
            <a:r>
              <a:rPr lang="es-ES" sz="2400" b="1" dirty="0">
                <a:latin typeface="Arial" panose="020B0604020202020204" pitchFamily="34" charset="0"/>
                <a:ea typeface="Times New Roman" panose="02020603050405020304" pitchFamily="18" charset="0"/>
                <a:cs typeface="Arial" panose="020B0604020202020204" pitchFamily="34" charset="0"/>
              </a:rPr>
              <a:t>Félix de la Caridad Carvajal y Soto</a:t>
            </a:r>
            <a:r>
              <a:rPr lang="es-ES" sz="2400" dirty="0">
                <a:latin typeface="Arial" panose="020B0604020202020204" pitchFamily="34" charset="0"/>
                <a:ea typeface="Times New Roman" panose="02020603050405020304" pitchFamily="18" charset="0"/>
                <a:cs typeface="Arial" panose="020B0604020202020204" pitchFamily="34" charset="0"/>
              </a:rPr>
              <a:t>, conocido también como </a:t>
            </a:r>
            <a:r>
              <a:rPr lang="es-ES" sz="2400" b="1" dirty="0">
                <a:latin typeface="Arial" panose="020B0604020202020204" pitchFamily="34" charset="0"/>
                <a:ea typeface="Times New Roman" panose="02020603050405020304" pitchFamily="18" charset="0"/>
                <a:cs typeface="Arial" panose="020B0604020202020204" pitchFamily="34" charset="0"/>
              </a:rPr>
              <a:t>Andarín Carvajal</a:t>
            </a:r>
            <a:r>
              <a:rPr lang="es-ES" sz="2400" dirty="0">
                <a:latin typeface="Arial" panose="020B0604020202020204" pitchFamily="34" charset="0"/>
                <a:ea typeface="Times New Roman" panose="02020603050405020304" pitchFamily="18" charset="0"/>
                <a:cs typeface="Arial" panose="020B0604020202020204" pitchFamily="34" charset="0"/>
              </a:rPr>
              <a:t> (18 de marzo de 1875 - 27 de enero de 1949) fue un atleta cubano, participante en los </a:t>
            </a:r>
            <a:r>
              <a:rPr lang="es-ES" sz="2400" dirty="0" smtClean="0">
                <a:latin typeface="Arial" panose="020B0604020202020204" pitchFamily="34" charset="0"/>
                <a:ea typeface="Times New Roman" panose="02020603050405020304" pitchFamily="18" charset="0"/>
                <a:cs typeface="Arial" panose="020B0604020202020204" pitchFamily="34" charset="0"/>
              </a:rPr>
              <a:t>Juegos olímpicos de ST. Louis 1904 </a:t>
            </a:r>
            <a:r>
              <a:rPr lang="es-ES" sz="2400" dirty="0">
                <a:latin typeface="Arial" panose="020B0604020202020204" pitchFamily="34" charset="0"/>
                <a:ea typeface="Times New Roman" panose="02020603050405020304" pitchFamily="18" charset="0"/>
                <a:cs typeface="Arial" panose="020B0604020202020204" pitchFamily="34" charset="0"/>
              </a:rPr>
              <a:t>en la prueba de </a:t>
            </a:r>
            <a:r>
              <a:rPr lang="es-ES" sz="2400" dirty="0" smtClean="0">
                <a:latin typeface="Arial" panose="020B0604020202020204" pitchFamily="34" charset="0"/>
                <a:ea typeface="Times New Roman" panose="02020603050405020304" pitchFamily="18" charset="0"/>
                <a:cs typeface="Arial" panose="020B0604020202020204" pitchFamily="34" charset="0"/>
              </a:rPr>
              <a:t>maratón.</a:t>
            </a:r>
            <a:endParaRPr lang="es-ES" sz="2400" dirty="0">
              <a:latin typeface="Arial" panose="020B0604020202020204" pitchFamily="34" charset="0"/>
              <a:ea typeface="Calibri" panose="020F0502020204030204" pitchFamily="34" charset="0"/>
              <a:cs typeface="Arial" panose="020B0604020202020204" pitchFamily="34" charset="0"/>
            </a:endParaRPr>
          </a:p>
          <a:p>
            <a:pPr algn="just"/>
            <a:r>
              <a:rPr lang="es-ES" sz="2400" dirty="0">
                <a:latin typeface="Arial" panose="020B0604020202020204" pitchFamily="34" charset="0"/>
                <a:ea typeface="Times New Roman" panose="02020603050405020304" pitchFamily="18" charset="0"/>
                <a:cs typeface="Arial" panose="020B0604020202020204" pitchFamily="34" charset="0"/>
              </a:rPr>
              <a:t>Nació en </a:t>
            </a:r>
            <a:r>
              <a:rPr lang="es-ES" sz="2400" dirty="0" smtClean="0">
                <a:latin typeface="Arial" panose="020B0604020202020204" pitchFamily="34" charset="0"/>
                <a:ea typeface="Times New Roman" panose="02020603050405020304" pitchFamily="18" charset="0"/>
                <a:cs typeface="Arial" panose="020B0604020202020204" pitchFamily="34" charset="0"/>
              </a:rPr>
              <a:t>San Antonio de los </a:t>
            </a:r>
            <a:r>
              <a:rPr lang="es-ES" sz="2400" dirty="0" smtClean="0">
                <a:latin typeface="Arial" panose="020B0604020202020204" pitchFamily="34" charset="0"/>
                <a:ea typeface="Times New Roman" panose="02020603050405020304" pitchFamily="18" charset="0"/>
                <a:cs typeface="Arial" panose="020B0604020202020204" pitchFamily="34" charset="0"/>
              </a:rPr>
              <a:t>B</a:t>
            </a:r>
            <a:r>
              <a:rPr lang="es-ES" sz="2400" dirty="0" smtClean="0">
                <a:latin typeface="Arial" panose="020B0604020202020204" pitchFamily="34" charset="0"/>
                <a:ea typeface="Times New Roman" panose="02020603050405020304" pitchFamily="18" charset="0"/>
                <a:cs typeface="Arial" panose="020B0604020202020204" pitchFamily="34" charset="0"/>
              </a:rPr>
              <a:t>años </a:t>
            </a:r>
            <a:r>
              <a:rPr lang="es-ES" sz="2400" dirty="0">
                <a:latin typeface="Arial" panose="020B0604020202020204" pitchFamily="34" charset="0"/>
                <a:ea typeface="Times New Roman" panose="02020603050405020304" pitchFamily="18" charset="0"/>
                <a:cs typeface="Arial" panose="020B0604020202020204" pitchFamily="34" charset="0"/>
              </a:rPr>
              <a:t>y murió en </a:t>
            </a:r>
            <a:r>
              <a:rPr lang="es-ES" sz="2400" dirty="0" smtClean="0">
                <a:latin typeface="Arial" panose="020B0604020202020204" pitchFamily="34" charset="0"/>
                <a:ea typeface="Times New Roman" panose="02020603050405020304" pitchFamily="18" charset="0"/>
                <a:cs typeface="Arial" panose="020B0604020202020204" pitchFamily="34" charset="0"/>
              </a:rPr>
              <a:t>La Habana. </a:t>
            </a:r>
            <a:r>
              <a:rPr lang="es-ES" sz="2400" dirty="0">
                <a:latin typeface="Arial" panose="020B0604020202020204" pitchFamily="34" charset="0"/>
                <a:ea typeface="Times New Roman" panose="02020603050405020304" pitchFamily="18" charset="0"/>
                <a:cs typeface="Arial" panose="020B0604020202020204" pitchFamily="34" charset="0"/>
              </a:rPr>
              <a:t>Siempre vivió y murió en la más absoluta pobreza. Durante su vida se hizo famoso por su gran resistencia. Ejercía de cartero ocasional en navidad, festivos y vacaciones, y le gustaba mucho andar. Hacía de hombre anuncio y le solían pagar por llevar letreros y carteles en su cuerpo anunciando productos.</a:t>
            </a:r>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701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1166843"/>
            <a:ext cx="8928992" cy="4154984"/>
          </a:xfrm>
          <a:prstGeom prst="rect">
            <a:avLst/>
          </a:prstGeom>
        </p:spPr>
        <p:txBody>
          <a:bodyPr wrap="square">
            <a:spAutoFit/>
          </a:bodyPr>
          <a:lstStyle/>
          <a:p>
            <a:pPr algn="just"/>
            <a:r>
              <a:rPr lang="es-ES" sz="2400" dirty="0">
                <a:latin typeface="Arial" panose="020B0604020202020204" pitchFamily="34" charset="0"/>
                <a:ea typeface="Times New Roman" panose="02020603050405020304" pitchFamily="18" charset="0"/>
                <a:cs typeface="Arial" panose="020B0604020202020204" pitchFamily="34" charset="0"/>
              </a:rPr>
              <a:t>Antes de los </a:t>
            </a:r>
            <a:r>
              <a:rPr lang="es-ES" sz="2400" dirty="0" smtClean="0">
                <a:latin typeface="Arial" panose="020B0604020202020204" pitchFamily="34" charset="0"/>
                <a:ea typeface="Times New Roman" panose="02020603050405020304" pitchFamily="18" charset="0"/>
                <a:cs typeface="Arial" panose="020B0604020202020204" pitchFamily="34" charset="0"/>
              </a:rPr>
              <a:t>Juegos Olímpicos de ST. Louis, </a:t>
            </a:r>
            <a:r>
              <a:rPr lang="es-ES" sz="2400" dirty="0">
                <a:latin typeface="Arial" panose="020B0604020202020204" pitchFamily="34" charset="0"/>
                <a:ea typeface="Times New Roman" panose="02020603050405020304" pitchFamily="18" charset="0"/>
                <a:cs typeface="Arial" panose="020B0604020202020204" pitchFamily="34" charset="0"/>
              </a:rPr>
              <a:t>recorría las calles y parques de la ciudad de La Habana con una camiseta en la que pedía dinero para que un atleta cubano pudiera permitirse pagar el billete que le posibilitara ir a competir en la prueba de </a:t>
            </a:r>
            <a:r>
              <a:rPr lang="es-ES" sz="2400" dirty="0" smtClean="0">
                <a:latin typeface="Arial" panose="020B0604020202020204" pitchFamily="34" charset="0"/>
                <a:ea typeface="Times New Roman" panose="02020603050405020304" pitchFamily="18" charset="0"/>
                <a:cs typeface="Arial" panose="020B0604020202020204" pitchFamily="34" charset="0"/>
              </a:rPr>
              <a:t>maratón. </a:t>
            </a:r>
            <a:r>
              <a:rPr lang="es-ES" sz="2400" dirty="0">
                <a:latin typeface="Arial" panose="020B0604020202020204" pitchFamily="34" charset="0"/>
                <a:ea typeface="Times New Roman" panose="02020603050405020304" pitchFamily="18" charset="0"/>
                <a:cs typeface="Arial" panose="020B0604020202020204" pitchFamily="34" charset="0"/>
              </a:rPr>
              <a:t>Finalmente consiguió recaudar algo de dinero, pero al llegar a </a:t>
            </a:r>
            <a:r>
              <a:rPr lang="es-ES" sz="2400" dirty="0" smtClean="0">
                <a:latin typeface="Arial" panose="020B0604020202020204" pitchFamily="34" charset="0"/>
                <a:ea typeface="Times New Roman" panose="02020603050405020304" pitchFamily="18" charset="0"/>
                <a:cs typeface="Arial" panose="020B0604020202020204" pitchFamily="34" charset="0"/>
              </a:rPr>
              <a:t>Nueva Orleans </a:t>
            </a:r>
            <a:r>
              <a:rPr lang="es-ES" sz="2400" dirty="0">
                <a:latin typeface="Arial" panose="020B0604020202020204" pitchFamily="34" charset="0"/>
                <a:ea typeface="Times New Roman" panose="02020603050405020304" pitchFamily="18" charset="0"/>
                <a:cs typeface="Arial" panose="020B0604020202020204" pitchFamily="34" charset="0"/>
              </a:rPr>
              <a:t>las diversiones, los timadores y las damas pronto le dejaron sin dinero y tuvo que afrontar el resto del viaje a pie, desde Nueva Orleans hasta St. Louis, unas 700 </a:t>
            </a:r>
            <a:r>
              <a:rPr lang="es-ES" sz="2400" dirty="0" smtClean="0">
                <a:latin typeface="Arial" panose="020B0604020202020204" pitchFamily="34" charset="0"/>
                <a:ea typeface="Times New Roman" panose="02020603050405020304" pitchFamily="18" charset="0"/>
                <a:cs typeface="Arial" panose="020B0604020202020204" pitchFamily="34" charset="0"/>
              </a:rPr>
              <a:t>millas </a:t>
            </a:r>
            <a:r>
              <a:rPr lang="es-ES" sz="2400" dirty="0">
                <a:latin typeface="Arial" panose="020B0604020202020204" pitchFamily="34" charset="0"/>
                <a:ea typeface="Times New Roman" panose="02020603050405020304" pitchFamily="18" charset="0"/>
                <a:cs typeface="Arial" panose="020B0604020202020204" pitchFamily="34" charset="0"/>
              </a:rPr>
              <a:t>aproximadamente, más de 1100 kilómetros. A lo largo del camino le ayudó mucha gente y finalmente pudo llegar a competir.</a:t>
            </a:r>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3225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260648"/>
            <a:ext cx="9144000" cy="6740307"/>
          </a:xfrm>
          <a:prstGeom prst="rect">
            <a:avLst/>
          </a:prstGeom>
        </p:spPr>
        <p:txBody>
          <a:bodyPr wrap="square">
            <a:spAutoFit/>
          </a:bodyPr>
          <a:lstStyle/>
          <a:p>
            <a:pPr algn="just">
              <a:lnSpc>
                <a:spcPct val="150000"/>
              </a:lnSpc>
              <a:spcAft>
                <a:spcPts val="0"/>
              </a:spcAft>
            </a:pPr>
            <a:r>
              <a:rPr lang="es-ES" sz="2400" dirty="0">
                <a:latin typeface="Arial" panose="020B0604020202020204" pitchFamily="34" charset="0"/>
                <a:ea typeface="Times New Roman" panose="02020603050405020304" pitchFamily="18" charset="0"/>
              </a:rPr>
              <a:t>Una vez en la línea de salida se presentó con una indumentaria poco apropiada para la prueba con manga larga y pantalones largos, además de las botas que utilizaba como cartero. Alguien le corto las mangas y los pantalones y se dio la salida, cuando iba liderando la carrera, y con un gran hambre después de más de 40 horas sin poder comer, al pasar por un huerto vio un </a:t>
            </a:r>
            <a:r>
              <a:rPr lang="es-ES" sz="2400" dirty="0" smtClean="0">
                <a:latin typeface="Arial" panose="020B0604020202020204" pitchFamily="34" charset="0"/>
                <a:ea typeface="Times New Roman" panose="02020603050405020304" pitchFamily="18" charset="0"/>
              </a:rPr>
              <a:t>manzano, </a:t>
            </a:r>
            <a:r>
              <a:rPr lang="es-ES" sz="2400" dirty="0">
                <a:latin typeface="Arial" panose="020B0604020202020204" pitchFamily="34" charset="0"/>
                <a:ea typeface="Times New Roman" panose="02020603050405020304" pitchFamily="18" charset="0"/>
              </a:rPr>
              <a:t>del cual cogió tres manzanas que estaban demasiado verdes y no le sentaron bien, produciéndole un fuerte dolor de estómago y obligándole a tener que pararse y acabando la carrera en cuarto lugar. Posiblemente, de haber comido y utilizado una indumentaria deportiva similar a los atletas de la época hubiera ganado holgadamente la maratón.</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808500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1928590"/>
            <a:ext cx="9036496" cy="2862322"/>
          </a:xfrm>
          <a:prstGeom prst="rect">
            <a:avLst/>
          </a:prstGeom>
        </p:spPr>
        <p:txBody>
          <a:bodyPr wrap="square">
            <a:spAutoFit/>
          </a:bodyPr>
          <a:lstStyle/>
          <a:p>
            <a:pPr algn="just">
              <a:lnSpc>
                <a:spcPct val="150000"/>
              </a:lnSpc>
              <a:spcAft>
                <a:spcPts val="0"/>
              </a:spcAft>
            </a:pPr>
            <a:r>
              <a:rPr lang="es-ES" sz="2400" dirty="0">
                <a:latin typeface="Arial" panose="020B0604020202020204" pitchFamily="34" charset="0"/>
                <a:ea typeface="Times New Roman" panose="02020603050405020304" pitchFamily="18" charset="0"/>
              </a:rPr>
              <a:t>En el año 2004 en San Antonio de los Baños (La Habana) se celebró una carrera y caminata popular de 15 km conmemorando el centenario de su participación en los </a:t>
            </a:r>
            <a:r>
              <a:rPr lang="es-ES" sz="2400" dirty="0" smtClean="0">
                <a:latin typeface="Arial" panose="020B0604020202020204" pitchFamily="34" charset="0"/>
                <a:ea typeface="Times New Roman" panose="02020603050405020304" pitchFamily="18" charset="0"/>
              </a:rPr>
              <a:t>Juegos Olímpicos y </a:t>
            </a:r>
            <a:r>
              <a:rPr lang="es-ES" sz="2400" dirty="0">
                <a:latin typeface="Arial" panose="020B0604020202020204" pitchFamily="34" charset="0"/>
                <a:ea typeface="Times New Roman" panose="02020603050405020304" pitchFamily="18" charset="0"/>
              </a:rPr>
              <a:t>el 55 aniversario de su fallecimiento.</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latin typeface="Arial" panose="020B0604020202020204" pitchFamily="34" charset="0"/>
                <a:ea typeface="Times New Roman" panose="02020603050405020304" pitchFamily="18" charset="0"/>
              </a:rPr>
              <a:t> </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694628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44" y="692696"/>
            <a:ext cx="9144000" cy="5478423"/>
          </a:xfrm>
          <a:prstGeom prst="rect">
            <a:avLst/>
          </a:prstGeom>
        </p:spPr>
        <p:txBody>
          <a:bodyPr wrap="square">
            <a:spAutoFit/>
          </a:bodyPr>
          <a:lstStyle/>
          <a:p>
            <a:r>
              <a:rPr lang="es-ES" sz="2000" b="1" dirty="0">
                <a:latin typeface="Arial" panose="020B0604020202020204" pitchFamily="34" charset="0"/>
                <a:ea typeface="Times New Roman" panose="02020603050405020304" pitchFamily="18" charset="0"/>
                <a:cs typeface="Arial" panose="020B0604020202020204" pitchFamily="34" charset="0"/>
              </a:rPr>
              <a:t>Deporte de Billar</a:t>
            </a:r>
            <a:endParaRPr lang="es-ES" sz="2000" dirty="0">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spcAft>
                <a:spcPts val="0"/>
              </a:spcAft>
            </a:pPr>
            <a:r>
              <a:rPr lang="es-ES" sz="2000" b="1" kern="1800" dirty="0">
                <a:latin typeface="Arial" panose="020B0604020202020204" pitchFamily="34" charset="0"/>
                <a:ea typeface="Times New Roman" panose="02020603050405020304" pitchFamily="18" charset="0"/>
                <a:cs typeface="Arial" panose="020B0604020202020204" pitchFamily="34" charset="0"/>
              </a:rPr>
              <a:t>Alfredo de Oro, </a:t>
            </a:r>
            <a:r>
              <a:rPr lang="es-ES" sz="2000" kern="1800" dirty="0">
                <a:latin typeface="Arial" panose="020B0604020202020204" pitchFamily="34" charset="0"/>
                <a:ea typeface="Times New Roman" panose="02020603050405020304" pitchFamily="18" charset="0"/>
                <a:cs typeface="Arial" panose="020B0604020202020204" pitchFamily="34" charset="0"/>
              </a:rPr>
              <a:t>nació el 28 de abril de 1863 en Manzanillo, Cuba y fallece el 2 de junio de 1948 a la edad de 85 años en Estados Unidos. Considerado</a:t>
            </a:r>
            <a:r>
              <a:rPr lang="es-ES" sz="2000" dirty="0">
                <a:latin typeface="Arial" panose="020B0604020202020204" pitchFamily="34" charset="0"/>
                <a:ea typeface="Times New Roman" panose="02020603050405020304" pitchFamily="18" charset="0"/>
                <a:cs typeface="Arial" panose="020B0604020202020204" pitchFamily="34" charset="0"/>
              </a:rPr>
              <a:t> uno de los mejores jugadores de la historia, una gloria del billar cubano y del planeta, que gano 31 campeonatos mundiales.</a:t>
            </a:r>
            <a:endParaRPr lang="es-ES" sz="2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b="1" dirty="0">
                <a:latin typeface="Arial" panose="020B0604020202020204" pitchFamily="34" charset="0"/>
                <a:ea typeface="Times New Roman" panose="02020603050405020304" pitchFamily="18" charset="0"/>
                <a:cs typeface="Arial" panose="020B0604020202020204" pitchFamily="34" charset="0"/>
              </a:rPr>
              <a:t>Carrera deportiva </a:t>
            </a:r>
            <a:endParaRPr lang="es-ES" sz="2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a:latin typeface="Arial" panose="020B0604020202020204" pitchFamily="34" charset="0"/>
                <a:ea typeface="Times New Roman" panose="02020603050405020304" pitchFamily="18" charset="0"/>
                <a:cs typeface="Arial" panose="020B0604020202020204" pitchFamily="34" charset="0"/>
              </a:rPr>
              <a:t>Su historia en los campeonatos mundiales de billar inicia en </a:t>
            </a:r>
            <a:r>
              <a:rPr lang="es-ES" sz="2000" dirty="0" smtClean="0">
                <a:latin typeface="Arial" panose="020B0604020202020204" pitchFamily="34" charset="0"/>
                <a:ea typeface="Times New Roman" panose="02020603050405020304" pitchFamily="18" charset="0"/>
                <a:cs typeface="Arial" panose="020B0604020202020204" pitchFamily="34" charset="0"/>
              </a:rPr>
              <a:t>1885 </a:t>
            </a:r>
            <a:r>
              <a:rPr lang="es-ES" sz="2000" dirty="0">
                <a:latin typeface="Arial" panose="020B0604020202020204" pitchFamily="34" charset="0"/>
                <a:ea typeface="Times New Roman" panose="02020603050405020304" pitchFamily="18" charset="0"/>
                <a:cs typeface="Arial" panose="020B0604020202020204" pitchFamily="34" charset="0"/>
              </a:rPr>
              <a:t>cuando finalizó empatado en el primer puesto con otros tres jugadores; pero en la definición le falló la puntería y eso le costó el tercer puesto. </a:t>
            </a:r>
            <a:endParaRPr lang="es-ES" sz="2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a:latin typeface="Arial" panose="020B0604020202020204" pitchFamily="34" charset="0"/>
                <a:ea typeface="Times New Roman" panose="02020603050405020304" pitchFamily="18" charset="0"/>
                <a:cs typeface="Arial" panose="020B0604020202020204" pitchFamily="34" charset="0"/>
              </a:rPr>
              <a:t>Un año después </a:t>
            </a:r>
            <a:r>
              <a:rPr lang="es-ES" sz="2000" dirty="0" smtClean="0">
                <a:latin typeface="Arial" panose="020B0604020202020204" pitchFamily="34" charset="0"/>
                <a:ea typeface="Times New Roman" panose="02020603050405020304" pitchFamily="18" charset="0"/>
                <a:cs typeface="Arial" panose="020B0604020202020204" pitchFamily="34" charset="0"/>
              </a:rPr>
              <a:t>(1886) </a:t>
            </a:r>
            <a:r>
              <a:rPr lang="es-ES" sz="2000" dirty="0">
                <a:latin typeface="Arial" panose="020B0604020202020204" pitchFamily="34" charset="0"/>
                <a:ea typeface="Times New Roman" panose="02020603050405020304" pitchFamily="18" charset="0"/>
                <a:cs typeface="Arial" panose="020B0604020202020204" pitchFamily="34" charset="0"/>
              </a:rPr>
              <a:t>obtiene por primera vez corona mundial. En </a:t>
            </a:r>
            <a:r>
              <a:rPr lang="es-ES" sz="2000" dirty="0" smtClean="0">
                <a:latin typeface="Arial" panose="020B0604020202020204" pitchFamily="34" charset="0"/>
                <a:ea typeface="Times New Roman" panose="02020603050405020304" pitchFamily="18" charset="0"/>
                <a:cs typeface="Arial" panose="020B0604020202020204" pitchFamily="34" charset="0"/>
              </a:rPr>
              <a:t>1889 perdió </a:t>
            </a:r>
            <a:r>
              <a:rPr lang="es-ES" sz="2000" dirty="0">
                <a:latin typeface="Arial" panose="020B0604020202020204" pitchFamily="34" charset="0"/>
                <a:ea typeface="Times New Roman" panose="02020603050405020304" pitchFamily="18" charset="0"/>
                <a:cs typeface="Arial" panose="020B0604020202020204" pitchFamily="34" charset="0"/>
              </a:rPr>
              <a:t>su corona ante Albert G. </a:t>
            </a:r>
            <a:r>
              <a:rPr lang="es-ES" sz="2000" dirty="0" err="1">
                <a:latin typeface="Arial" panose="020B0604020202020204" pitchFamily="34" charset="0"/>
                <a:ea typeface="Times New Roman" panose="02020603050405020304" pitchFamily="18" charset="0"/>
                <a:cs typeface="Arial" panose="020B0604020202020204" pitchFamily="34" charset="0"/>
              </a:rPr>
              <a:t>Powers</a:t>
            </a:r>
            <a:r>
              <a:rPr lang="es-ES" sz="2000" dirty="0">
                <a:latin typeface="Arial" panose="020B0604020202020204" pitchFamily="34" charset="0"/>
                <a:ea typeface="Times New Roman" panose="02020603050405020304" pitchFamily="18" charset="0"/>
                <a:cs typeface="Arial" panose="020B0604020202020204" pitchFamily="34" charset="0"/>
              </a:rPr>
              <a:t>, la cual recupero en </a:t>
            </a:r>
            <a:r>
              <a:rPr lang="es-ES" sz="2000" dirty="0" smtClean="0">
                <a:latin typeface="Arial" panose="020B0604020202020204" pitchFamily="34" charset="0"/>
                <a:ea typeface="Times New Roman" panose="02020603050405020304" pitchFamily="18" charset="0"/>
                <a:cs typeface="Arial" panose="020B0604020202020204" pitchFamily="34" charset="0"/>
              </a:rPr>
              <a:t>1891 </a:t>
            </a:r>
            <a:r>
              <a:rPr lang="es-ES" sz="2000" dirty="0">
                <a:latin typeface="Arial" panose="020B0604020202020204" pitchFamily="34" charset="0"/>
                <a:ea typeface="Times New Roman" panose="02020603050405020304" pitchFamily="18" charset="0"/>
                <a:cs typeface="Arial" panose="020B0604020202020204" pitchFamily="34" charset="0"/>
              </a:rPr>
              <a:t>para mantenerla durante 18 años consecutivos.</a:t>
            </a:r>
            <a:endParaRPr lang="es-ES" sz="2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5058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266596"/>
            <a:ext cx="8784976" cy="6186309"/>
          </a:xfrm>
          <a:prstGeom prst="rect">
            <a:avLst/>
          </a:prstGeom>
        </p:spPr>
        <p:txBody>
          <a:bodyPr wrap="square">
            <a:spAutoFit/>
          </a:bodyPr>
          <a:lstStyle/>
          <a:p>
            <a:pPr algn="just">
              <a:lnSpc>
                <a:spcPct val="150000"/>
              </a:lnSpc>
              <a:spcAft>
                <a:spcPts val="0"/>
              </a:spcAft>
            </a:pPr>
            <a:r>
              <a:rPr lang="es-ES" sz="2400" dirty="0">
                <a:latin typeface="Arial" panose="020B0604020202020204" pitchFamily="34" charset="0"/>
                <a:ea typeface="Times New Roman" panose="02020603050405020304" pitchFamily="18" charset="0"/>
              </a:rPr>
              <a:t>Obtuvo el campeonato mundial de billar en 31 oportunidades, de esos títulos, 18 ocurrieron en forma consecutiva. Ningún otro billarista ha logrado acercarse a esa marca. La revista norteamericana </a:t>
            </a:r>
            <a:r>
              <a:rPr lang="es-ES" sz="2400" dirty="0" err="1">
                <a:latin typeface="Arial" panose="020B0604020202020204" pitchFamily="34" charset="0"/>
                <a:ea typeface="Times New Roman" panose="02020603050405020304" pitchFamily="18" charset="0"/>
              </a:rPr>
              <a:t>Billiards</a:t>
            </a:r>
            <a:r>
              <a:rPr lang="es-ES" sz="2400" dirty="0">
                <a:latin typeface="Arial" panose="020B0604020202020204" pitchFamily="34" charset="0"/>
                <a:ea typeface="Times New Roman" panose="02020603050405020304" pitchFamily="18" charset="0"/>
              </a:rPr>
              <a:t> </a:t>
            </a:r>
            <a:r>
              <a:rPr lang="es-ES" sz="2400" dirty="0" err="1">
                <a:latin typeface="Arial" panose="020B0604020202020204" pitchFamily="34" charset="0"/>
                <a:ea typeface="Times New Roman" panose="02020603050405020304" pitchFamily="18" charset="0"/>
              </a:rPr>
              <a:t>Digest</a:t>
            </a:r>
            <a:r>
              <a:rPr lang="es-ES" sz="2400" dirty="0">
                <a:latin typeface="Arial" panose="020B0604020202020204" pitchFamily="34" charset="0"/>
                <a:ea typeface="Times New Roman" panose="02020603050405020304" pitchFamily="18" charset="0"/>
              </a:rPr>
              <a:t> lo reconoció como el cuarto mejor jugador del mundo en todos los tiempos.</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latin typeface="Arial" panose="020B0604020202020204" pitchFamily="34" charset="0"/>
                <a:ea typeface="Times New Roman" panose="02020603050405020304" pitchFamily="18" charset="0"/>
              </a:rPr>
              <a:t>Alfredo de Oro, junto a </a:t>
            </a:r>
            <a:r>
              <a:rPr lang="es-ES" sz="2400" dirty="0" smtClean="0">
                <a:latin typeface="Arial" panose="020B0604020202020204" pitchFamily="34" charset="0"/>
                <a:ea typeface="Times New Roman" panose="02020603050405020304" pitchFamily="18" charset="0"/>
              </a:rPr>
              <a:t>Ramón Fonst </a:t>
            </a:r>
            <a:r>
              <a:rPr lang="es-ES" sz="2400" dirty="0">
                <a:latin typeface="Arial" panose="020B0604020202020204" pitchFamily="34" charset="0"/>
                <a:ea typeface="Times New Roman" panose="02020603050405020304" pitchFamily="18" charset="0"/>
              </a:rPr>
              <a:t>y </a:t>
            </a:r>
            <a:r>
              <a:rPr lang="es-ES" sz="2400" dirty="0" smtClean="0">
                <a:latin typeface="Arial" panose="020B0604020202020204" pitchFamily="34" charset="0"/>
                <a:ea typeface="Times New Roman" panose="02020603050405020304" pitchFamily="18" charset="0"/>
              </a:rPr>
              <a:t>José </a:t>
            </a:r>
            <a:r>
              <a:rPr lang="es-ES" sz="2400" dirty="0" err="1" smtClean="0">
                <a:latin typeface="Arial" panose="020B0604020202020204" pitchFamily="34" charset="0"/>
                <a:ea typeface="Times New Roman" panose="02020603050405020304" pitchFamily="18" charset="0"/>
              </a:rPr>
              <a:t>raúl</a:t>
            </a:r>
            <a:r>
              <a:rPr lang="es-ES" sz="2400" dirty="0" smtClean="0">
                <a:latin typeface="Arial" panose="020B0604020202020204" pitchFamily="34" charset="0"/>
                <a:ea typeface="Times New Roman" panose="02020603050405020304" pitchFamily="18" charset="0"/>
              </a:rPr>
              <a:t> </a:t>
            </a:r>
            <a:r>
              <a:rPr lang="es-ES" sz="2400" dirty="0" err="1" smtClean="0">
                <a:latin typeface="Arial" panose="020B0604020202020204" pitchFamily="34" charset="0"/>
                <a:ea typeface="Times New Roman" panose="02020603050405020304" pitchFamily="18" charset="0"/>
              </a:rPr>
              <a:t>Capablancas</a:t>
            </a:r>
            <a:r>
              <a:rPr lang="es-ES" sz="2400" dirty="0" smtClean="0">
                <a:latin typeface="Arial" panose="020B0604020202020204" pitchFamily="34" charset="0"/>
                <a:ea typeface="Times New Roman" panose="02020603050405020304" pitchFamily="18" charset="0"/>
              </a:rPr>
              <a:t> constituyen </a:t>
            </a:r>
            <a:r>
              <a:rPr lang="es-ES" sz="2400" dirty="0">
                <a:latin typeface="Arial" panose="020B0604020202020204" pitchFamily="34" charset="0"/>
                <a:ea typeface="Times New Roman" panose="02020603050405020304" pitchFamily="18" charset="0"/>
              </a:rPr>
              <a:t>las tres figuras más importantes del mundo deportivo cubano de las primeras décadas del </a:t>
            </a:r>
            <a:r>
              <a:rPr lang="es-ES" sz="2400" dirty="0" smtClean="0">
                <a:latin typeface="Arial" panose="020B0604020202020204" pitchFamily="34" charset="0"/>
                <a:ea typeface="Times New Roman" panose="02020603050405020304" pitchFamily="18" charset="0"/>
              </a:rPr>
              <a:t>siglo XX.</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b="1" dirty="0">
                <a:latin typeface="Arial" panose="020B0604020202020204" pitchFamily="34" charset="0"/>
                <a:ea typeface="Times New Roman" panose="02020603050405020304" pitchFamily="18" charset="0"/>
              </a:rPr>
              <a:t>Honores </a:t>
            </a:r>
            <a:endParaRPr lang="es-ES" sz="2400" dirty="0">
              <a:latin typeface="Arial" panose="020B0604020202020204" pitchFamily="34" charset="0"/>
              <a:ea typeface="Calibri" panose="020F0502020204030204" pitchFamily="34" charset="0"/>
            </a:endParaRPr>
          </a:p>
          <a:p>
            <a:pPr>
              <a:lnSpc>
                <a:spcPct val="150000"/>
              </a:lnSpc>
            </a:pPr>
            <a:r>
              <a:rPr lang="es-ES_tradnl" sz="2400" dirty="0">
                <a:latin typeface="Arial" panose="020B0604020202020204" pitchFamily="34" charset="0"/>
                <a:ea typeface="Calibri" panose="020F0502020204030204" pitchFamily="34" charset="0"/>
              </a:rPr>
              <a:t>Póstumamente fue exaltado al Salón de la Fama del </a:t>
            </a:r>
            <a:r>
              <a:rPr lang="es-ES_tradnl" sz="2400" dirty="0" smtClean="0">
                <a:latin typeface="Arial" panose="020B0604020202020204" pitchFamily="34" charset="0"/>
                <a:ea typeface="Calibri" panose="020F0502020204030204" pitchFamily="34" charset="0"/>
              </a:rPr>
              <a:t>Congreso</a:t>
            </a:r>
          </a:p>
          <a:p>
            <a:pPr>
              <a:lnSpc>
                <a:spcPct val="150000"/>
              </a:lnSpc>
            </a:pPr>
            <a:r>
              <a:rPr lang="es-ES_tradnl" sz="2400" dirty="0" smtClean="0">
                <a:latin typeface="Arial" panose="020B0604020202020204" pitchFamily="34" charset="0"/>
                <a:ea typeface="Calibri" panose="020F0502020204030204" pitchFamily="34" charset="0"/>
              </a:rPr>
              <a:t>de </a:t>
            </a:r>
            <a:r>
              <a:rPr lang="es-ES_tradnl" sz="2400" dirty="0">
                <a:latin typeface="Arial" panose="020B0604020202020204" pitchFamily="34" charset="0"/>
                <a:ea typeface="Calibri" panose="020F0502020204030204" pitchFamily="34" charset="0"/>
              </a:rPr>
              <a:t>Billaristas de América en el año </a:t>
            </a:r>
            <a:r>
              <a:rPr lang="es-ES_tradnl" sz="2400" dirty="0" smtClean="0">
                <a:latin typeface="Arial" panose="020B0604020202020204" pitchFamily="34" charset="0"/>
                <a:ea typeface="Calibri" panose="020F0502020204030204" pitchFamily="34" charset="0"/>
              </a:rPr>
              <a:t>1967</a:t>
            </a:r>
            <a:endParaRPr lang="es-ES" sz="2400" dirty="0"/>
          </a:p>
        </p:txBody>
      </p:sp>
    </p:spTree>
    <p:extLst>
      <p:ext uri="{BB962C8B-B14F-4D97-AF65-F5344CB8AC3E}">
        <p14:creationId xmlns:p14="http://schemas.microsoft.com/office/powerpoint/2010/main" val="1243652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474345"/>
            <a:ext cx="9144000" cy="5632311"/>
          </a:xfrm>
          <a:prstGeom prst="rect">
            <a:avLst/>
          </a:prstGeom>
        </p:spPr>
        <p:txBody>
          <a:bodyPr wrap="square">
            <a:spAutoFit/>
          </a:bodyPr>
          <a:lstStyle/>
          <a:p>
            <a:pPr algn="just">
              <a:lnSpc>
                <a:spcPct val="150000"/>
              </a:lnSpc>
              <a:spcAft>
                <a:spcPts val="0"/>
              </a:spcAft>
            </a:pPr>
            <a:r>
              <a:rPr lang="es-ES_tradnl" sz="2400" b="1" dirty="0">
                <a:latin typeface="Arial" panose="020B0604020202020204" pitchFamily="34" charset="0"/>
                <a:ea typeface="Calibri" panose="020F0502020204030204" pitchFamily="34" charset="0"/>
              </a:rPr>
              <a:t>Deporte de ajedrez</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_tradnl" sz="2400" b="1" dirty="0">
                <a:latin typeface="Arial" panose="020B0604020202020204" pitchFamily="34" charset="0"/>
                <a:ea typeface="Calibri" panose="020F0502020204030204" pitchFamily="34" charset="0"/>
              </a:rPr>
              <a:t>María Teresa Mora (primera maestra internacional cubana)</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_tradnl" sz="2400" b="1" dirty="0">
                <a:latin typeface="Arial" panose="020B0604020202020204" pitchFamily="34" charset="0"/>
                <a:ea typeface="Calibri" panose="020F0502020204030204" pitchFamily="34" charset="0"/>
              </a:rPr>
              <a:t>Juan Corzo</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_tradnl" sz="2400" b="1" dirty="0">
                <a:latin typeface="Arial" panose="020B0604020202020204" pitchFamily="34" charset="0"/>
                <a:ea typeface="Calibri" panose="020F0502020204030204" pitchFamily="34" charset="0"/>
              </a:rPr>
              <a:t>Francisco Planas</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b="1" dirty="0">
                <a:latin typeface="Arial" panose="020B0604020202020204" pitchFamily="34" charset="0"/>
                <a:ea typeface="Times New Roman" panose="02020603050405020304" pitchFamily="18" charset="0"/>
              </a:rPr>
              <a:t>José Raúl </a:t>
            </a:r>
            <a:r>
              <a:rPr lang="es-ES" sz="2400" b="1" dirty="0" err="1">
                <a:latin typeface="Arial" panose="020B0604020202020204" pitchFamily="34" charset="0"/>
                <a:ea typeface="Times New Roman" panose="02020603050405020304" pitchFamily="18" charset="0"/>
              </a:rPr>
              <a:t>Capablanca</a:t>
            </a:r>
            <a:r>
              <a:rPr lang="es-ES" sz="2400" b="1" dirty="0">
                <a:latin typeface="Arial" panose="020B0604020202020204" pitchFamily="34" charset="0"/>
                <a:ea typeface="Times New Roman" panose="02020603050405020304" pitchFamily="18" charset="0"/>
              </a:rPr>
              <a:t> y </a:t>
            </a:r>
            <a:r>
              <a:rPr lang="es-ES" sz="2400" b="1" dirty="0" err="1">
                <a:latin typeface="Arial" panose="020B0604020202020204" pitchFamily="34" charset="0"/>
                <a:ea typeface="Times New Roman" panose="02020603050405020304" pitchFamily="18" charset="0"/>
              </a:rPr>
              <a:t>Graupera</a:t>
            </a:r>
            <a:r>
              <a:rPr lang="es-ES" sz="2400" dirty="0">
                <a:latin typeface="Arial" panose="020B0604020202020204" pitchFamily="34" charset="0"/>
                <a:ea typeface="Times New Roman" panose="02020603050405020304" pitchFamily="18" charset="0"/>
              </a:rPr>
              <a:t> </a:t>
            </a:r>
            <a:r>
              <a:rPr lang="es-ES" sz="2400" dirty="0" smtClean="0">
                <a:latin typeface="Arial" panose="020B0604020202020204" pitchFamily="34" charset="0"/>
                <a:ea typeface="Times New Roman" panose="02020603050405020304" pitchFamily="18" charset="0"/>
              </a:rPr>
              <a:t>(La Habana, 19 de noviembre de 1888 - Nueva York, 8 de marzo </a:t>
            </a:r>
            <a:r>
              <a:rPr lang="es-ES" sz="2400" dirty="0">
                <a:latin typeface="Arial" panose="020B0604020202020204" pitchFamily="34" charset="0"/>
                <a:ea typeface="Times New Roman" panose="02020603050405020304" pitchFamily="18" charset="0"/>
              </a:rPr>
              <a:t>de </a:t>
            </a:r>
            <a:r>
              <a:rPr lang="es-ES" sz="2400" dirty="0" smtClean="0">
                <a:latin typeface="Arial" panose="020B0604020202020204" pitchFamily="34" charset="0"/>
                <a:ea typeface="Times New Roman" panose="02020603050405020304" pitchFamily="18" charset="0"/>
              </a:rPr>
              <a:t>1942), </a:t>
            </a:r>
            <a:r>
              <a:rPr lang="es-ES" sz="2400" dirty="0">
                <a:latin typeface="Arial" panose="020B0604020202020204" pitchFamily="34" charset="0"/>
                <a:ea typeface="Times New Roman" panose="02020603050405020304" pitchFamily="18" charset="0"/>
              </a:rPr>
              <a:t>fue un </a:t>
            </a:r>
            <a:r>
              <a:rPr lang="es-ES" sz="2400" dirty="0" smtClean="0">
                <a:latin typeface="Arial" panose="020B0604020202020204" pitchFamily="34" charset="0"/>
                <a:ea typeface="Times New Roman" panose="02020603050405020304" pitchFamily="18" charset="0"/>
              </a:rPr>
              <a:t>ajedrecista cubano, campeón mundial de ajedrez </a:t>
            </a:r>
            <a:r>
              <a:rPr lang="es-ES" sz="2400" dirty="0">
                <a:latin typeface="Arial" panose="020B0604020202020204" pitchFamily="34" charset="0"/>
                <a:ea typeface="Times New Roman" panose="02020603050405020304" pitchFamily="18" charset="0"/>
              </a:rPr>
              <a:t>de </a:t>
            </a:r>
            <a:r>
              <a:rPr lang="es-ES" sz="2400" dirty="0" smtClean="0">
                <a:latin typeface="Arial" panose="020B0604020202020204" pitchFamily="34" charset="0"/>
                <a:ea typeface="Times New Roman" panose="02020603050405020304" pitchFamily="18" charset="0"/>
              </a:rPr>
              <a:t>1921 </a:t>
            </a:r>
            <a:r>
              <a:rPr lang="es-ES" sz="2400" dirty="0">
                <a:latin typeface="Arial" panose="020B0604020202020204" pitchFamily="34" charset="0"/>
                <a:ea typeface="Times New Roman" panose="02020603050405020304" pitchFamily="18" charset="0"/>
              </a:rPr>
              <a:t>a </a:t>
            </a:r>
            <a:r>
              <a:rPr lang="es-ES" sz="2400" dirty="0" smtClean="0">
                <a:latin typeface="Arial" panose="020B0604020202020204" pitchFamily="34" charset="0"/>
                <a:ea typeface="Times New Roman" panose="02020603050405020304" pitchFamily="18" charset="0"/>
              </a:rPr>
              <a:t>1927. </a:t>
            </a:r>
            <a:r>
              <a:rPr lang="es-ES" sz="2400" dirty="0">
                <a:latin typeface="Arial" panose="020B0604020202020204" pitchFamily="34" charset="0"/>
                <a:ea typeface="Times New Roman" panose="02020603050405020304" pitchFamily="18" charset="0"/>
              </a:rPr>
              <a:t>Por su genio precoz, fue apodado "el </a:t>
            </a:r>
            <a:r>
              <a:rPr lang="es-ES" sz="2400" dirty="0" err="1" smtClean="0">
                <a:latin typeface="Arial" panose="020B0604020202020204" pitchFamily="34" charset="0"/>
                <a:ea typeface="Times New Roman" panose="02020603050405020304" pitchFamily="18" charset="0"/>
              </a:rPr>
              <a:t>Morzat</a:t>
            </a:r>
            <a:r>
              <a:rPr lang="es-ES" sz="2400" dirty="0" smtClean="0">
                <a:latin typeface="Arial" panose="020B0604020202020204" pitchFamily="34" charset="0"/>
                <a:ea typeface="Times New Roman" panose="02020603050405020304" pitchFamily="18" charset="0"/>
              </a:rPr>
              <a:t> </a:t>
            </a:r>
            <a:r>
              <a:rPr lang="es-ES" sz="2400" dirty="0">
                <a:latin typeface="Arial" panose="020B0604020202020204" pitchFamily="34" charset="0"/>
                <a:ea typeface="Times New Roman" panose="02020603050405020304" pitchFamily="18" charset="0"/>
              </a:rPr>
              <a:t>del ajedrez"; por el aura de invencibilidad en su época dorada se le llamó "la máquina del ajedrez".</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169350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692696"/>
            <a:ext cx="8928992" cy="4662815"/>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Según su propio relato,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aprendió las reglas del juego a los cuatro años de edad, observando a su padre jugar con amigos. En el transcurso de una de las partidas, que éste jugaba habitualmente por las tardes con el general </a:t>
            </a:r>
            <a:r>
              <a:rPr lang="es-ES" b="1" dirty="0" err="1">
                <a:solidFill>
                  <a:srgbClr val="0563C1"/>
                </a:solidFill>
                <a:latin typeface="Arial" panose="020B0604020202020204" pitchFamily="34" charset="0"/>
                <a:ea typeface="Times New Roman" panose="02020603050405020304" pitchFamily="18" charset="0"/>
                <a:hlinkClick r:id="rId2" tooltip="Francisco de Paula Loño y Pérez"/>
              </a:rPr>
              <a:t>Loño</a:t>
            </a:r>
            <a:r>
              <a:rPr lang="es-ES" dirty="0">
                <a:latin typeface="Arial" panose="020B0604020202020204" pitchFamily="34" charset="0"/>
                <a:ea typeface="Times New Roman" panose="02020603050405020304" pitchFamily="18" charset="0"/>
              </a:rPr>
              <a:t>, de quien era asistente, observó que don José María, movía el caballo de una manera no permitida; ante la sorpresa de todos, lo acusó de hacer trampas y pasó a demostrarle lo que había hecho.</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latin typeface="Arial" panose="020B0604020202020204" pitchFamily="34" charset="0"/>
                <a:ea typeface="Times New Roman" panose="02020603050405020304" pitchFamily="18" charset="0"/>
              </a:rPr>
              <a:t>Cuando el niño cumplió los cinco años su padre comenzó a llevarlo al Club de Ajedrez de La Habana. A los mejores jugadores del club les fue imposible derrotarlo dándole ventaja de </a:t>
            </a:r>
            <a:r>
              <a:rPr lang="es-ES" dirty="0">
                <a:solidFill>
                  <a:srgbClr val="0563C1"/>
                </a:solidFill>
                <a:latin typeface="Arial" panose="020B0604020202020204" pitchFamily="34" charset="0"/>
                <a:ea typeface="Times New Roman" panose="02020603050405020304" pitchFamily="18" charset="0"/>
                <a:hlinkClick r:id="rId3" tooltip="Dama (ajedrez)"/>
              </a:rPr>
              <a:t>dama</a:t>
            </a:r>
            <a:r>
              <a:rPr lang="es-ES" dirty="0">
                <a:latin typeface="Arial" panose="020B0604020202020204" pitchFamily="34" charset="0"/>
                <a:ea typeface="Times New Roman" panose="02020603050405020304" pitchFamily="18" charset="0"/>
              </a:rPr>
              <a:t>. En diciembre de 1901, a la edad de trece años, derrotó al campeón nacional cubano </a:t>
            </a:r>
            <a:r>
              <a:rPr lang="es-ES" dirty="0">
                <a:solidFill>
                  <a:srgbClr val="0563C1"/>
                </a:solidFill>
                <a:latin typeface="Arial" panose="020B0604020202020204" pitchFamily="34" charset="0"/>
                <a:ea typeface="Times New Roman" panose="02020603050405020304" pitchFamily="18" charset="0"/>
                <a:hlinkClick r:id="rId4" tooltip="Juan Corzo"/>
              </a:rPr>
              <a:t>Juan Corzo</a:t>
            </a:r>
            <a:r>
              <a:rPr lang="es-ES" dirty="0">
                <a:latin typeface="Arial" panose="020B0604020202020204" pitchFamily="34" charset="0"/>
                <a:ea typeface="Times New Roman" panose="02020603050405020304" pitchFamily="18" charset="0"/>
              </a:rPr>
              <a:t> con el resultado de 4 victorias, 3 derrotas, y 6 </a:t>
            </a:r>
            <a:r>
              <a:rPr lang="es-ES" dirty="0">
                <a:solidFill>
                  <a:srgbClr val="0563C1"/>
                </a:solidFill>
                <a:latin typeface="Arial" panose="020B0604020202020204" pitchFamily="34" charset="0"/>
                <a:ea typeface="Times New Roman" panose="02020603050405020304" pitchFamily="18" charset="0"/>
                <a:hlinkClick r:id="rId5" tooltip="Tablas (ajedrez)"/>
              </a:rPr>
              <a:t>tablas</a:t>
            </a:r>
            <a:r>
              <a:rPr lang="es-ES" dirty="0">
                <a:latin typeface="Arial" panose="020B0604020202020204" pitchFamily="34" charset="0"/>
                <a:ea typeface="Times New Roman" panose="02020603050405020304" pitchFamily="18" charset="0"/>
              </a:rPr>
              <a:t>, alcanzando el título de campeón de </a:t>
            </a:r>
            <a:r>
              <a:rPr lang="es-ES" dirty="0">
                <a:solidFill>
                  <a:srgbClr val="0563C1"/>
                </a:solidFill>
                <a:latin typeface="Arial" panose="020B0604020202020204" pitchFamily="34" charset="0"/>
                <a:ea typeface="Times New Roman" panose="02020603050405020304" pitchFamily="18" charset="0"/>
                <a:hlinkClick r:id="rId6" tooltip="Campeonato de Cuba de ajedrez"/>
              </a:rPr>
              <a:t>Cuba</a:t>
            </a:r>
            <a:r>
              <a:rPr lang="es-ES" dirty="0">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937287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0" y="889844"/>
            <a:ext cx="4572000" cy="5078313"/>
          </a:xfrm>
          <a:prstGeom prst="rect">
            <a:avLst/>
          </a:prstGeom>
        </p:spPr>
        <p:txBody>
          <a:bodyPr>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Entre fines de 1908 y 1909 participó en una prolongada gira estadounidense; de un total de 734 partidas, ganó 703, entabló 19 y sólo sufrió 12 derrotas.</a:t>
            </a:r>
            <a:endParaRPr lang="es-ES" dirty="0">
              <a:latin typeface="Arial" panose="020B0604020202020204" pitchFamily="34" charset="0"/>
              <a:ea typeface="Calibri" panose="020F0502020204030204" pitchFamily="34" charset="0"/>
            </a:endParaRPr>
          </a:p>
          <a:p>
            <a:r>
              <a:rPr lang="es-ES" dirty="0">
                <a:latin typeface="Arial" panose="020B0604020202020204" pitchFamily="34" charset="0"/>
                <a:ea typeface="Times New Roman" panose="02020603050405020304" pitchFamily="18" charset="0"/>
              </a:rPr>
              <a:t>En 1909, a la edad de 20 años,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ganó un encuentro al campeón estadounidense </a:t>
            </a:r>
            <a:r>
              <a:rPr lang="es-ES" dirty="0">
                <a:latin typeface="Arial" panose="020B0604020202020204" pitchFamily="34" charset="0"/>
                <a:ea typeface="Times New Roman" panose="02020603050405020304" pitchFamily="18" charset="0"/>
                <a:hlinkClick r:id="rId2" tooltip="Frank Marshall"/>
              </a:rPr>
              <a:t>Frank Marshall</a:t>
            </a:r>
            <a:r>
              <a:rPr lang="es-ES" dirty="0">
                <a:latin typeface="Arial" panose="020B0604020202020204" pitchFamily="34" charset="0"/>
                <a:ea typeface="Times New Roman" panose="02020603050405020304" pitchFamily="18" charset="0"/>
              </a:rPr>
              <a:t> (+8 -1 =14). Fue la insistencia de Marshall lo que permitió que se le dejara participar al joven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en el torneo de </a:t>
            </a:r>
            <a:r>
              <a:rPr lang="es-ES" dirty="0">
                <a:latin typeface="Arial" panose="020B0604020202020204" pitchFamily="34" charset="0"/>
                <a:ea typeface="Times New Roman" panose="02020603050405020304" pitchFamily="18" charset="0"/>
                <a:hlinkClick r:id="rId3" tooltip="San Sebastián"/>
              </a:rPr>
              <a:t>San Sebastián</a:t>
            </a:r>
            <a:r>
              <a:rPr lang="es-ES" dirty="0">
                <a:latin typeface="Arial" panose="020B0604020202020204" pitchFamily="34" charset="0"/>
                <a:ea typeface="Times New Roman" panose="02020603050405020304" pitchFamily="18" charset="0"/>
              </a:rPr>
              <a:t>, España en 1911. Ésta era una de las competiciones más importantes de la época; todos los grandes jugadores del planeta estarían presentes excepto el entonces campeón mundial </a:t>
            </a:r>
            <a:r>
              <a:rPr lang="es-ES" dirty="0">
                <a:latin typeface="Arial" panose="020B0604020202020204" pitchFamily="34" charset="0"/>
                <a:ea typeface="Times New Roman" panose="02020603050405020304" pitchFamily="18" charset="0"/>
                <a:hlinkClick r:id="rId4" tooltip="Emmanuel Lasker"/>
              </a:rPr>
              <a:t>Emmanuel </a:t>
            </a:r>
            <a:r>
              <a:rPr lang="es-ES" dirty="0" err="1">
                <a:latin typeface="Arial" panose="020B0604020202020204" pitchFamily="34" charset="0"/>
                <a:ea typeface="Times New Roman" panose="02020603050405020304" pitchFamily="18" charset="0"/>
                <a:hlinkClick r:id="rId4" tooltip="Emmanuel Lasker"/>
              </a:rPr>
              <a:t>Lasker</a:t>
            </a:r>
            <a:r>
              <a:rPr lang="es-ES" dirty="0">
                <a:latin typeface="Arial" panose="020B0604020202020204" pitchFamily="34" charset="0"/>
                <a:ea typeface="Times New Roman" panose="02020603050405020304" pitchFamily="18" charset="0"/>
              </a:rPr>
              <a:t>.</a:t>
            </a:r>
            <a:endParaRPr lang="es-ES" dirty="0"/>
          </a:p>
        </p:txBody>
      </p:sp>
    </p:spTree>
    <p:extLst>
      <p:ext uri="{BB962C8B-B14F-4D97-AF65-F5344CB8AC3E}">
        <p14:creationId xmlns:p14="http://schemas.microsoft.com/office/powerpoint/2010/main" val="4232478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980728"/>
            <a:ext cx="8856984" cy="4662815"/>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En 1911 retó a </a:t>
            </a:r>
            <a:r>
              <a:rPr lang="es-ES" dirty="0" err="1">
                <a:latin typeface="Arial" panose="020B0604020202020204" pitchFamily="34" charset="0"/>
                <a:ea typeface="Times New Roman" panose="02020603050405020304" pitchFamily="18" charset="0"/>
              </a:rPr>
              <a:t>Lasker</a:t>
            </a:r>
            <a:r>
              <a:rPr lang="es-ES" dirty="0">
                <a:latin typeface="Arial" panose="020B0604020202020204" pitchFamily="34" charset="0"/>
                <a:ea typeface="Times New Roman" panose="02020603050405020304" pitchFamily="18" charset="0"/>
              </a:rPr>
              <a:t> por el campeonato del mundo. El alemán aceptó el desafío, pero propuso 17 condiciones para el cruce.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no estuvo de acuerdo con algunas y no llegaron a un acuerdo.</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latin typeface="Arial" panose="020B0604020202020204" pitchFamily="34" charset="0"/>
                <a:ea typeface="Times New Roman" panose="02020603050405020304" pitchFamily="18" charset="0"/>
              </a:rPr>
              <a:t>En 1920, </a:t>
            </a:r>
            <a:r>
              <a:rPr lang="es-ES" dirty="0" err="1">
                <a:latin typeface="Arial" panose="020B0604020202020204" pitchFamily="34" charset="0"/>
                <a:ea typeface="Times New Roman" panose="02020603050405020304" pitchFamily="18" charset="0"/>
              </a:rPr>
              <a:t>Lasker</a:t>
            </a:r>
            <a:r>
              <a:rPr lang="es-ES" dirty="0">
                <a:latin typeface="Arial" panose="020B0604020202020204" pitchFamily="34" charset="0"/>
                <a:ea typeface="Times New Roman" panose="02020603050405020304" pitchFamily="18" charset="0"/>
              </a:rPr>
              <a:t> se dio cuenta de que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se estaba haciendo demasiado fuerte y, decidió renunciar al título en favor de éste, añadiendo: "Usted ha ganado el título no por la formalidad de un desafío, sino por su brillante maestría". El cubano prefería ganarlo en una partida, pero </a:t>
            </a:r>
            <a:r>
              <a:rPr lang="es-ES" dirty="0" err="1">
                <a:latin typeface="Arial" panose="020B0604020202020204" pitchFamily="34" charset="0"/>
                <a:ea typeface="Times New Roman" panose="02020603050405020304" pitchFamily="18" charset="0"/>
              </a:rPr>
              <a:t>Lasker</a:t>
            </a:r>
            <a:r>
              <a:rPr lang="es-ES" dirty="0">
                <a:latin typeface="Arial" panose="020B0604020202020204" pitchFamily="34" charset="0"/>
                <a:ea typeface="Times New Roman" panose="02020603050405020304" pitchFamily="18" charset="0"/>
              </a:rPr>
              <a:t> insistió en que era él ahora el retador. En 1921 jugaron el campeonato en La Habana donde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venció al alemán sin perder una sola partida: +4 -0 =10. No sería sino hasta ocho décadas más tarde cuando esto se repetiría, cuando en el año 2000 </a:t>
            </a:r>
            <a:r>
              <a:rPr lang="es-ES" dirty="0">
                <a:solidFill>
                  <a:srgbClr val="0563C1"/>
                </a:solidFill>
                <a:latin typeface="Arial" panose="020B0604020202020204" pitchFamily="34" charset="0"/>
                <a:ea typeface="Times New Roman" panose="02020603050405020304" pitchFamily="18" charset="0"/>
                <a:hlinkClick r:id="rId2" tooltip="Vladímir Krámnik"/>
              </a:rPr>
              <a:t>Vladímir </a:t>
            </a:r>
            <a:r>
              <a:rPr lang="es-ES" dirty="0" err="1">
                <a:solidFill>
                  <a:srgbClr val="0563C1"/>
                </a:solidFill>
                <a:latin typeface="Arial" panose="020B0604020202020204" pitchFamily="34" charset="0"/>
                <a:ea typeface="Times New Roman" panose="02020603050405020304" pitchFamily="18" charset="0"/>
                <a:hlinkClick r:id="rId2" tooltip="Vladímir Krámnik"/>
              </a:rPr>
              <a:t>Krámnik</a:t>
            </a:r>
            <a:r>
              <a:rPr lang="es-ES" dirty="0">
                <a:latin typeface="Arial" panose="020B0604020202020204" pitchFamily="34" charset="0"/>
                <a:ea typeface="Times New Roman" panose="02020603050405020304" pitchFamily="18" charset="0"/>
              </a:rPr>
              <a:t> le ganó a </a:t>
            </a:r>
            <a:r>
              <a:rPr lang="es-ES" dirty="0" err="1">
                <a:solidFill>
                  <a:srgbClr val="0563C1"/>
                </a:solidFill>
                <a:latin typeface="Arial" panose="020B0604020202020204" pitchFamily="34" charset="0"/>
                <a:ea typeface="Times New Roman" panose="02020603050405020304" pitchFamily="18" charset="0"/>
                <a:hlinkClick r:id="rId3" tooltip="Garry Kasparov"/>
              </a:rPr>
              <a:t>Garry</a:t>
            </a:r>
            <a:r>
              <a:rPr lang="es-ES" dirty="0">
                <a:solidFill>
                  <a:srgbClr val="0563C1"/>
                </a:solidFill>
                <a:latin typeface="Arial" panose="020B0604020202020204" pitchFamily="34" charset="0"/>
                <a:ea typeface="Times New Roman" panose="02020603050405020304" pitchFamily="18" charset="0"/>
                <a:hlinkClick r:id="rId3" tooltip="Garry Kasparov"/>
              </a:rPr>
              <a:t> </a:t>
            </a:r>
            <a:r>
              <a:rPr lang="es-ES" dirty="0" err="1">
                <a:solidFill>
                  <a:srgbClr val="0563C1"/>
                </a:solidFill>
                <a:latin typeface="Arial" panose="020B0604020202020204" pitchFamily="34" charset="0"/>
                <a:ea typeface="Times New Roman" panose="02020603050405020304" pitchFamily="18" charset="0"/>
                <a:hlinkClick r:id="rId3" tooltip="Garry Kasparov"/>
              </a:rPr>
              <a:t>Kasparov</a:t>
            </a:r>
            <a:r>
              <a:rPr lang="es-ES" dirty="0">
                <a:latin typeface="Arial" panose="020B0604020202020204" pitchFamily="34" charset="0"/>
                <a:ea typeface="Times New Roman" panose="02020603050405020304" pitchFamily="18" charset="0"/>
              </a:rPr>
              <a:t> +2 -0 =13.</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47992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1628800"/>
            <a:ext cx="8784976" cy="3416320"/>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El encuentro se jugó en septiembre en </a:t>
            </a:r>
            <a:r>
              <a:rPr lang="es-ES" dirty="0">
                <a:latin typeface="Arial" panose="020B0604020202020204" pitchFamily="34" charset="0"/>
                <a:ea typeface="Times New Roman" panose="02020603050405020304" pitchFamily="18" charset="0"/>
                <a:hlinkClick r:id="rId2" tooltip="Buenos Aires"/>
              </a:rPr>
              <a:t>Buenos Aires</a:t>
            </a:r>
            <a:r>
              <a:rPr lang="es-ES" dirty="0">
                <a:latin typeface="Arial" panose="020B0604020202020204" pitchFamily="34" charset="0"/>
                <a:ea typeface="Times New Roman" panose="02020603050405020304" pitchFamily="18" charset="0"/>
              </a:rPr>
              <a:t>. Ganaría el primero en obtener seis victorias. </a:t>
            </a:r>
            <a:r>
              <a:rPr lang="es-ES" dirty="0" err="1">
                <a:latin typeface="Arial" panose="020B0604020202020204" pitchFamily="34" charset="0"/>
                <a:ea typeface="Times New Roman" panose="02020603050405020304" pitchFamily="18" charset="0"/>
              </a:rPr>
              <a:t>Alekhine</a:t>
            </a:r>
            <a:r>
              <a:rPr lang="es-ES" dirty="0">
                <a:latin typeface="Arial" panose="020B0604020202020204" pitchFamily="34" charset="0"/>
                <a:ea typeface="Times New Roman" panose="02020603050405020304" pitchFamily="18" charset="0"/>
              </a:rPr>
              <a:t> jugó con paciencia y solidez, llevó a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a perder la primera partida de manera mediocre, para luego tomar ventaja ganando las partidas número 3 y 7</a:t>
            </a:r>
            <a:r>
              <a:rPr lang="es-ES" baseline="30000" dirty="0">
                <a:latin typeface="Arial" panose="020B0604020202020204" pitchFamily="34" charset="0"/>
                <a:ea typeface="Times New Roman" panose="02020603050405020304" pitchFamily="18" charset="0"/>
              </a:rPr>
              <a:t>, </a:t>
            </a:r>
            <a:r>
              <a:rPr lang="es-ES" dirty="0">
                <a:latin typeface="Arial" panose="020B0604020202020204" pitchFamily="34" charset="0"/>
                <a:ea typeface="Times New Roman" panose="02020603050405020304" pitchFamily="18" charset="0"/>
              </a:rPr>
              <a:t>juegos de ataque más al estilo de </a:t>
            </a:r>
            <a:r>
              <a:rPr lang="es-ES" dirty="0" err="1">
                <a:latin typeface="Arial" panose="020B0604020202020204" pitchFamily="34" charset="0"/>
                <a:ea typeface="Times New Roman" panose="02020603050405020304" pitchFamily="18" charset="0"/>
              </a:rPr>
              <a:t>Alekhine</a:t>
            </a:r>
            <a:r>
              <a:rPr lang="es-ES" dirty="0">
                <a:latin typeface="Arial" panose="020B0604020202020204" pitchFamily="34" charset="0"/>
                <a:ea typeface="Times New Roman" panose="02020603050405020304" pitchFamily="18" charset="0"/>
              </a:rPr>
              <a:t>— luego perdió las partidas 11</a:t>
            </a:r>
            <a:r>
              <a:rPr lang="es-ES" baseline="30000" dirty="0">
                <a:latin typeface="Arial" panose="020B0604020202020204" pitchFamily="34" charset="0"/>
                <a:ea typeface="Times New Roman" panose="02020603050405020304" pitchFamily="18" charset="0"/>
                <a:hlinkClick r:id="rId3"/>
              </a:rPr>
              <a:t>]</a:t>
            </a:r>
            <a:r>
              <a:rPr lang="es-ES" dirty="0">
                <a:latin typeface="Arial" panose="020B0604020202020204" pitchFamily="34" charset="0"/>
                <a:ea typeface="Times New Roman" panose="02020603050405020304" pitchFamily="18" charset="0"/>
              </a:rPr>
              <a:t> y 12.</a:t>
            </a:r>
            <a:r>
              <a:rPr lang="es-ES" baseline="30000" dirty="0">
                <a:latin typeface="Arial" panose="020B0604020202020204" pitchFamily="34" charset="0"/>
                <a:ea typeface="Times New Roman" panose="02020603050405020304" pitchFamily="18" charset="0"/>
                <a:hlinkClick r:id="rId3"/>
              </a:rPr>
              <a:t>]</a:t>
            </a:r>
            <a:r>
              <a:rPr lang="es-ES" dirty="0">
                <a:latin typeface="Arial" panose="020B0604020202020204" pitchFamily="34" charset="0"/>
                <a:ea typeface="Times New Roman" panose="02020603050405020304" pitchFamily="18" charset="0"/>
              </a:rPr>
              <a:t>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intentó convencer a </a:t>
            </a:r>
            <a:r>
              <a:rPr lang="es-ES" dirty="0" err="1">
                <a:latin typeface="Arial" panose="020B0604020202020204" pitchFamily="34" charset="0"/>
                <a:ea typeface="Times New Roman" panose="02020603050405020304" pitchFamily="18" charset="0"/>
              </a:rPr>
              <a:t>Alekhine</a:t>
            </a:r>
            <a:r>
              <a:rPr lang="es-ES" dirty="0">
                <a:latin typeface="Arial" panose="020B0604020202020204" pitchFamily="34" charset="0"/>
                <a:ea typeface="Times New Roman" panose="02020603050405020304" pitchFamily="18" charset="0"/>
              </a:rPr>
              <a:t> para anular la cita después de una larga serie de tablas. El ruso rehusó, y acabó venciendo +6 -3 =25, en el encuentro más largo de la historia del campeonato del mundo exceptuando el campeonato en 1985 entre </a:t>
            </a:r>
            <a:r>
              <a:rPr lang="es-ES" dirty="0" err="1">
                <a:latin typeface="Arial" panose="020B0604020202020204" pitchFamily="34" charset="0"/>
                <a:ea typeface="Times New Roman" panose="02020603050405020304" pitchFamily="18" charset="0"/>
              </a:rPr>
              <a:t>Karpov</a:t>
            </a:r>
            <a:r>
              <a:rPr lang="es-ES" dirty="0">
                <a:latin typeface="Arial" panose="020B0604020202020204" pitchFamily="34" charset="0"/>
                <a:ea typeface="Times New Roman" panose="02020603050405020304" pitchFamily="18" charset="0"/>
              </a:rPr>
              <a:t> y </a:t>
            </a:r>
            <a:r>
              <a:rPr lang="es-ES" dirty="0" err="1">
                <a:latin typeface="Arial" panose="020B0604020202020204" pitchFamily="34" charset="0"/>
                <a:ea typeface="Times New Roman" panose="02020603050405020304" pitchFamily="18" charset="0"/>
              </a:rPr>
              <a:t>Kasparov</a:t>
            </a:r>
            <a:r>
              <a:rPr lang="es-ES" dirty="0">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362103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74936" y="980728"/>
            <a:ext cx="8856984" cy="4662815"/>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En la primera partida de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contra </a:t>
            </a:r>
            <a:r>
              <a:rPr lang="es-ES" dirty="0" err="1">
                <a:latin typeface="Arial" panose="020B0604020202020204" pitchFamily="34" charset="0"/>
                <a:ea typeface="Times New Roman" panose="02020603050405020304" pitchFamily="18" charset="0"/>
              </a:rPr>
              <a:t>Alekhine</a:t>
            </a:r>
            <a:r>
              <a:rPr lang="es-ES" dirty="0">
                <a:latin typeface="Arial" panose="020B0604020202020204" pitchFamily="34" charset="0"/>
                <a:ea typeface="Times New Roman" panose="02020603050405020304" pitchFamily="18" charset="0"/>
              </a:rPr>
              <a:t> desde el gran campeonato mundial entre los dos no perdió la oportunidad de vengar su derrota. Teniendo una posición inferior, logró atrapar al ruso en una trampa tan elaborada que ninguno de los otros jugadores (excepto </a:t>
            </a:r>
            <a:r>
              <a:rPr lang="es-ES" dirty="0" err="1">
                <a:latin typeface="Arial" panose="020B0604020202020204" pitchFamily="34" charset="0"/>
                <a:ea typeface="Times New Roman" panose="02020603050405020304" pitchFamily="18" charset="0"/>
              </a:rPr>
              <a:t>Lasker</a:t>
            </a:r>
            <a:r>
              <a:rPr lang="es-ES" dirty="0">
                <a:latin typeface="Arial" panose="020B0604020202020204" pitchFamily="34" charset="0"/>
                <a:ea typeface="Times New Roman" panose="02020603050405020304" pitchFamily="18" charset="0"/>
              </a:rPr>
              <a:t>) se dio cuenta de dónde el perdedor había cometido el error.</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comentó sobre este particular en </a:t>
            </a:r>
            <a:r>
              <a:rPr lang="es-ES" i="1" dirty="0">
                <a:latin typeface="Arial" panose="020B0604020202020204" pitchFamily="34" charset="0"/>
                <a:ea typeface="Times New Roman" panose="02020603050405020304" pitchFamily="18" charset="0"/>
              </a:rPr>
              <a:t>El legado de </a:t>
            </a:r>
            <a:r>
              <a:rPr lang="es-ES" i="1" dirty="0" err="1">
                <a:latin typeface="Arial" panose="020B0604020202020204" pitchFamily="34" charset="0"/>
                <a:ea typeface="Times New Roman" panose="02020603050405020304" pitchFamily="18" charset="0"/>
              </a:rPr>
              <a:t>Capablanca</a:t>
            </a:r>
            <a:r>
              <a:rPr lang="es-ES" i="1" dirty="0">
                <a:latin typeface="Arial" panose="020B0604020202020204" pitchFamily="34" charset="0"/>
                <a:ea typeface="Times New Roman" panose="02020603050405020304" pitchFamily="18" charset="0"/>
              </a:rPr>
              <a:t>: sus últimas presentaciones</a:t>
            </a:r>
            <a:r>
              <a:rPr lang="es-ES" dirty="0">
                <a:latin typeface="Arial" panose="020B0604020202020204" pitchFamily="34" charset="0"/>
                <a:ea typeface="Times New Roman" panose="02020603050405020304" pitchFamily="18" charset="0"/>
              </a:rPr>
              <a:t>, págs. 111–112, expresando su admiración por la astucia que </a:t>
            </a:r>
            <a:r>
              <a:rPr lang="es-ES" dirty="0" err="1">
                <a:latin typeface="Arial" panose="020B0604020202020204" pitchFamily="34" charset="0"/>
                <a:ea typeface="Times New Roman" panose="02020603050405020304" pitchFamily="18" charset="0"/>
              </a:rPr>
              <a:t>Lasker</a:t>
            </a:r>
            <a:r>
              <a:rPr lang="es-ES" dirty="0">
                <a:latin typeface="Arial" panose="020B0604020202020204" pitchFamily="34" charset="0"/>
                <a:ea typeface="Times New Roman" panose="02020603050405020304" pitchFamily="18" charset="0"/>
              </a:rPr>
              <a:t> demostraba incluso a los sesenta años. Sin embargo, el cubano no menciona a su oponente: </a:t>
            </a:r>
            <a:r>
              <a:rPr lang="es-ES" dirty="0" err="1">
                <a:latin typeface="Arial" panose="020B0604020202020204" pitchFamily="34" charset="0"/>
                <a:ea typeface="Times New Roman" panose="02020603050405020304" pitchFamily="18" charset="0"/>
              </a:rPr>
              <a:t>Alekhine</a:t>
            </a:r>
            <a:r>
              <a:rPr lang="es-ES" dirty="0">
                <a:latin typeface="Arial" panose="020B0604020202020204" pitchFamily="34" charset="0"/>
                <a:ea typeface="Times New Roman" panose="02020603050405020304" pitchFamily="18" charset="0"/>
              </a:rPr>
              <a:t>. La relación entre ambos era de profundo desagrado mutuo, hasta el punto en que rara vez compartieron un tablero por más de unos segundos: cada uno hacía su movida y luego se levantaba para caminar por las cercanías.</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138093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1412776"/>
            <a:ext cx="8784976" cy="3831818"/>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Tras su muerte el mundo del ajedrez sufrió una terrible consternación. Los grandes maestros más importantes de la época, incluyendo a </a:t>
            </a:r>
            <a:r>
              <a:rPr lang="es-ES" dirty="0" err="1">
                <a:latin typeface="Arial" panose="020B0604020202020204" pitchFamily="34" charset="0"/>
                <a:ea typeface="Times New Roman" panose="02020603050405020304" pitchFamily="18" charset="0"/>
              </a:rPr>
              <a:t>Alekhine</a:t>
            </a:r>
            <a:r>
              <a:rPr lang="es-ES" dirty="0">
                <a:latin typeface="Arial" panose="020B0604020202020204" pitchFamily="34" charset="0"/>
                <a:ea typeface="Times New Roman" panose="02020603050405020304" pitchFamily="18" charset="0"/>
              </a:rPr>
              <a:t>, expresaron sus pésames y le calificaron como el jugador de ajedrez más grande de todos los tiempos.</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latin typeface="Arial" panose="020B0604020202020204" pitchFamily="34" charset="0"/>
                <a:ea typeface="Times New Roman" panose="02020603050405020304" pitchFamily="18" charset="0"/>
              </a:rPr>
              <a:t>José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recibió sepultura en </a:t>
            </a:r>
            <a:r>
              <a:rPr lang="es-ES" dirty="0">
                <a:latin typeface="Arial" panose="020B0604020202020204" pitchFamily="34" charset="0"/>
                <a:ea typeface="Times New Roman" panose="02020603050405020304" pitchFamily="18" charset="0"/>
                <a:hlinkClick r:id="rId2" tooltip="La Habana"/>
              </a:rPr>
              <a:t>La Habana</a:t>
            </a:r>
            <a:r>
              <a:rPr lang="es-ES" dirty="0">
                <a:latin typeface="Arial" panose="020B0604020202020204" pitchFamily="34" charset="0"/>
                <a:ea typeface="Times New Roman" panose="02020603050405020304" pitchFamily="18" charset="0"/>
              </a:rPr>
              <a:t> con grandes honores. El General </a:t>
            </a:r>
            <a:r>
              <a:rPr lang="es-ES" dirty="0">
                <a:latin typeface="Arial" panose="020B0604020202020204" pitchFamily="34" charset="0"/>
                <a:ea typeface="Times New Roman" panose="02020603050405020304" pitchFamily="18" charset="0"/>
                <a:hlinkClick r:id="rId3" tooltip="Fulgencio Batista"/>
              </a:rPr>
              <a:t>Fulgencio Batista</a:t>
            </a:r>
            <a:r>
              <a:rPr lang="es-ES" dirty="0">
                <a:latin typeface="Arial" panose="020B0604020202020204" pitchFamily="34" charset="0"/>
                <a:ea typeface="Times New Roman" panose="02020603050405020304" pitchFamily="18" charset="0"/>
              </a:rPr>
              <a:t>, presidente de Cuba, se hizo personalmente cargo de los trámites funerarios. </a:t>
            </a:r>
            <a:r>
              <a:rPr lang="es-ES" dirty="0" err="1">
                <a:latin typeface="Arial" panose="020B0604020202020204" pitchFamily="34" charset="0"/>
                <a:ea typeface="Times New Roman" panose="02020603050405020304" pitchFamily="18" charset="0"/>
              </a:rPr>
              <a:t>Capablanca</a:t>
            </a:r>
            <a:r>
              <a:rPr lang="es-ES" dirty="0">
                <a:latin typeface="Arial" panose="020B0604020202020204" pitchFamily="34" charset="0"/>
                <a:ea typeface="Times New Roman" panose="02020603050405020304" pitchFamily="18" charset="0"/>
              </a:rPr>
              <a:t> falleció a la edad de 53 años y 109 días. En 1951, Cuba editó una estampilla de 25 centavos con su retrato, la primera con la figura de un maestro de ajedrez.</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248237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0" y="405096"/>
            <a:ext cx="8784976" cy="4247317"/>
          </a:xfrm>
          <a:prstGeom prst="rect">
            <a:avLst/>
          </a:prstGeom>
        </p:spPr>
        <p:txBody>
          <a:bodyPr wrap="square">
            <a:spAutoFit/>
          </a:bodyPr>
          <a:lstStyle/>
          <a:p>
            <a:pPr algn="just">
              <a:lnSpc>
                <a:spcPct val="150000"/>
              </a:lnSpc>
              <a:spcAft>
                <a:spcPts val="0"/>
              </a:spcAft>
            </a:pPr>
            <a:r>
              <a:rPr lang="es-ES" b="1" dirty="0">
                <a:latin typeface="Arial" panose="020B0604020202020204" pitchFamily="34" charset="0"/>
                <a:ea typeface="Times New Roman" panose="02020603050405020304" pitchFamily="18" charset="0"/>
              </a:rPr>
              <a:t>Deporte de béisbol</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latin typeface="Arial" panose="020B0604020202020204" pitchFamily="34" charset="0"/>
                <a:ea typeface="Times New Roman" panose="02020603050405020304" pitchFamily="18" charset="0"/>
              </a:rPr>
              <a:t>Orestes </a:t>
            </a:r>
            <a:r>
              <a:rPr lang="es-ES" b="1" dirty="0" err="1">
                <a:latin typeface="Arial" panose="020B0604020202020204" pitchFamily="34" charset="0"/>
                <a:ea typeface="Times New Roman" panose="02020603050405020304" pitchFamily="18" charset="0"/>
              </a:rPr>
              <a:t>Miñoso</a:t>
            </a:r>
            <a:r>
              <a:rPr lang="es-ES" b="1" dirty="0">
                <a:latin typeface="Arial" panose="020B0604020202020204" pitchFamily="34" charset="0"/>
                <a:ea typeface="Times New Roman" panose="02020603050405020304" pitchFamily="18" charset="0"/>
              </a:rPr>
              <a:t> ( grandes ligas de béisbol)</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latin typeface="Arial" panose="020B0604020202020204" pitchFamily="34" charset="0"/>
                <a:ea typeface="Times New Roman" panose="02020603050405020304" pitchFamily="18" charset="0"/>
              </a:rPr>
              <a:t>Adolfo Luque</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latin typeface="Arial" panose="020B0604020202020204" pitchFamily="34" charset="0"/>
                <a:ea typeface="Times New Roman" panose="02020603050405020304" pitchFamily="18" charset="0"/>
              </a:rPr>
              <a:t>José de la Caridad Méndez</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solidFill>
                  <a:srgbClr val="0563C1"/>
                </a:solidFill>
                <a:latin typeface="Arial" panose="020B0604020202020204" pitchFamily="34" charset="0"/>
                <a:ea typeface="Times New Roman" panose="02020603050405020304" pitchFamily="18" charset="0"/>
                <a:hlinkClick r:id="rId2" tooltip="Roberto Clemente"/>
              </a:rPr>
              <a:t>Roberto Clemente</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kern="1800" dirty="0">
                <a:solidFill>
                  <a:srgbClr val="000000"/>
                </a:solidFill>
                <a:latin typeface="Arial" panose="020B0604020202020204" pitchFamily="34" charset="0"/>
                <a:ea typeface="Times New Roman" panose="02020603050405020304" pitchFamily="18" charset="0"/>
              </a:rPr>
              <a:t>Connie Marrero</a:t>
            </a:r>
            <a:endParaRPr lang="es-ES" dirty="0">
              <a:latin typeface="Arial" panose="020B0604020202020204" pitchFamily="34" charset="0"/>
              <a:ea typeface="Calibri" panose="020F0502020204030204" pitchFamily="34" charset="0"/>
            </a:endParaRPr>
          </a:p>
          <a:p>
            <a:r>
              <a:rPr lang="es-ES" b="1" dirty="0">
                <a:solidFill>
                  <a:srgbClr val="000000"/>
                </a:solidFill>
                <a:latin typeface="Arial" panose="020B0604020202020204" pitchFamily="34" charset="0"/>
                <a:ea typeface="Times New Roman" panose="02020603050405020304" pitchFamily="18" charset="0"/>
              </a:rPr>
              <a:t>Conrado Eugenio Marrero Ramos</a:t>
            </a:r>
            <a:r>
              <a:rPr lang="es-ES" dirty="0">
                <a:solidFill>
                  <a:srgbClr val="000000"/>
                </a:solidFill>
                <a:latin typeface="Arial" panose="020B0604020202020204" pitchFamily="34" charset="0"/>
                <a:ea typeface="Times New Roman" panose="02020603050405020304" pitchFamily="18" charset="0"/>
              </a:rPr>
              <a:t> (25 de abril de 1911 - 23 de abril de 2014), apodado "Connie", fue un </a:t>
            </a:r>
            <a:r>
              <a:rPr lang="es-ES" dirty="0">
                <a:solidFill>
                  <a:srgbClr val="000000"/>
                </a:solidFill>
                <a:latin typeface="Arial" panose="020B0604020202020204" pitchFamily="34" charset="0"/>
                <a:ea typeface="Times New Roman" panose="02020603050405020304" pitchFamily="18" charset="0"/>
                <a:hlinkClick r:id="rId3" tooltip="Lanzador"/>
              </a:rPr>
              <a:t>lanzador</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4" tooltip="Béisbol"/>
              </a:rPr>
              <a:t>béisbol</a:t>
            </a:r>
            <a:r>
              <a:rPr lang="es-ES" dirty="0">
                <a:solidFill>
                  <a:srgbClr val="000000"/>
                </a:solidFill>
                <a:latin typeface="Arial" panose="020B0604020202020204" pitchFamily="34" charset="0"/>
                <a:ea typeface="Times New Roman" panose="02020603050405020304" pitchFamily="18" charset="0"/>
              </a:rPr>
              <a:t> profesional </a:t>
            </a:r>
            <a:r>
              <a:rPr lang="es-ES" dirty="0">
                <a:solidFill>
                  <a:srgbClr val="000000"/>
                </a:solidFill>
                <a:latin typeface="Arial" panose="020B0604020202020204" pitchFamily="34" charset="0"/>
                <a:ea typeface="Times New Roman" panose="02020603050405020304" pitchFamily="18" charset="0"/>
                <a:hlinkClick r:id="rId5" tooltip="Cubano"/>
              </a:rPr>
              <a:t>cubano</a:t>
            </a:r>
            <a:r>
              <a:rPr lang="es-ES" dirty="0">
                <a:solidFill>
                  <a:srgbClr val="000000"/>
                </a:solidFill>
                <a:latin typeface="Arial" panose="020B0604020202020204" pitchFamily="34" charset="0"/>
                <a:ea typeface="Times New Roman" panose="02020603050405020304" pitchFamily="18" charset="0"/>
              </a:rPr>
              <a:t>.</a:t>
            </a:r>
            <a:r>
              <a:rPr lang="es-ES" baseline="30000" dirty="0">
                <a:solidFill>
                  <a:srgbClr val="000000"/>
                </a:solidFill>
                <a:latin typeface="Arial" panose="020B0604020202020204" pitchFamily="34" charset="0"/>
                <a:ea typeface="Times New Roman" panose="02020603050405020304" pitchFamily="18" charset="0"/>
                <a:hlinkClick r:id="rId6"/>
              </a:rPr>
              <a:t>[1]</a:t>
            </a:r>
            <a:r>
              <a:rPr lang="es-ES" dirty="0">
                <a:solidFill>
                  <a:srgbClr val="000000"/>
                </a:solidFill>
                <a:latin typeface="Arial" panose="020B0604020202020204" pitchFamily="34" charset="0"/>
                <a:ea typeface="Times New Roman" panose="02020603050405020304" pitchFamily="18" charset="0"/>
              </a:rPr>
              <a:t> El diestro Marrero lanzó en las </a:t>
            </a:r>
            <a:r>
              <a:rPr lang="es-ES" dirty="0">
                <a:solidFill>
                  <a:srgbClr val="000000"/>
                </a:solidFill>
                <a:latin typeface="Arial" panose="020B0604020202020204" pitchFamily="34" charset="0"/>
                <a:ea typeface="Times New Roman" panose="02020603050405020304" pitchFamily="18" charset="0"/>
                <a:hlinkClick r:id="rId7" tooltip="Grandes Ligas de Béisbol"/>
              </a:rPr>
              <a:t>Grandes Ligas</a:t>
            </a:r>
            <a:r>
              <a:rPr lang="es-ES" dirty="0">
                <a:solidFill>
                  <a:srgbClr val="000000"/>
                </a:solidFill>
                <a:latin typeface="Arial" panose="020B0604020202020204" pitchFamily="34" charset="0"/>
                <a:ea typeface="Times New Roman" panose="02020603050405020304" pitchFamily="18" charset="0"/>
              </a:rPr>
              <a:t> desde 1950 hasta 1954 para los </a:t>
            </a:r>
            <a:r>
              <a:rPr lang="es-ES" dirty="0">
                <a:solidFill>
                  <a:srgbClr val="000000"/>
                </a:solidFill>
                <a:latin typeface="Arial" panose="020B0604020202020204" pitchFamily="34" charset="0"/>
                <a:ea typeface="Times New Roman" panose="02020603050405020304" pitchFamily="18" charset="0"/>
                <a:hlinkClick r:id="rId8" tooltip="Minnesota Twins"/>
              </a:rPr>
              <a:t>Senadores de Washington</a:t>
            </a:r>
            <a:r>
              <a:rPr lang="es-ES" dirty="0">
                <a:solidFill>
                  <a:srgbClr val="000000"/>
                </a:solidFill>
                <a:latin typeface="Arial" panose="020B0604020202020204" pitchFamily="34" charset="0"/>
                <a:ea typeface="Times New Roman" panose="02020603050405020304" pitchFamily="18" charset="0"/>
              </a:rPr>
              <a:t>. Marrero hizo su debut en Grandes Ligas cuando tenía 38 años, y fue uno de los jugadores de mayor edad de la liga durante toda la duración de su tiempo en las Grandes Ligas.</a:t>
            </a:r>
            <a:endParaRPr lang="es-ES" dirty="0"/>
          </a:p>
        </p:txBody>
      </p:sp>
    </p:spTree>
    <p:extLst>
      <p:ext uri="{BB962C8B-B14F-4D97-AF65-F5344CB8AC3E}">
        <p14:creationId xmlns:p14="http://schemas.microsoft.com/office/powerpoint/2010/main" val="1990221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0" y="1097593"/>
            <a:ext cx="4572000" cy="4662815"/>
          </a:xfrm>
          <a:prstGeom prst="rect">
            <a:avLst/>
          </a:prstGeom>
        </p:spPr>
        <p:txBody>
          <a:bodyPr>
            <a:spAutoFit/>
          </a:bodyPr>
          <a:lstStyle/>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Fue una estrella popular en su Cuba natal, donde tuvo una larga y exitosa carrera en el béisbol aficionado, lanzando por Cuba en varios concursos </a:t>
            </a:r>
            <a:r>
              <a:rPr lang="es-ES" dirty="0">
                <a:solidFill>
                  <a:srgbClr val="000000"/>
                </a:solidFill>
                <a:latin typeface="Arial" panose="020B0604020202020204" pitchFamily="34" charset="0"/>
                <a:ea typeface="Times New Roman" panose="02020603050405020304" pitchFamily="18" charset="0"/>
                <a:hlinkClick r:id="rId2" tooltip="Copa Mundial de Béisbol"/>
              </a:rPr>
              <a:t>Amateur de Serie Mundial</a:t>
            </a:r>
            <a:r>
              <a:rPr lang="es-ES" dirty="0">
                <a:solidFill>
                  <a:srgbClr val="000000"/>
                </a:solidFill>
                <a:latin typeface="Arial" panose="020B0604020202020204" pitchFamily="34" charset="0"/>
                <a:ea typeface="Times New Roman" panose="02020603050405020304" pitchFamily="18" charset="0"/>
              </a:rPr>
              <a:t>, y jugó varias temporadas excelentes con la </a:t>
            </a:r>
            <a:r>
              <a:rPr lang="es-ES" dirty="0">
                <a:solidFill>
                  <a:srgbClr val="000000"/>
                </a:solidFill>
                <a:latin typeface="Arial" panose="020B0604020202020204" pitchFamily="34" charset="0"/>
                <a:ea typeface="Times New Roman" panose="02020603050405020304" pitchFamily="18" charset="0"/>
                <a:hlinkClick r:id="rId3" tooltip="Liga Cubana de Béisbol"/>
              </a:rPr>
              <a:t>Liga Cubana</a:t>
            </a:r>
            <a:r>
              <a:rPr lang="es-ES" dirty="0">
                <a:solidFill>
                  <a:srgbClr val="000000"/>
                </a:solidFill>
                <a:latin typeface="Arial" panose="020B0604020202020204" pitchFamily="34" charset="0"/>
                <a:ea typeface="Times New Roman" panose="02020603050405020304" pitchFamily="18" charset="0"/>
              </a:rPr>
              <a:t> profesional y las </a:t>
            </a:r>
            <a:r>
              <a:rPr lang="es-ES" dirty="0">
                <a:solidFill>
                  <a:srgbClr val="000000"/>
                </a:solidFill>
                <a:latin typeface="Arial" panose="020B0604020202020204" pitchFamily="34" charset="0"/>
                <a:ea typeface="Times New Roman" panose="02020603050405020304" pitchFamily="18" charset="0"/>
                <a:hlinkClick r:id="rId4" tooltip="Ligas Menores de Béisbol"/>
              </a:rPr>
              <a:t>ligas menores</a:t>
            </a:r>
            <a:r>
              <a:rPr lang="es-ES" dirty="0">
                <a:solidFill>
                  <a:srgbClr val="000000"/>
                </a:solidFill>
                <a:latin typeface="Arial" panose="020B0604020202020204" pitchFamily="34" charset="0"/>
                <a:ea typeface="Times New Roman" panose="02020603050405020304" pitchFamily="18" charset="0"/>
              </a:rPr>
              <a:t> con </a:t>
            </a:r>
            <a:r>
              <a:rPr lang="es-ES" dirty="0" err="1">
                <a:solidFill>
                  <a:srgbClr val="000000"/>
                </a:solidFill>
                <a:latin typeface="Arial" panose="020B0604020202020204" pitchFamily="34" charset="0"/>
                <a:ea typeface="Times New Roman" panose="02020603050405020304" pitchFamily="18" charset="0"/>
                <a:hlinkClick r:id="rId5" tooltip="Cubans Sugar Kings"/>
              </a:rPr>
              <a:t>Cubans</a:t>
            </a:r>
            <a:r>
              <a:rPr lang="es-ES" dirty="0">
                <a:solidFill>
                  <a:srgbClr val="000000"/>
                </a:solidFill>
                <a:latin typeface="Arial" panose="020B0604020202020204" pitchFamily="34" charset="0"/>
                <a:ea typeface="Times New Roman" panose="02020603050405020304" pitchFamily="18" charset="0"/>
                <a:hlinkClick r:id="rId5" tooltip="Cubans Sugar Kings"/>
              </a:rPr>
              <a:t> </a:t>
            </a:r>
            <a:r>
              <a:rPr lang="es-ES" dirty="0" err="1">
                <a:solidFill>
                  <a:srgbClr val="000000"/>
                </a:solidFill>
                <a:latin typeface="Arial" panose="020B0604020202020204" pitchFamily="34" charset="0"/>
                <a:ea typeface="Times New Roman" panose="02020603050405020304" pitchFamily="18" charset="0"/>
                <a:hlinkClick r:id="rId5" tooltip="Cubans Sugar Kings"/>
              </a:rPr>
              <a:t>Sugar</a:t>
            </a:r>
            <a:r>
              <a:rPr lang="es-ES" dirty="0">
                <a:solidFill>
                  <a:srgbClr val="000000"/>
                </a:solidFill>
                <a:latin typeface="Arial" panose="020B0604020202020204" pitchFamily="34" charset="0"/>
                <a:ea typeface="Times New Roman" panose="02020603050405020304" pitchFamily="18" charset="0"/>
                <a:hlinkClick r:id="rId5" tooltip="Cubans Sugar Kings"/>
              </a:rPr>
              <a:t> Kings</a:t>
            </a:r>
            <a:r>
              <a:rPr lang="es-ES" dirty="0">
                <a:solidFill>
                  <a:srgbClr val="000000"/>
                </a:solidFill>
                <a:latin typeface="Arial" panose="020B0604020202020204" pitchFamily="34" charset="0"/>
                <a:ea typeface="Times New Roman" panose="02020603050405020304" pitchFamily="18" charset="0"/>
              </a:rPr>
              <a:t>. Sus apodos en Cuba eran "El Guajiro de Laberinto", lo que refleja sus orígenes rurales, "El Premier", y "El Curvo</a:t>
            </a:r>
            <a:r>
              <a:rPr lang="es-ES" dirty="0" smtClean="0">
                <a:solidFill>
                  <a:srgbClr val="000000"/>
                </a:solidFill>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47868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612845"/>
            <a:ext cx="8928992" cy="2862322"/>
          </a:xfrm>
          <a:prstGeom prst="rect">
            <a:avLst/>
          </a:prstGeom>
        </p:spPr>
        <p:txBody>
          <a:bodyPr wrap="square">
            <a:spAutoFit/>
          </a:bodyPr>
          <a:lstStyle/>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Conrado Marrero era uno de los jugadores más populares y exitosos en la historia de las Liga Amateur cubana, ganando 123 juegos desde el 1938 a 1945.</a:t>
            </a:r>
            <a:endParaRPr lang="es-ES" dirty="0">
              <a:latin typeface="Arial" panose="020B0604020202020204" pitchFamily="34" charset="0"/>
              <a:ea typeface="Calibri" panose="020F0502020204030204" pitchFamily="34" charset="0"/>
            </a:endParaRPr>
          </a:p>
          <a:p>
            <a:r>
              <a:rPr lang="es-ES" dirty="0">
                <a:solidFill>
                  <a:srgbClr val="000000"/>
                </a:solidFill>
                <a:latin typeface="Arial" panose="020B0604020202020204" pitchFamily="34" charset="0"/>
                <a:ea typeface="Times New Roman" panose="02020603050405020304" pitchFamily="18" charset="0"/>
              </a:rPr>
              <a:t>En 1939 Cuba organizó en el Estadio Tropical de La Habana la segunda Serie Mundial Amateur. Marrero participó con el equipo nacional cubano siendo la primera incursión de Cuba en estas competencias. Solo tres equipos compitieron, donde Cuba ganó fácilmente, Marrero contribuye con una victoria en el único juego que lanzo. En la tercera </a:t>
            </a:r>
            <a:r>
              <a:rPr lang="es-ES" dirty="0">
                <a:solidFill>
                  <a:srgbClr val="000000"/>
                </a:solidFill>
                <a:latin typeface="Arial" panose="020B0604020202020204" pitchFamily="34" charset="0"/>
                <a:ea typeface="Times New Roman" panose="02020603050405020304" pitchFamily="18" charset="0"/>
                <a:hlinkClick r:id="rId2" tooltip="Copa Mundial de Béisbol"/>
              </a:rPr>
              <a:t>Serie Mundial Amateur</a:t>
            </a:r>
            <a:r>
              <a:rPr lang="es-ES" dirty="0">
                <a:solidFill>
                  <a:srgbClr val="000000"/>
                </a:solidFill>
                <a:latin typeface="Arial" panose="020B0604020202020204" pitchFamily="34" charset="0"/>
                <a:ea typeface="Times New Roman" panose="02020603050405020304" pitchFamily="18" charset="0"/>
              </a:rPr>
              <a:t> de 1940, Marrero llevó al equipo cubano a la victoria, mientras terminó con 3–2 y un 1.15 promedio de la carrera Limpias (ERA), y fue nombrado el más valioso de la serie. </a:t>
            </a:r>
            <a:endParaRPr lang="es-ES" dirty="0"/>
          </a:p>
        </p:txBody>
      </p:sp>
    </p:spTree>
    <p:extLst>
      <p:ext uri="{BB962C8B-B14F-4D97-AF65-F5344CB8AC3E}">
        <p14:creationId xmlns:p14="http://schemas.microsoft.com/office/powerpoint/2010/main" val="3135614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0" y="889844"/>
            <a:ext cx="4572000" cy="5078313"/>
          </a:xfrm>
          <a:prstGeom prst="rect">
            <a:avLst/>
          </a:prstGeom>
        </p:spPr>
        <p:txBody>
          <a:bodyPr>
            <a:spAutoFit/>
          </a:bodyPr>
          <a:lstStyle/>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En 1942 Marrero estaba en optima forma, mientras tenía 22–5 con un 1.22 ERA. Para la quinta Serie Mundial Aficionado, el equipo nacional cubano fue seleccionado por una votación de los fanáticos y Marrero era el más votado de la gente. La serie ofreció un juego entre Marrero y Canónico de Venezuela. En este tiempo los cubanos ganaron 8–0, y el equipo cubano recobró el Campeonato.</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En 1945 Marrero de nuevo tiró para Cienfuegos en la Liga Amateur.</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842038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11560" y="1513091"/>
            <a:ext cx="8208912" cy="2169825"/>
          </a:xfrm>
          <a:prstGeom prst="rect">
            <a:avLst/>
          </a:prstGeom>
        </p:spPr>
        <p:txBody>
          <a:bodyPr wrap="square">
            <a:spAutoFit/>
          </a:bodyPr>
          <a:lstStyle/>
          <a:p>
            <a:pPr algn="just">
              <a:lnSpc>
                <a:spcPct val="150000"/>
              </a:lnSpc>
              <a:spcAft>
                <a:spcPts val="0"/>
              </a:spcAft>
            </a:pPr>
            <a:r>
              <a:rPr lang="es-ES" b="1" dirty="0">
                <a:latin typeface="Arial" panose="020B0604020202020204" pitchFamily="34" charset="0"/>
                <a:ea typeface="Times New Roman" panose="02020603050405020304" pitchFamily="18" charset="0"/>
              </a:rPr>
              <a:t>Martín Magdaleno </a:t>
            </a:r>
            <a:r>
              <a:rPr lang="es-ES" b="1" dirty="0" err="1">
                <a:latin typeface="Arial" panose="020B0604020202020204" pitchFamily="34" charset="0"/>
                <a:ea typeface="Times New Roman" panose="02020603050405020304" pitchFamily="18" charset="0"/>
              </a:rPr>
              <a:t>Dihigo</a:t>
            </a:r>
            <a:r>
              <a:rPr lang="es-ES" b="1" dirty="0">
                <a:latin typeface="Arial" panose="020B0604020202020204" pitchFamily="34" charset="0"/>
                <a:ea typeface="Times New Roman" panose="02020603050405020304" pitchFamily="18" charset="0"/>
              </a:rPr>
              <a:t> Llanos</a:t>
            </a:r>
            <a:r>
              <a:rPr lang="es-ES" dirty="0">
                <a:latin typeface="Arial" panose="020B0604020202020204" pitchFamily="34" charset="0"/>
                <a:ea typeface="Times New Roman" panose="02020603050405020304" pitchFamily="18" charset="0"/>
              </a:rPr>
              <a:t> (</a:t>
            </a:r>
            <a:r>
              <a:rPr lang="es-ES" dirty="0">
                <a:latin typeface="Arial" panose="020B0604020202020204" pitchFamily="34" charset="0"/>
                <a:ea typeface="Times New Roman" panose="02020603050405020304" pitchFamily="18" charset="0"/>
                <a:hlinkClick r:id="rId2" tooltip="Provincia de Matanzas"/>
              </a:rPr>
              <a:t>Matanzas</a:t>
            </a:r>
            <a:r>
              <a:rPr lang="es-ES" dirty="0">
                <a:latin typeface="Arial" panose="020B0604020202020204" pitchFamily="34" charset="0"/>
                <a:ea typeface="Times New Roman" panose="02020603050405020304" pitchFamily="18" charset="0"/>
              </a:rPr>
              <a:t>, </a:t>
            </a:r>
            <a:r>
              <a:rPr lang="es-ES" dirty="0">
                <a:latin typeface="Arial" panose="020B0604020202020204" pitchFamily="34" charset="0"/>
                <a:ea typeface="Times New Roman" panose="02020603050405020304" pitchFamily="18" charset="0"/>
                <a:hlinkClick r:id="rId3" tooltip="Cuba"/>
              </a:rPr>
              <a:t>Cuba</a:t>
            </a:r>
            <a:r>
              <a:rPr lang="es-ES" dirty="0">
                <a:latin typeface="Arial" panose="020B0604020202020204" pitchFamily="34" charset="0"/>
                <a:ea typeface="Times New Roman" panose="02020603050405020304" pitchFamily="18" charset="0"/>
              </a:rPr>
              <a:t>, </a:t>
            </a:r>
            <a:r>
              <a:rPr lang="es-ES" dirty="0">
                <a:latin typeface="Arial" panose="020B0604020202020204" pitchFamily="34" charset="0"/>
                <a:ea typeface="Times New Roman" panose="02020603050405020304" pitchFamily="18" charset="0"/>
                <a:hlinkClick r:id="rId4" tooltip="25 de mayo"/>
              </a:rPr>
              <a:t>25 de mayo</a:t>
            </a:r>
            <a:r>
              <a:rPr lang="es-ES" dirty="0">
                <a:latin typeface="Arial" panose="020B0604020202020204" pitchFamily="34" charset="0"/>
                <a:ea typeface="Times New Roman" panose="02020603050405020304" pitchFamily="18" charset="0"/>
              </a:rPr>
              <a:t> de </a:t>
            </a:r>
            <a:r>
              <a:rPr lang="es-ES" dirty="0">
                <a:latin typeface="Arial" panose="020B0604020202020204" pitchFamily="34" charset="0"/>
                <a:ea typeface="Times New Roman" panose="02020603050405020304" pitchFamily="18" charset="0"/>
                <a:hlinkClick r:id="rId5" tooltip="1905"/>
              </a:rPr>
              <a:t>1905</a:t>
            </a:r>
            <a:r>
              <a:rPr lang="es-ES" dirty="0">
                <a:latin typeface="Arial" panose="020B0604020202020204" pitchFamily="34" charset="0"/>
                <a:ea typeface="Times New Roman" panose="02020603050405020304" pitchFamily="18" charset="0"/>
              </a:rPr>
              <a:t> - </a:t>
            </a:r>
            <a:r>
              <a:rPr lang="es-ES" dirty="0">
                <a:latin typeface="Arial" panose="020B0604020202020204" pitchFamily="34" charset="0"/>
                <a:ea typeface="Times New Roman" panose="02020603050405020304" pitchFamily="18" charset="0"/>
                <a:hlinkClick r:id="rId6" tooltip="20 de mayo"/>
              </a:rPr>
              <a:t>20 de mayo</a:t>
            </a:r>
            <a:r>
              <a:rPr lang="es-ES" dirty="0">
                <a:latin typeface="Arial" panose="020B0604020202020204" pitchFamily="34" charset="0"/>
                <a:ea typeface="Times New Roman" panose="02020603050405020304" pitchFamily="18" charset="0"/>
              </a:rPr>
              <a:t> de </a:t>
            </a:r>
            <a:r>
              <a:rPr lang="es-ES" dirty="0">
                <a:latin typeface="Arial" panose="020B0604020202020204" pitchFamily="34" charset="0"/>
                <a:ea typeface="Times New Roman" panose="02020603050405020304" pitchFamily="18" charset="0"/>
                <a:hlinkClick r:id="rId7" tooltip="1971"/>
              </a:rPr>
              <a:t>1971</a:t>
            </a:r>
            <a:r>
              <a:rPr lang="es-ES" dirty="0">
                <a:latin typeface="Arial" panose="020B0604020202020204" pitchFamily="34" charset="0"/>
                <a:ea typeface="Times New Roman" panose="02020603050405020304" pitchFamily="18" charset="0"/>
              </a:rPr>
              <a:t>), fue un jugador de </a:t>
            </a:r>
            <a:r>
              <a:rPr lang="es-ES" dirty="0">
                <a:latin typeface="Arial" panose="020B0604020202020204" pitchFamily="34" charset="0"/>
                <a:ea typeface="Times New Roman" panose="02020603050405020304" pitchFamily="18" charset="0"/>
                <a:hlinkClick r:id="rId8" tooltip="Béisbol"/>
              </a:rPr>
              <a:t>béisbol</a:t>
            </a:r>
            <a:r>
              <a:rPr lang="es-ES" dirty="0">
                <a:latin typeface="Arial" panose="020B0604020202020204" pitchFamily="34" charset="0"/>
                <a:ea typeface="Times New Roman" panose="02020603050405020304" pitchFamily="18" charset="0"/>
              </a:rPr>
              <a:t> en las </a:t>
            </a:r>
            <a:r>
              <a:rPr lang="es-ES" dirty="0">
                <a:latin typeface="Arial" panose="020B0604020202020204" pitchFamily="34" charset="0"/>
                <a:ea typeface="Times New Roman" panose="02020603050405020304" pitchFamily="18" charset="0"/>
                <a:hlinkClick r:id="rId9" tooltip="Ligas Negras"/>
              </a:rPr>
              <a:t>Ligas Negras</a:t>
            </a:r>
            <a:r>
              <a:rPr lang="es-ES" dirty="0">
                <a:latin typeface="Arial" panose="020B0604020202020204" pitchFamily="34" charset="0"/>
                <a:ea typeface="Times New Roman" panose="02020603050405020304" pitchFamily="18" charset="0"/>
              </a:rPr>
              <a:t> y en varias ligas de la </a:t>
            </a:r>
            <a:r>
              <a:rPr lang="es-ES" dirty="0">
                <a:latin typeface="Arial" panose="020B0604020202020204" pitchFamily="34" charset="0"/>
                <a:ea typeface="Times New Roman" panose="02020603050405020304" pitchFamily="18" charset="0"/>
                <a:hlinkClick r:id="rId10" tooltip="América Latina"/>
              </a:rPr>
              <a:t>América Latina</a:t>
            </a:r>
            <a:r>
              <a:rPr lang="es-ES" dirty="0">
                <a:latin typeface="Arial" panose="020B0604020202020204" pitchFamily="34" charset="0"/>
                <a:ea typeface="Times New Roman" panose="02020603050405020304" pitchFamily="18" charset="0"/>
              </a:rPr>
              <a:t>. Fue famoso como </a:t>
            </a:r>
            <a:r>
              <a:rPr lang="es-ES" dirty="0">
                <a:latin typeface="Arial" panose="020B0604020202020204" pitchFamily="34" charset="0"/>
                <a:ea typeface="Times New Roman" panose="02020603050405020304" pitchFamily="18" charset="0"/>
                <a:hlinkClick r:id="rId11" tooltip="Lanzador"/>
              </a:rPr>
              <a:t>lanzador</a:t>
            </a:r>
            <a:r>
              <a:rPr lang="es-ES" dirty="0">
                <a:latin typeface="Arial" panose="020B0604020202020204" pitchFamily="34" charset="0"/>
                <a:ea typeface="Times New Roman" panose="02020603050405020304" pitchFamily="18" charset="0"/>
              </a:rPr>
              <a:t>, pero fue estrella a todas las posiciones. Nació en Jesús María, Matanzas, Cuba. Fue apodado como "El Maestro" o "El Inmortal".</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141689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836712"/>
            <a:ext cx="8784976" cy="4662815"/>
          </a:xfrm>
          <a:prstGeom prst="rect">
            <a:avLst/>
          </a:prstGeom>
        </p:spPr>
        <p:txBody>
          <a:bodyPr wrap="square">
            <a:spAutoFit/>
          </a:bodyPr>
          <a:lstStyle/>
          <a:p>
            <a:pPr algn="just">
              <a:lnSpc>
                <a:spcPct val="150000"/>
              </a:lnSpc>
              <a:spcAft>
                <a:spcPts val="0"/>
              </a:spcAft>
            </a:pPr>
            <a:r>
              <a:rPr lang="es-ES" dirty="0" err="1">
                <a:latin typeface="Arial" panose="020B0604020202020204" pitchFamily="34" charset="0"/>
                <a:ea typeface="Times New Roman" panose="02020603050405020304" pitchFamily="18" charset="0"/>
              </a:rPr>
              <a:t>Dihigo</a:t>
            </a:r>
            <a:r>
              <a:rPr lang="es-ES" dirty="0">
                <a:latin typeface="Arial" panose="020B0604020202020204" pitchFamily="34" charset="0"/>
                <a:ea typeface="Times New Roman" panose="02020603050405020304" pitchFamily="18" charset="0"/>
              </a:rPr>
              <a:t> comenzó su carrera profesional durante el invierno de 1922-23 como </a:t>
            </a:r>
            <a:r>
              <a:rPr lang="es-ES" dirty="0" err="1">
                <a:solidFill>
                  <a:srgbClr val="0563C1"/>
                </a:solidFill>
                <a:latin typeface="Arial" panose="020B0604020202020204" pitchFamily="34" charset="0"/>
                <a:ea typeface="Times New Roman" panose="02020603050405020304" pitchFamily="18" charset="0"/>
                <a:hlinkClick r:id="rId2" tooltip="Infielder"/>
              </a:rPr>
              <a:t>infielder</a:t>
            </a:r>
            <a:r>
              <a:rPr lang="es-ES" dirty="0">
                <a:latin typeface="Arial" panose="020B0604020202020204" pitchFamily="34" charset="0"/>
                <a:ea typeface="Times New Roman" panose="02020603050405020304" pitchFamily="18" charset="0"/>
              </a:rPr>
              <a:t> con </a:t>
            </a:r>
            <a:r>
              <a:rPr lang="es-ES" dirty="0">
                <a:solidFill>
                  <a:srgbClr val="0563C1"/>
                </a:solidFill>
                <a:latin typeface="Arial" panose="020B0604020202020204" pitchFamily="34" charset="0"/>
                <a:ea typeface="Times New Roman" panose="02020603050405020304" pitchFamily="18" charset="0"/>
                <a:hlinkClick r:id="rId3" tooltip="El Habana"/>
              </a:rPr>
              <a:t>El Habana</a:t>
            </a:r>
            <a:r>
              <a:rPr lang="es-ES" dirty="0">
                <a:latin typeface="Arial" panose="020B0604020202020204" pitchFamily="34" charset="0"/>
                <a:ea typeface="Times New Roman" panose="02020603050405020304" pitchFamily="18" charset="0"/>
              </a:rPr>
              <a:t> en la </a:t>
            </a:r>
            <a:r>
              <a:rPr lang="es-ES" dirty="0">
                <a:solidFill>
                  <a:srgbClr val="0563C1"/>
                </a:solidFill>
                <a:latin typeface="Arial" panose="020B0604020202020204" pitchFamily="34" charset="0"/>
                <a:ea typeface="Times New Roman" panose="02020603050405020304" pitchFamily="18" charset="0"/>
                <a:hlinkClick r:id="rId4" tooltip="Liga Cubana de Béisbol"/>
              </a:rPr>
              <a:t>Liga Cubana</a:t>
            </a:r>
            <a:r>
              <a:rPr lang="es-ES" dirty="0">
                <a:latin typeface="Arial" panose="020B0604020202020204" pitchFamily="34" charset="0"/>
                <a:ea typeface="Times New Roman" panose="02020603050405020304" pitchFamily="18" charset="0"/>
              </a:rPr>
              <a:t>. Ingresó en las Ligas Negras el siguiente verano con los </a:t>
            </a:r>
            <a:r>
              <a:rPr lang="es-ES" dirty="0">
                <a:solidFill>
                  <a:srgbClr val="0563C1"/>
                </a:solidFill>
                <a:latin typeface="Arial" panose="020B0604020202020204" pitchFamily="34" charset="0"/>
                <a:ea typeface="Times New Roman" panose="02020603050405020304" pitchFamily="18" charset="0"/>
                <a:hlinkClick r:id="rId5" tooltip="en:Cuban Stars (East)"/>
              </a:rPr>
              <a:t>Cuban </a:t>
            </a:r>
            <a:r>
              <a:rPr lang="es-ES" dirty="0" err="1">
                <a:solidFill>
                  <a:srgbClr val="0563C1"/>
                </a:solidFill>
                <a:latin typeface="Arial" panose="020B0604020202020204" pitchFamily="34" charset="0"/>
                <a:ea typeface="Times New Roman" panose="02020603050405020304" pitchFamily="18" charset="0"/>
                <a:hlinkClick r:id="rId5" tooltip="en:Cuban Stars (East)"/>
              </a:rPr>
              <a:t>Stars</a:t>
            </a:r>
            <a:r>
              <a:rPr lang="es-ES" dirty="0">
                <a:solidFill>
                  <a:srgbClr val="0563C1"/>
                </a:solidFill>
                <a:latin typeface="Arial" panose="020B0604020202020204" pitchFamily="34" charset="0"/>
                <a:ea typeface="Times New Roman" panose="02020603050405020304" pitchFamily="18" charset="0"/>
                <a:hlinkClick r:id="rId5" tooltip="en:Cuban Stars (East)"/>
              </a:rPr>
              <a:t> (East)</a:t>
            </a:r>
            <a:r>
              <a:rPr lang="es-ES" dirty="0">
                <a:latin typeface="Arial" panose="020B0604020202020204" pitchFamily="34" charset="0"/>
                <a:ea typeface="Times New Roman" panose="02020603050405020304" pitchFamily="18" charset="0"/>
              </a:rPr>
              <a:t>, jugando a </a:t>
            </a:r>
            <a:r>
              <a:rPr lang="es-ES" dirty="0">
                <a:solidFill>
                  <a:srgbClr val="0563C1"/>
                </a:solidFill>
                <a:latin typeface="Arial" panose="020B0604020202020204" pitchFamily="34" charset="0"/>
                <a:ea typeface="Times New Roman" panose="02020603050405020304" pitchFamily="18" charset="0"/>
                <a:hlinkClick r:id="rId6" tooltip="Primera base"/>
              </a:rPr>
              <a:t>primera base</a:t>
            </a:r>
            <a:r>
              <a:rPr lang="es-ES" dirty="0">
                <a:latin typeface="Arial" panose="020B0604020202020204" pitchFamily="34" charset="0"/>
                <a:ea typeface="Times New Roman" panose="02020603050405020304" pitchFamily="18" charset="0"/>
              </a:rPr>
              <a:t>. Jugó en las Ligas Negras de 1923 a 1936, y brevemente en 1945.</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latin typeface="Arial" panose="020B0604020202020204" pitchFamily="34" charset="0"/>
                <a:ea typeface="Times New Roman" panose="02020603050405020304" pitchFamily="18" charset="0"/>
              </a:rPr>
              <a:t>De 1937 a 1944, y en 1946, 1947 y 1950, </a:t>
            </a:r>
            <a:r>
              <a:rPr lang="es-ES" dirty="0" err="1">
                <a:latin typeface="Arial" panose="020B0604020202020204" pitchFamily="34" charset="0"/>
                <a:ea typeface="Times New Roman" panose="02020603050405020304" pitchFamily="18" charset="0"/>
              </a:rPr>
              <a:t>Dihigo</a:t>
            </a:r>
            <a:r>
              <a:rPr lang="es-ES" dirty="0">
                <a:latin typeface="Arial" panose="020B0604020202020204" pitchFamily="34" charset="0"/>
                <a:ea typeface="Times New Roman" panose="02020603050405020304" pitchFamily="18" charset="0"/>
              </a:rPr>
              <a:t> jugó en la </a:t>
            </a:r>
            <a:r>
              <a:rPr lang="es-ES" dirty="0">
                <a:solidFill>
                  <a:srgbClr val="0563C1"/>
                </a:solidFill>
                <a:latin typeface="Arial" panose="020B0604020202020204" pitchFamily="34" charset="0"/>
                <a:ea typeface="Times New Roman" panose="02020603050405020304" pitchFamily="18" charset="0"/>
                <a:hlinkClick r:id="rId7" tooltip="Liga Mexicana de Béisbol"/>
              </a:rPr>
              <a:t>Liga Mexicana</a:t>
            </a:r>
            <a:r>
              <a:rPr lang="es-ES" dirty="0">
                <a:latin typeface="Arial" panose="020B0604020202020204" pitchFamily="34" charset="0"/>
                <a:ea typeface="Times New Roman" panose="02020603050405020304" pitchFamily="18" charset="0"/>
              </a:rPr>
              <a:t>, donde realizó la mejor temporada de su carrera en 1938, mientras su equipo, los </a:t>
            </a:r>
            <a:r>
              <a:rPr lang="es-ES" dirty="0">
                <a:solidFill>
                  <a:srgbClr val="0563C1"/>
                </a:solidFill>
                <a:latin typeface="Arial" panose="020B0604020202020204" pitchFamily="34" charset="0"/>
                <a:ea typeface="Times New Roman" panose="02020603050405020304" pitchFamily="18" charset="0"/>
                <a:hlinkClick r:id="rId8" tooltip="Rojos del Águila de Veracruz"/>
              </a:rPr>
              <a:t>Rojos del Águila de Veracruz</a:t>
            </a:r>
            <a:r>
              <a:rPr lang="es-ES" dirty="0">
                <a:latin typeface="Arial" panose="020B0604020202020204" pitchFamily="34" charset="0"/>
                <a:ea typeface="Times New Roman" panose="02020603050405020304" pitchFamily="18" charset="0"/>
              </a:rPr>
              <a:t>, obtuvo el campeonato de la liga. Sus estadísticas fueron sobresalientes, tanto en el </a:t>
            </a:r>
            <a:r>
              <a:rPr lang="es-ES" dirty="0" err="1">
                <a:latin typeface="Arial" panose="020B0604020202020204" pitchFamily="34" charset="0"/>
                <a:ea typeface="Times New Roman" panose="02020603050405020304" pitchFamily="18" charset="0"/>
              </a:rPr>
              <a:t>pitcheo</a:t>
            </a:r>
            <a:r>
              <a:rPr lang="es-ES" dirty="0">
                <a:latin typeface="Arial" panose="020B0604020202020204" pitchFamily="34" charset="0"/>
                <a:ea typeface="Times New Roman" panose="02020603050405020304" pitchFamily="18" charset="0"/>
              </a:rPr>
              <a:t> como en el bateo. En el departamento de bateo </a:t>
            </a:r>
            <a:r>
              <a:rPr lang="es-ES" dirty="0" err="1">
                <a:latin typeface="Arial" panose="020B0604020202020204" pitchFamily="34" charset="0"/>
                <a:ea typeface="Times New Roman" panose="02020603050405020304" pitchFamily="18" charset="0"/>
              </a:rPr>
              <a:t>Dihigo</a:t>
            </a:r>
            <a:r>
              <a:rPr lang="es-ES" dirty="0">
                <a:latin typeface="Arial" panose="020B0604020202020204" pitchFamily="34" charset="0"/>
                <a:ea typeface="Times New Roman" panose="02020603050405020304" pitchFamily="18" charset="0"/>
              </a:rPr>
              <a:t> tuvo el mejor porcentaje en la liga, .387, y en el departamento de </a:t>
            </a:r>
            <a:r>
              <a:rPr lang="es-ES" dirty="0" err="1">
                <a:latin typeface="Arial" panose="020B0604020202020204" pitchFamily="34" charset="0"/>
                <a:ea typeface="Times New Roman" panose="02020603050405020304" pitchFamily="18" charset="0"/>
              </a:rPr>
              <a:t>pitcheo</a:t>
            </a:r>
            <a:r>
              <a:rPr lang="es-ES" dirty="0">
                <a:latin typeface="Arial" panose="020B0604020202020204" pitchFamily="34" charset="0"/>
                <a:ea typeface="Times New Roman" panose="02020603050405020304" pitchFamily="18" charset="0"/>
              </a:rPr>
              <a:t> anotó 18 ganados y 2 perdidos y un porcentaje de carreras limpias admitidas de 0.90 y con 184 ponches. </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246854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020" y="1124744"/>
            <a:ext cx="8856984" cy="3831818"/>
          </a:xfrm>
          <a:prstGeom prst="rect">
            <a:avLst/>
          </a:prstGeom>
        </p:spPr>
        <p:txBody>
          <a:bodyPr wrap="square">
            <a:spAutoFit/>
          </a:bodyPr>
          <a:lstStyle/>
          <a:p>
            <a:pPr algn="just">
              <a:lnSpc>
                <a:spcPct val="150000"/>
              </a:lnSpc>
              <a:spcAft>
                <a:spcPts val="0"/>
              </a:spcAft>
            </a:pPr>
            <a:r>
              <a:rPr lang="es-ES" dirty="0">
                <a:latin typeface="Arial" panose="020B0604020202020204" pitchFamily="34" charset="0"/>
                <a:ea typeface="Times New Roman" panose="02020603050405020304" pitchFamily="18" charset="0"/>
              </a:rPr>
              <a:t>Fue elegido al salón de la fama del béisbol de cada uno de estos países, y también a los salones de </a:t>
            </a:r>
            <a:r>
              <a:rPr lang="es-ES" dirty="0">
                <a:latin typeface="Arial" panose="020B0604020202020204" pitchFamily="34" charset="0"/>
                <a:ea typeface="Times New Roman" panose="02020603050405020304" pitchFamily="18" charset="0"/>
                <a:hlinkClick r:id="rId2" tooltip="Salón de la Fama del Béisbol Profesional de México"/>
              </a:rPr>
              <a:t>México</a:t>
            </a:r>
            <a:r>
              <a:rPr lang="es-ES" dirty="0">
                <a:latin typeface="Arial" panose="020B0604020202020204" pitchFamily="34" charset="0"/>
                <a:ea typeface="Times New Roman" panose="02020603050405020304" pitchFamily="18" charset="0"/>
              </a:rPr>
              <a:t> y de los </a:t>
            </a:r>
            <a:r>
              <a:rPr lang="es-ES" dirty="0">
                <a:latin typeface="Arial" panose="020B0604020202020204" pitchFamily="34" charset="0"/>
                <a:ea typeface="Times New Roman" panose="02020603050405020304" pitchFamily="18" charset="0"/>
                <a:hlinkClick r:id="rId3" tooltip="Salón de la Fama del Béisbol"/>
              </a:rPr>
              <a:t>Estados Unidos</a:t>
            </a:r>
            <a:r>
              <a:rPr lang="es-ES" dirty="0">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latin typeface="Arial" panose="020B0604020202020204" pitchFamily="34" charset="0"/>
                <a:ea typeface="Times New Roman" panose="02020603050405020304" pitchFamily="18" charset="0"/>
              </a:rPr>
              <a:t>Un ejemplo del respeto que existe para </a:t>
            </a:r>
            <a:r>
              <a:rPr lang="es-ES" dirty="0" err="1">
                <a:latin typeface="Arial" panose="020B0604020202020204" pitchFamily="34" charset="0"/>
                <a:ea typeface="Times New Roman" panose="02020603050405020304" pitchFamily="18" charset="0"/>
              </a:rPr>
              <a:t>Dihigo</a:t>
            </a:r>
            <a:r>
              <a:rPr lang="es-ES" dirty="0">
                <a:latin typeface="Arial" panose="020B0604020202020204" pitchFamily="34" charset="0"/>
                <a:ea typeface="Times New Roman" panose="02020603050405020304" pitchFamily="18" charset="0"/>
              </a:rPr>
              <a:t> como jugador es esta conversación entre el entonces gerente general de los </a:t>
            </a:r>
            <a:r>
              <a:rPr lang="es-ES" dirty="0" err="1">
                <a:latin typeface="Arial" panose="020B0604020202020204" pitchFamily="34" charset="0"/>
                <a:ea typeface="Times New Roman" panose="02020603050405020304" pitchFamily="18" charset="0"/>
              </a:rPr>
              <a:t>Dodgers</a:t>
            </a:r>
            <a:r>
              <a:rPr lang="es-ES" dirty="0">
                <a:latin typeface="Arial" panose="020B0604020202020204" pitchFamily="34" charset="0"/>
                <a:ea typeface="Times New Roman" panose="02020603050405020304" pitchFamily="18" charset="0"/>
              </a:rPr>
              <a:t> Al </a:t>
            </a:r>
            <a:r>
              <a:rPr lang="es-ES" dirty="0" err="1">
                <a:latin typeface="Arial" panose="020B0604020202020204" pitchFamily="34" charset="0"/>
                <a:ea typeface="Times New Roman" panose="02020603050405020304" pitchFamily="18" charset="0"/>
              </a:rPr>
              <a:t>Campanis</a:t>
            </a:r>
            <a:r>
              <a:rPr lang="es-ES" dirty="0">
                <a:latin typeface="Arial" panose="020B0604020202020204" pitchFamily="34" charset="0"/>
                <a:ea typeface="Times New Roman" panose="02020603050405020304" pitchFamily="18" charset="0"/>
              </a:rPr>
              <a:t> y el narrador </a:t>
            </a:r>
            <a:r>
              <a:rPr lang="es-ES" dirty="0">
                <a:latin typeface="Arial" panose="020B0604020202020204" pitchFamily="34" charset="0"/>
                <a:ea typeface="Times New Roman" panose="02020603050405020304" pitchFamily="18" charset="0"/>
                <a:hlinkClick r:id="rId4" tooltip="Jaime Jarrin"/>
              </a:rPr>
              <a:t>Jaime </a:t>
            </a:r>
            <a:r>
              <a:rPr lang="es-ES" dirty="0" err="1">
                <a:latin typeface="Arial" panose="020B0604020202020204" pitchFamily="34" charset="0"/>
                <a:ea typeface="Times New Roman" panose="02020603050405020304" pitchFamily="18" charset="0"/>
                <a:hlinkClick r:id="rId4" tooltip="Jaime Jarrin"/>
              </a:rPr>
              <a:t>Jarrin</a:t>
            </a:r>
            <a:r>
              <a:rPr lang="es-ES" dirty="0">
                <a:latin typeface="Arial" panose="020B0604020202020204" pitchFamily="34" charset="0"/>
                <a:ea typeface="Times New Roman" panose="02020603050405020304" pitchFamily="18" charset="0"/>
              </a:rPr>
              <a:t>: </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i="1" dirty="0">
                <a:latin typeface="Arial" panose="020B0604020202020204" pitchFamily="34" charset="0"/>
                <a:ea typeface="Times New Roman" panose="02020603050405020304" pitchFamily="18" charset="0"/>
              </a:rPr>
              <a:t>Al dijo, "Jaime, el mejor pelotero que he visto en mi vida es Martín </a:t>
            </a:r>
            <a:r>
              <a:rPr lang="es-ES" i="1" dirty="0" err="1">
                <a:latin typeface="Arial" panose="020B0604020202020204" pitchFamily="34" charset="0"/>
                <a:ea typeface="Times New Roman" panose="02020603050405020304" pitchFamily="18" charset="0"/>
              </a:rPr>
              <a:t>Dihigo</a:t>
            </a:r>
            <a:r>
              <a:rPr lang="es-ES" i="1" dirty="0">
                <a:latin typeface="Arial" panose="020B0604020202020204" pitchFamily="34" charset="0"/>
                <a:ea typeface="Times New Roman" panose="02020603050405020304" pitchFamily="18" charset="0"/>
              </a:rPr>
              <a:t>, pero nunca llegó a las Grandes Ligas", rememoró </a:t>
            </a:r>
            <a:r>
              <a:rPr lang="es-ES" i="1" dirty="0" err="1">
                <a:latin typeface="Arial" panose="020B0604020202020204" pitchFamily="34" charset="0"/>
                <a:ea typeface="Times New Roman" panose="02020603050405020304" pitchFamily="18" charset="0"/>
              </a:rPr>
              <a:t>Jarrín</a:t>
            </a:r>
            <a:r>
              <a:rPr lang="es-ES" i="1" dirty="0">
                <a:latin typeface="Arial" panose="020B0604020202020204" pitchFamily="34" charset="0"/>
                <a:ea typeface="Times New Roman" panose="02020603050405020304" pitchFamily="18" charset="0"/>
              </a:rPr>
              <a:t>. "Después de </a:t>
            </a:r>
            <a:r>
              <a:rPr lang="es-ES" i="1" dirty="0" err="1">
                <a:latin typeface="Arial" panose="020B0604020202020204" pitchFamily="34" charset="0"/>
                <a:ea typeface="Times New Roman" panose="02020603050405020304" pitchFamily="18" charset="0"/>
              </a:rPr>
              <a:t>Dihigo</a:t>
            </a:r>
            <a:r>
              <a:rPr lang="es-ES" i="1" dirty="0">
                <a:latin typeface="Arial" panose="020B0604020202020204" pitchFamily="34" charset="0"/>
                <a:ea typeface="Times New Roman" panose="02020603050405020304" pitchFamily="18" charset="0"/>
              </a:rPr>
              <a:t>, colocaría a </a:t>
            </a:r>
            <a:r>
              <a:rPr lang="es-ES" i="1" dirty="0">
                <a:latin typeface="Arial" panose="020B0604020202020204" pitchFamily="34" charset="0"/>
                <a:ea typeface="Times New Roman" panose="02020603050405020304" pitchFamily="18" charset="0"/>
                <a:hlinkClick r:id="rId5" tooltip="Roberto Clemente"/>
              </a:rPr>
              <a:t>Roberto Clemente</a:t>
            </a:r>
            <a:r>
              <a:rPr lang="es-ES" i="1" dirty="0">
                <a:latin typeface="Arial" panose="020B0604020202020204" pitchFamily="34" charset="0"/>
                <a:ea typeface="Times New Roman" panose="02020603050405020304" pitchFamily="18" charset="0"/>
              </a:rPr>
              <a:t> por encima de </a:t>
            </a:r>
            <a:r>
              <a:rPr lang="es-ES" i="1" dirty="0" err="1">
                <a:latin typeface="Arial" panose="020B0604020202020204" pitchFamily="34" charset="0"/>
                <a:ea typeface="Times New Roman" panose="02020603050405020304" pitchFamily="18" charset="0"/>
                <a:hlinkClick r:id="rId6" tooltip="Willie Mays"/>
              </a:rPr>
              <a:t>Willie</a:t>
            </a:r>
            <a:r>
              <a:rPr lang="es-ES" i="1" dirty="0">
                <a:latin typeface="Arial" panose="020B0604020202020204" pitchFamily="34" charset="0"/>
                <a:ea typeface="Times New Roman" panose="02020603050405020304" pitchFamily="18" charset="0"/>
                <a:hlinkClick r:id="rId6" tooltip="Willie Mays"/>
              </a:rPr>
              <a:t> </a:t>
            </a:r>
            <a:r>
              <a:rPr lang="es-ES" i="1" dirty="0" err="1">
                <a:latin typeface="Arial" panose="020B0604020202020204" pitchFamily="34" charset="0"/>
                <a:ea typeface="Times New Roman" panose="02020603050405020304" pitchFamily="18" charset="0"/>
                <a:hlinkClick r:id="rId6" tooltip="Willie Mays"/>
              </a:rPr>
              <a:t>Mays</a:t>
            </a:r>
            <a:r>
              <a:rPr lang="es-ES" i="1" dirty="0">
                <a:latin typeface="Arial" panose="020B0604020202020204" pitchFamily="34" charset="0"/>
                <a:ea typeface="Times New Roman" panose="02020603050405020304" pitchFamily="18" charset="0"/>
              </a:rPr>
              <a:t>. Esos son los dos mejores jugadores que he visto toda mi vida"</a:t>
            </a:r>
            <a:r>
              <a:rPr lang="es-ES" dirty="0">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717149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0" y="692696"/>
            <a:ext cx="8784976" cy="5355312"/>
          </a:xfrm>
          <a:prstGeom prst="rect">
            <a:avLst/>
          </a:prstGeom>
        </p:spPr>
        <p:txBody>
          <a:bodyPr wrap="square">
            <a:spAutoFit/>
          </a:bodyPr>
          <a:lstStyle/>
          <a:p>
            <a:pPr algn="just">
              <a:lnSpc>
                <a:spcPct val="150000"/>
              </a:lnSpc>
              <a:spcAft>
                <a:spcPts val="0"/>
              </a:spcAft>
            </a:pPr>
            <a:r>
              <a:rPr lang="es-ES" b="1" dirty="0">
                <a:latin typeface="Arial" panose="020B0604020202020204" pitchFamily="34" charset="0"/>
                <a:ea typeface="Times New Roman" panose="02020603050405020304" pitchFamily="18" charset="0"/>
              </a:rPr>
              <a:t>Deporte de boxeo</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latin typeface="Arial" panose="020B0604020202020204" pitchFamily="34" charset="0"/>
                <a:ea typeface="Times New Roman" panose="02020603050405020304" pitchFamily="18" charset="0"/>
              </a:rPr>
              <a:t>Black Bill</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err="1">
                <a:latin typeface="Arial" panose="020B0604020202020204" pitchFamily="34" charset="0"/>
                <a:ea typeface="Times New Roman" panose="02020603050405020304" pitchFamily="18" charset="0"/>
              </a:rPr>
              <a:t>Kid</a:t>
            </a:r>
            <a:r>
              <a:rPr lang="es-ES" b="1" dirty="0">
                <a:latin typeface="Arial" panose="020B0604020202020204" pitchFamily="34" charset="0"/>
                <a:ea typeface="Times New Roman" panose="02020603050405020304" pitchFamily="18" charset="0"/>
              </a:rPr>
              <a:t> Chaval</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solidFill>
                  <a:srgbClr val="000000"/>
                </a:solidFill>
                <a:latin typeface="Arial" panose="020B0604020202020204" pitchFamily="34" charset="0"/>
                <a:ea typeface="Times New Roman" panose="02020603050405020304" pitchFamily="18" charset="0"/>
              </a:rPr>
              <a:t>Gerardo González</a:t>
            </a:r>
            <a:r>
              <a:rPr lang="es-ES" dirty="0">
                <a:solidFill>
                  <a:srgbClr val="000000"/>
                </a:solidFill>
                <a:latin typeface="Arial" panose="020B0604020202020204" pitchFamily="34" charset="0"/>
                <a:ea typeface="Times New Roman" panose="02020603050405020304" pitchFamily="18" charset="0"/>
              </a:rPr>
              <a:t> (más conocido como </a:t>
            </a:r>
            <a:r>
              <a:rPr lang="es-ES" b="1" dirty="0" err="1">
                <a:solidFill>
                  <a:srgbClr val="000000"/>
                </a:solidFill>
                <a:latin typeface="Arial" panose="020B0604020202020204" pitchFamily="34" charset="0"/>
                <a:ea typeface="Times New Roman" panose="02020603050405020304" pitchFamily="18" charset="0"/>
              </a:rPr>
              <a:t>Kid</a:t>
            </a:r>
            <a:r>
              <a:rPr lang="es-ES" b="1" dirty="0">
                <a:solidFill>
                  <a:srgbClr val="000000"/>
                </a:solidFill>
                <a:latin typeface="Arial" panose="020B0604020202020204" pitchFamily="34" charset="0"/>
                <a:ea typeface="Times New Roman" panose="02020603050405020304" pitchFamily="18" charset="0"/>
              </a:rPr>
              <a:t> Gavilán</a:t>
            </a:r>
            <a:r>
              <a:rPr lang="es-ES" dirty="0">
                <a:solidFill>
                  <a:srgbClr val="000000"/>
                </a:solidFill>
                <a:latin typeface="Arial" panose="020B0604020202020204" pitchFamily="34" charset="0"/>
                <a:ea typeface="Times New Roman" panose="02020603050405020304" pitchFamily="18" charset="0"/>
              </a:rPr>
              <a:t>, nació el </a:t>
            </a:r>
            <a:r>
              <a:rPr lang="es-ES" dirty="0">
                <a:solidFill>
                  <a:srgbClr val="000000"/>
                </a:solidFill>
                <a:latin typeface="Arial" panose="020B0604020202020204" pitchFamily="34" charset="0"/>
                <a:ea typeface="Times New Roman" panose="02020603050405020304" pitchFamily="18" charset="0"/>
                <a:hlinkClick r:id="rId2" tooltip="6 de enero"/>
              </a:rPr>
              <a:t>6 de enero</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3" tooltip="1926"/>
              </a:rPr>
              <a:t>1926</a:t>
            </a:r>
            <a:r>
              <a:rPr lang="es-ES" dirty="0">
                <a:solidFill>
                  <a:srgbClr val="000000"/>
                </a:solidFill>
                <a:latin typeface="Arial" panose="020B0604020202020204" pitchFamily="34" charset="0"/>
                <a:ea typeface="Times New Roman" panose="02020603050405020304" pitchFamily="18" charset="0"/>
              </a:rPr>
              <a:t> en </a:t>
            </a:r>
            <a:r>
              <a:rPr lang="es-ES" dirty="0">
                <a:solidFill>
                  <a:srgbClr val="000000"/>
                </a:solidFill>
                <a:latin typeface="Arial" panose="020B0604020202020204" pitchFamily="34" charset="0"/>
                <a:ea typeface="Times New Roman" panose="02020603050405020304" pitchFamily="18" charset="0"/>
                <a:hlinkClick r:id="rId4" tooltip="Camagüey"/>
              </a:rPr>
              <a:t>Camagüey</a:t>
            </a:r>
            <a:r>
              <a:rPr lang="es-ES" dirty="0">
                <a:solidFill>
                  <a:srgbClr val="000000"/>
                </a:solidFill>
                <a:latin typeface="Arial" panose="020B0604020202020204" pitchFamily="34" charset="0"/>
                <a:ea typeface="Times New Roman" panose="02020603050405020304" pitchFamily="18" charset="0"/>
              </a:rPr>
              <a:t>, Cuba y falleció el </a:t>
            </a:r>
            <a:r>
              <a:rPr lang="es-ES" dirty="0">
                <a:solidFill>
                  <a:srgbClr val="000000"/>
                </a:solidFill>
                <a:latin typeface="Arial" panose="020B0604020202020204" pitchFamily="34" charset="0"/>
                <a:ea typeface="Times New Roman" panose="02020603050405020304" pitchFamily="18" charset="0"/>
                <a:hlinkClick r:id="rId5" tooltip="13 de febrero"/>
              </a:rPr>
              <a:t>13 de febrero</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6" tooltip="2003"/>
              </a:rPr>
              <a:t>2003</a:t>
            </a:r>
            <a:r>
              <a:rPr lang="es-ES" dirty="0">
                <a:solidFill>
                  <a:srgbClr val="000000"/>
                </a:solidFill>
                <a:latin typeface="Arial" panose="020B0604020202020204" pitchFamily="34" charset="0"/>
                <a:ea typeface="Times New Roman" panose="02020603050405020304" pitchFamily="18" charset="0"/>
              </a:rPr>
              <a:t> en </a:t>
            </a:r>
            <a:r>
              <a:rPr lang="es-ES" dirty="0">
                <a:solidFill>
                  <a:srgbClr val="000000"/>
                </a:solidFill>
                <a:latin typeface="Arial" panose="020B0604020202020204" pitchFamily="34" charset="0"/>
                <a:ea typeface="Times New Roman" panose="02020603050405020304" pitchFamily="18" charset="0"/>
                <a:hlinkClick r:id="rId7" tooltip="Miami"/>
              </a:rPr>
              <a:t>Miami</a:t>
            </a:r>
            <a:r>
              <a:rPr lang="es-ES" dirty="0">
                <a:solidFill>
                  <a:srgbClr val="000000"/>
                </a:solidFill>
                <a:latin typeface="Arial" panose="020B0604020202020204" pitchFamily="34" charset="0"/>
                <a:ea typeface="Times New Roman" panose="02020603050405020304" pitchFamily="18" charset="0"/>
              </a:rPr>
              <a:t>, Florida, Estados Unidos. Fue un </a:t>
            </a:r>
            <a:r>
              <a:rPr lang="es-ES" dirty="0">
                <a:solidFill>
                  <a:srgbClr val="000000"/>
                </a:solidFill>
                <a:latin typeface="Arial" panose="020B0604020202020204" pitchFamily="34" charset="0"/>
                <a:ea typeface="Times New Roman" panose="02020603050405020304" pitchFamily="18" charset="0"/>
                <a:hlinkClick r:id="rId8" tooltip="Boxeo"/>
              </a:rPr>
              <a:t>boxeador</a:t>
            </a:r>
            <a:r>
              <a:rPr lang="es-ES" dirty="0">
                <a:solidFill>
                  <a:srgbClr val="000000"/>
                </a:solidFill>
                <a:latin typeface="Arial" panose="020B0604020202020204" pitchFamily="34" charset="0"/>
                <a:ea typeface="Times New Roman" panose="02020603050405020304" pitchFamily="18" charset="0"/>
              </a:rPr>
              <a:t> </a:t>
            </a:r>
            <a:r>
              <a:rPr lang="es-ES" dirty="0">
                <a:solidFill>
                  <a:srgbClr val="000000"/>
                </a:solidFill>
                <a:latin typeface="Arial" panose="020B0604020202020204" pitchFamily="34" charset="0"/>
                <a:ea typeface="Times New Roman" panose="02020603050405020304" pitchFamily="18" charset="0"/>
                <a:hlinkClick r:id="rId9" tooltip="Cuba"/>
              </a:rPr>
              <a:t>cubano</a:t>
            </a:r>
            <a:r>
              <a:rPr lang="es-ES" dirty="0">
                <a:solidFill>
                  <a:srgbClr val="000000"/>
                </a:solidFill>
                <a:latin typeface="Arial" panose="020B0604020202020204" pitchFamily="34" charset="0"/>
                <a:ea typeface="Times New Roman" panose="02020603050405020304" pitchFamily="18" charset="0"/>
              </a:rPr>
              <a:t> campeón del mundo en el </a:t>
            </a:r>
            <a:r>
              <a:rPr lang="es-ES" dirty="0">
                <a:solidFill>
                  <a:srgbClr val="000000"/>
                </a:solidFill>
                <a:latin typeface="Arial" panose="020B0604020202020204" pitchFamily="34" charset="0"/>
                <a:ea typeface="Times New Roman" panose="02020603050405020304" pitchFamily="18" charset="0"/>
                <a:hlinkClick r:id="rId10" tooltip="Peso wélter"/>
              </a:rPr>
              <a:t>peso wélter</a:t>
            </a:r>
            <a:r>
              <a:rPr lang="es-ES" dirty="0">
                <a:solidFill>
                  <a:srgbClr val="000000"/>
                </a:solidFill>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b="1" dirty="0">
                <a:solidFill>
                  <a:srgbClr val="000000"/>
                </a:solidFill>
                <a:latin typeface="Arial" panose="020B0604020202020204" pitchFamily="34" charset="0"/>
                <a:ea typeface="Times New Roman" panose="02020603050405020304" pitchFamily="18" charset="0"/>
              </a:rPr>
              <a:t>Biografía </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El manager de Gavilán era </a:t>
            </a:r>
            <a:r>
              <a:rPr lang="es-ES" dirty="0" err="1">
                <a:solidFill>
                  <a:srgbClr val="000000"/>
                </a:solidFill>
                <a:latin typeface="Arial" panose="020B0604020202020204" pitchFamily="34" charset="0"/>
                <a:ea typeface="Times New Roman" panose="02020603050405020304" pitchFamily="18" charset="0"/>
              </a:rPr>
              <a:t>Yamil</a:t>
            </a:r>
            <a:r>
              <a:rPr lang="es-ES" dirty="0">
                <a:solidFill>
                  <a:srgbClr val="000000"/>
                </a:solidFill>
                <a:latin typeface="Arial" panose="020B0604020202020204" pitchFamily="34" charset="0"/>
                <a:ea typeface="Times New Roman" panose="02020603050405020304" pitchFamily="18" charset="0"/>
              </a:rPr>
              <a:t> </a:t>
            </a:r>
            <a:r>
              <a:rPr lang="es-ES" dirty="0" err="1">
                <a:solidFill>
                  <a:srgbClr val="000000"/>
                </a:solidFill>
                <a:latin typeface="Arial" panose="020B0604020202020204" pitchFamily="34" charset="0"/>
                <a:ea typeface="Times New Roman" panose="02020603050405020304" pitchFamily="18" charset="0"/>
              </a:rPr>
              <a:t>Chade</a:t>
            </a:r>
            <a:r>
              <a:rPr lang="es-ES" dirty="0">
                <a:solidFill>
                  <a:srgbClr val="000000"/>
                </a:solidFill>
                <a:latin typeface="Arial" panose="020B0604020202020204" pitchFamily="34" charset="0"/>
                <a:ea typeface="Times New Roman" panose="02020603050405020304" pitchFamily="18" charset="0"/>
              </a:rPr>
              <a:t>, parte del </a:t>
            </a:r>
            <a:r>
              <a:rPr lang="es-ES" dirty="0">
                <a:solidFill>
                  <a:srgbClr val="000000"/>
                </a:solidFill>
                <a:latin typeface="Arial" panose="020B0604020202020204" pitchFamily="34" charset="0"/>
                <a:ea typeface="Times New Roman" panose="02020603050405020304" pitchFamily="18" charset="0"/>
                <a:hlinkClick r:id="rId11" tooltip="Líbano"/>
              </a:rPr>
              <a:t>Líbano</a:t>
            </a:r>
            <a:r>
              <a:rPr lang="es-ES" dirty="0">
                <a:solidFill>
                  <a:srgbClr val="000000"/>
                </a:solidFill>
                <a:latin typeface="Arial" panose="020B0604020202020204" pitchFamily="34" charset="0"/>
                <a:ea typeface="Times New Roman" panose="02020603050405020304" pitchFamily="18" charset="0"/>
              </a:rPr>
              <a:t>, parte </a:t>
            </a:r>
            <a:r>
              <a:rPr lang="es-ES" dirty="0">
                <a:solidFill>
                  <a:srgbClr val="000000"/>
                </a:solidFill>
                <a:latin typeface="Arial" panose="020B0604020202020204" pitchFamily="34" charset="0"/>
                <a:ea typeface="Times New Roman" panose="02020603050405020304" pitchFamily="18" charset="0"/>
                <a:hlinkClick r:id="rId9" tooltip="Cuba"/>
              </a:rPr>
              <a:t>cubano</a:t>
            </a:r>
            <a:r>
              <a:rPr lang="es-ES" dirty="0">
                <a:solidFill>
                  <a:srgbClr val="000000"/>
                </a:solidFill>
                <a:latin typeface="Arial" panose="020B0604020202020204" pitchFamily="34" charset="0"/>
                <a:ea typeface="Times New Roman" panose="02020603050405020304" pitchFamily="18" charset="0"/>
              </a:rPr>
              <a:t> y que residía en </a:t>
            </a:r>
            <a:r>
              <a:rPr lang="es-ES" dirty="0">
                <a:solidFill>
                  <a:srgbClr val="000000"/>
                </a:solidFill>
                <a:latin typeface="Arial" panose="020B0604020202020204" pitchFamily="34" charset="0"/>
                <a:ea typeface="Times New Roman" panose="02020603050405020304" pitchFamily="18" charset="0"/>
                <a:hlinkClick r:id="rId12" tooltip="Puerto Rico"/>
              </a:rPr>
              <a:t>Puerto Rico</a:t>
            </a:r>
            <a:r>
              <a:rPr lang="es-ES" dirty="0">
                <a:solidFill>
                  <a:srgbClr val="000000"/>
                </a:solidFill>
                <a:latin typeface="Arial" panose="020B0604020202020204" pitchFamily="34" charset="0"/>
                <a:ea typeface="Times New Roman" panose="02020603050405020304" pitchFamily="18" charset="0"/>
              </a:rPr>
              <a:t>. </a:t>
            </a:r>
            <a:r>
              <a:rPr lang="es-ES" dirty="0" err="1">
                <a:solidFill>
                  <a:srgbClr val="000000"/>
                </a:solidFill>
                <a:latin typeface="Arial" panose="020B0604020202020204" pitchFamily="34" charset="0"/>
                <a:ea typeface="Times New Roman" panose="02020603050405020304" pitchFamily="18" charset="0"/>
              </a:rPr>
              <a:t>Chade</a:t>
            </a:r>
            <a:r>
              <a:rPr lang="es-ES" dirty="0">
                <a:solidFill>
                  <a:srgbClr val="000000"/>
                </a:solidFill>
                <a:latin typeface="Arial" panose="020B0604020202020204" pitchFamily="34" charset="0"/>
                <a:ea typeface="Times New Roman" panose="02020603050405020304" pitchFamily="18" charset="0"/>
              </a:rPr>
              <a:t> también ha dirigido las carreras de </a:t>
            </a:r>
            <a:r>
              <a:rPr lang="es-ES" dirty="0">
                <a:solidFill>
                  <a:srgbClr val="000000"/>
                </a:solidFill>
                <a:latin typeface="Arial" panose="020B0604020202020204" pitchFamily="34" charset="0"/>
                <a:ea typeface="Times New Roman" panose="02020603050405020304" pitchFamily="18" charset="0"/>
                <a:hlinkClick r:id="rId13" tooltip="Wilfredo Gómez"/>
              </a:rPr>
              <a:t>Wilfredo Gómez</a:t>
            </a:r>
            <a:r>
              <a:rPr lang="es-ES" dirty="0">
                <a:solidFill>
                  <a:srgbClr val="000000"/>
                </a:solidFill>
                <a:latin typeface="Arial" panose="020B0604020202020204" pitchFamily="34" charset="0"/>
                <a:ea typeface="Times New Roman" panose="02020603050405020304" pitchFamily="18" charset="0"/>
              </a:rPr>
              <a:t>, </a:t>
            </a:r>
            <a:r>
              <a:rPr lang="es-ES" dirty="0">
                <a:solidFill>
                  <a:srgbClr val="000000"/>
                </a:solidFill>
                <a:latin typeface="Arial" panose="020B0604020202020204" pitchFamily="34" charset="0"/>
                <a:ea typeface="Times New Roman" panose="02020603050405020304" pitchFamily="18" charset="0"/>
                <a:hlinkClick r:id="rId14" tooltip="Wilfredo Benítez"/>
              </a:rPr>
              <a:t>Wilfredo Benítez</a:t>
            </a:r>
            <a:r>
              <a:rPr lang="es-ES" dirty="0">
                <a:solidFill>
                  <a:srgbClr val="000000"/>
                </a:solidFill>
                <a:latin typeface="Arial" panose="020B0604020202020204" pitchFamily="34" charset="0"/>
                <a:ea typeface="Times New Roman" panose="02020603050405020304" pitchFamily="18" charset="0"/>
              </a:rPr>
              <a:t>, Carlos De León y </a:t>
            </a:r>
            <a:r>
              <a:rPr lang="es-ES" dirty="0">
                <a:solidFill>
                  <a:srgbClr val="000000"/>
                </a:solidFill>
                <a:latin typeface="Arial" panose="020B0604020202020204" pitchFamily="34" charset="0"/>
                <a:ea typeface="Times New Roman" panose="02020603050405020304" pitchFamily="18" charset="0"/>
                <a:hlinkClick r:id="rId15" tooltip="Félix Trinidad"/>
              </a:rPr>
              <a:t>Félix Trinidad</a:t>
            </a:r>
            <a:r>
              <a:rPr lang="es-ES" dirty="0">
                <a:solidFill>
                  <a:srgbClr val="000000"/>
                </a:solidFill>
                <a:latin typeface="Arial" panose="020B0604020202020204" pitchFamily="34" charset="0"/>
                <a:ea typeface="Times New Roman" panose="02020603050405020304" pitchFamily="18" charset="0"/>
              </a:rPr>
              <a:t> entre otros.</a:t>
            </a:r>
            <a:endParaRPr lang="es-ES" dirty="0">
              <a:latin typeface="Arial" panose="020B0604020202020204" pitchFamily="34" charset="0"/>
              <a:ea typeface="Calibri" panose="020F0502020204030204" pitchFamily="34" charset="0"/>
            </a:endParaRPr>
          </a:p>
          <a:p>
            <a:r>
              <a:rPr lang="es-ES" dirty="0">
                <a:solidFill>
                  <a:srgbClr val="000000"/>
                </a:solidFill>
                <a:latin typeface="Arial" panose="020B0604020202020204" pitchFamily="34" charset="0"/>
                <a:ea typeface="Times New Roman" panose="02020603050405020304" pitchFamily="18" charset="0"/>
              </a:rPr>
              <a:t>Comenzó su carrera profesional el </a:t>
            </a:r>
            <a:r>
              <a:rPr lang="es-ES" dirty="0">
                <a:solidFill>
                  <a:srgbClr val="000000"/>
                </a:solidFill>
                <a:latin typeface="Arial" panose="020B0604020202020204" pitchFamily="34" charset="0"/>
                <a:ea typeface="Times New Roman" panose="02020603050405020304" pitchFamily="18" charset="0"/>
                <a:hlinkClick r:id="rId16" tooltip="5 de junio"/>
              </a:rPr>
              <a:t>5 de junio</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17" tooltip="1943"/>
              </a:rPr>
              <a:t>1943</a:t>
            </a:r>
            <a:r>
              <a:rPr lang="es-ES" dirty="0">
                <a:solidFill>
                  <a:srgbClr val="000000"/>
                </a:solidFill>
                <a:latin typeface="Arial" panose="020B0604020202020204" pitchFamily="34" charset="0"/>
                <a:ea typeface="Times New Roman" panose="02020603050405020304" pitchFamily="18" charset="0"/>
              </a:rPr>
              <a:t>, cuando ganó a </a:t>
            </a:r>
            <a:r>
              <a:rPr lang="es-ES" dirty="0">
                <a:solidFill>
                  <a:srgbClr val="000000"/>
                </a:solidFill>
                <a:latin typeface="Arial" panose="020B0604020202020204" pitchFamily="34" charset="0"/>
                <a:ea typeface="Times New Roman" panose="02020603050405020304" pitchFamily="18" charset="0"/>
                <a:hlinkClick r:id="rId18" tooltip="Antonio Díaz"/>
              </a:rPr>
              <a:t>Antonio Díaz</a:t>
            </a:r>
            <a:r>
              <a:rPr lang="es-ES" dirty="0">
                <a:solidFill>
                  <a:srgbClr val="000000"/>
                </a:solidFill>
                <a:latin typeface="Arial" panose="020B0604020202020204" pitchFamily="34" charset="0"/>
                <a:ea typeface="Times New Roman" panose="02020603050405020304" pitchFamily="18" charset="0"/>
              </a:rPr>
              <a:t> por decisión en cuatro asaltos en </a:t>
            </a:r>
            <a:r>
              <a:rPr lang="es-ES" dirty="0">
                <a:solidFill>
                  <a:srgbClr val="000000"/>
                </a:solidFill>
                <a:latin typeface="Arial" panose="020B0604020202020204" pitchFamily="34" charset="0"/>
                <a:ea typeface="Times New Roman" panose="02020603050405020304" pitchFamily="18" charset="0"/>
                <a:hlinkClick r:id="rId19" tooltip="La Habana"/>
              </a:rPr>
              <a:t>La Habana</a:t>
            </a:r>
            <a:r>
              <a:rPr lang="es-ES" dirty="0">
                <a:solidFill>
                  <a:srgbClr val="000000"/>
                </a:solidFill>
                <a:latin typeface="Arial" panose="020B0604020202020204" pitchFamily="34" charset="0"/>
                <a:ea typeface="Times New Roman" panose="02020603050405020304" pitchFamily="18" charset="0"/>
              </a:rPr>
              <a:t>. Sus primeros seis combates se realizaron en la misma ciudad y después peleó otra en Cienfuegos, pero volvió a retornar a La Habana para ganar otros tres combates más.</a:t>
            </a:r>
            <a:endParaRPr lang="es-ES" dirty="0"/>
          </a:p>
        </p:txBody>
      </p:sp>
    </p:spTree>
    <p:extLst>
      <p:ext uri="{BB962C8B-B14F-4D97-AF65-F5344CB8AC3E}">
        <p14:creationId xmlns:p14="http://schemas.microsoft.com/office/powerpoint/2010/main" val="2531975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0" y="820594"/>
            <a:ext cx="4572000" cy="5216813"/>
          </a:xfrm>
          <a:prstGeom prst="rect">
            <a:avLst/>
          </a:prstGeom>
        </p:spPr>
        <p:txBody>
          <a:bodyPr>
            <a:spAutoFit/>
          </a:bodyPr>
          <a:lstStyle/>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Después de 14 combates, dejó </a:t>
            </a:r>
            <a:r>
              <a:rPr lang="es-ES" dirty="0">
                <a:solidFill>
                  <a:srgbClr val="000000"/>
                </a:solidFill>
                <a:latin typeface="Arial" panose="020B0604020202020204" pitchFamily="34" charset="0"/>
                <a:ea typeface="Times New Roman" panose="02020603050405020304" pitchFamily="18" charset="0"/>
                <a:hlinkClick r:id="rId2" tooltip="Cuba"/>
              </a:rPr>
              <a:t>Cuba</a:t>
            </a:r>
            <a:r>
              <a:rPr lang="es-ES" dirty="0">
                <a:solidFill>
                  <a:srgbClr val="000000"/>
                </a:solidFill>
                <a:latin typeface="Arial" panose="020B0604020202020204" pitchFamily="34" charset="0"/>
                <a:ea typeface="Times New Roman" panose="02020603050405020304" pitchFamily="18" charset="0"/>
              </a:rPr>
              <a:t> y peleó ante </a:t>
            </a:r>
            <a:r>
              <a:rPr lang="es-ES" dirty="0">
                <a:solidFill>
                  <a:srgbClr val="000000"/>
                </a:solidFill>
                <a:latin typeface="Arial" panose="020B0604020202020204" pitchFamily="34" charset="0"/>
                <a:ea typeface="Times New Roman" panose="02020603050405020304" pitchFamily="18" charset="0"/>
                <a:hlinkClick r:id="rId3" tooltip="Julio César Jiménez"/>
              </a:rPr>
              <a:t>Julio César Jiménez</a:t>
            </a:r>
            <a:r>
              <a:rPr lang="es-ES" dirty="0">
                <a:solidFill>
                  <a:srgbClr val="000000"/>
                </a:solidFill>
                <a:latin typeface="Arial" panose="020B0604020202020204" pitchFamily="34" charset="0"/>
                <a:ea typeface="Times New Roman" panose="02020603050405020304" pitchFamily="18" charset="0"/>
              </a:rPr>
              <a:t> por primera vez fuera de su país, ganando por decisión en 10 asaltos en </a:t>
            </a:r>
            <a:r>
              <a:rPr lang="es-ES" dirty="0">
                <a:solidFill>
                  <a:srgbClr val="000000"/>
                </a:solidFill>
                <a:latin typeface="Arial" panose="020B0604020202020204" pitchFamily="34" charset="0"/>
                <a:ea typeface="Times New Roman" panose="02020603050405020304" pitchFamily="18" charset="0"/>
                <a:hlinkClick r:id="rId4" tooltip="México"/>
              </a:rPr>
              <a:t>México</a:t>
            </a:r>
            <a:r>
              <a:rPr lang="es-ES" dirty="0">
                <a:solidFill>
                  <a:srgbClr val="000000"/>
                </a:solidFill>
                <a:latin typeface="Arial" panose="020B0604020202020204" pitchFamily="34" charset="0"/>
                <a:ea typeface="Times New Roman" panose="02020603050405020304" pitchFamily="18" charset="0"/>
              </a:rPr>
              <a:t>, donde peleó en otras dos ocasiones más. A manos de Carlos Malacara sufrió aquí su primera derrota por decisión y poco después tuvo la revancha en La Habana donde ganó por decisión también.</a:t>
            </a:r>
            <a:endParaRPr lang="es-ES" dirty="0">
              <a:latin typeface="Arial" panose="020B0604020202020204" pitchFamily="34" charset="0"/>
              <a:ea typeface="Calibri" panose="020F0502020204030204" pitchFamily="34" charset="0"/>
            </a:endParaRPr>
          </a:p>
          <a:p>
            <a:r>
              <a:rPr lang="es-ES" dirty="0">
                <a:solidFill>
                  <a:srgbClr val="000000"/>
                </a:solidFill>
                <a:latin typeface="Arial" panose="020B0604020202020204" pitchFamily="34" charset="0"/>
                <a:ea typeface="Times New Roman" panose="02020603050405020304" pitchFamily="18" charset="0"/>
              </a:rPr>
              <a:t>Con un récord de 25 victorias, 2 derrotas y un embate tuvo su primer combate en los </a:t>
            </a:r>
            <a:r>
              <a:rPr lang="es-ES" dirty="0">
                <a:solidFill>
                  <a:srgbClr val="000000"/>
                </a:solidFill>
                <a:latin typeface="Arial" panose="020B0604020202020204" pitchFamily="34" charset="0"/>
                <a:ea typeface="Times New Roman" panose="02020603050405020304" pitchFamily="18" charset="0"/>
                <a:hlinkClick r:id="rId5" tooltip="Estados Unidos"/>
              </a:rPr>
              <a:t>Estados Unidos</a:t>
            </a:r>
            <a:r>
              <a:rPr lang="es-ES" dirty="0">
                <a:solidFill>
                  <a:srgbClr val="000000"/>
                </a:solidFill>
                <a:latin typeface="Arial" panose="020B0604020202020204" pitchFamily="34" charset="0"/>
                <a:ea typeface="Times New Roman" panose="02020603050405020304" pitchFamily="18" charset="0"/>
              </a:rPr>
              <a:t>. Fue el </a:t>
            </a:r>
            <a:r>
              <a:rPr lang="es-ES" dirty="0">
                <a:solidFill>
                  <a:srgbClr val="000000"/>
                </a:solidFill>
                <a:latin typeface="Arial" panose="020B0604020202020204" pitchFamily="34" charset="0"/>
                <a:ea typeface="Times New Roman" panose="02020603050405020304" pitchFamily="18" charset="0"/>
                <a:hlinkClick r:id="rId6" tooltip="1 de noviembre"/>
              </a:rPr>
              <a:t>1 de noviembre</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7" tooltip="1946"/>
              </a:rPr>
              <a:t>1946</a:t>
            </a:r>
            <a:r>
              <a:rPr lang="es-ES" dirty="0">
                <a:solidFill>
                  <a:srgbClr val="000000"/>
                </a:solidFill>
                <a:latin typeface="Arial" panose="020B0604020202020204" pitchFamily="34" charset="0"/>
                <a:ea typeface="Times New Roman" panose="02020603050405020304" pitchFamily="18" charset="0"/>
              </a:rPr>
              <a:t> cuando batió a </a:t>
            </a:r>
            <a:r>
              <a:rPr lang="es-ES" dirty="0">
                <a:solidFill>
                  <a:srgbClr val="000000"/>
                </a:solidFill>
                <a:latin typeface="Arial" panose="020B0604020202020204" pitchFamily="34" charset="0"/>
                <a:ea typeface="Times New Roman" panose="02020603050405020304" pitchFamily="18" charset="0"/>
                <a:hlinkClick r:id="rId8" tooltip="Johnny Ryan"/>
              </a:rPr>
              <a:t>Johnny </a:t>
            </a:r>
            <a:r>
              <a:rPr lang="es-ES" dirty="0" err="1">
                <a:solidFill>
                  <a:srgbClr val="000000"/>
                </a:solidFill>
                <a:latin typeface="Arial" panose="020B0604020202020204" pitchFamily="34" charset="0"/>
                <a:ea typeface="Times New Roman" panose="02020603050405020304" pitchFamily="18" charset="0"/>
                <a:hlinkClick r:id="rId8" tooltip="Johnny Ryan"/>
              </a:rPr>
              <a:t>Ryan</a:t>
            </a:r>
            <a:r>
              <a:rPr lang="es-ES" dirty="0">
                <a:solidFill>
                  <a:srgbClr val="000000"/>
                </a:solidFill>
                <a:latin typeface="Arial" panose="020B0604020202020204" pitchFamily="34" charset="0"/>
                <a:ea typeface="Times New Roman" panose="02020603050405020304" pitchFamily="18" charset="0"/>
              </a:rPr>
              <a:t> por </a:t>
            </a:r>
            <a:r>
              <a:rPr lang="es-ES" dirty="0">
                <a:solidFill>
                  <a:srgbClr val="000000"/>
                </a:solidFill>
                <a:latin typeface="Arial" panose="020B0604020202020204" pitchFamily="34" charset="0"/>
                <a:ea typeface="Times New Roman" panose="02020603050405020304" pitchFamily="18" charset="0"/>
                <a:hlinkClick r:id="rId9" tooltip="Nocaut"/>
              </a:rPr>
              <a:t>nocaut</a:t>
            </a:r>
            <a:r>
              <a:rPr lang="es-ES" dirty="0">
                <a:solidFill>
                  <a:srgbClr val="000000"/>
                </a:solidFill>
                <a:latin typeface="Arial" panose="020B0604020202020204" pitchFamily="34" charset="0"/>
                <a:ea typeface="Times New Roman" panose="02020603050405020304" pitchFamily="18" charset="0"/>
              </a:rPr>
              <a:t> en cinco asaltos, en </a:t>
            </a:r>
            <a:r>
              <a:rPr lang="es-ES" dirty="0">
                <a:solidFill>
                  <a:srgbClr val="000000"/>
                </a:solidFill>
                <a:latin typeface="Arial" panose="020B0604020202020204" pitchFamily="34" charset="0"/>
                <a:ea typeface="Times New Roman" panose="02020603050405020304" pitchFamily="18" charset="0"/>
                <a:hlinkClick r:id="rId10" tooltip="Nueva York"/>
              </a:rPr>
              <a:t>Nueva York</a:t>
            </a:r>
            <a:r>
              <a:rPr lang="es-ES" dirty="0">
                <a:solidFill>
                  <a:srgbClr val="000000"/>
                </a:solidFill>
                <a:latin typeface="Arial" panose="020B0604020202020204" pitchFamily="34" charset="0"/>
                <a:ea typeface="Times New Roman" panose="02020603050405020304" pitchFamily="18" charset="0"/>
              </a:rPr>
              <a:t>.</a:t>
            </a:r>
            <a:endParaRPr lang="es-ES" dirty="0"/>
          </a:p>
        </p:txBody>
      </p:sp>
    </p:spTree>
    <p:extLst>
      <p:ext uri="{BB962C8B-B14F-4D97-AF65-F5344CB8AC3E}">
        <p14:creationId xmlns:p14="http://schemas.microsoft.com/office/powerpoint/2010/main" val="2598447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000" y="682094"/>
            <a:ext cx="4572000" cy="5493812"/>
          </a:xfrm>
          <a:prstGeom prst="rect">
            <a:avLst/>
          </a:prstGeom>
        </p:spPr>
        <p:txBody>
          <a:bodyPr>
            <a:spAutoFit/>
          </a:bodyPr>
          <a:lstStyle/>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En </a:t>
            </a:r>
            <a:r>
              <a:rPr lang="es-ES" dirty="0">
                <a:solidFill>
                  <a:srgbClr val="000000"/>
                </a:solidFill>
                <a:latin typeface="Arial" panose="020B0604020202020204" pitchFamily="34" charset="0"/>
                <a:ea typeface="Times New Roman" panose="02020603050405020304" pitchFamily="18" charset="0"/>
                <a:hlinkClick r:id="rId2" tooltip="1951"/>
              </a:rPr>
              <a:t>1951</a:t>
            </a:r>
            <a:r>
              <a:rPr lang="es-ES" dirty="0">
                <a:solidFill>
                  <a:srgbClr val="000000"/>
                </a:solidFill>
                <a:latin typeface="Arial" panose="020B0604020202020204" pitchFamily="34" charset="0"/>
                <a:ea typeface="Times New Roman" panose="02020603050405020304" pitchFamily="18" charset="0"/>
              </a:rPr>
              <a:t> después de ganar a Tommy </a:t>
            </a:r>
            <a:r>
              <a:rPr lang="es-ES" dirty="0" err="1">
                <a:solidFill>
                  <a:srgbClr val="000000"/>
                </a:solidFill>
                <a:latin typeface="Arial" panose="020B0604020202020204" pitchFamily="34" charset="0"/>
                <a:ea typeface="Times New Roman" panose="02020603050405020304" pitchFamily="18" charset="0"/>
              </a:rPr>
              <a:t>Ciarlo</a:t>
            </a:r>
            <a:r>
              <a:rPr lang="es-ES" dirty="0">
                <a:solidFill>
                  <a:srgbClr val="000000"/>
                </a:solidFill>
                <a:latin typeface="Arial" panose="020B0604020202020204" pitchFamily="34" charset="0"/>
                <a:ea typeface="Times New Roman" panose="02020603050405020304" pitchFamily="18" charset="0"/>
              </a:rPr>
              <a:t> en dos ocasiones, finalmente llegó a ser campeón del mundo cuando ganó a Johnny </a:t>
            </a:r>
            <a:r>
              <a:rPr lang="es-ES" dirty="0" err="1">
                <a:solidFill>
                  <a:srgbClr val="000000"/>
                </a:solidFill>
                <a:latin typeface="Arial" panose="020B0604020202020204" pitchFamily="34" charset="0"/>
                <a:ea typeface="Times New Roman" panose="02020603050405020304" pitchFamily="18" charset="0"/>
              </a:rPr>
              <a:t>Bratton</a:t>
            </a:r>
            <a:r>
              <a:rPr lang="es-ES" dirty="0">
                <a:solidFill>
                  <a:srgbClr val="000000"/>
                </a:solidFill>
                <a:latin typeface="Arial" panose="020B0604020202020204" pitchFamily="34" charset="0"/>
                <a:ea typeface="Times New Roman" panose="02020603050405020304" pitchFamily="18" charset="0"/>
              </a:rPr>
              <a:t> al ganar el título mundial del peso welter por decisión en 15 asaltos el </a:t>
            </a:r>
            <a:r>
              <a:rPr lang="es-ES" dirty="0">
                <a:solidFill>
                  <a:srgbClr val="000000"/>
                </a:solidFill>
                <a:latin typeface="Arial" panose="020B0604020202020204" pitchFamily="34" charset="0"/>
                <a:ea typeface="Times New Roman" panose="02020603050405020304" pitchFamily="18" charset="0"/>
                <a:hlinkClick r:id="rId3" tooltip="18 de mayo"/>
              </a:rPr>
              <a:t>18 de mayo</a:t>
            </a:r>
            <a:r>
              <a:rPr lang="es-ES" dirty="0">
                <a:solidFill>
                  <a:srgbClr val="000000"/>
                </a:solidFill>
                <a:latin typeface="Arial" panose="020B0604020202020204" pitchFamily="34" charset="0"/>
                <a:ea typeface="Times New Roman" panose="02020603050405020304" pitchFamily="18" charset="0"/>
              </a:rPr>
              <a:t>. Defendió su título ante Graham, por primera vez ganando por decisión y después hizo cuatro combates sin exponer el cinturón para terminar el año, incluyendo un empate ante </a:t>
            </a:r>
            <a:r>
              <a:rPr lang="es-ES" dirty="0" err="1">
                <a:solidFill>
                  <a:srgbClr val="000000"/>
                </a:solidFill>
                <a:latin typeface="Arial" panose="020B0604020202020204" pitchFamily="34" charset="0"/>
                <a:ea typeface="Times New Roman" panose="02020603050405020304" pitchFamily="18" charset="0"/>
              </a:rPr>
              <a:t>Bratton</a:t>
            </a:r>
            <a:r>
              <a:rPr lang="es-ES" dirty="0">
                <a:solidFill>
                  <a:srgbClr val="000000"/>
                </a:solidFill>
                <a:latin typeface="Arial" panose="020B0604020202020204" pitchFamily="34" charset="0"/>
                <a:ea typeface="Times New Roman" panose="02020603050405020304" pitchFamily="18" charset="0"/>
              </a:rPr>
              <a:t> y una victoria ante </a:t>
            </a:r>
            <a:r>
              <a:rPr lang="es-ES" dirty="0" err="1">
                <a:solidFill>
                  <a:srgbClr val="000000"/>
                </a:solidFill>
                <a:latin typeface="Arial" panose="020B0604020202020204" pitchFamily="34" charset="0"/>
                <a:ea typeface="Times New Roman" panose="02020603050405020304" pitchFamily="18" charset="0"/>
              </a:rPr>
              <a:t>Janiro</a:t>
            </a:r>
            <a:r>
              <a:rPr lang="es-ES" dirty="0">
                <a:solidFill>
                  <a:srgbClr val="000000"/>
                </a:solidFill>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a:p>
            <a:r>
              <a:rPr lang="es-ES" dirty="0">
                <a:solidFill>
                  <a:srgbClr val="000000"/>
                </a:solidFill>
                <a:latin typeface="Arial" panose="020B0604020202020204" pitchFamily="34" charset="0"/>
                <a:ea typeface="Times New Roman" panose="02020603050405020304" pitchFamily="18" charset="0"/>
              </a:rPr>
              <a:t>En </a:t>
            </a:r>
            <a:r>
              <a:rPr lang="es-ES" dirty="0">
                <a:solidFill>
                  <a:srgbClr val="000000"/>
                </a:solidFill>
                <a:latin typeface="Arial" panose="020B0604020202020204" pitchFamily="34" charset="0"/>
                <a:ea typeface="Times New Roman" panose="02020603050405020304" pitchFamily="18" charset="0"/>
                <a:hlinkClick r:id="rId4" tooltip="1952"/>
              </a:rPr>
              <a:t>1952</a:t>
            </a:r>
            <a:r>
              <a:rPr lang="es-ES" dirty="0">
                <a:solidFill>
                  <a:srgbClr val="000000"/>
                </a:solidFill>
                <a:latin typeface="Arial" panose="020B0604020202020204" pitchFamily="34" charset="0"/>
                <a:ea typeface="Times New Roman" panose="02020603050405020304" pitchFamily="18" charset="0"/>
              </a:rPr>
              <a:t>, defendió su título con éxito ante Bobby </a:t>
            </a:r>
            <a:r>
              <a:rPr lang="es-ES" dirty="0" err="1">
                <a:solidFill>
                  <a:srgbClr val="000000"/>
                </a:solidFill>
                <a:latin typeface="Arial" panose="020B0604020202020204" pitchFamily="34" charset="0"/>
                <a:ea typeface="Times New Roman" panose="02020603050405020304" pitchFamily="18" charset="0"/>
              </a:rPr>
              <a:t>Dykes</a:t>
            </a:r>
            <a:r>
              <a:rPr lang="es-ES" dirty="0">
                <a:solidFill>
                  <a:srgbClr val="000000"/>
                </a:solidFill>
                <a:latin typeface="Arial" panose="020B0604020202020204" pitchFamily="34" charset="0"/>
                <a:ea typeface="Times New Roman" panose="02020603050405020304" pitchFamily="18" charset="0"/>
              </a:rPr>
              <a:t>, Gil Turner, y ante Graham en su tercer combate. </a:t>
            </a:r>
            <a:endParaRPr lang="es-ES" dirty="0"/>
          </a:p>
        </p:txBody>
      </p:sp>
    </p:spTree>
    <p:extLst>
      <p:ext uri="{BB962C8B-B14F-4D97-AF65-F5344CB8AC3E}">
        <p14:creationId xmlns:p14="http://schemas.microsoft.com/office/powerpoint/2010/main" val="4256474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520" y="1124744"/>
            <a:ext cx="8640960" cy="4662815"/>
          </a:xfrm>
          <a:prstGeom prst="rect">
            <a:avLst/>
          </a:prstGeom>
        </p:spPr>
        <p:txBody>
          <a:bodyPr wrap="square">
            <a:spAutoFit/>
          </a:bodyPr>
          <a:lstStyle/>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En </a:t>
            </a:r>
            <a:r>
              <a:rPr lang="es-ES" dirty="0">
                <a:solidFill>
                  <a:srgbClr val="000000"/>
                </a:solidFill>
                <a:latin typeface="Arial" panose="020B0604020202020204" pitchFamily="34" charset="0"/>
                <a:ea typeface="Times New Roman" panose="02020603050405020304" pitchFamily="18" charset="0"/>
                <a:hlinkClick r:id="rId2" tooltip="1953"/>
              </a:rPr>
              <a:t>1953</a:t>
            </a:r>
            <a:r>
              <a:rPr lang="es-ES" dirty="0">
                <a:solidFill>
                  <a:srgbClr val="000000"/>
                </a:solidFill>
                <a:latin typeface="Arial" panose="020B0604020202020204" pitchFamily="34" charset="0"/>
                <a:ea typeface="Times New Roman" panose="02020603050405020304" pitchFamily="18" charset="0"/>
              </a:rPr>
              <a:t>, retuvo el título por nocaut en diez asaltos ante Chuck </a:t>
            </a:r>
            <a:r>
              <a:rPr lang="es-ES" dirty="0" err="1">
                <a:solidFill>
                  <a:srgbClr val="000000"/>
                </a:solidFill>
                <a:latin typeface="Arial" panose="020B0604020202020204" pitchFamily="34" charset="0"/>
                <a:ea typeface="Times New Roman" panose="02020603050405020304" pitchFamily="18" charset="0"/>
              </a:rPr>
              <a:t>Davey</a:t>
            </a:r>
            <a:r>
              <a:rPr lang="es-ES" dirty="0">
                <a:solidFill>
                  <a:srgbClr val="000000"/>
                </a:solidFill>
                <a:latin typeface="Arial" panose="020B0604020202020204" pitchFamily="34" charset="0"/>
                <a:ea typeface="Times New Roman" panose="02020603050405020304" pitchFamily="18" charset="0"/>
              </a:rPr>
              <a:t>, por decisión en 15 asaltos ante </a:t>
            </a:r>
            <a:r>
              <a:rPr lang="es-ES" dirty="0">
                <a:solidFill>
                  <a:srgbClr val="000000"/>
                </a:solidFill>
                <a:latin typeface="Arial" panose="020B0604020202020204" pitchFamily="34" charset="0"/>
                <a:ea typeface="Times New Roman" panose="02020603050405020304" pitchFamily="18" charset="0"/>
                <a:hlinkClick r:id="rId3" tooltip="Carmen Basilio"/>
              </a:rPr>
              <a:t>Carmen Basilio</a:t>
            </a:r>
            <a:r>
              <a:rPr lang="es-ES" dirty="0">
                <a:solidFill>
                  <a:srgbClr val="000000"/>
                </a:solidFill>
                <a:latin typeface="Arial" panose="020B0604020202020204" pitchFamily="34" charset="0"/>
                <a:ea typeface="Times New Roman" panose="02020603050405020304" pitchFamily="18" charset="0"/>
              </a:rPr>
              <a:t> y por decisión en 15 asaltos también ante </a:t>
            </a:r>
            <a:r>
              <a:rPr lang="es-ES" dirty="0" err="1">
                <a:solidFill>
                  <a:srgbClr val="000000"/>
                </a:solidFill>
                <a:latin typeface="Arial" panose="020B0604020202020204" pitchFamily="34" charset="0"/>
                <a:ea typeface="Times New Roman" panose="02020603050405020304" pitchFamily="18" charset="0"/>
              </a:rPr>
              <a:t>Bratton</a:t>
            </a:r>
            <a:r>
              <a:rPr lang="es-ES" dirty="0">
                <a:solidFill>
                  <a:srgbClr val="000000"/>
                </a:solidFill>
                <a:latin typeface="Arial" panose="020B0604020202020204" pitchFamily="34" charset="0"/>
                <a:ea typeface="Times New Roman" panose="02020603050405020304" pitchFamily="18" charset="0"/>
              </a:rPr>
              <a:t>. Ese año disputó siete combates en los que no expuso su título, perdiendo ante Danny </a:t>
            </a:r>
            <a:r>
              <a:rPr lang="es-ES" dirty="0" err="1">
                <a:solidFill>
                  <a:srgbClr val="000000"/>
                </a:solidFill>
                <a:latin typeface="Arial" panose="020B0604020202020204" pitchFamily="34" charset="0"/>
                <a:ea typeface="Times New Roman" panose="02020603050405020304" pitchFamily="18" charset="0"/>
              </a:rPr>
              <a:t>Womber</a:t>
            </a:r>
            <a:r>
              <a:rPr lang="es-ES" dirty="0">
                <a:solidFill>
                  <a:srgbClr val="000000"/>
                </a:solidFill>
                <a:latin typeface="Arial" panose="020B0604020202020204" pitchFamily="34" charset="0"/>
                <a:ea typeface="Times New Roman" panose="02020603050405020304" pitchFamily="18" charset="0"/>
              </a:rPr>
              <a:t> y ganando a Ralph Tiger Jones. En </a:t>
            </a:r>
            <a:r>
              <a:rPr lang="es-ES" dirty="0">
                <a:solidFill>
                  <a:srgbClr val="000000"/>
                </a:solidFill>
                <a:latin typeface="Arial" panose="020B0604020202020204" pitchFamily="34" charset="0"/>
                <a:ea typeface="Times New Roman" panose="02020603050405020304" pitchFamily="18" charset="0"/>
                <a:hlinkClick r:id="rId4" tooltip="1954"/>
              </a:rPr>
              <a:t>1954</a:t>
            </a:r>
            <a:r>
              <a:rPr lang="es-ES" dirty="0">
                <a:solidFill>
                  <a:srgbClr val="000000"/>
                </a:solidFill>
                <a:latin typeface="Arial" panose="020B0604020202020204" pitchFamily="34" charset="0"/>
                <a:ea typeface="Times New Roman" panose="02020603050405020304" pitchFamily="18" charset="0"/>
              </a:rPr>
              <a:t>, subió de peso, después de dos victorias a los puntos, tuvo una oportunidad para ganar el cinturón mundial de los pesos medios ante Bobo </a:t>
            </a:r>
            <a:r>
              <a:rPr lang="es-ES" dirty="0" err="1">
                <a:solidFill>
                  <a:srgbClr val="000000"/>
                </a:solidFill>
                <a:latin typeface="Arial" panose="020B0604020202020204" pitchFamily="34" charset="0"/>
                <a:ea typeface="Times New Roman" panose="02020603050405020304" pitchFamily="18" charset="0"/>
              </a:rPr>
              <a:t>Olson</a:t>
            </a:r>
            <a:r>
              <a:rPr lang="es-ES" dirty="0">
                <a:solidFill>
                  <a:srgbClr val="000000"/>
                </a:solidFill>
                <a:latin typeface="Arial" panose="020B0604020202020204" pitchFamily="34" charset="0"/>
                <a:ea typeface="Times New Roman" panose="02020603050405020304" pitchFamily="18" charset="0"/>
              </a:rPr>
              <a:t> pero perdió por decisión en 15 asaltos. Por esta razón volvió a bajar de peso y perdió por decisión en 15 asaltos el cinturón ante Johnny </a:t>
            </a:r>
            <a:r>
              <a:rPr lang="es-ES" dirty="0" err="1">
                <a:solidFill>
                  <a:srgbClr val="000000"/>
                </a:solidFill>
                <a:latin typeface="Arial" panose="020B0604020202020204" pitchFamily="34" charset="0"/>
                <a:ea typeface="Times New Roman" panose="02020603050405020304" pitchFamily="18" charset="0"/>
              </a:rPr>
              <a:t>Saxton</a:t>
            </a:r>
            <a:r>
              <a:rPr lang="es-ES" dirty="0">
                <a:solidFill>
                  <a:srgbClr val="000000"/>
                </a:solidFill>
                <a:latin typeface="Arial" panose="020B0604020202020204" pitchFamily="34" charset="0"/>
                <a:ea typeface="Times New Roman" panose="02020603050405020304" pitchFamily="18" charset="0"/>
              </a:rPr>
              <a:t>.</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 dirty="0">
                <a:solidFill>
                  <a:srgbClr val="000000"/>
                </a:solidFill>
                <a:latin typeface="Arial" panose="020B0604020202020204" pitchFamily="34" charset="0"/>
                <a:ea typeface="Times New Roman" panose="02020603050405020304" pitchFamily="18" charset="0"/>
              </a:rPr>
              <a:t>Perdió ante </a:t>
            </a:r>
            <a:r>
              <a:rPr lang="es-ES" dirty="0" err="1">
                <a:solidFill>
                  <a:srgbClr val="000000"/>
                </a:solidFill>
                <a:latin typeface="Arial" panose="020B0604020202020204" pitchFamily="34" charset="0"/>
                <a:ea typeface="Times New Roman" panose="02020603050405020304" pitchFamily="18" charset="0"/>
              </a:rPr>
              <a:t>Yama</a:t>
            </a:r>
            <a:r>
              <a:rPr lang="es-ES" dirty="0">
                <a:solidFill>
                  <a:srgbClr val="000000"/>
                </a:solidFill>
                <a:latin typeface="Arial" panose="020B0604020202020204" pitchFamily="34" charset="0"/>
                <a:ea typeface="Times New Roman" panose="02020603050405020304" pitchFamily="18" charset="0"/>
              </a:rPr>
              <a:t> </a:t>
            </a:r>
            <a:r>
              <a:rPr lang="es-ES" dirty="0" err="1">
                <a:solidFill>
                  <a:srgbClr val="000000"/>
                </a:solidFill>
                <a:latin typeface="Arial" panose="020B0604020202020204" pitchFamily="34" charset="0"/>
                <a:ea typeface="Times New Roman" panose="02020603050405020304" pitchFamily="18" charset="0"/>
              </a:rPr>
              <a:t>Bahama</a:t>
            </a:r>
            <a:r>
              <a:rPr lang="es-ES" dirty="0">
                <a:solidFill>
                  <a:srgbClr val="000000"/>
                </a:solidFill>
                <a:latin typeface="Arial" panose="020B0604020202020204" pitchFamily="34" charset="0"/>
                <a:ea typeface="Times New Roman" panose="02020603050405020304" pitchFamily="18" charset="0"/>
              </a:rPr>
              <a:t> por decisión el </a:t>
            </a:r>
            <a:r>
              <a:rPr lang="es-ES" dirty="0">
                <a:solidFill>
                  <a:srgbClr val="000000"/>
                </a:solidFill>
                <a:latin typeface="Arial" panose="020B0604020202020204" pitchFamily="34" charset="0"/>
                <a:ea typeface="Times New Roman" panose="02020603050405020304" pitchFamily="18" charset="0"/>
                <a:hlinkClick r:id="rId5" tooltip="18 de junio"/>
              </a:rPr>
              <a:t>18 de junio</a:t>
            </a:r>
            <a:r>
              <a:rPr lang="es-ES" dirty="0">
                <a:solidFill>
                  <a:srgbClr val="000000"/>
                </a:solidFill>
                <a:latin typeface="Arial" panose="020B0604020202020204" pitchFamily="34" charset="0"/>
                <a:ea typeface="Times New Roman" panose="02020603050405020304" pitchFamily="18" charset="0"/>
              </a:rPr>
              <a:t> de 1958 y nunca volvió a pelear, anunciando su retirada el </a:t>
            </a:r>
            <a:r>
              <a:rPr lang="es-ES" dirty="0">
                <a:solidFill>
                  <a:srgbClr val="000000"/>
                </a:solidFill>
                <a:latin typeface="Arial" panose="020B0604020202020204" pitchFamily="34" charset="0"/>
                <a:ea typeface="Times New Roman" panose="02020603050405020304" pitchFamily="18" charset="0"/>
                <a:hlinkClick r:id="rId6" tooltip="11 de septiembre"/>
              </a:rPr>
              <a:t>11 de septiembre</a:t>
            </a:r>
            <a:r>
              <a:rPr lang="es-ES" dirty="0">
                <a:solidFill>
                  <a:srgbClr val="000000"/>
                </a:solidFill>
                <a:latin typeface="Arial" panose="020B0604020202020204" pitchFamily="34" charset="0"/>
                <a:ea typeface="Times New Roman" panose="02020603050405020304" pitchFamily="18" charset="0"/>
              </a:rPr>
              <a:t> del mismo año. Gavilán fue de los pocos boxeadores que nunca fue noqueado en su carrera profesional. </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18987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1412776"/>
            <a:ext cx="8964488" cy="3416320"/>
          </a:xfrm>
          <a:prstGeom prst="rect">
            <a:avLst/>
          </a:prstGeom>
        </p:spPr>
        <p:txBody>
          <a:bodyPr wrap="square">
            <a:spAutoFit/>
          </a:bodyPr>
          <a:lstStyle/>
          <a:p>
            <a:pPr algn="just">
              <a:lnSpc>
                <a:spcPct val="150000"/>
              </a:lnSpc>
              <a:spcAft>
                <a:spcPts val="0"/>
              </a:spcAft>
            </a:pPr>
            <a:r>
              <a:rPr lang="es-ES" b="1" dirty="0">
                <a:solidFill>
                  <a:srgbClr val="000000"/>
                </a:solidFill>
                <a:latin typeface="Arial" panose="020B0604020202020204" pitchFamily="34" charset="0"/>
                <a:ea typeface="Times New Roman" panose="02020603050405020304" pitchFamily="18" charset="0"/>
              </a:rPr>
              <a:t>Eligio </a:t>
            </a:r>
            <a:r>
              <a:rPr lang="es-ES" b="1" dirty="0" err="1">
                <a:solidFill>
                  <a:srgbClr val="000000"/>
                </a:solidFill>
                <a:latin typeface="Arial" panose="020B0604020202020204" pitchFamily="34" charset="0"/>
                <a:ea typeface="Times New Roman" panose="02020603050405020304" pitchFamily="18" charset="0"/>
              </a:rPr>
              <a:t>Sardiñas</a:t>
            </a:r>
            <a:r>
              <a:rPr lang="es-ES" b="1" dirty="0">
                <a:solidFill>
                  <a:srgbClr val="000000"/>
                </a:solidFill>
                <a:latin typeface="Arial" panose="020B0604020202020204" pitchFamily="34" charset="0"/>
                <a:ea typeface="Times New Roman" panose="02020603050405020304" pitchFamily="18" charset="0"/>
              </a:rPr>
              <a:t> Montalvo</a:t>
            </a:r>
            <a:r>
              <a:rPr lang="es-ES" dirty="0">
                <a:solidFill>
                  <a:srgbClr val="000000"/>
                </a:solidFill>
                <a:latin typeface="Arial" panose="020B0604020202020204" pitchFamily="34" charset="0"/>
                <a:ea typeface="Times New Roman" panose="02020603050405020304" pitchFamily="18" charset="0"/>
              </a:rPr>
              <a:t> (</a:t>
            </a:r>
            <a:r>
              <a:rPr lang="es-ES" dirty="0">
                <a:solidFill>
                  <a:srgbClr val="000000"/>
                </a:solidFill>
                <a:latin typeface="Arial" panose="020B0604020202020204" pitchFamily="34" charset="0"/>
                <a:ea typeface="Times New Roman" panose="02020603050405020304" pitchFamily="18" charset="0"/>
                <a:hlinkClick r:id="rId2" tooltip="28 de octubre"/>
              </a:rPr>
              <a:t>28 de octubre</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3" tooltip="1910"/>
              </a:rPr>
              <a:t>1910</a:t>
            </a:r>
            <a:r>
              <a:rPr lang="es-ES" dirty="0">
                <a:solidFill>
                  <a:srgbClr val="000000"/>
                </a:solidFill>
                <a:latin typeface="Arial" panose="020B0604020202020204" pitchFamily="34" charset="0"/>
                <a:ea typeface="Times New Roman" panose="02020603050405020304" pitchFamily="18" charset="0"/>
              </a:rPr>
              <a:t> – </a:t>
            </a:r>
            <a:r>
              <a:rPr lang="es-ES" dirty="0">
                <a:solidFill>
                  <a:srgbClr val="000000"/>
                </a:solidFill>
                <a:latin typeface="Arial" panose="020B0604020202020204" pitchFamily="34" charset="0"/>
                <a:ea typeface="Times New Roman" panose="02020603050405020304" pitchFamily="18" charset="0"/>
                <a:hlinkClick r:id="rId4" tooltip="8 de agosto"/>
              </a:rPr>
              <a:t>8 de agosto</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5" tooltip="1988"/>
              </a:rPr>
              <a:t>1988</a:t>
            </a:r>
            <a:r>
              <a:rPr lang="es-ES" dirty="0">
                <a:solidFill>
                  <a:srgbClr val="000000"/>
                </a:solidFill>
                <a:latin typeface="Arial" panose="020B0604020202020204" pitchFamily="34" charset="0"/>
                <a:ea typeface="Times New Roman" panose="02020603050405020304" pitchFamily="18" charset="0"/>
              </a:rPr>
              <a:t>). Por todos conocido como </a:t>
            </a:r>
            <a:r>
              <a:rPr lang="es-ES" b="1" dirty="0" err="1">
                <a:solidFill>
                  <a:srgbClr val="000000"/>
                </a:solidFill>
                <a:latin typeface="Arial" panose="020B0604020202020204" pitchFamily="34" charset="0"/>
                <a:ea typeface="Times New Roman" panose="02020603050405020304" pitchFamily="18" charset="0"/>
              </a:rPr>
              <a:t>Kid</a:t>
            </a:r>
            <a:r>
              <a:rPr lang="es-ES" b="1" dirty="0">
                <a:solidFill>
                  <a:srgbClr val="000000"/>
                </a:solidFill>
                <a:latin typeface="Arial" panose="020B0604020202020204" pitchFamily="34" charset="0"/>
                <a:ea typeface="Times New Roman" panose="02020603050405020304" pitchFamily="18" charset="0"/>
              </a:rPr>
              <a:t> Chocolate</a:t>
            </a:r>
            <a:r>
              <a:rPr lang="es-ES" dirty="0">
                <a:solidFill>
                  <a:srgbClr val="000000"/>
                </a:solidFill>
                <a:latin typeface="Arial" panose="020B0604020202020204" pitchFamily="34" charset="0"/>
                <a:ea typeface="Times New Roman" panose="02020603050405020304" pitchFamily="18" charset="0"/>
              </a:rPr>
              <a:t>, nació en la calle Santa Catalina número seis, en el popular barrio de </a:t>
            </a:r>
            <a:r>
              <a:rPr lang="es-ES" dirty="0">
                <a:solidFill>
                  <a:srgbClr val="000000"/>
                </a:solidFill>
                <a:latin typeface="Arial" panose="020B0604020202020204" pitchFamily="34" charset="0"/>
                <a:ea typeface="Times New Roman" panose="02020603050405020304" pitchFamily="18" charset="0"/>
                <a:hlinkClick r:id="rId6" tooltip="El Cerro (barrio)"/>
              </a:rPr>
              <a:t>El Cerro</a:t>
            </a:r>
            <a:r>
              <a:rPr lang="es-ES" dirty="0">
                <a:solidFill>
                  <a:srgbClr val="000000"/>
                </a:solidFill>
                <a:latin typeface="Arial" panose="020B0604020202020204" pitchFamily="34" charset="0"/>
                <a:ea typeface="Times New Roman" panose="02020603050405020304" pitchFamily="18" charset="0"/>
              </a:rPr>
              <a:t>, Ciudad de </a:t>
            </a:r>
            <a:r>
              <a:rPr lang="es-ES" dirty="0">
                <a:solidFill>
                  <a:srgbClr val="000000"/>
                </a:solidFill>
                <a:latin typeface="Arial" panose="020B0604020202020204" pitchFamily="34" charset="0"/>
                <a:ea typeface="Times New Roman" panose="02020603050405020304" pitchFamily="18" charset="0"/>
                <a:hlinkClick r:id="rId7" tooltip="La Habana"/>
              </a:rPr>
              <a:t>La Habana</a:t>
            </a:r>
            <a:r>
              <a:rPr lang="es-ES" dirty="0">
                <a:solidFill>
                  <a:srgbClr val="000000"/>
                </a:solidFill>
                <a:latin typeface="Arial" panose="020B0604020202020204" pitchFamily="34" charset="0"/>
                <a:ea typeface="Times New Roman" panose="02020603050405020304" pitchFamily="18" charset="0"/>
              </a:rPr>
              <a:t>, </a:t>
            </a:r>
            <a:r>
              <a:rPr lang="es-ES" dirty="0">
                <a:solidFill>
                  <a:srgbClr val="000000"/>
                </a:solidFill>
                <a:latin typeface="Arial" panose="020B0604020202020204" pitchFamily="34" charset="0"/>
                <a:ea typeface="Times New Roman" panose="02020603050405020304" pitchFamily="18" charset="0"/>
                <a:hlinkClick r:id="rId8" tooltip="Cuba"/>
              </a:rPr>
              <a:t>Cuba</a:t>
            </a:r>
            <a:r>
              <a:rPr lang="es-ES" dirty="0">
                <a:solidFill>
                  <a:srgbClr val="000000"/>
                </a:solidFill>
                <a:latin typeface="Arial" panose="020B0604020202020204" pitchFamily="34" charset="0"/>
                <a:ea typeface="Times New Roman" panose="02020603050405020304" pitchFamily="18" charset="0"/>
              </a:rPr>
              <a:t>, el </a:t>
            </a:r>
            <a:r>
              <a:rPr lang="es-ES" dirty="0">
                <a:solidFill>
                  <a:srgbClr val="000000"/>
                </a:solidFill>
                <a:latin typeface="Arial" panose="020B0604020202020204" pitchFamily="34" charset="0"/>
                <a:ea typeface="Times New Roman" panose="02020603050405020304" pitchFamily="18" charset="0"/>
                <a:hlinkClick r:id="rId2" tooltip="28 de octubre"/>
              </a:rPr>
              <a:t>28 de octubre</a:t>
            </a:r>
            <a:r>
              <a:rPr lang="es-ES" dirty="0">
                <a:solidFill>
                  <a:srgbClr val="000000"/>
                </a:solidFill>
                <a:latin typeface="Arial" panose="020B0604020202020204" pitchFamily="34" charset="0"/>
                <a:ea typeface="Times New Roman" panose="02020603050405020304" pitchFamily="18" charset="0"/>
              </a:rPr>
              <a:t> de </a:t>
            </a:r>
            <a:r>
              <a:rPr lang="es-ES" dirty="0">
                <a:solidFill>
                  <a:srgbClr val="000000"/>
                </a:solidFill>
                <a:latin typeface="Arial" panose="020B0604020202020204" pitchFamily="34" charset="0"/>
                <a:ea typeface="Times New Roman" panose="02020603050405020304" pitchFamily="18" charset="0"/>
                <a:hlinkClick r:id="rId3" tooltip="1910"/>
              </a:rPr>
              <a:t>1910</a:t>
            </a:r>
            <a:r>
              <a:rPr lang="es-ES" dirty="0">
                <a:solidFill>
                  <a:srgbClr val="000000"/>
                </a:solidFill>
                <a:latin typeface="Arial" panose="020B0604020202020204" pitchFamily="34" charset="0"/>
                <a:ea typeface="Times New Roman" panose="02020603050405020304" pitchFamily="18" charset="0"/>
              </a:rPr>
              <a:t>. Fue el </a:t>
            </a:r>
            <a:r>
              <a:rPr lang="es-ES" dirty="0">
                <a:solidFill>
                  <a:srgbClr val="000000"/>
                </a:solidFill>
                <a:latin typeface="Arial" panose="020B0604020202020204" pitchFamily="34" charset="0"/>
                <a:ea typeface="Times New Roman" panose="02020603050405020304" pitchFamily="18" charset="0"/>
                <a:hlinkClick r:id="rId9" tooltip="Boxeo"/>
              </a:rPr>
              <a:t>boxeador</a:t>
            </a:r>
            <a:r>
              <a:rPr lang="es-ES" dirty="0">
                <a:solidFill>
                  <a:srgbClr val="000000"/>
                </a:solidFill>
                <a:latin typeface="Arial" panose="020B0604020202020204" pitchFamily="34" charset="0"/>
                <a:ea typeface="Times New Roman" panose="02020603050405020304" pitchFamily="18" charset="0"/>
              </a:rPr>
              <a:t> cubano de más fama internacional en todos los tiempos, ganó 136 de sus combates, de ellos 51 por </a:t>
            </a:r>
            <a:r>
              <a:rPr lang="es-ES" dirty="0">
                <a:solidFill>
                  <a:srgbClr val="000000"/>
                </a:solidFill>
                <a:latin typeface="Arial" panose="020B0604020202020204" pitchFamily="34" charset="0"/>
                <a:ea typeface="Times New Roman" panose="02020603050405020304" pitchFamily="18" charset="0"/>
                <a:hlinkClick r:id="rId10" tooltip="Nocaut"/>
              </a:rPr>
              <a:t>nocaut</a:t>
            </a:r>
            <a:r>
              <a:rPr lang="es-ES" dirty="0">
                <a:solidFill>
                  <a:srgbClr val="000000"/>
                </a:solidFill>
                <a:latin typeface="Arial" panose="020B0604020202020204" pitchFamily="34" charset="0"/>
                <a:ea typeface="Times New Roman" panose="02020603050405020304" pitchFamily="18" charset="0"/>
              </a:rPr>
              <a:t> y perdió 10 combates. Fue uno de los primeros boxeadores que en serio estudiaron las películas de otros luchadores famosos e integraron sus movimientos como las peleas de </a:t>
            </a:r>
            <a:r>
              <a:rPr lang="es-ES" dirty="0" err="1">
                <a:solidFill>
                  <a:srgbClr val="000000"/>
                </a:solidFill>
                <a:latin typeface="Arial" panose="020B0604020202020204" pitchFamily="34" charset="0"/>
                <a:ea typeface="Times New Roman" panose="02020603050405020304" pitchFamily="18" charset="0"/>
              </a:rPr>
              <a:t>Joe</a:t>
            </a:r>
            <a:r>
              <a:rPr lang="es-ES" dirty="0">
                <a:solidFill>
                  <a:srgbClr val="000000"/>
                </a:solidFill>
                <a:latin typeface="Arial" panose="020B0604020202020204" pitchFamily="34" charset="0"/>
                <a:ea typeface="Times New Roman" panose="02020603050405020304" pitchFamily="18" charset="0"/>
              </a:rPr>
              <a:t> </a:t>
            </a:r>
            <a:r>
              <a:rPr lang="es-ES" dirty="0" err="1">
                <a:solidFill>
                  <a:srgbClr val="000000"/>
                </a:solidFill>
                <a:latin typeface="Arial" panose="020B0604020202020204" pitchFamily="34" charset="0"/>
                <a:ea typeface="Times New Roman" panose="02020603050405020304" pitchFamily="18" charset="0"/>
              </a:rPr>
              <a:t>Gans-Battling</a:t>
            </a:r>
            <a:r>
              <a:rPr lang="es-ES" dirty="0">
                <a:solidFill>
                  <a:srgbClr val="000000"/>
                </a:solidFill>
                <a:latin typeface="Arial" panose="020B0604020202020204" pitchFamily="34" charset="0"/>
                <a:ea typeface="Times New Roman" panose="02020603050405020304" pitchFamily="18" charset="0"/>
              </a:rPr>
              <a:t> Nelson, </a:t>
            </a:r>
            <a:r>
              <a:rPr lang="es-ES" dirty="0">
                <a:solidFill>
                  <a:srgbClr val="000000"/>
                </a:solidFill>
                <a:latin typeface="Arial" panose="020B0604020202020204" pitchFamily="34" charset="0"/>
                <a:ea typeface="Times New Roman" panose="02020603050405020304" pitchFamily="18" charset="0"/>
                <a:hlinkClick r:id="rId11" tooltip="Jack Johnson (boxeador)"/>
              </a:rPr>
              <a:t>Jack Johnson</a:t>
            </a:r>
            <a:r>
              <a:rPr lang="es-ES" dirty="0">
                <a:solidFill>
                  <a:srgbClr val="000000"/>
                </a:solidFill>
                <a:latin typeface="Arial" panose="020B0604020202020204" pitchFamily="34" charset="0"/>
                <a:ea typeface="Times New Roman" panose="02020603050405020304" pitchFamily="18" charset="0"/>
              </a:rPr>
              <a:t>-</a:t>
            </a:r>
            <a:r>
              <a:rPr lang="es-ES" dirty="0" err="1">
                <a:solidFill>
                  <a:srgbClr val="000000"/>
                </a:solidFill>
                <a:latin typeface="Arial" panose="020B0604020202020204" pitchFamily="34" charset="0"/>
                <a:ea typeface="Times New Roman" panose="02020603050405020304" pitchFamily="18" charset="0"/>
              </a:rPr>
              <a:t>Jim</a:t>
            </a:r>
            <a:r>
              <a:rPr lang="es-ES" dirty="0">
                <a:solidFill>
                  <a:srgbClr val="000000"/>
                </a:solidFill>
                <a:latin typeface="Arial" panose="020B0604020202020204" pitchFamily="34" charset="0"/>
                <a:ea typeface="Times New Roman" panose="02020603050405020304" pitchFamily="18" charset="0"/>
              </a:rPr>
              <a:t> </a:t>
            </a:r>
            <a:r>
              <a:rPr lang="es-ES" dirty="0" err="1">
                <a:solidFill>
                  <a:srgbClr val="000000"/>
                </a:solidFill>
                <a:latin typeface="Arial" panose="020B0604020202020204" pitchFamily="34" charset="0"/>
                <a:ea typeface="Times New Roman" panose="02020603050405020304" pitchFamily="18" charset="0"/>
              </a:rPr>
              <a:t>Jeffries</a:t>
            </a:r>
            <a:r>
              <a:rPr lang="es-ES" dirty="0">
                <a:solidFill>
                  <a:srgbClr val="000000"/>
                </a:solidFill>
                <a:latin typeface="Arial" panose="020B0604020202020204" pitchFamily="34" charset="0"/>
                <a:ea typeface="Times New Roman" panose="02020603050405020304" pitchFamily="18" charset="0"/>
              </a:rPr>
              <a:t> y el Benny Leonard-</a:t>
            </a:r>
            <a:r>
              <a:rPr lang="es-ES" dirty="0" err="1">
                <a:solidFill>
                  <a:srgbClr val="000000"/>
                </a:solidFill>
                <a:latin typeface="Arial" panose="020B0604020202020204" pitchFamily="34" charset="0"/>
                <a:ea typeface="Times New Roman" panose="02020603050405020304" pitchFamily="18" charset="0"/>
              </a:rPr>
              <a:t>Lew</a:t>
            </a:r>
            <a:r>
              <a:rPr lang="es-ES" dirty="0">
                <a:solidFill>
                  <a:srgbClr val="000000"/>
                </a:solidFill>
                <a:latin typeface="Arial" panose="020B0604020202020204" pitchFamily="34" charset="0"/>
                <a:ea typeface="Times New Roman" panose="02020603050405020304" pitchFamily="18" charset="0"/>
              </a:rPr>
              <a:t> </a:t>
            </a:r>
            <a:r>
              <a:rPr lang="es-ES" dirty="0" err="1">
                <a:solidFill>
                  <a:srgbClr val="000000"/>
                </a:solidFill>
                <a:latin typeface="Arial" panose="020B0604020202020204" pitchFamily="34" charset="0"/>
                <a:ea typeface="Times New Roman" panose="02020603050405020304" pitchFamily="18" charset="0"/>
              </a:rPr>
              <a:t>Tendler</a:t>
            </a:r>
            <a:r>
              <a:rPr lang="es-ES" dirty="0">
                <a:solidFill>
                  <a:srgbClr val="000000"/>
                </a:solidFill>
                <a:latin typeface="Arial" panose="020B0604020202020204" pitchFamily="34" charset="0"/>
                <a:ea typeface="Times New Roman" panose="02020603050405020304" pitchFamily="18" charset="0"/>
              </a:rPr>
              <a:t>. </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427280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889844"/>
            <a:ext cx="9036496" cy="4524315"/>
          </a:xfrm>
          <a:prstGeom prst="rect">
            <a:avLst/>
          </a:prstGeom>
        </p:spPr>
        <p:txBody>
          <a:bodyPr wrap="square">
            <a:spAutoFit/>
          </a:bodyPr>
          <a:lstStyle/>
          <a:p>
            <a:pPr algn="just">
              <a:lnSpc>
                <a:spcPct val="150000"/>
              </a:lnSpc>
              <a:spcAft>
                <a:spcPts val="0"/>
              </a:spcAft>
            </a:pPr>
            <a:r>
              <a:rPr lang="es-ES" sz="2400" dirty="0">
                <a:latin typeface="Arial" panose="020B0604020202020204" pitchFamily="34" charset="0"/>
                <a:ea typeface="Times New Roman" panose="02020603050405020304" pitchFamily="18" charset="0"/>
              </a:rPr>
              <a:t>Su debut como boxeador profesional, oficialmente, ocurrió el 8 de diciembre de 1927, cuando le ganó a Johnny Cruz por decisión, en La Habana. Sus primeros 12 retos, teniendo cinco victorias de nocaut. </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latin typeface="Arial" panose="020B0604020202020204" pitchFamily="34" charset="0"/>
                <a:ea typeface="Times New Roman" panose="02020603050405020304" pitchFamily="18" charset="0"/>
              </a:rPr>
              <a:t>En </a:t>
            </a:r>
            <a:r>
              <a:rPr lang="es-ES" sz="2400" dirty="0" smtClean="0">
                <a:latin typeface="Arial" panose="020B0604020202020204" pitchFamily="34" charset="0"/>
                <a:ea typeface="Times New Roman" panose="02020603050405020304" pitchFamily="18" charset="0"/>
              </a:rPr>
              <a:t>1928, </a:t>
            </a:r>
            <a:r>
              <a:rPr lang="es-ES" sz="2400" dirty="0">
                <a:latin typeface="Arial" panose="020B0604020202020204" pitchFamily="34" charset="0"/>
                <a:ea typeface="Times New Roman" panose="02020603050405020304" pitchFamily="18" charset="0"/>
              </a:rPr>
              <a:t>viajó a los </a:t>
            </a:r>
            <a:r>
              <a:rPr lang="es-ES" sz="2400" dirty="0" smtClean="0">
                <a:latin typeface="Arial" panose="020B0604020202020204" pitchFamily="34" charset="0"/>
                <a:ea typeface="Times New Roman" panose="02020603050405020304" pitchFamily="18" charset="0"/>
              </a:rPr>
              <a:t>Estados Unidos </a:t>
            </a:r>
            <a:r>
              <a:rPr lang="es-ES" sz="2400" dirty="0">
                <a:latin typeface="Arial" panose="020B0604020202020204" pitchFamily="34" charset="0"/>
                <a:ea typeface="Times New Roman" panose="02020603050405020304" pitchFamily="18" charset="0"/>
              </a:rPr>
              <a:t>y empezó haciendo campaña en </a:t>
            </a:r>
            <a:r>
              <a:rPr lang="es-ES" sz="2400" dirty="0" smtClean="0">
                <a:latin typeface="Arial" panose="020B0604020202020204" pitchFamily="34" charset="0"/>
                <a:ea typeface="Times New Roman" panose="02020603050405020304" pitchFamily="18" charset="0"/>
              </a:rPr>
              <a:t>Nueva York. </a:t>
            </a:r>
            <a:r>
              <a:rPr lang="es-ES" sz="2400" dirty="0">
                <a:latin typeface="Arial" panose="020B0604020202020204" pitchFamily="34" charset="0"/>
                <a:ea typeface="Times New Roman" panose="02020603050405020304" pitchFamily="18" charset="0"/>
              </a:rPr>
              <a:t>Ganó sus primeros nueve retos, cinco por el nocaut. La única persona que pudo escapar del ring sin una derrota contra </a:t>
            </a:r>
            <a:r>
              <a:rPr lang="es-ES" sz="2400" dirty="0" err="1">
                <a:latin typeface="Arial" panose="020B0604020202020204" pitchFamily="34" charset="0"/>
                <a:ea typeface="Times New Roman" panose="02020603050405020304" pitchFamily="18" charset="0"/>
              </a:rPr>
              <a:t>Kid</a:t>
            </a:r>
            <a:r>
              <a:rPr lang="es-ES" sz="2400" dirty="0">
                <a:latin typeface="Arial" panose="020B0604020202020204" pitchFamily="34" charset="0"/>
                <a:ea typeface="Times New Roman" panose="02020603050405020304" pitchFamily="18" charset="0"/>
              </a:rPr>
              <a:t> durante ese palmo fue Joey Scalfaro.</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7411083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1097593"/>
            <a:ext cx="9036496" cy="3970318"/>
          </a:xfrm>
          <a:prstGeom prst="rect">
            <a:avLst/>
          </a:prstGeom>
        </p:spPr>
        <p:txBody>
          <a:bodyPr wrap="square">
            <a:spAutoFit/>
          </a:bodyPr>
          <a:lstStyle/>
          <a:p>
            <a:pPr algn="just">
              <a:lnSpc>
                <a:spcPct val="150000"/>
              </a:lnSpc>
              <a:spcAft>
                <a:spcPts val="0"/>
              </a:spcAft>
            </a:pPr>
            <a:r>
              <a:rPr lang="es-ES" sz="2400" dirty="0">
                <a:latin typeface="Arial" panose="020B0604020202020204" pitchFamily="34" charset="0"/>
                <a:ea typeface="Times New Roman" panose="02020603050405020304" pitchFamily="18" charset="0"/>
              </a:rPr>
              <a:t>En </a:t>
            </a:r>
            <a:r>
              <a:rPr lang="es-ES" sz="2400" dirty="0" smtClean="0">
                <a:latin typeface="Arial" panose="020B0604020202020204" pitchFamily="34" charset="0"/>
                <a:ea typeface="Times New Roman" panose="02020603050405020304" pitchFamily="18" charset="0"/>
              </a:rPr>
              <a:t>1929 </a:t>
            </a:r>
            <a:r>
              <a:rPr lang="es-ES" sz="2400" dirty="0">
                <a:latin typeface="Arial" panose="020B0604020202020204" pitchFamily="34" charset="0"/>
                <a:ea typeface="Times New Roman" panose="02020603050405020304" pitchFamily="18" charset="0"/>
              </a:rPr>
              <a:t>empezó a reconocerse su nombre al entablar combates con figuras ya importantes. Tuvo 23 victorias continuado así invicto. También empezó a encontrarse a los buenos pugilistas, y entre ellos el </a:t>
            </a:r>
            <a:r>
              <a:rPr lang="es-ES" sz="2400" dirty="0" smtClean="0">
                <a:latin typeface="Arial" panose="020B0604020202020204" pitchFamily="34" charset="0"/>
                <a:ea typeface="Times New Roman" panose="02020603050405020304" pitchFamily="18" charset="0"/>
              </a:rPr>
              <a:t>campeón </a:t>
            </a:r>
            <a:r>
              <a:rPr lang="es-ES" sz="2400" dirty="0">
                <a:latin typeface="Arial" panose="020B0604020202020204" pitchFamily="34" charset="0"/>
                <a:ea typeface="Times New Roman" panose="02020603050405020304" pitchFamily="18" charset="0"/>
              </a:rPr>
              <a:t>del mundo anterior Fidel </a:t>
            </a:r>
            <a:r>
              <a:rPr lang="es-ES" sz="2400" dirty="0" smtClean="0">
                <a:latin typeface="Arial" panose="020B0604020202020204" pitchFamily="34" charset="0"/>
                <a:ea typeface="Times New Roman" panose="02020603050405020304" pitchFamily="18" charset="0"/>
              </a:rPr>
              <a:t>La Barba</a:t>
            </a:r>
            <a:r>
              <a:rPr lang="es-ES" sz="2400" dirty="0">
                <a:latin typeface="Arial" panose="020B0604020202020204" pitchFamily="34" charset="0"/>
                <a:ea typeface="Times New Roman" panose="02020603050405020304" pitchFamily="18" charset="0"/>
              </a:rPr>
              <a:t>, pegados por una decisión en diez. También al futuro campeón del mundo Al Singer, por una decisión en diez igual, y además a Graham Espeso, Vic </a:t>
            </a:r>
            <a:r>
              <a:rPr lang="es-ES" sz="2400" dirty="0" err="1">
                <a:latin typeface="Arial" panose="020B0604020202020204" pitchFamily="34" charset="0"/>
                <a:ea typeface="Times New Roman" panose="02020603050405020304" pitchFamily="18" charset="0"/>
              </a:rPr>
              <a:t>Burrone</a:t>
            </a:r>
            <a:r>
              <a:rPr lang="es-ES" sz="2400" dirty="0">
                <a:latin typeface="Arial" panose="020B0604020202020204" pitchFamily="34" charset="0"/>
                <a:ea typeface="Times New Roman" panose="02020603050405020304" pitchFamily="18" charset="0"/>
              </a:rPr>
              <a:t> y Gregorio Vidal, a todos derrotó. </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08973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0"/>
            <a:ext cx="8712968" cy="6740307"/>
          </a:xfrm>
          <a:prstGeom prst="rect">
            <a:avLst/>
          </a:prstGeom>
        </p:spPr>
        <p:txBody>
          <a:bodyPr wrap="square">
            <a:spAutoFit/>
          </a:bodyPr>
          <a:lstStyle/>
          <a:p>
            <a:pPr algn="just">
              <a:lnSpc>
                <a:spcPct val="150000"/>
              </a:lnSpc>
              <a:spcAft>
                <a:spcPts val="0"/>
              </a:spcAft>
            </a:pPr>
            <a:r>
              <a:rPr lang="es-ES" sz="2400" dirty="0">
                <a:latin typeface="Arial" panose="020B0604020202020204" pitchFamily="34" charset="0"/>
                <a:ea typeface="Times New Roman" panose="02020603050405020304" pitchFamily="18" charset="0"/>
              </a:rPr>
              <a:t>Empezó </a:t>
            </a:r>
            <a:r>
              <a:rPr lang="es-ES" sz="2400" dirty="0" smtClean="0">
                <a:latin typeface="Arial" panose="020B0604020202020204" pitchFamily="34" charset="0"/>
                <a:ea typeface="Times New Roman" panose="02020603050405020304" pitchFamily="18" charset="0"/>
              </a:rPr>
              <a:t>1931 </a:t>
            </a:r>
            <a:r>
              <a:rPr lang="es-ES" sz="2400" dirty="0">
                <a:latin typeface="Arial" panose="020B0604020202020204" pitchFamily="34" charset="0"/>
                <a:ea typeface="Times New Roman" panose="02020603050405020304" pitchFamily="18" charset="0"/>
              </a:rPr>
              <a:t>ganando cuatro combates seguidos, después de subir en el peso a la división. Entonces, el 15 de julio de ese año ganó el título de campeón mundial al derrotar a </a:t>
            </a:r>
            <a:r>
              <a:rPr lang="es-ES" sz="2400" dirty="0" err="1">
                <a:latin typeface="Arial" panose="020B0604020202020204" pitchFamily="34" charset="0"/>
                <a:ea typeface="Times New Roman" panose="02020603050405020304" pitchFamily="18" charset="0"/>
              </a:rPr>
              <a:t>Bennny</a:t>
            </a:r>
            <a:r>
              <a:rPr lang="es-ES" sz="2400" dirty="0">
                <a:latin typeface="Arial" panose="020B0604020202020204" pitchFamily="34" charset="0"/>
                <a:ea typeface="Times New Roman" panose="02020603050405020304" pitchFamily="18" charset="0"/>
              </a:rPr>
              <a:t> Bass, en </a:t>
            </a:r>
            <a:r>
              <a:rPr lang="es-ES" sz="2400" dirty="0" smtClean="0">
                <a:latin typeface="Arial" panose="020B0604020202020204" pitchFamily="34" charset="0"/>
                <a:ea typeface="Times New Roman" panose="02020603050405020304" pitchFamily="18" charset="0"/>
              </a:rPr>
              <a:t>Filadelfia </a:t>
            </a:r>
            <a:r>
              <a:rPr lang="es-ES" sz="2400" dirty="0">
                <a:latin typeface="Arial" panose="020B0604020202020204" pitchFamily="34" charset="0"/>
                <a:ea typeface="Times New Roman" panose="02020603050405020304" pitchFamily="18" charset="0"/>
              </a:rPr>
              <a:t>tras siete rounds para adueñarse así el título. Ese año perdió solamente ante Tony </a:t>
            </a:r>
            <a:r>
              <a:rPr lang="es-ES" sz="2400" dirty="0" err="1">
                <a:latin typeface="Arial" panose="020B0604020202020204" pitchFamily="34" charset="0"/>
                <a:ea typeface="Times New Roman" panose="02020603050405020304" pitchFamily="18" charset="0"/>
              </a:rPr>
              <a:t>Canzoneri</a:t>
            </a:r>
            <a:r>
              <a:rPr lang="es-ES" sz="2400" dirty="0">
                <a:latin typeface="Arial" panose="020B0604020202020204" pitchFamily="34" charset="0"/>
                <a:ea typeface="Times New Roman" panose="02020603050405020304" pitchFamily="18" charset="0"/>
              </a:rPr>
              <a:t> en un combate sin igual ante 19.000 aficionados.</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latin typeface="Arial" panose="020B0604020202020204" pitchFamily="34" charset="0"/>
                <a:ea typeface="Times New Roman" panose="02020603050405020304" pitchFamily="18" charset="0"/>
              </a:rPr>
              <a:t>Empezó </a:t>
            </a:r>
            <a:r>
              <a:rPr lang="es-ES" sz="2400" dirty="0" smtClean="0">
                <a:latin typeface="Arial" panose="020B0604020202020204" pitchFamily="34" charset="0"/>
                <a:ea typeface="Times New Roman" panose="02020603050405020304" pitchFamily="18" charset="0"/>
              </a:rPr>
              <a:t>1932 </a:t>
            </a:r>
            <a:r>
              <a:rPr lang="es-ES" sz="2400" dirty="0">
                <a:latin typeface="Arial" panose="020B0604020202020204" pitchFamily="34" charset="0"/>
                <a:ea typeface="Times New Roman" panose="02020603050405020304" pitchFamily="18" charset="0"/>
              </a:rPr>
              <a:t>ganando sus primeras ocho peleas, incluso una defensa del título mundial en La Habana contra </a:t>
            </a:r>
            <a:r>
              <a:rPr lang="es-ES" sz="2400" dirty="0" err="1">
                <a:latin typeface="Arial" panose="020B0604020202020204" pitchFamily="34" charset="0"/>
                <a:ea typeface="Times New Roman" panose="02020603050405020304" pitchFamily="18" charset="0"/>
              </a:rPr>
              <a:t>Davie</a:t>
            </a:r>
            <a:r>
              <a:rPr lang="es-ES" sz="2400" dirty="0">
                <a:latin typeface="Arial" panose="020B0604020202020204" pitchFamily="34" charset="0"/>
                <a:ea typeface="Times New Roman" panose="02020603050405020304" pitchFamily="18" charset="0"/>
              </a:rPr>
              <a:t> Abad. Entonces, enfrentó nuevamente a </a:t>
            </a:r>
            <a:r>
              <a:rPr lang="es-ES" sz="2400" dirty="0" smtClean="0">
                <a:latin typeface="Arial" panose="020B0604020202020204" pitchFamily="34" charset="0"/>
                <a:ea typeface="Times New Roman" panose="02020603050405020304" pitchFamily="18" charset="0"/>
              </a:rPr>
              <a:t>Berger </a:t>
            </a:r>
            <a:r>
              <a:rPr lang="es-ES" sz="2400" dirty="0">
                <a:latin typeface="Arial" panose="020B0604020202020204" pitchFamily="34" charset="0"/>
                <a:ea typeface="Times New Roman" panose="02020603050405020304" pitchFamily="18" charset="0"/>
              </a:rPr>
              <a:t>en un </a:t>
            </a:r>
            <a:r>
              <a:rPr lang="es-ES" sz="2400" dirty="0" smtClean="0">
                <a:latin typeface="Arial" panose="020B0604020202020204" pitchFamily="34" charset="0"/>
                <a:ea typeface="Times New Roman" panose="02020603050405020304" pitchFamily="18" charset="0"/>
              </a:rPr>
              <a:t>match</a:t>
            </a:r>
            <a:r>
              <a:rPr lang="es-ES" sz="2400" dirty="0">
                <a:latin typeface="Arial" panose="020B0604020202020204" pitchFamily="34" charset="0"/>
                <a:ea typeface="Times New Roman" panose="02020603050405020304" pitchFamily="18" charset="0"/>
              </a:rPr>
              <a:t>, perdiendo de nuevo. Participó en siete combates más, alcanzando en éstos los títulos de Ligero Junior y Gallo, el noquear a Benny Bass y a </a:t>
            </a:r>
            <a:r>
              <a:rPr lang="es-ES" sz="2400" dirty="0" err="1">
                <a:latin typeface="Arial" panose="020B0604020202020204" pitchFamily="34" charset="0"/>
                <a:ea typeface="Times New Roman" panose="02020603050405020304" pitchFamily="18" charset="0"/>
              </a:rPr>
              <a:t>Lew</a:t>
            </a:r>
            <a:r>
              <a:rPr lang="es-ES" sz="2400" dirty="0">
                <a:latin typeface="Arial" panose="020B0604020202020204" pitchFamily="34" charset="0"/>
                <a:ea typeface="Times New Roman" panose="02020603050405020304" pitchFamily="18" charset="0"/>
              </a:rPr>
              <a:t> </a:t>
            </a:r>
            <a:r>
              <a:rPr lang="es-ES" sz="2400" dirty="0" err="1">
                <a:latin typeface="Arial" panose="020B0604020202020204" pitchFamily="34" charset="0"/>
                <a:ea typeface="Times New Roman" panose="02020603050405020304" pitchFamily="18" charset="0"/>
              </a:rPr>
              <a:t>Feldman</a:t>
            </a:r>
            <a:r>
              <a:rPr lang="es-ES" sz="2400" dirty="0">
                <a:latin typeface="Arial" panose="020B0604020202020204" pitchFamily="34" charset="0"/>
                <a:ea typeface="Times New Roman" panose="02020603050405020304" pitchFamily="18" charset="0"/>
              </a:rPr>
              <a:t> respectivamente. </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368071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193442"/>
            <a:ext cx="8784976" cy="6740307"/>
          </a:xfrm>
          <a:prstGeom prst="rect">
            <a:avLst/>
          </a:prstGeom>
        </p:spPr>
        <p:txBody>
          <a:bodyPr wrap="square">
            <a:spAutoFit/>
          </a:bodyPr>
          <a:lstStyle/>
          <a:p>
            <a:pPr algn="just">
              <a:lnSpc>
                <a:spcPct val="150000"/>
              </a:lnSpc>
              <a:spcAft>
                <a:spcPts val="0"/>
              </a:spcAft>
            </a:pPr>
            <a:r>
              <a:rPr lang="es-ES" sz="2400" dirty="0" err="1">
                <a:latin typeface="Arial" panose="020B0604020202020204" pitchFamily="34" charset="0"/>
                <a:ea typeface="Times New Roman" panose="02020603050405020304" pitchFamily="18" charset="0"/>
              </a:rPr>
              <a:t>Kid</a:t>
            </a:r>
            <a:r>
              <a:rPr lang="es-ES" sz="2400" dirty="0">
                <a:latin typeface="Arial" panose="020B0604020202020204" pitchFamily="34" charset="0"/>
                <a:ea typeface="Times New Roman" panose="02020603050405020304" pitchFamily="18" charset="0"/>
              </a:rPr>
              <a:t> retuvo su título del mundo, incluso una tercera pelea con La Barba, dos veces antes de abandonarlo mientras en el medio de una gira de boxeo por Europa que lo llevó a Madrid, Barcelona y París. Ganó todos sus combates en esa gira. Pero sufrió un severo retroceso el 24 de noviembre cuando fue derrotado en el segundo round por Tony </a:t>
            </a:r>
            <a:r>
              <a:rPr lang="es-ES" sz="2400" dirty="0" err="1">
                <a:latin typeface="Arial" panose="020B0604020202020204" pitchFamily="34" charset="0"/>
                <a:ea typeface="Times New Roman" panose="02020603050405020304" pitchFamily="18" charset="0"/>
              </a:rPr>
              <a:t>Canzoneri</a:t>
            </a:r>
            <a:r>
              <a:rPr lang="es-ES" sz="2400" dirty="0">
                <a:latin typeface="Arial" panose="020B0604020202020204" pitchFamily="34" charset="0"/>
                <a:ea typeface="Times New Roman" panose="02020603050405020304" pitchFamily="18" charset="0"/>
              </a:rPr>
              <a:t> al volver a América, entonces perdió su título mundial de Ligero, ante </a:t>
            </a:r>
            <a:r>
              <a:rPr lang="es-ES" sz="2400" dirty="0" err="1">
                <a:latin typeface="Arial" panose="020B0604020202020204" pitchFamily="34" charset="0"/>
                <a:ea typeface="Times New Roman" panose="02020603050405020304" pitchFamily="18" charset="0"/>
              </a:rPr>
              <a:t>Frankie</a:t>
            </a:r>
            <a:r>
              <a:rPr lang="es-ES" sz="2400" dirty="0">
                <a:latin typeface="Arial" panose="020B0604020202020204" pitchFamily="34" charset="0"/>
                <a:ea typeface="Times New Roman" panose="02020603050405020304" pitchFamily="18" charset="0"/>
              </a:rPr>
              <a:t> </a:t>
            </a:r>
            <a:r>
              <a:rPr lang="es-ES" sz="2400" dirty="0" err="1">
                <a:latin typeface="Arial" panose="020B0604020202020204" pitchFamily="34" charset="0"/>
                <a:ea typeface="Times New Roman" panose="02020603050405020304" pitchFamily="18" charset="0"/>
              </a:rPr>
              <a:t>Klick</a:t>
            </a:r>
            <a:r>
              <a:rPr lang="es-ES" sz="2400" dirty="0">
                <a:latin typeface="Arial" panose="020B0604020202020204" pitchFamily="34" charset="0"/>
                <a:ea typeface="Times New Roman" panose="02020603050405020304" pitchFamily="18" charset="0"/>
              </a:rPr>
              <a:t> un mes después, en Filadelfia. </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latin typeface="Arial" panose="020B0604020202020204" pitchFamily="34" charset="0"/>
                <a:ea typeface="Times New Roman" panose="02020603050405020304" pitchFamily="18" charset="0"/>
              </a:rPr>
              <a:t>Su carrera estaba en declive, se descubre oficialmente que padecía de </a:t>
            </a:r>
            <a:r>
              <a:rPr lang="es-ES" sz="2400" dirty="0" smtClean="0">
                <a:latin typeface="Arial" panose="020B0604020202020204" pitchFamily="34" charset="0"/>
                <a:ea typeface="Times New Roman" panose="02020603050405020304" pitchFamily="18" charset="0"/>
              </a:rPr>
              <a:t>sífilis, </a:t>
            </a:r>
            <a:r>
              <a:rPr lang="es-ES" sz="2400" dirty="0">
                <a:latin typeface="Arial" panose="020B0604020202020204" pitchFamily="34" charset="0"/>
                <a:ea typeface="Times New Roman" panose="02020603050405020304" pitchFamily="18" charset="0"/>
              </a:rPr>
              <a:t>pero todavía estaba ganando, en 1934 ganó 47 de sus próximos 50 combates hasta que se retirara finalmente en 1938.</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5490335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196752"/>
            <a:ext cx="9144000" cy="4524315"/>
          </a:xfrm>
          <a:prstGeom prst="rect">
            <a:avLst/>
          </a:prstGeom>
        </p:spPr>
        <p:txBody>
          <a:bodyPr wrap="square">
            <a:spAutoFit/>
          </a:bodyPr>
          <a:lstStyle/>
          <a:p>
            <a:pPr algn="just">
              <a:lnSpc>
                <a:spcPct val="150000"/>
              </a:lnSpc>
              <a:spcAft>
                <a:spcPts val="0"/>
              </a:spcAft>
            </a:pPr>
            <a:r>
              <a:rPr lang="es-ES" sz="2400" dirty="0">
                <a:solidFill>
                  <a:srgbClr val="000000"/>
                </a:solidFill>
                <a:latin typeface="Arial" panose="020B0604020202020204" pitchFamily="34" charset="0"/>
                <a:ea typeface="Times New Roman" panose="02020603050405020304" pitchFamily="18" charset="0"/>
              </a:rPr>
              <a:t>Durante toda su carrera boxística </a:t>
            </a:r>
            <a:r>
              <a:rPr lang="es-ES" sz="2400" dirty="0" smtClean="0">
                <a:solidFill>
                  <a:srgbClr val="000000"/>
                </a:solidFill>
                <a:latin typeface="Arial" panose="020B0604020202020204" pitchFamily="34" charset="0"/>
                <a:ea typeface="Times New Roman" panose="02020603050405020304" pitchFamily="18" charset="0"/>
              </a:rPr>
              <a:t>(1929-1939) </a:t>
            </a:r>
            <a:r>
              <a:rPr lang="es-ES" sz="2400" dirty="0">
                <a:solidFill>
                  <a:srgbClr val="000000"/>
                </a:solidFill>
                <a:latin typeface="Arial" panose="020B0604020202020204" pitchFamily="34" charset="0"/>
                <a:ea typeface="Times New Roman" panose="02020603050405020304" pitchFamily="18" charset="0"/>
              </a:rPr>
              <a:t>que duró diez años, </a:t>
            </a:r>
            <a:r>
              <a:rPr lang="es-ES" sz="2400" dirty="0" err="1">
                <a:solidFill>
                  <a:srgbClr val="000000"/>
                </a:solidFill>
                <a:latin typeface="Arial" panose="020B0604020202020204" pitchFamily="34" charset="0"/>
                <a:ea typeface="Times New Roman" panose="02020603050405020304" pitchFamily="18" charset="0"/>
              </a:rPr>
              <a:t>Kid</a:t>
            </a:r>
            <a:r>
              <a:rPr lang="es-ES" sz="2400" dirty="0">
                <a:solidFill>
                  <a:srgbClr val="000000"/>
                </a:solidFill>
                <a:latin typeface="Arial" panose="020B0604020202020204" pitchFamily="34" charset="0"/>
                <a:ea typeface="Times New Roman" panose="02020603050405020304" pitchFamily="18" charset="0"/>
              </a:rPr>
              <a:t> Chocolate tuvo 136 victorias; de ellos ganó 51 veces por </a:t>
            </a:r>
            <a:r>
              <a:rPr lang="es-ES" sz="2400" dirty="0" smtClean="0">
                <a:solidFill>
                  <a:srgbClr val="000000"/>
                </a:solidFill>
                <a:latin typeface="Arial" panose="020B0604020202020204" pitchFamily="34" charset="0"/>
                <a:ea typeface="Times New Roman" panose="02020603050405020304" pitchFamily="18" charset="0"/>
              </a:rPr>
              <a:t>nocaut, </a:t>
            </a:r>
            <a:r>
              <a:rPr lang="es-ES" sz="2400" dirty="0">
                <a:solidFill>
                  <a:srgbClr val="000000"/>
                </a:solidFill>
                <a:latin typeface="Arial" panose="020B0604020202020204" pitchFamily="34" charset="0"/>
                <a:ea typeface="Times New Roman" panose="02020603050405020304" pitchFamily="18" charset="0"/>
              </a:rPr>
              <a:t>solo perdió 10, entabló 6. Únicamente resultó noqueado por dos oponentes. Solía decir “El boxeo soy yo”.</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solidFill>
                  <a:srgbClr val="000000"/>
                </a:solidFill>
                <a:latin typeface="Arial" panose="020B0604020202020204" pitchFamily="34" charset="0"/>
                <a:ea typeface="Times New Roman" panose="02020603050405020304" pitchFamily="18" charset="0"/>
              </a:rPr>
              <a:t>Actualmente su nombre está en el “Salón de la Fama del Boxeo Internacional” </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solidFill>
                  <a:srgbClr val="000000"/>
                </a:solidFill>
                <a:latin typeface="Arial" panose="020B0604020202020204" pitchFamily="34" charset="0"/>
                <a:ea typeface="Times New Roman" panose="02020603050405020304" pitchFamily="18" charset="0"/>
              </a:rPr>
              <a:t>Está considerado entre los mejores 10 pesos pluma de todos los tiempos.</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446811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889844"/>
            <a:ext cx="9144000" cy="5009833"/>
          </a:xfrm>
          <a:prstGeom prst="rect">
            <a:avLst/>
          </a:prstGeom>
        </p:spPr>
        <p:txBody>
          <a:bodyPr wrap="square">
            <a:spAutoFit/>
          </a:bodyPr>
          <a:lstStyle/>
          <a:p>
            <a:pPr algn="just">
              <a:lnSpc>
                <a:spcPct val="150000"/>
              </a:lnSpc>
              <a:spcAft>
                <a:spcPts val="0"/>
              </a:spcAft>
            </a:pPr>
            <a:r>
              <a:rPr lang="es-ES" sz="2400" b="1" dirty="0">
                <a:solidFill>
                  <a:srgbClr val="000000"/>
                </a:solidFill>
                <a:latin typeface="Arial" panose="020B0604020202020204" pitchFamily="34" charset="0"/>
                <a:ea typeface="Times New Roman" panose="02020603050405020304" pitchFamily="18" charset="0"/>
              </a:rPr>
              <a:t>Deporte de </a:t>
            </a:r>
            <a:r>
              <a:rPr lang="es-ES" sz="2400" b="1" dirty="0" err="1">
                <a:solidFill>
                  <a:srgbClr val="000000"/>
                </a:solidFill>
                <a:latin typeface="Arial" panose="020B0604020202020204" pitchFamily="34" charset="0"/>
                <a:ea typeface="Times New Roman" panose="02020603050405020304" pitchFamily="18" charset="0"/>
              </a:rPr>
              <a:t>Yatismo</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b="1" dirty="0">
                <a:solidFill>
                  <a:srgbClr val="000000"/>
                </a:solidFill>
                <a:latin typeface="Arial" panose="020B0604020202020204" pitchFamily="34" charset="0"/>
                <a:ea typeface="Times New Roman" panose="02020603050405020304" pitchFamily="18" charset="0"/>
              </a:rPr>
              <a:t>Carlos de Cárdenas </a:t>
            </a:r>
            <a:r>
              <a:rPr lang="es-ES" sz="2400" b="1" dirty="0" err="1">
                <a:solidFill>
                  <a:srgbClr val="000000"/>
                </a:solidFill>
                <a:latin typeface="Arial" panose="020B0604020202020204" pitchFamily="34" charset="0"/>
                <a:ea typeface="Times New Roman" panose="02020603050405020304" pitchFamily="18" charset="0"/>
              </a:rPr>
              <a:t>Cumel</a:t>
            </a:r>
            <a:r>
              <a:rPr lang="es-ES" sz="2400" b="1" dirty="0">
                <a:solidFill>
                  <a:srgbClr val="000000"/>
                </a:solidFill>
                <a:latin typeface="Arial" panose="020B0604020202020204" pitchFamily="34" charset="0"/>
                <a:ea typeface="Times New Roman" panose="02020603050405020304" pitchFamily="18" charset="0"/>
              </a:rPr>
              <a:t> (capitán padre)</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b="1" dirty="0">
                <a:solidFill>
                  <a:srgbClr val="000000"/>
                </a:solidFill>
                <a:latin typeface="Arial" panose="020B0604020202020204" pitchFamily="34" charset="0"/>
                <a:ea typeface="Times New Roman" panose="02020603050405020304" pitchFamily="18" charset="0"/>
              </a:rPr>
              <a:t>Carlos de Cárdenas Pla (timonel hijo)</a:t>
            </a: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dirty="0">
                <a:solidFill>
                  <a:srgbClr val="000000"/>
                </a:solidFill>
                <a:latin typeface="Arial" panose="020B0604020202020204" pitchFamily="34" charset="0"/>
                <a:ea typeface="Times New Roman" panose="02020603050405020304" pitchFamily="18" charset="0"/>
              </a:rPr>
              <a:t>En la olimpiada XIII en Londres 1948, Cuba, 44 años después de las medallas de Fonst y Manuel Dionisio Díaz, obtuvo una medalla de plata en la competencia de </a:t>
            </a:r>
            <a:r>
              <a:rPr lang="es-ES" sz="2400" dirty="0" err="1">
                <a:solidFill>
                  <a:srgbClr val="000000"/>
                </a:solidFill>
                <a:latin typeface="Arial" panose="020B0604020202020204" pitchFamily="34" charset="0"/>
                <a:ea typeface="Times New Roman" panose="02020603050405020304" pitchFamily="18" charset="0"/>
              </a:rPr>
              <a:t>yatismo</a:t>
            </a:r>
            <a:r>
              <a:rPr lang="es-ES" sz="2400" dirty="0">
                <a:solidFill>
                  <a:srgbClr val="000000"/>
                </a:solidFill>
                <a:latin typeface="Arial" panose="020B0604020202020204" pitchFamily="34" charset="0"/>
                <a:ea typeface="Times New Roman" panose="02020603050405020304" pitchFamily="18" charset="0"/>
              </a:rPr>
              <a:t> clase “Estrella”, algo extraordinario para un país pobre, con Cárdenas </a:t>
            </a:r>
            <a:r>
              <a:rPr lang="es-ES" sz="2400" dirty="0" err="1">
                <a:solidFill>
                  <a:srgbClr val="000000"/>
                </a:solidFill>
                <a:latin typeface="Arial" panose="020B0604020202020204" pitchFamily="34" charset="0"/>
                <a:ea typeface="Times New Roman" panose="02020603050405020304" pitchFamily="18" charset="0"/>
              </a:rPr>
              <a:t>Cumel</a:t>
            </a:r>
            <a:r>
              <a:rPr lang="es-ES" sz="2400" dirty="0">
                <a:solidFill>
                  <a:srgbClr val="000000"/>
                </a:solidFill>
                <a:latin typeface="Arial" panose="020B0604020202020204" pitchFamily="34" charset="0"/>
                <a:ea typeface="Times New Roman" panose="02020603050405020304" pitchFamily="18" charset="0"/>
              </a:rPr>
              <a:t> y Cárdenas Pla, en Helsinki 1952 vuelven a competir logrando el cuarto lugar.</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234297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58847"/>
            <a:ext cx="8928992" cy="6186309"/>
          </a:xfrm>
          <a:prstGeom prst="rect">
            <a:avLst/>
          </a:prstGeom>
        </p:spPr>
        <p:txBody>
          <a:bodyPr wrap="square">
            <a:spAutoFit/>
          </a:bodyPr>
          <a:lstStyle/>
          <a:p>
            <a:pPr algn="just">
              <a:lnSpc>
                <a:spcPct val="150000"/>
              </a:lnSpc>
              <a:spcAft>
                <a:spcPts val="0"/>
              </a:spcAft>
            </a:pPr>
            <a:r>
              <a:rPr lang="es-ES" sz="2400" b="1" dirty="0">
                <a:solidFill>
                  <a:srgbClr val="000000"/>
                </a:solidFill>
                <a:latin typeface="Arial" panose="020B0604020202020204" pitchFamily="34" charset="0"/>
                <a:ea typeface="Times New Roman" panose="02020603050405020304" pitchFamily="18" charset="0"/>
              </a:rPr>
              <a:t>Conclusiones: </a:t>
            </a:r>
            <a:r>
              <a:rPr lang="es-ES" sz="2400" dirty="0">
                <a:solidFill>
                  <a:srgbClr val="000000"/>
                </a:solidFill>
                <a:latin typeface="Arial" panose="020B0604020202020204" pitchFamily="34" charset="0"/>
                <a:ea typeface="Times New Roman" panose="02020603050405020304" pitchFamily="18" charset="0"/>
              </a:rPr>
              <a:t>Cuba siempre fue un país de deportistas, no de deportes, quedando reflejado en todas estas figuras que conformaron los exponentes del deportes y grandes figuras antes del triunfo revolucionario en nuestro país, que participaban sin una representación ni organización deportiva a los eventos internacionales</a:t>
            </a:r>
            <a:r>
              <a:rPr lang="es-ES" sz="2400" dirty="0" smtClean="0">
                <a:solidFill>
                  <a:srgbClr val="000000"/>
                </a:solidFill>
                <a:latin typeface="Arial" panose="020B0604020202020204" pitchFamily="34" charset="0"/>
                <a:ea typeface="Times New Roman" panose="02020603050405020304" pitchFamily="18" charset="0"/>
              </a:rPr>
              <a:t>.</a:t>
            </a:r>
          </a:p>
          <a:p>
            <a:pPr algn="just">
              <a:lnSpc>
                <a:spcPct val="150000"/>
              </a:lnSpc>
              <a:spcAft>
                <a:spcPts val="0"/>
              </a:spcAft>
            </a:pPr>
            <a:endParaRPr lang="es-ES" sz="2400" dirty="0">
              <a:latin typeface="Arial" panose="020B0604020202020204" pitchFamily="34" charset="0"/>
              <a:ea typeface="Calibri" panose="020F0502020204030204" pitchFamily="34" charset="0"/>
            </a:endParaRPr>
          </a:p>
          <a:p>
            <a:pPr algn="just">
              <a:lnSpc>
                <a:spcPct val="150000"/>
              </a:lnSpc>
              <a:spcAft>
                <a:spcPts val="0"/>
              </a:spcAft>
            </a:pPr>
            <a:r>
              <a:rPr lang="es-ES" sz="2400" b="1" dirty="0">
                <a:solidFill>
                  <a:srgbClr val="000000"/>
                </a:solidFill>
                <a:latin typeface="Arial" panose="020B0604020202020204" pitchFamily="34" charset="0"/>
                <a:ea typeface="Times New Roman" panose="02020603050405020304" pitchFamily="18" charset="0"/>
              </a:rPr>
              <a:t>Estudio Independiente: </a:t>
            </a:r>
            <a:r>
              <a:rPr lang="es-ES" sz="2400" dirty="0">
                <a:solidFill>
                  <a:srgbClr val="000000"/>
                </a:solidFill>
                <a:latin typeface="Arial" panose="020B0604020202020204" pitchFamily="34" charset="0"/>
                <a:ea typeface="Times New Roman" panose="02020603050405020304" pitchFamily="18" charset="0"/>
              </a:rPr>
              <a:t>estudiar para el próximo encuentro los cambios de la actividad física después del triunfo revolucionario, principales resoluciones, y medidas tomadas para el desarrollo de la actividad física y el deporte en nuestro país.</a:t>
            </a:r>
            <a:endParaRPr lang="es-E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41544870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260648"/>
            <a:ext cx="9036496" cy="7155805"/>
          </a:xfrm>
          <a:prstGeom prst="rect">
            <a:avLst/>
          </a:prstGeom>
        </p:spPr>
        <p:txBody>
          <a:bodyPr wrap="square">
            <a:spAutoFit/>
          </a:bodyPr>
          <a:lstStyle/>
          <a:p>
            <a:pPr algn="just">
              <a:lnSpc>
                <a:spcPct val="150000"/>
              </a:lnSpc>
              <a:spcAft>
                <a:spcPts val="0"/>
              </a:spcAft>
            </a:pPr>
            <a:r>
              <a:rPr lang="es-ES_tradnl" b="1" dirty="0">
                <a:latin typeface="Arial" panose="020B0604020202020204" pitchFamily="34" charset="0"/>
                <a:ea typeface="Calibri" panose="020F0502020204030204" pitchFamily="34" charset="0"/>
              </a:rPr>
              <a:t>Bibliografía: </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1.- “Cátedra de Historia de la Cultura Física”, ISCFMF. Antecedentes y desarrollo de la Historia de la Cultura Física.</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2.- Colectivo de autores. Cultura Física. Revista científica metodológica del I.S.C.F. Año: II No4. enero 1986.</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3.- Gaspar J. García Galló. “Bosquejo histórico de la Educación en Cuba. Editora de libros para la educación, la Habana 1978.</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4.-Irene Forbes y Juan Velázquez. Elegidos por la Gloria. Editorial Científico-Técnica, 2004. </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5.- Juan Rodríguez López. Historia del deporte. UNDE 2000.</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6.-Julio Fernández </a:t>
            </a:r>
            <a:r>
              <a:rPr lang="es-ES_tradnl" dirty="0" err="1">
                <a:latin typeface="Arial" panose="020B0604020202020204" pitchFamily="34" charset="0"/>
                <a:ea typeface="Calibri" panose="020F0502020204030204" pitchFamily="34" charset="0"/>
              </a:rPr>
              <a:t>Corujedo</a:t>
            </a:r>
            <a:r>
              <a:rPr lang="es-ES_tradnl" dirty="0">
                <a:latin typeface="Arial" panose="020B0604020202020204" pitchFamily="34" charset="0"/>
                <a:ea typeface="Calibri" panose="020F0502020204030204" pitchFamily="34" charset="0"/>
              </a:rPr>
              <a:t>. Panorama histórico de la Educación Física. 1965.</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7.- Juan A Martínez de Osada y </a:t>
            </a:r>
            <a:r>
              <a:rPr lang="es-ES_tradnl" dirty="0" err="1">
                <a:latin typeface="Arial" panose="020B0604020202020204" pitchFamily="34" charset="0"/>
                <a:ea typeface="Calibri" panose="020F0502020204030204" pitchFamily="34" charset="0"/>
              </a:rPr>
              <a:t>Goenaga</a:t>
            </a:r>
            <a:r>
              <a:rPr lang="es-ES_tradnl" dirty="0">
                <a:latin typeface="Arial" panose="020B0604020202020204" pitchFamily="34" charset="0"/>
                <a:ea typeface="Calibri" panose="020F0502020204030204" pitchFamily="34" charset="0"/>
              </a:rPr>
              <a:t>. Cultura Física y Deportes. Génesis, Evolución y Desarrollo, hasta la Inglaterra del siglo XIX. Editorial Deportes, 2006.</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8.- Juan A Martínez de Osada y </a:t>
            </a:r>
            <a:r>
              <a:rPr lang="es-ES_tradnl" dirty="0" err="1">
                <a:latin typeface="Arial" panose="020B0604020202020204" pitchFamily="34" charset="0"/>
                <a:ea typeface="Calibri" panose="020F0502020204030204" pitchFamily="34" charset="0"/>
              </a:rPr>
              <a:t>Goenaga</a:t>
            </a:r>
            <a:r>
              <a:rPr lang="es-ES_tradnl" dirty="0">
                <a:latin typeface="Arial" panose="020B0604020202020204" pitchFamily="34" charset="0"/>
                <a:ea typeface="Calibri" panose="020F0502020204030204" pitchFamily="34" charset="0"/>
              </a:rPr>
              <a:t>. Evolución y Desarrollo del Deporte (del siglo XIX hasta </a:t>
            </a:r>
            <a:r>
              <a:rPr lang="es-ES_tradnl" dirty="0" err="1">
                <a:latin typeface="Arial" panose="020B0604020202020204" pitchFamily="34" charset="0"/>
                <a:ea typeface="Calibri" panose="020F0502020204030204" pitchFamily="34" charset="0"/>
              </a:rPr>
              <a:t>Sydney</a:t>
            </a:r>
            <a:r>
              <a:rPr lang="es-ES_tradnl" dirty="0">
                <a:latin typeface="Arial" panose="020B0604020202020204" pitchFamily="34" charset="0"/>
                <a:ea typeface="Calibri" panose="020F0502020204030204" pitchFamily="34" charset="0"/>
              </a:rPr>
              <a:t> 2000). Editorial Deportes, 2004.</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 </a:t>
            </a:r>
            <a:endParaRPr lang="es-ES" dirty="0">
              <a:latin typeface="Arial" panose="020B0604020202020204" pitchFamily="34" charset="0"/>
              <a:ea typeface="Calibri" panose="020F0502020204030204" pitchFamily="34" charset="0"/>
            </a:endParaRPr>
          </a:p>
          <a:p>
            <a:pPr algn="just">
              <a:lnSpc>
                <a:spcPct val="150000"/>
              </a:lnSpc>
              <a:spcAft>
                <a:spcPts val="0"/>
              </a:spcAft>
            </a:pPr>
            <a:r>
              <a:rPr lang="es-ES_tradnl" dirty="0">
                <a:latin typeface="Arial" panose="020B0604020202020204" pitchFamily="34" charset="0"/>
                <a:ea typeface="Calibri" panose="020F0502020204030204" pitchFamily="34" charset="0"/>
              </a:rPr>
              <a:t> </a:t>
            </a:r>
            <a:endParaRPr lang="es-ES"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7132530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541</TotalTime>
  <Words>5042</Words>
  <Application>Microsoft Office PowerPoint</Application>
  <PresentationFormat>Presentación en pantalla (4:3)</PresentationFormat>
  <Paragraphs>133</Paragraphs>
  <Slides>45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45</vt:i4>
      </vt:variant>
    </vt:vector>
  </HeadingPairs>
  <TitlesOfParts>
    <vt:vector size="51" baseType="lpstr">
      <vt:lpstr>Arial</vt:lpstr>
      <vt:lpstr>Calibri</vt:lpstr>
      <vt:lpstr>Constantia</vt:lpstr>
      <vt:lpstr>Times New Roman</vt:lpstr>
      <vt:lpstr>Wingdings 2</vt:lpstr>
      <vt:lpstr>Flujo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Jorge</cp:lastModifiedBy>
  <cp:revision>42</cp:revision>
  <dcterms:created xsi:type="dcterms:W3CDTF">2002-01-11T05:47:10Z</dcterms:created>
  <dcterms:modified xsi:type="dcterms:W3CDTF">2022-11-03T02:38:13Z</dcterms:modified>
</cp:coreProperties>
</file>