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7" r:id="rId20"/>
    <p:sldId id="278" r:id="rId21"/>
  </p:sldIdLst>
  <p:sldSz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0" d="100"/>
          <a:sy n="40" d="100"/>
        </p:scale>
        <p:origin x="72" y="7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8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ctrTitle" hasCustomPrompt="1"/>
          </p:nvPr>
        </p:nvSpPr>
        <p:spPr>
          <a:xfrm>
            <a:off x="802227" y="3836213"/>
            <a:ext cx="10791152" cy="1845096"/>
          </a:xfrm>
          <a:noFill/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Click to edit </a:t>
            </a:r>
            <a:br>
              <a:rPr dirty="0" lang="en-US"/>
            </a:br>
            <a:r>
              <a:rPr dirty="0" lang="en-US"/>
              <a:t>Master title style</a:t>
            </a:r>
          </a:p>
        </p:txBody>
      </p:sp>
      <p:sp>
        <p:nvSpPr>
          <p:cNvPr id="1048629" name="Subtitle 2"/>
          <p:cNvSpPr>
            <a:spLocks noGrp="1"/>
          </p:cNvSpPr>
          <p:nvPr>
            <p:ph type="subTitle" idx="1"/>
          </p:nvPr>
        </p:nvSpPr>
        <p:spPr>
          <a:xfrm>
            <a:off x="802226" y="5668674"/>
            <a:ext cx="10791155" cy="814425"/>
          </a:xfrm>
        </p:spPr>
        <p:txBody>
          <a:bodyPr>
            <a:normAutofit/>
          </a:bodyPr>
          <a:lstStyle>
            <a:lvl1pPr algn="r" indent="0" marL="0">
              <a:buNone/>
              <a:defRPr b="0" sz="3733" i="0">
                <a:solidFill>
                  <a:srgbClr val="002060"/>
                </a:solidFill>
              </a:defRPr>
            </a:lvl1pPr>
            <a:lvl2pPr algn="ctr" indent="0" marL="609585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121917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2438339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3047924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4267093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4876678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dirty="0" lang="en-US"/>
              <a:t>Click to edit Master subtitle style</a:t>
            </a:r>
          </a:p>
        </p:txBody>
      </p:sp>
      <p:sp>
        <p:nvSpPr>
          <p:cNvPr id="104863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"/>
          <p:cNvSpPr>
            <a:spLocks noGrp="1"/>
          </p:cNvSpPr>
          <p:nvPr>
            <p:ph type="title"/>
          </p:nvPr>
        </p:nvSpPr>
        <p:spPr>
          <a:xfrm>
            <a:off x="598620" y="1722845"/>
            <a:ext cx="10994760" cy="1018033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52" name="Content Placeholder 2"/>
          <p:cNvSpPr>
            <a:spLocks noGrp="1"/>
          </p:cNvSpPr>
          <p:nvPr>
            <p:ph idx="1"/>
          </p:nvPr>
        </p:nvSpPr>
        <p:spPr>
          <a:xfrm>
            <a:off x="598621" y="2818180"/>
            <a:ext cx="10994760" cy="3461307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5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1_Title and Content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>
          <a:xfrm>
            <a:off x="3652719" y="578507"/>
            <a:ext cx="794066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652719" y="1598079"/>
            <a:ext cx="7940660" cy="4681415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69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indent="0" marL="609585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indent="0" marL="121917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indent="0" marL="182875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indent="0" marL="243833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indent="0" marL="304792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indent="0" marL="365750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indent="0" marL="4267093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indent="0" marL="4876678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7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74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75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7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title"/>
          </p:nvPr>
        </p:nvSpPr>
        <p:spPr>
          <a:xfrm>
            <a:off x="598620" y="1596540"/>
            <a:ext cx="10994761" cy="814427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34" name="Text Placeholder 2"/>
          <p:cNvSpPr>
            <a:spLocks noGrp="1"/>
          </p:cNvSpPr>
          <p:nvPr>
            <p:ph type="body" idx="1"/>
          </p:nvPr>
        </p:nvSpPr>
        <p:spPr>
          <a:xfrm>
            <a:off x="715839" y="2446425"/>
            <a:ext cx="5386917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35" name="Content Placeholder 3"/>
          <p:cNvSpPr>
            <a:spLocks noGrp="1"/>
          </p:cNvSpPr>
          <p:nvPr>
            <p:ph sz="half" idx="2"/>
          </p:nvPr>
        </p:nvSpPr>
        <p:spPr>
          <a:xfrm>
            <a:off x="715839" y="3021786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3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446425"/>
            <a:ext cx="5389033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37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3021786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3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8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8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8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8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8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57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8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6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4267"/>
            </a:lvl1pPr>
            <a:lvl2pPr indent="0" marL="609585">
              <a:buNone/>
              <a:defRPr sz="3733"/>
            </a:lvl2pPr>
            <a:lvl3pPr indent="0" marL="1219170">
              <a:buNone/>
              <a:defRPr sz="3200"/>
            </a:lvl3pPr>
            <a:lvl4pPr indent="0" marL="1828754">
              <a:buNone/>
              <a:defRPr sz="2667"/>
            </a:lvl4pPr>
            <a:lvl5pPr indent="0" marL="2438339">
              <a:buNone/>
              <a:defRPr sz="2667"/>
            </a:lvl5pPr>
            <a:lvl6pPr indent="0" marL="3047924">
              <a:buNone/>
              <a:defRPr sz="2667"/>
            </a:lvl6pPr>
            <a:lvl7pPr indent="0" marL="3657509">
              <a:buNone/>
              <a:defRPr sz="2667"/>
            </a:lvl7pPr>
            <a:lvl8pPr indent="0" marL="4267093">
              <a:buNone/>
              <a:defRPr sz="2667"/>
            </a:lvl8pPr>
            <a:lvl9pPr indent="0" marL="4876678">
              <a:buNone/>
              <a:defRPr sz="2667"/>
            </a:lvl9pPr>
          </a:lstStyle>
          <a:p>
            <a:endParaRPr lang="en-US"/>
          </a:p>
        </p:txBody>
      </p:sp>
      <p:sp>
        <p:nvSpPr>
          <p:cNvPr id="104866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6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47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4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97152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5224408" y="3101618"/>
            <a:ext cx="1951712" cy="702615"/>
          </a:xfrm>
          <a:prstGeom prst="rect"/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3">
            <a:lum/>
          </a:blip>
          <a:srcRect/>
          <a:stretch>
            <a:fillRect/>
          </a:stretch>
        </a:blipFill>
      </p:bgPr>
    </p:bg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1" name="TextBox 6"/>
          <p:cNvSpPr txBox="1"/>
          <p:nvPr userDrawn="1"/>
        </p:nvSpPr>
        <p:spPr>
          <a:xfrm>
            <a:off x="-12200" y="6951663"/>
            <a:ext cx="11186167" cy="666977"/>
          </a:xfrm>
          <a:prstGeom prst="rect"/>
          <a:noFill/>
        </p:spPr>
        <p:txBody>
          <a:bodyPr rtlCol="0" wrap="square">
            <a:spAutoFit/>
          </a:bodyPr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This presentation uses a free template provided by FPPT.com</a:t>
            </a:r>
          </a:p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www.free-power-point-templates.com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219170" eaLnBrk="1" hangingPunct="1" latinLnBrk="0" rtl="0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1219170" eaLnBrk="1" hangingPunct="1" indent="-457189" latinLnBrk="0" marL="457189" rtl="0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indent="-380990" latinLnBrk="0" marL="990575" rtl="0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indent="-304792" latinLnBrk="0" marL="1523962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indent="-304792" latinLnBrk="0" marL="2133547" rtl="0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indent="-304792" latinLnBrk="0" marL="2743131" rtl="0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indent="-304792" latinLnBrk="0" marL="335271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indent="-304792" latinLnBrk="0" marL="3962301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indent="-304792" latinLnBrk="0" marL="457188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indent="-304792" latinLnBrk="0" marL="5181470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1219170" eaLnBrk="1" hangingPunct="1" latinLnBrk="0" marL="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latinLnBrk="0" marL="609585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latinLnBrk="0" marL="121917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latinLnBrk="0" marL="182875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latinLnBrk="0" marL="243833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latinLnBrk="0" marL="304792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latinLnBrk="0" marL="365750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latinLnBrk="0" marL="4267093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latinLnBrk="0" marL="4876678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92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93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Rectangle 3"/>
          <p:cNvSpPr/>
          <p:nvPr/>
        </p:nvSpPr>
        <p:spPr>
          <a:xfrm>
            <a:off x="3104147" y="695956"/>
            <a:ext cx="9087853" cy="3943251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Conferencia No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1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Auditoría de Gestión a las áreas centrales de la empresa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Sumario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altLang="en-US" lang="zh-CN"/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ecnia </a:t>
            </a:r>
            <a:endParaRPr dirty="0" sz="3200" lang="es-ES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0" marL="0">
              <a:lnSpc>
                <a:spcPct val="107000"/>
              </a:lnSpc>
              <a:spcAft>
                <a:spcPts val="800"/>
              </a:spcAft>
              <a:buFontTx/>
              <a:buNone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dirty="0" sz="3200" lang="es-ES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8588" name="TextBox 1"/>
          <p:cNvSpPr txBox="1"/>
          <p:nvPr/>
        </p:nvSpPr>
        <p:spPr>
          <a:xfrm rot="20710511">
            <a:off x="450376" y="1628795"/>
            <a:ext cx="1119117" cy="13233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lang="es-ES" smtClean="0">
                <a:solidFill>
                  <a:schemeClr val="bg1"/>
                </a:solidFill>
              </a:rPr>
              <a:t>Folleto de la página 3-28</a:t>
            </a:r>
            <a:endParaRPr dirty="0"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 standalone="yes"?>
<p:sld xmlns:a="http://schemas.openxmlformats.org/drawingml/2006/main" xmlns:r="http://schemas.openxmlformats.org/officeDocument/2006/relationships" xmlns:p="http://schemas.openxmlformats.org/presentationml/2006/main"><p:cSld><p:spTree><p:nvGrpSpPr><p:cNvPr id="40" name=""/><p:cNvGrpSpPr/><p:nvPr/></p:nvGrpSpPr><p:grpSpPr><a:xfrm><a:off x="0" y="0"/><a:ext cx="0" cy="0"/><a:chOff x="0" y="0"/><a:chExt cx="0" cy="0"/></a:xfrm></p:grpSpPr><p:sp><p:nvSpPr><p:cNvPr id="1048589" name=""/><p:cNvSpPr txBox="1"/><p:nvPr/></p:nvSpPr><p:spPr><a:xfrm><a:off x="4484472" y="629982"/><a:ext cx="6024974" cy="1043940"/></a:xfrm><a:prstGeom prst="rect"/></p:spPr><p:txBody><a:bodyPr rtlCol="0" wrap="square"><a:spAutoFit/></a:bodyPr><a:p><a:r><a:rPr b="1" sz="3200" lang="es-US"><a:solidFill><a:srgbClr val="000000"/></a:solidFill></a:rPr><a:t>Áreas centrales de la empresa </a:t></a:r><a:endParaRPr b="1" sz="3200" lang="es-US"><a:solidFill><a:srgbClr val="000000"/></a:solidFill></a:endParaRPr></a:p></p:txBody></p:sp><p:sp><p:nvSpPr><p:cNvPr id="1048590" name=""/><p:cNvSpPr txBox="1"/><p:nvPr/></p:nvSpPr><p:spPr><a:xfrm><a:off x="3706235" y="1400674"/><a:ext cx="6837535" cy="3996690"/></a:xfrm><a:prstGeom prst="rect"/></p:spPr><p:txBody><a:bodyPr rtlCol="0" wrap="square"><a:spAutoFit/></a:bodyPr><a:p><a:pPr indent="-457200" marL="457200"><a:buFont typeface="Arial"/><a:buChar char="•"/></a:pPr><a:r><a:rPr sz="3200" lang="es-US"><a:solidFill><a:srgbClr val="000000"/></a:solidFill></a:rPr><a:t>Dirección.</a:t></a:r><a:endParaRPr sz="3200" lang="es-US"><a:solidFill><a:srgbClr val="000000"/></a:solidFill></a:endParaRPr></a:p><a:p><a:pPr indent="-457200" marL="457200"><a:buFont typeface="Arial"/><a:buChar char="•"/></a:pPr><a:r><a:rPr sz="3200" lang="es-US"><a:solidFill><a:srgbClr val="000000"/></a:solidFill></a:rPr><a:t>Planeación.</a:t></a:r><a:endParaRPr sz="3200" lang="es-US"><a:solidFill><a:srgbClr val="000000"/></a:solidFill></a:endParaRPr></a:p><a:p><a:pPr indent="-457200" marL="457200"><a:buFont typeface="Arial"/><a:buChar char="•"/></a:pPr><a:r><a:rPr sz="3200" lang="es-US"><a:solidFill><a:srgbClr val="000000"/></a:solidFill></a:rPr><a:t>Contabilidad y Finanzas.</a:t></a:r><a:endParaRPr sz="3200" lang="es-US"><a:solidFill><a:srgbClr val="000000"/></a:solidFill></a:endParaRPr></a:p><a:p><a:pPr indent="-457200" marL="457200"><a:buFont typeface="Arial"/><a:buChar char="•"/></a:pPr><a:r><a:rPr sz="3200" lang="es-US"><a:solidFill><a:srgbClr val="000000"/></a:solidFill></a:rPr><a:t>Tecnologías de la información y la comunicación.</a:t></a:r><a:endParaRPr sz="3200" lang="es-US"><a:solidFill><a:srgbClr val="000000"/></a:solidFill></a:endParaRPr></a:p><a:p><a:pPr indent="-457200" marL="457200"><a:buFont typeface="Arial"/><a:buChar char="•"/></a:pPr><a:r><a:rPr b="1" sz="3200" lang="es-US"><a:solidFill><a:srgbClr val="FF0000"/></a:solidFill></a:rPr><a:t>Mercadotecnia</a:t></a:r><a:r><a:rPr sz="3200" lang="es-US"><a:solidFill><a:srgbClr val="000000"/></a:solidFill></a:rPr><a:t>.</a:t></a:r><a:endParaRPr b="1" sz="3200" lang="es-US"><a:solidFill><a:srgbClr val="FF0000"/></a:solidFill></a:endParaRPr></a:p><a:p><a:pPr indent="-457200" marL="457200"><a:buFont typeface="Arial"/><a:buChar char="•"/></a:pPr><a:r><a:rPr sz="3200" lang="es-US"><a:solidFill><a:srgbClr val="000000"/></a:solidFill></a:rPr><a:t>Relaciones Públicas.</a:t></a:r><a:endParaRPr sz="3200" lang="es-US"><a:solidFill><a:srgbClr val="000000"/></a:solidFill></a:endParaRPr></a:p><a:p><a:pPr indent="-457200" marL="457200"><a:buFont typeface="Arial"/><a:buChar char="•"/></a:pPr><a:r><a:rPr sz="3200" lang="es-US"><a:solidFill><a:srgbClr val="000000"/></a:solidFill></a:rPr><a:t>Gestión de Innovación.</a:t></a:r><a:endParaRPr sz="3200" lang="es-US"><a:solidFill><a:srgbClr val="000000"/></a:solidFill></a:endParaRPr></a:p></p:txBody></p:sp></p:spTree></p:cSld><p:clrMapOvr><a:masterClrMapping/></p:clrMapOvr>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"/>
          <p:cNvSpPr>
            <a:spLocks noGrp="1"/>
          </p:cNvSpPr>
          <p:nvPr>
            <p:ph idx="1"/>
          </p:nvPr>
        </p:nvSpPr>
        <p:spPr>
          <a:xfrm>
            <a:off x="3497072" y="782820"/>
            <a:ext cx="7940660" cy="4681415"/>
          </a:xfrm>
        </p:spPr>
        <p:txBody>
          <a:bodyPr>
            <a:normAutofit/>
          </a:bodyPr>
          <a:p>
            <a:pPr indent="0" marL="0">
              <a:buNone/>
            </a:pPr>
            <a:r>
              <a:rPr altLang="es-US" b="1" sz="2800" lang="en-US">
                <a:solidFill>
                  <a:srgbClr val="000000"/>
                </a:solidFill>
              </a:rPr>
              <a:t>B</a:t>
            </a:r>
            <a:r>
              <a:rPr altLang="es-US" b="1" sz="2800" lang="en-US">
                <a:solidFill>
                  <a:srgbClr val="000000"/>
                </a:solidFill>
              </a:rPr>
              <a:t>i</a:t>
            </a:r>
            <a:r>
              <a:rPr altLang="es-US" b="1" sz="2800" lang="en-US">
                <a:solidFill>
                  <a:srgbClr val="000000"/>
                </a:solidFill>
              </a:rPr>
              <a:t>bliografía</a:t>
            </a:r>
            <a:endParaRPr sz="2800" lang="es-US">
              <a:solidFill>
                <a:srgbClr val="000000"/>
              </a:solidFill>
            </a:endParaRPr>
          </a:p>
          <a:p>
            <a:pPr indent="0" marL="0">
              <a:buNone/>
            </a:pPr>
            <a:r>
              <a:rPr altLang="es-US" sz="2800" lang="en-US">
                <a:solidFill>
                  <a:srgbClr val="000000"/>
                </a:solidFill>
              </a:rPr>
              <a:t> </a:t>
            </a:r>
            <a:endParaRPr sz="2800" lang="es-US">
              <a:solidFill>
                <a:srgbClr val="000000"/>
              </a:solidFill>
            </a:endParaRPr>
          </a:p>
          <a:p>
            <a:pPr indent="0" marL="0">
              <a:buNone/>
            </a:pPr>
            <a:r>
              <a:rPr altLang="es-US" sz="2800" lang="en-US">
                <a:solidFill>
                  <a:srgbClr val="000000"/>
                </a:solidFill>
              </a:rPr>
              <a:t>2.5 Mercadotecnia  (</a:t>
            </a:r>
            <a:r>
              <a:rPr altLang="es-US" sz="2800" lang="en-US">
                <a:solidFill>
                  <a:srgbClr val="000000"/>
                </a:solidFill>
              </a:rPr>
              <a:t>1</a:t>
            </a:r>
            <a:r>
              <a:rPr altLang="es-US" sz="2800" lang="en-US">
                <a:solidFill>
                  <a:srgbClr val="000000"/>
                </a:solidFill>
              </a:rPr>
              <a:t>1</a:t>
            </a:r>
            <a:r>
              <a:rPr altLang="es-US" sz="2800" lang="en-US">
                <a:solidFill>
                  <a:srgbClr val="000000"/>
                </a:solidFill>
              </a:rPr>
              <a:t>3</a:t>
            </a:r>
            <a:r>
              <a:rPr altLang="es-US" sz="2800" lang="en-US">
                <a:solidFill>
                  <a:srgbClr val="000000"/>
                </a:solidFill>
              </a:rPr>
              <a:t> </a:t>
            </a:r>
            <a:r>
              <a:rPr altLang="es-US" sz="2800" lang="en-US">
                <a:solidFill>
                  <a:srgbClr val="000000"/>
                </a:solidFill>
              </a:rPr>
              <a:t>a la 1</a:t>
            </a:r>
            <a:r>
              <a:rPr altLang="es-US" sz="2800" lang="en-US">
                <a:solidFill>
                  <a:srgbClr val="000000"/>
                </a:solidFill>
              </a:rPr>
              <a:t>5</a:t>
            </a:r>
            <a:r>
              <a:rPr altLang="es-US" sz="2800" lang="en-US">
                <a:solidFill>
                  <a:srgbClr val="000000"/>
                </a:solidFill>
              </a:rPr>
              <a:t>7</a:t>
            </a:r>
            <a:r>
              <a:rPr altLang="es-US" sz="2800" lang="en-US">
                <a:solidFill>
                  <a:srgbClr val="000000"/>
                </a:solidFill>
              </a:rPr>
              <a:t>) </a:t>
            </a:r>
            <a:endParaRPr sz="2800" lang="es-US">
              <a:solidFill>
                <a:srgbClr val="000000"/>
              </a:solidFill>
            </a:endParaRPr>
          </a:p>
          <a:p>
            <a:pPr indent="0" marL="0">
              <a:buNone/>
            </a:pPr>
            <a:r>
              <a:rPr altLang="es-US" sz="2800" lang="en-US">
                <a:solidFill>
                  <a:srgbClr val="000000"/>
                </a:solidFill>
              </a:rPr>
              <a:t> </a:t>
            </a:r>
            <a:endParaRPr sz="2800" lang="es-US">
              <a:solidFill>
                <a:srgbClr val="000000"/>
              </a:solidFill>
            </a:endParaRPr>
          </a:p>
          <a:p>
            <a:pPr indent="0" marL="0">
              <a:buNone/>
            </a:pPr>
            <a:r>
              <a:rPr altLang="es-US" sz="2800" lang="en-US">
                <a:solidFill>
                  <a:srgbClr val="000000"/>
                </a:solidFill>
              </a:rPr>
              <a:t>          </a:t>
            </a:r>
            <a:endParaRPr sz="2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 standalone="yes"?>
<p:sld xmlns:a="http://schemas.openxmlformats.org/drawingml/2006/main" xmlns:r="http://schemas.openxmlformats.org/officeDocument/2006/relationships" xmlns:p="http://schemas.openxmlformats.org/presentationml/2006/main"><p:cSld><p:spTree><p:nvGrpSpPr><p:cNvPr id="43" name=""/><p:cNvGrpSpPr/><p:nvPr/></p:nvGrpSpPr><p:grpSpPr><a:xfrm><a:off x="0" y="0"/><a:ext cx="0" cy="0"/><a:chOff x="0" y="0"/><a:chExt cx="0" cy="0"/></a:xfrm></p:grpSpPr><p:sp><p:nvSpPr><p:cNvPr id="1048595" name=""/><p:cNvSpPr><a:spLocks noGrp="1"/></p:cNvSpPr><p:nvPr><p:ph type="title"/></p:nvPr></p:nvSpPr><p:spPr><a:xfrm><a:off x="3756497" y="856011"/><a:ext cx="7940660" cy="763525"/></a:xfrm></p:spPr><p:txBody><a:bodyPr><a:normAutofit fontScale="90000"/></a:bodyPr><a:p><a:pPr algn="ctr"/><a:r><a:rPr altLang="en-US" b="1" sz="3600" lang="es-US"><a:solidFill><a:srgbClr val="000000"/></a:solidFill><a:latin typeface="arial"/><a:ea typeface="arial"/><a:cs typeface="arial"/></a:rPr><a:t>MERCADOTECNIA (MARKETING)</a:t></a:r><a:endParaRPr b="1" sz="3600" lang="es-US"><a:solidFill><a:srgbClr val="000000"/></a:solidFill><a:latin typeface="arial"/><a:ea typeface="arial"/><a:cs typeface="arial"/></a:endParaRPr></a:p></p:txBody></p:sp><p:sp><p:nvSpPr><p:cNvPr id="1048596" name=""/><p:cNvSpPr txBox="1"/><p:nvPr/></p:nvSpPr><p:spPr><a:xfrm><a:off x="3256587" y="2039973"/><a:ext cx="8817531" cy="3427730"/></a:xfrm><a:prstGeom prst="rect"/></p:spPr><p:txBody><a:bodyPr rtlCol="0" wrap="square"><a:spAutoFit/></a:bodyPr><a:p><a:pPr indent="-457200" marL="457200"><a:buFont typeface="Arial"/><a:buChar char="•"/></a:pPr><a:r><a:rPr sz="2800" lang="es-US"><a:solidFill><a:srgbClr val="000000"/></a:solidFill></a:rPr><a:t>Es una concepción moderna en la dirección de la empresa.</a:t></a:r><a:endParaRPr sz="2800" lang="es-US"><a:solidFill><a:srgbClr val="000000"/></a:solidFill></a:endParaRPr></a:p><a:p><a:pPr indent="-457200" marL="457200"><a:buFont typeface="Arial"/><a:buChar char="•"/></a:pPr><a:r><a:rPr sz="2800" lang="es-US"><a:solidFill><a:srgbClr val="000000"/></a:solidFill></a:rPr><a:t>Orienta la misión y visión de las entidades tomando como punto de partida las necesidades, deseos, demandas de la sociedad y los clientes, para elaborar programas dirigidos hacia la satisfacción de dichas necesidades y deseos. </a:t></a:r><a:endParaRPr sz="2800" lang="es-US"><a:solidFill><a:srgbClr val="000000"/></a:solidFill></a:endParaRPr></a:p></p:txBody></p:sp></p:spTree></p:cSld><p:clrMapOvr><a:masterClrMapping/></p:clrMapOvr>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"/>
          <p:cNvSpPr txBox="1"/>
          <p:nvPr/>
        </p:nvSpPr>
        <p:spPr>
          <a:xfrm>
            <a:off x="3175361" y="449471"/>
            <a:ext cx="8765833" cy="5214620"/>
          </a:xfrm>
          <a:prstGeom prst="rect"/>
        </p:spPr>
        <p:txBody>
          <a:bodyPr rtlCol="0" wrap="square">
            <a:spAutoFit/>
          </a:bodyPr>
          <a:p>
            <a:r>
              <a:rPr b="1" sz="2000" lang="es-US" u="sng">
                <a:solidFill>
                  <a:srgbClr val="000000"/>
                </a:solidFill>
              </a:rPr>
              <a:t>OBJETIVOS DE AUDITORIA DE GESTION A LA MERCADOTECNIA
</a:t>
            </a:r>
            <a:r>
              <a:rPr sz="2000" lang="es-US">
                <a:solidFill>
                  <a:srgbClr val="000000"/>
                </a:solidFill>
              </a:rPr>
              <a:t>
</a:t>
            </a:r>
            <a:r>
              <a:rPr altLang="es-US" sz="2000" lang="en-US">
                <a:solidFill>
                  <a:srgbClr val="000000"/>
                </a:solidFill>
              </a:rPr>
              <a:t>1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 u="sng">
                <a:solidFill>
                  <a:srgbClr val="000000"/>
                </a:solidFill>
              </a:rPr>
              <a:t>MEDICION Y COMPARACION DE LOGROS
</a:t>
            </a:r>
            <a:r>
              <a:rPr sz="2000" lang="es-US">
                <a:solidFill>
                  <a:srgbClr val="000000"/>
                </a:solidFill>
              </a:rPr>
              <a:t>
Medir, evaluar y comparar los resultados favorables y no favorables en los procesos asociados a la mercadotecnia de los productos o servicios que oferta la entidad auditada.
</a:t>
            </a:r>
            <a:r>
              <a:rPr altLang="es-US" sz="2000" lang="en-US">
                <a:solidFill>
                  <a:srgbClr val="000000"/>
                </a:solidFill>
              </a:rPr>
              <a:t>2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 u="sng">
                <a:solidFill>
                  <a:srgbClr val="000000"/>
                </a:solidFill>
              </a:rPr>
              <a:t>CULTURA DE LA RESPONSABILIDAD
</a:t>
            </a:r>
            <a:r>
              <a:rPr sz="2000" lang="es-US">
                <a:solidFill>
                  <a:srgbClr val="000000"/>
                </a:solidFill>
              </a:rPr>
              <a:t>Verificar la existencia de una cultura de la responsabilidad en la gestión de mercadotecnia de los directivos y especialistas que participan en ella, tanto desde el punto de vista del respeto por las normas cualitativas y procedimientos establecidos para la producción o los servicios ofertados a los clientes como por la exigencia de su cumplimiento.
</a:t>
            </a:r>
            <a:endParaRPr sz="2000" lang="es-US" u="sng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"/>
          <p:cNvSpPr txBox="1"/>
          <p:nvPr/>
        </p:nvSpPr>
        <p:spPr>
          <a:xfrm>
            <a:off x="3343058" y="466765"/>
            <a:ext cx="8705554" cy="4618990"/>
          </a:xfrm>
          <a:prstGeom prst="rect"/>
        </p:spPr>
        <p:txBody>
          <a:bodyPr rtlCol="0" wrap="square">
            <a:spAutoFit/>
          </a:bodyPr>
          <a:p>
            <a:r>
              <a:rPr altLang="es-US" sz="2000" lang="en-US" u="sng">
                <a:solidFill>
                  <a:srgbClr val="000000"/>
                </a:solidFill>
              </a:rPr>
              <a:t>3</a:t>
            </a:r>
            <a:r>
              <a:rPr altLang="es-US" sz="2000" lang="en-US" u="sng">
                <a:solidFill>
                  <a:srgbClr val="000000"/>
                </a:solidFill>
              </a:rPr>
              <a:t>.</a:t>
            </a:r>
            <a:r>
              <a:rPr altLang="es-US" sz="2000" lang="en-US" u="sng">
                <a:solidFill>
                  <a:srgbClr val="000000"/>
                </a:solidFill>
              </a:rPr>
              <a:t> </a:t>
            </a:r>
            <a:r>
              <a:rPr altLang="es-US" sz="2000" lang="en-US" u="sng">
                <a:solidFill>
                  <a:srgbClr val="000000"/>
                </a:solidFill>
              </a:rPr>
              <a:t> </a:t>
            </a:r>
            <a:r>
              <a:rPr sz="2000" lang="es-US" u="sng">
                <a:solidFill>
                  <a:srgbClr val="000000"/>
                </a:solidFill>
              </a:rPr>
              <a:t>MEJORAMIENTO DE LA PLANIFICACION
</a:t>
            </a:r>
            <a:r>
              <a:rPr sz="2000" lang="es-US">
                <a:solidFill>
                  <a:srgbClr val="000000"/>
                </a:solidFill>
              </a:rPr>
              <a:t>
Comprobar el cumplimiento de los procedimientos establecidos para el diseño, formulación, aprobación, ejecución y control del Presupuesto de Gastos para la Mercadotecnia.
</a:t>
            </a:r>
            <a:r>
              <a:rPr altLang="es-US" sz="2000" lang="en-US">
                <a:solidFill>
                  <a:srgbClr val="000000"/>
                </a:solidFill>
              </a:rPr>
              <a:t>4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 u="sng">
                <a:solidFill>
                  <a:srgbClr val="000000"/>
                </a:solidFill>
              </a:rPr>
              <a:t>NECESIDAD DE UN BUEN SISTEMA INTEGRAL DE INFORMACION Y COMUNICACIÓN
</a:t>
            </a:r>
            <a:r>
              <a:rPr sz="2000" lang="es-US">
                <a:solidFill>
                  <a:srgbClr val="000000"/>
                </a:solidFill>
              </a:rPr>
              <a:t>
Comprobar que los sistemas de información y comunicación que sustentan los vínculos con los clientes y mercados, facilitan la medición y evaluación de su comportamiento comercial en el (los) ejercicio (s) económicos a auditar.
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"/>
          <p:cNvSpPr txBox="1"/>
          <p:nvPr/>
        </p:nvSpPr>
        <p:spPr>
          <a:xfrm>
            <a:off x="3343059" y="241933"/>
            <a:ext cx="8783129" cy="5512436"/>
          </a:xfrm>
          <a:prstGeom prst="rect"/>
        </p:spPr>
        <p:txBody>
          <a:bodyPr rtlCol="0" wrap="square">
            <a:spAutoFit/>
          </a:bodyPr>
          <a:p>
            <a:r>
              <a:rPr b="1" sz="2000" lang="es-US" u="sng">
                <a:solidFill>
                  <a:srgbClr val="000000"/>
                </a:solidFill>
              </a:rPr>
              <a:t>PR</a:t>
            </a:r>
            <a:r>
              <a:rPr altLang="es-US" b="1" sz="2000" lang="en-US" u="sng">
                <a:solidFill>
                  <a:srgbClr val="000000"/>
                </a:solidFill>
              </a:rPr>
              <a:t>C</a:t>
            </a:r>
            <a:r>
              <a:rPr altLang="es-US" b="1" sz="2000" lang="en-US" u="sng">
                <a:solidFill>
                  <a:srgbClr val="000000"/>
                </a:solidFill>
              </a:rPr>
              <a:t>E</a:t>
            </a:r>
            <a:r>
              <a:rPr altLang="es-US" b="1" sz="2000" lang="en-US" u="sng">
                <a:solidFill>
                  <a:srgbClr val="000000"/>
                </a:solidFill>
              </a:rPr>
              <a:t>D</a:t>
            </a:r>
            <a:r>
              <a:rPr altLang="es-US" b="1" sz="2000" lang="en-US" u="sng">
                <a:solidFill>
                  <a:srgbClr val="000000"/>
                </a:solidFill>
              </a:rPr>
              <a:t>I</a:t>
            </a:r>
            <a:r>
              <a:rPr altLang="es-US" b="1" sz="2000" lang="en-US" u="sng">
                <a:solidFill>
                  <a:srgbClr val="000000"/>
                </a:solidFill>
              </a:rPr>
              <a:t>M</a:t>
            </a:r>
            <a:r>
              <a:rPr altLang="es-US" b="1" sz="2000" lang="en-US" u="sng">
                <a:solidFill>
                  <a:srgbClr val="000000"/>
                </a:solidFill>
              </a:rPr>
              <a:t>I</a:t>
            </a:r>
            <a:r>
              <a:rPr altLang="es-US" b="1" sz="2000" lang="en-US" u="sng">
                <a:solidFill>
                  <a:srgbClr val="000000"/>
                </a:solidFill>
              </a:rPr>
              <a:t>E</a:t>
            </a:r>
            <a:r>
              <a:rPr altLang="es-US" b="1" sz="2000" lang="en-US" u="sng">
                <a:solidFill>
                  <a:srgbClr val="000000"/>
                </a:solidFill>
              </a:rPr>
              <a:t>N</a:t>
            </a:r>
            <a:r>
              <a:rPr altLang="es-US" b="1" sz="2000" lang="en-US" u="sng">
                <a:solidFill>
                  <a:srgbClr val="000000"/>
                </a:solidFill>
              </a:rPr>
              <a:t>T</a:t>
            </a:r>
            <a:r>
              <a:rPr altLang="es-US" b="1" sz="2000" lang="en-US" u="sng">
                <a:solidFill>
                  <a:srgbClr val="000000"/>
                </a:solidFill>
              </a:rPr>
              <a:t>O</a:t>
            </a:r>
            <a:r>
              <a:rPr altLang="es-US" b="1" sz="2000" lang="en-US" u="sng">
                <a:solidFill>
                  <a:srgbClr val="000000"/>
                </a:solidFill>
              </a:rPr>
              <a:t>S</a:t>
            </a:r>
            <a:r>
              <a:rPr altLang="es-US" b="1" sz="2000" lang="en-US" u="sng">
                <a:solidFill>
                  <a:srgbClr val="000000"/>
                </a:solidFill>
              </a:rPr>
              <a:t> </a:t>
            </a:r>
            <a:r>
              <a:rPr b="1" sz="2000" lang="es-US" u="sng">
                <a:solidFill>
                  <a:srgbClr val="000000"/>
                </a:solidFill>
              </a:rPr>
              <a:t>DE AUDITORIA DE LA GESTION DE MERCADOTECNIA
</a:t>
            </a:r>
            <a:r>
              <a:rPr b="1" sz="2000" lang="es-US" u="none">
                <a:solidFill>
                  <a:srgbClr val="000000"/>
                </a:solidFill>
              </a:rPr>
              <a:t>
</a:t>
            </a:r>
            <a:r>
              <a:rPr altLang="es-US" b="1" sz="2000" lang="en-US" u="none">
                <a:solidFill>
                  <a:srgbClr val="000000"/>
                </a:solidFill>
              </a:rPr>
              <a:t>1</a:t>
            </a:r>
            <a:r>
              <a:rPr altLang="es-US" b="1" sz="2000" lang="en-US" u="none">
                <a:solidFill>
                  <a:srgbClr val="000000"/>
                </a:solidFill>
              </a:rPr>
              <a:t>.</a:t>
            </a:r>
            <a:r>
              <a:rPr altLang="es-US" b="1" sz="2000" lang="en-US" u="none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Evaluar el cumplimiento de los procedimientos establecidos para los procesos de diseño, formulación, aprobación, ejecución y control de los planes a corto, mediano y largo plazo en los aspectos siguientes:
Mercados objetivo;
Consumidores o clientes objetivo;
Productos o servicios;
Canales de distribución;
Comunicación y promoción; y
Publicidad.
</a:t>
            </a:r>
            <a:r>
              <a:rPr altLang="es-US" sz="2000" lang="en-US">
                <a:solidFill>
                  <a:srgbClr val="000000"/>
                </a:solidFill>
              </a:rPr>
              <a:t>2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Verificar que la estructura organizativa para la actividad de Mercadotecnia garantiza el cumplimiento de lo planeado, teniendo en cuenta las necesidades propias de la  organización, dirección, personal y la capacitación y adiestramiento sistemático de los recursos humanos vinculados a esta actividad.</a:t>
            </a:r>
            <a:endParaRPr b="1" sz="2000" lang="es-US" u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"/>
          <p:cNvSpPr txBox="1"/>
          <p:nvPr/>
        </p:nvSpPr>
        <p:spPr>
          <a:xfrm>
            <a:off x="3412235" y="172756"/>
            <a:ext cx="8480822" cy="1044575"/>
          </a:xfrm>
          <a:prstGeom prst="rect"/>
        </p:spPr>
        <p:txBody>
          <a:bodyPr rtlCol="0" wrap="square">
            <a:spAutoFit/>
          </a:bodyPr>
          <a:p>
            <a:r>
              <a:rPr b="1" sz="2000" lang="es-US">
                <a:solidFill>
                  <a:srgbClr val="000000"/>
                </a:solidFill>
              </a:rPr>
              <a:t>
</a:t>
            </a:r>
            <a:r>
              <a:rPr b="1" sz="2000" lang="es-US" u="sng">
                <a:solidFill>
                  <a:srgbClr val="000000"/>
                </a:solidFill>
              </a:rPr>
              <a:t>TECNICAS DE RECOLECCION DE INFORMACION Y E</a:t>
            </a:r>
            <a:r>
              <a:rPr b="1" sz="2000" lang="es-US" u="sng">
                <a:solidFill>
                  <a:srgbClr val="000000"/>
                </a:solidFill>
              </a:rPr>
              <a:t>VIDENCIAS DE AUDITORIA A LA GESTION DE MERCADOTECNIA</a:t>
            </a:r>
            <a:endParaRPr b="1" sz="2000" lang="es-US" u="sng">
              <a:solidFill>
                <a:srgbClr val="000000"/>
              </a:solidFill>
            </a:endParaRPr>
          </a:p>
        </p:txBody>
      </p:sp>
      <p:sp>
        <p:nvSpPr>
          <p:cNvPr id="1048601" name=""/>
          <p:cNvSpPr txBox="1"/>
          <p:nvPr/>
        </p:nvSpPr>
        <p:spPr>
          <a:xfrm>
            <a:off x="3265520" y="1489740"/>
            <a:ext cx="8817318" cy="5749925"/>
          </a:xfrm>
          <a:prstGeom prst="rect"/>
        </p:spPr>
        <p:txBody>
          <a:bodyPr rtlCol="0" wrap="square">
            <a:spAutoFit/>
          </a:bodyPr>
          <a:p>
            <a:r>
              <a:rPr b="1" sz="2000" lang="es-US">
                <a:solidFill>
                  <a:srgbClr val="000000"/>
                </a:solidFill>
              </a:rPr>
              <a:t>TESTIMONIAL</a:t>
            </a:r>
            <a:r>
              <a:rPr sz="2000" lang="es-US">
                <a:solidFill>
                  <a:srgbClr val="000000"/>
                </a:solidFill>
              </a:rPr>
              <a:t>:
Entrevistas con los responsables y especialistas.
Encuestas con los especialistas subordinados.
Encuestas con clientes
</a:t>
            </a:r>
            <a:endParaRPr sz="2000" lang="es-US">
              <a:solidFill>
                <a:srgbClr val="000000"/>
              </a:solidFill>
            </a:endParaRPr>
          </a:p>
          <a:p>
            <a:r>
              <a:rPr altLang="es-US" b="1" sz="2000" lang="en-US">
                <a:solidFill>
                  <a:srgbClr val="000000"/>
                </a:solidFill>
              </a:rPr>
              <a:t>Técnica</a:t>
            </a:r>
            <a:r>
              <a:rPr altLang="es-US" sz="2000" lang="en-US">
                <a:solidFill>
                  <a:srgbClr val="000000"/>
                </a:solidFill>
              </a:rPr>
              <a:t>: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VERBAL Y OCULAR
</a:t>
            </a:r>
            <a:r>
              <a:rPr b="1" sz="2000" lang="es-US">
                <a:solidFill>
                  <a:srgbClr val="000000"/>
                </a:solidFill>
              </a:rPr>
              <a:t>DOCUMENTADA</a:t>
            </a:r>
            <a:r>
              <a:rPr sz="2000" lang="es-US">
                <a:solidFill>
                  <a:srgbClr val="000000"/>
                </a:solidFill>
              </a:rPr>
              <a:t>:
Planes y presupuestos de mercadotecnia y su ejecución.
Evaluación de las Encuestas con clientes realizadas por la propia entidad.
Informes analíticos realizados en el área de Mercadotecnia.
Estrategias de mercadotecnia y su cumplimiento.
Orientaciones de niveles superiores a la entidad.
Plantilla aprobada y cubierta del área de Mercadotecnia.
Plan de capacitación y adiestramiento del personal y su cumplimiento.
Actas de reuniones del área de Mercadotecnia.
</a:t>
            </a:r>
            <a:r>
              <a:rPr altLang="es-US" b="1" sz="2000" lang="en-US">
                <a:solidFill>
                  <a:srgbClr val="000000"/>
                </a:solidFill>
              </a:rPr>
              <a:t>T</a:t>
            </a:r>
            <a:r>
              <a:rPr altLang="en-US" b="1" sz="2000" lang="es-US">
                <a:solidFill>
                  <a:srgbClr val="000000"/>
                </a:solidFill>
              </a:rPr>
              <a:t>écnica</a:t>
            </a:r>
            <a:r>
              <a:rPr altLang="es-US" sz="2000" lang="en-US">
                <a:solidFill>
                  <a:srgbClr val="000000"/>
                </a:solidFill>
              </a:rPr>
              <a:t>: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DOCUMENTAL
</a:t>
            </a:r>
            <a:endParaRPr b="1"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"/>
          <p:cNvSpPr txBox="1"/>
          <p:nvPr/>
        </p:nvSpPr>
        <p:spPr>
          <a:xfrm>
            <a:off x="3429267" y="726184"/>
            <a:ext cx="8186316" cy="3445510"/>
          </a:xfrm>
          <a:prstGeom prst="rect"/>
        </p:spPr>
        <p:txBody>
          <a:bodyPr rtlCol="0" wrap="square">
            <a:spAutoFit/>
          </a:bodyPr>
          <a:p>
            <a:r>
              <a:rPr b="1" sz="2400" lang="es-US">
                <a:solidFill>
                  <a:srgbClr val="000000"/>
                </a:solidFill>
              </a:rPr>
              <a:t>ANALITICAS</a:t>
            </a:r>
            <a:r>
              <a:rPr sz="2400" lang="es-US">
                <a:solidFill>
                  <a:srgbClr val="000000"/>
                </a:solidFill>
              </a:rPr>
              <a:t> (PAPELES DE TRABAJO PREPARADOS POR EL AUDITOR):
Análisis comparativos Plan vs. Real 
Análisis de resultados de las encuestas y entrevistas realizadas por el auditor.
</a:t>
            </a:r>
            <a:r>
              <a:rPr altLang="es-US" b="1" sz="2400" lang="en-US">
                <a:solidFill>
                  <a:srgbClr val="000000"/>
                </a:solidFill>
              </a:rPr>
              <a:t>T</a:t>
            </a:r>
            <a:r>
              <a:rPr altLang="en-US" b="1" sz="2400" lang="es-US">
                <a:solidFill>
                  <a:srgbClr val="000000"/>
                </a:solidFill>
              </a:rPr>
              <a:t>écnica</a:t>
            </a:r>
            <a:r>
              <a:rPr altLang="es-US" sz="2400" lang="en-US">
                <a:solidFill>
                  <a:srgbClr val="000000"/>
                </a:solidFill>
              </a:rPr>
              <a:t>: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ESCRITA</a:t>
            </a:r>
            <a:endParaRPr b="1"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"/>
          <p:cNvSpPr txBox="1"/>
          <p:nvPr/>
        </p:nvSpPr>
        <p:spPr>
          <a:xfrm>
            <a:off x="3498705" y="362997"/>
            <a:ext cx="8385139" cy="5825491"/>
          </a:xfrm>
          <a:prstGeom prst="rect"/>
        </p:spPr>
        <p:txBody>
          <a:bodyPr rtlCol="0" wrap="square">
            <a:spAutoFit/>
          </a:bodyPr>
          <a:p>
            <a:r>
              <a:rPr b="1" sz="1800" lang="es-US" u="sng">
                <a:solidFill>
                  <a:srgbClr val="000000"/>
                </a:solidFill>
              </a:rPr>
              <a:t>INDICADORES DE GESTION DE LA MERCADOTECNIA
</a:t>
            </a:r>
            <a:r>
              <a:rPr altLang="es-US" b="1" sz="1800" lang="en-US">
                <a:solidFill>
                  <a:srgbClr val="000000"/>
                </a:solidFill>
              </a:rPr>
              <a:t>1</a:t>
            </a:r>
            <a:r>
              <a:rPr altLang="es-US" b="1" sz="1800" lang="en-US">
                <a:solidFill>
                  <a:srgbClr val="000000"/>
                </a:solidFill>
              </a:rPr>
              <a:t>.</a:t>
            </a:r>
            <a:r>
              <a:rPr altLang="es-US" b="1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PUNTO DE EQUILIBRIO DE LAS OPERACIONES DE MERCADOTECNIA =
COSTOS FIJOS TOTALES/(MARGEN     -    COSTO VARIABLE)
				       UNITARIO        UNITARIO
</a:t>
            </a:r>
            <a:r>
              <a:rPr sz="1800" lang="es-US">
                <a:solidFill>
                  <a:srgbClr val="000000"/>
                </a:solidFill>
              </a:rPr>
              <a:t>MARGEN UNITARIO DE MERCADO = 
</a:t>
            </a:r>
            <a:r>
              <a:rPr sz="1800" lang="es-US">
                <a:solidFill>
                  <a:srgbClr val="000000"/>
                </a:solidFill>
              </a:rPr>
              <a:t>PRECIO DE VENTA UNITARIO – (COSTO DE  -   GASTOS GENERALES)
						VENTA	Y DE ADMINISTRACION
						UNITARIO	UNITARIO
COSTOS FIJOS: Son los que permanecen inalterables independientemente de los aumentos o disminuciones de la producción o de la prestación de servicios.
COSTOS VARIABLES: Varían proporcionalmente a los cambios experimentados en el volumen de la producción o de la prestación de servicios.
</a:t>
            </a:r>
            <a:r>
              <a:rPr altLang="es-US" sz="1800" lang="en-US">
                <a:solidFill>
                  <a:srgbClr val="000000"/>
                </a:solidFill>
              </a:rPr>
              <a:t>2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% GASTOS DE DISTRIBUCION Y VENTAS =
GASTOS DE DISTRIBUCION Y VENTAS/ COSTO DE VENTAS</a:t>
            </a:r>
            <a:endParaRPr sz="1800" lang="es-US" u="sng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"/>
          <p:cNvSpPr txBox="1"/>
          <p:nvPr/>
        </p:nvSpPr>
        <p:spPr>
          <a:xfrm>
            <a:off x="3697588" y="622416"/>
            <a:ext cx="7823303" cy="5236210"/>
          </a:xfrm>
          <a:prstGeom prst="rect"/>
        </p:spPr>
        <p:txBody>
          <a:bodyPr rtlCol="0" wrap="square">
            <a:spAutoFit/>
          </a:bodyPr>
          <a:p>
            <a:r>
              <a:rPr altLang="es-US" sz="1800" lang="en-US">
                <a:solidFill>
                  <a:srgbClr val="000000"/>
                </a:solidFill>
              </a:rPr>
              <a:t>3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I</a:t>
            </a:r>
            <a:r>
              <a:rPr altLang="es-US" sz="1800" lang="en-US">
                <a:solidFill>
                  <a:srgbClr val="000000"/>
                </a:solidFill>
              </a:rPr>
              <a:t>N</a:t>
            </a:r>
            <a:r>
              <a:rPr sz="1800" lang="es-US">
                <a:solidFill>
                  <a:srgbClr val="000000"/>
                </a:solidFill>
              </a:rPr>
              <a:t>FLUENCIA DE LA UBICACIÓN DE LA FABRICA =
 	GASTOS DE TRANSPORTE/ COSTO DE VENTA
</a:t>
            </a:r>
            <a:r>
              <a:rPr altLang="es-US" sz="1800" lang="en-US">
                <a:solidFill>
                  <a:srgbClr val="000000"/>
                </a:solidFill>
              </a:rPr>
              <a:t>4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% GASTO DE INVESTIGACIÓN DE MERCADO =
GASTOS DE INVESTIGACION Y MERCADO/ COSTO DE VENTA
</a:t>
            </a:r>
            <a:r>
              <a:rPr altLang="es-US" sz="1800" lang="en-US">
                <a:solidFill>
                  <a:srgbClr val="000000"/>
                </a:solidFill>
              </a:rPr>
              <a:t>5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% EJECUCIÓN GASTOS DE INVESTIGACION DE MERCADO = REAL/ PLAN
</a:t>
            </a:r>
            <a:r>
              <a:rPr altLang="es-US" sz="1800" lang="en-US">
                <a:solidFill>
                  <a:srgbClr val="000000"/>
                </a:solidFill>
              </a:rPr>
              <a:t>6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% EJECUCION PRESUPUESTO MERCADOTECNIA = REAL/ PLAN
</a:t>
            </a:r>
            <a:r>
              <a:rPr altLang="es-US" sz="1800" lang="en-US">
                <a:solidFill>
                  <a:srgbClr val="000000"/>
                </a:solidFill>
              </a:rPr>
              <a:t>7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VENTAS POR VENDEDOR = VENTAS NETAS/# VENDEDORES
</a:t>
            </a:r>
            <a:r>
              <a:rPr altLang="es-US" sz="1800" lang="en-US">
                <a:solidFill>
                  <a:srgbClr val="000000"/>
                </a:solidFill>
              </a:rPr>
              <a:t>8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INDICACION DE LA POLÍTICA DE CREDITO COMERCIAL =
CUENTAS INCOBRABLES/ CUENTAS POR COBRAR TOTAL
</a:t>
            </a:r>
            <a:r>
              <a:rPr altLang="es-US" sz="1800" lang="en-US">
                <a:solidFill>
                  <a:srgbClr val="000000"/>
                </a:solidFill>
              </a:rPr>
              <a:t>9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% PROPORCION DE LAS DEVOLUCIONES EN VENTAS =
DEVOLUCIONES EN VENTAS/ VENTAS NETAS
</a:t>
            </a:r>
            <a:endParaRPr sz="1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Rectangle 3"/>
          <p:cNvSpPr/>
          <p:nvPr/>
        </p:nvSpPr>
        <p:spPr>
          <a:xfrm rot="20392756">
            <a:off x="451906" y="2062314"/>
            <a:ext cx="1330325" cy="567691"/>
          </a:xfrm>
          <a:prstGeom prst="rect"/>
        </p:spPr>
        <p:txBody>
          <a:bodyPr wrap="none">
            <a:spAutoFit/>
          </a:bodyPr>
          <a:p>
            <a:r>
              <a:rPr dirty="0" sz="3200" lang="es-ES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folleto</a:t>
            </a:r>
            <a:endParaRPr dirty="0" sz="3200"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6" name=""/>
          <p:cNvSpPr txBox="1"/>
          <p:nvPr/>
        </p:nvSpPr>
        <p:spPr>
          <a:xfrm>
            <a:off x="3619764" y="432175"/>
            <a:ext cx="7944361" cy="1009015"/>
          </a:xfrm>
          <a:prstGeom prst="rect"/>
        </p:spPr>
        <p:txBody>
          <a:bodyPr anchor="t" rtlCol="0" wrap="square">
            <a:spAutoFit/>
          </a:bodyPr>
          <a:p>
            <a:r>
              <a:rPr b="1" sz="2800" lang="es-US">
                <a:solidFill>
                  <a:srgbClr val="000000"/>
                </a:solidFill>
              </a:rPr>
              <a:t>Acciones que garantizan la implantación del sistema de mercadotecnia:
</a:t>
            </a:r>
            <a:endParaRPr b="1" sz="2800" lang="es-US">
              <a:solidFill>
                <a:srgbClr val="000000"/>
              </a:solidFill>
            </a:endParaRPr>
          </a:p>
        </p:txBody>
      </p:sp>
      <p:sp>
        <p:nvSpPr>
          <p:cNvPr id="1048607" name=""/>
          <p:cNvSpPr txBox="1"/>
          <p:nvPr/>
        </p:nvSpPr>
        <p:spPr>
          <a:xfrm>
            <a:off x="3343059" y="1711975"/>
            <a:ext cx="8670718" cy="3658870"/>
          </a:xfrm>
          <a:prstGeom prst="rect"/>
        </p:spPr>
        <p:txBody>
          <a:bodyPr rtlCol="0" wrap="square">
            <a:spAutoFit/>
          </a:bodyPr>
          <a:p>
            <a:pPr indent="-342900" marL="342900">
              <a:buFont typeface="Arial"/>
              <a:buChar char="•"/>
            </a:pPr>
            <a:r>
              <a:rPr sz="2400" lang="es-US">
                <a:solidFill>
                  <a:srgbClr val="000000"/>
                </a:solidFill>
              </a:rPr>
              <a:t>Identificar y seleccionar mercado, sociedad y clientes a los cuales están dirigidos sus productos y servicios.
</a:t>
            </a:r>
            <a:endParaRPr sz="2400" lang="es-US">
              <a:solidFill>
                <a:srgbClr val="000000"/>
              </a:solidFill>
            </a:endParaRPr>
          </a:p>
          <a:p>
            <a:pPr indent="-342900" marL="342900">
              <a:buFont typeface="Arial"/>
              <a:buChar char="•"/>
            </a:pPr>
            <a:r>
              <a:rPr sz="2400" lang="es-US">
                <a:solidFill>
                  <a:srgbClr val="000000"/>
                </a:solidFill>
              </a:rPr>
              <a:t>Elaborar base de datos actualizada de las características de los clientes actuales.
</a:t>
            </a:r>
            <a:endParaRPr sz="2400" lang="es-US">
              <a:solidFill>
                <a:srgbClr val="000000"/>
              </a:solidFill>
            </a:endParaRPr>
          </a:p>
          <a:p>
            <a:pPr indent="-342900" marL="342900">
              <a:buFont typeface="Arial"/>
              <a:buChar char="•"/>
            </a:pPr>
            <a:r>
              <a:rPr sz="2400" lang="es-US">
                <a:solidFill>
                  <a:srgbClr val="000000"/>
                </a:solidFill>
              </a:rPr>
              <a:t>Conocer y tener documentada las necesidades, deseos, expectativas y demandas de la sociedad y los clientes a la cual están dirigido sus productos y servicios.
</a:t>
            </a:r>
            <a:endParaRPr sz="2400" lang="es-US">
              <a:solidFill>
                <a:srgbClr val="000000"/>
              </a:solidFill>
            </a:endParaRPr>
          </a:p>
          <a:p>
            <a:pPr indent="-342900" marL="342900">
              <a:buFont typeface="Arial"/>
              <a:buChar char="•"/>
            </a:pPr>
            <a:r>
              <a:rPr sz="2400" lang="es-US">
                <a:solidFill>
                  <a:srgbClr val="000000"/>
                </a:solidFill>
              </a:rPr>
              <a:t>Documentar las opiniones de los clientes actuales sobre los productos y servicios que oferta y presta la empresa.
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CuadroTexto 4"/>
          <p:cNvSpPr txBox="1"/>
          <p:nvPr/>
        </p:nvSpPr>
        <p:spPr>
          <a:xfrm rot="20530022">
            <a:off x="419408" y="2095900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609" name=""/>
          <p:cNvSpPr txBox="1"/>
          <p:nvPr/>
        </p:nvSpPr>
        <p:spPr>
          <a:xfrm>
            <a:off x="3282738" y="933719"/>
            <a:ext cx="8887013" cy="4095751"/>
          </a:xfrm>
          <a:prstGeom prst="rect"/>
        </p:spPr>
        <p:txBody>
          <a:bodyPr rtlCol="0" wrap="square">
            <a:spAutoFit/>
          </a:bodyPr>
          <a:p>
            <a:r>
              <a:rPr b="1" sz="2800" lang="es-US">
                <a:solidFill>
                  <a:srgbClr val="000000"/>
                </a:solidFill>
              </a:rPr>
              <a:t>El sistema de información de mercadotecnia contiene los siguientes aspectos: 
</a:t>
            </a:r>
            <a:endParaRPr b="1" sz="2800" lang="es-US">
              <a:solidFill>
                <a:srgbClr val="000000"/>
              </a:solidFill>
            </a:endParaRPr>
          </a:p>
          <a:p>
            <a:endParaRPr sz="2800" lang="es-US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s-US">
                <a:solidFill>
                  <a:srgbClr val="000000"/>
                </a:solidFill>
              </a:rPr>
              <a:t>Sistema de datos internos.
</a:t>
            </a:r>
            <a:endParaRPr sz="2800" lang="es-US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s-US">
                <a:solidFill>
                  <a:srgbClr val="000000"/>
                </a:solidFill>
              </a:rPr>
              <a:t>Sistema de inteligencia de mercadotecnia.
</a:t>
            </a:r>
            <a:endParaRPr sz="2800" lang="es-US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s-US">
                <a:solidFill>
                  <a:srgbClr val="000000"/>
                </a:solidFill>
              </a:rPr>
              <a:t>Sistema de investigación de mercadotecnia.
</a:t>
            </a:r>
            <a:endParaRPr sz="2800" lang="es-US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s-US">
                <a:solidFill>
                  <a:srgbClr val="000000"/>
                </a:solidFill>
              </a:rPr>
              <a:t>Sistema de apoyo a las decisiones de mercadotecnia (sistemas que permiten almacenar y recuperar información para la toma de decisiones).
</a:t>
            </a:r>
            <a:endParaRPr sz="2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CuadroTexto 4"/>
          <p:cNvSpPr txBox="1"/>
          <p:nvPr/>
        </p:nvSpPr>
        <p:spPr>
          <a:xfrm rot="20530022">
            <a:off x="419408" y="2095900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611" name=""/>
          <p:cNvSpPr txBox="1"/>
          <p:nvPr/>
        </p:nvSpPr>
        <p:spPr>
          <a:xfrm>
            <a:off x="3454669" y="449470"/>
            <a:ext cx="8435370" cy="6226810"/>
          </a:xfrm>
          <a:prstGeom prst="rect"/>
        </p:spPr>
        <p:txBody>
          <a:bodyPr rtlCol="0" wrap="square">
            <a:spAutoFit/>
          </a:bodyPr>
          <a:p>
            <a:r>
              <a:rPr b="1" sz="2400" lang="es-US">
                <a:solidFill>
                  <a:srgbClr val="000000"/>
                </a:solidFill>
              </a:rPr>
              <a:t>Acciones para la elaboración  de la planificación de la mercadotecnia  (estudio de mercado):
</a:t>
            </a:r>
            <a:endParaRPr b="1" sz="2400" lang="es-US">
              <a:solidFill>
                <a:srgbClr val="000000"/>
              </a:solidFill>
            </a:endParaRPr>
          </a:p>
          <a:p>
            <a:pPr indent="-342900" marL="342900">
              <a:buFont typeface="Arial"/>
              <a:buChar char="•"/>
            </a:pPr>
            <a:r>
              <a:rPr sz="2400" lang="es-US" u="sng">
                <a:solidFill>
                  <a:srgbClr val="000000"/>
                </a:solidFill>
              </a:rPr>
              <a:t>El diagnóstico</a:t>
            </a:r>
            <a:r>
              <a:rPr sz="2400" lang="es-US">
                <a:solidFill>
                  <a:srgbClr val="000000"/>
                </a:solidFill>
              </a:rPr>
              <a:t>: comprende un análisis de la situación de partida, tanto externa como interna que identifique las oportunidades de mercado, la situación competitiva existente, entre otras.
</a:t>
            </a:r>
            <a:endParaRPr sz="2400" lang="es-US">
              <a:solidFill>
                <a:srgbClr val="000000"/>
              </a:solidFill>
            </a:endParaRPr>
          </a:p>
          <a:p>
            <a:pPr indent="-342900" marL="342900">
              <a:buFont typeface="Arial"/>
              <a:buChar char="•"/>
            </a:pPr>
            <a:r>
              <a:rPr sz="2400" lang="es-US">
                <a:solidFill>
                  <a:srgbClr val="000000"/>
                </a:solidFill>
              </a:rPr>
              <a:t>
</a:t>
            </a:r>
            <a:r>
              <a:rPr sz="2400" lang="es-US" u="sng">
                <a:solidFill>
                  <a:srgbClr val="000000"/>
                </a:solidFill>
              </a:rPr>
              <a:t>Los objetivos para el período en cuestión: </a:t>
            </a:r>
            <a:r>
              <a:rPr sz="2400" lang="es-US">
                <a:solidFill>
                  <a:srgbClr val="000000"/>
                </a:solidFill>
              </a:rPr>
              <a:t>estos objetivos deben ser, económicos y financieros, es decir, de ventas y aportes (CUP y CUC), y se complementan con objetivos de cuota de mercado, de renovación de la cartera de productos o servicios, de imagen corporativa y posicionamiento, entre otros.
</a:t>
            </a:r>
            <a:endParaRPr sz="2400" lang="es-US">
              <a:solidFill>
                <a:srgbClr val="000000"/>
              </a:solidFill>
            </a:endParaRPr>
          </a:p>
          <a:p>
            <a:pPr indent="-342900" marL="342900">
              <a:buFont typeface="Arial"/>
              <a:buChar char="•"/>
            </a:pPr>
            <a:r>
              <a:rPr sz="2400" lang="es-US">
                <a:solidFill>
                  <a:srgbClr val="000000"/>
                </a:solidFill>
              </a:rPr>
              <a:t>
</a:t>
            </a:r>
            <a:r>
              <a:rPr sz="2400" lang="es-US" u="sng">
                <a:solidFill>
                  <a:srgbClr val="000000"/>
                </a:solidFill>
              </a:rPr>
              <a:t>La definición del mercado meta:</a:t>
            </a:r>
            <a:r>
              <a:rPr sz="2400" lang="es-US">
                <a:solidFill>
                  <a:srgbClr val="000000"/>
                </a:solidFill>
              </a:rPr>
              <a:t> en este acápite se debe precisar claramente el o los segmentos de mercado que la empresa atenderá.
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CuadroTexto 4"/>
          <p:cNvSpPr txBox="1"/>
          <p:nvPr/>
        </p:nvSpPr>
        <p:spPr>
          <a:xfrm rot="20530022">
            <a:off x="308518" y="1722879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613" name=""/>
          <p:cNvSpPr txBox="1"/>
          <p:nvPr/>
        </p:nvSpPr>
        <p:spPr>
          <a:xfrm>
            <a:off x="3490516" y="752126"/>
            <a:ext cx="8214248" cy="5013960"/>
          </a:xfrm>
          <a:prstGeom prst="rect"/>
        </p:spPr>
        <p:txBody>
          <a:bodyPr anchor="t" rtlCol="0" wrap="square">
            <a:spAutoFit/>
          </a:bodyPr>
          <a:p>
            <a:pPr indent="-342900" marL="342900">
              <a:buFont typeface="Arial"/>
              <a:buChar char="•"/>
            </a:pPr>
            <a:r>
              <a:rPr sz="2400" lang="es-US" u="sng">
                <a:solidFill>
                  <a:srgbClr val="000000"/>
                </a:solidFill>
              </a:rPr>
              <a:t>Los objetivos estratégicos: </a:t>
            </a:r>
            <a:r>
              <a:rPr sz="2400" lang="es-US">
                <a:solidFill>
                  <a:srgbClr val="000000"/>
                </a:solidFill>
              </a:rPr>
              <a:t>se incluye las acciones estratégicas que se deberán implantar y acometer en la empresa para garantizar el cumplimiento de los objetivos estratégicos de la mercadotecnia. 
</a:t>
            </a:r>
            <a:endParaRPr sz="2400" lang="es-US">
              <a:solidFill>
                <a:srgbClr val="000000"/>
              </a:solidFill>
            </a:endParaRPr>
          </a:p>
          <a:p>
            <a:pPr indent="-342900" marL="342900">
              <a:buFont typeface="Arial"/>
              <a:buChar char="•"/>
            </a:pPr>
            <a:r>
              <a:rPr sz="2400" lang="es-US">
                <a:solidFill>
                  <a:srgbClr val="000000"/>
                </a:solidFill>
              </a:rPr>
              <a:t>
</a:t>
            </a:r>
            <a:r>
              <a:rPr sz="2400" lang="es-US" u="sng">
                <a:solidFill>
                  <a:srgbClr val="000000"/>
                </a:solidFill>
              </a:rPr>
              <a:t>El presupuesto: </a:t>
            </a:r>
            <a:r>
              <a:rPr sz="2400" lang="es-US">
                <a:solidFill>
                  <a:srgbClr val="000000"/>
                </a:solidFill>
              </a:rPr>
              <a:t>resume todos los recursos financieros necesarios para implementar el plan de mercadotecnia, para las acciones de investigación, de desarrollo de nuevos productos, de comunicación, etc.</a:t>
            </a:r>
            <a:endParaRPr sz="2400" lang="es-US">
              <a:solidFill>
                <a:srgbClr val="000000"/>
              </a:solidFill>
            </a:endParaRPr>
          </a:p>
          <a:p>
            <a:pPr indent="-342900" marL="342900">
              <a:buFont typeface="Arial"/>
              <a:buChar char="•"/>
            </a:pPr>
            <a:r>
              <a:rPr sz="2400" lang="es-US">
                <a:solidFill>
                  <a:srgbClr val="000000"/>
                </a:solidFill>
              </a:rPr>
              <a:t>
</a:t>
            </a:r>
            <a:r>
              <a:rPr sz="2400" lang="es-US" u="sng">
                <a:solidFill>
                  <a:srgbClr val="000000"/>
                </a:solidFill>
              </a:rPr>
              <a:t>El sistema de control: </a:t>
            </a:r>
            <a:r>
              <a:rPr sz="2400" lang="es-US">
                <a:solidFill>
                  <a:srgbClr val="000000"/>
                </a:solidFill>
              </a:rPr>
              <a:t>esta sección recoge las vías, frecuencia e indicadores que se van a emplear para evaluar la eficacia y eficiencia con que se cumple el plan de mercadotecnia.
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CuadroTexto 4"/>
          <p:cNvSpPr txBox="1"/>
          <p:nvPr/>
        </p:nvSpPr>
        <p:spPr>
          <a:xfrm rot="20530022">
            <a:off x="308518" y="1722879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615" name=""/>
          <p:cNvSpPr txBox="1"/>
          <p:nvPr/>
        </p:nvSpPr>
        <p:spPr>
          <a:xfrm>
            <a:off x="3274137" y="440154"/>
            <a:ext cx="8827679" cy="6097270"/>
          </a:xfrm>
          <a:prstGeom prst="rect"/>
        </p:spPr>
        <p:txBody>
          <a:bodyPr rtlCol="0" wrap="square">
            <a:spAutoFit/>
          </a:bodyPr>
          <a:p>
            <a:r>
              <a:rPr b="1" sz="2800" lang="es-US">
                <a:solidFill>
                  <a:srgbClr val="000000"/>
                </a:solidFill>
              </a:rPr>
              <a:t>Tareas para desarrollar la actividad de mercadotecnia:
</a:t>
            </a:r>
            <a:endParaRPr b="1" sz="2800" lang="es-US">
              <a:solidFill>
                <a:srgbClr val="000000"/>
              </a:solidFill>
            </a:endParaRPr>
          </a:p>
          <a:p>
            <a:endParaRPr sz="2800" lang="es-US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s-US">
                <a:solidFill>
                  <a:srgbClr val="000000"/>
                </a:solidFill>
              </a:rPr>
              <a:t>Asesorar y proponer al director general de la empresa, las principales vías de desarrollo de la misma.
</a:t>
            </a:r>
            <a:endParaRPr sz="2800" lang="es-US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s-US">
                <a:solidFill>
                  <a:srgbClr val="000000"/>
                </a:solidFill>
              </a:rPr>
              <a:t>Dirigir la elaboración, implementación y control de los planes de mercadotecnia. 
</a:t>
            </a:r>
            <a:endParaRPr sz="2800" lang="es-US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s-US">
                <a:solidFill>
                  <a:srgbClr val="000000"/>
                </a:solidFill>
              </a:rPr>
              <a:t>Dirigir la elaboración, implementación y control del presupuesto de mercadotecnia.
</a:t>
            </a:r>
            <a:endParaRPr sz="2800" lang="es-US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s-US">
                <a:solidFill>
                  <a:srgbClr val="000000"/>
                </a:solidFill>
              </a:rPr>
              <a:t>Coordinar con el área contabilidad y finanzas la fijación de precios y las políticas de descuentos, teniendo en cuenta los costos, la competencia y la demanda.
</a:t>
            </a:r>
            <a:endParaRPr sz="2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Rectangle 3"/>
          <p:cNvSpPr/>
          <p:nvPr/>
        </p:nvSpPr>
        <p:spPr>
          <a:xfrm>
            <a:off x="5859512" y="383702"/>
            <a:ext cx="3692526" cy="508635"/>
          </a:xfrm>
          <a:prstGeom prst="rect"/>
        </p:spPr>
        <p:txBody>
          <a:bodyPr wrap="none">
            <a:spAutoFit/>
          </a:bodyPr>
          <a:p>
            <a:r>
              <a:rPr b="1" dirty="0" sz="2800" lang="es-ES_tradnl" spc="1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 independiente</a:t>
            </a:r>
            <a:endParaRPr b="1" dirty="0" sz="2800"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24" name="Rectangle 4"/>
          <p:cNvSpPr/>
          <p:nvPr/>
        </p:nvSpPr>
        <p:spPr>
          <a:xfrm>
            <a:off x="3287034" y="981612"/>
            <a:ext cx="8742947" cy="6813200"/>
          </a:xfrm>
          <a:prstGeom prst="rect"/>
        </p:spPr>
        <p:txBody>
          <a:bodyPr wrap="square">
            <a:spAutoFit/>
          </a:bodyPr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dirty="0" lang="es-ES">
                <a:latin typeface="Arial" panose="020B0604020202020204" pitchFamily="34" charset="0"/>
                <a:ea typeface="Times New Roman" panose="02020603050405020304" pitchFamily="18" charset="0"/>
              </a:rPr>
              <a:t>Resumir los conceptos fundamentales, comunes (</a:t>
            </a:r>
            <a:r>
              <a:rPr dirty="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Objetivos de auditoría, </a:t>
            </a:r>
            <a:r>
              <a:rPr dirty="0" lang="es-ES">
                <a:latin typeface="Arial" panose="020B0604020202020204" pitchFamily="34" charset="0"/>
                <a:ea typeface="Times New Roman" panose="02020603050405020304" pitchFamily="18" charset="0"/>
              </a:rPr>
              <a:t>Programa</a:t>
            </a:r>
            <a:r>
              <a:rPr dirty="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 de auditoría, Técnicas de recolección de documentos, Evidencias de auditoría e Indicadores de gestión)  y p</a:t>
            </a:r>
            <a:r>
              <a:rPr dirty="0" lang="es-ES">
                <a:latin typeface="Arial" panose="020B0604020202020204" pitchFamily="34" charset="0"/>
                <a:ea typeface="Times New Roman" panose="02020603050405020304" pitchFamily="18" charset="0"/>
              </a:rPr>
              <a:t>or cada tema:</a:t>
            </a:r>
            <a:endParaRPr dirty="0" lang="es-ES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indent="0" lvl="0"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dirty="0" lang="es-ES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dirty="0" lang="es-ES"/>
              <a:t> </a:t>
            </a:r>
            <a:endParaRPr dirty="0" lang="es-ES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dirty="0" lang="es-ES"/>
              <a:t> </a:t>
            </a:r>
            <a:r>
              <a:rPr altLang="es-ES" dirty="0" lang="en-US"/>
              <a:t>2.6 Relaciones Públicas (Definiciones de Relaciones Públicas, Planificación de las Relaciones Públicas, Identidad corporativa, Imagen corporativa, Públicos, Acciones de las Relaciones Públicas, Comunicación y evaluación de las Relaciones Públicas) .
2.7 Gestión de innovación (Objetivos de auditoría, Programa de auditoría, Técnicas de recolección de documentos, Evidencias de auditoría e Indicadores de gestión)  y del tema: Investigación y desarrollo, Propiedad Industrial, Programas y proyectos de Ciencia e Innovación Tecnológica, Patente, Marca, Invención y Licencia.
Ejercicio 2.5.1 al 2.5.4, 2.2.1 al 2.2.4 y el 2.6.1 al 2.6.4). </a:t>
            </a:r>
            <a:endParaRPr dirty="0" lang="en-US"/>
          </a:p>
          <a:p>
            <a:endParaRPr dirty="0" lang="en-US"/>
          </a:p>
          <a:p>
            <a:pPr algn="just" lv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dirty="0" lang="es-ES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 lang="es-ES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 lang="es-ES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 lang="es-ES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 lang="en-US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626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7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Padilla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5to año Pan D</dc:title>
  <dc:creator>Usuario de Windows</dc:creator>
  <cp:lastModifiedBy>Windows User</cp:lastModifiedBy>
  <dcterms:created xsi:type="dcterms:W3CDTF">2021-11-11T17:27:01Z</dcterms:created>
  <dcterms:modified xsi:type="dcterms:W3CDTF">2026-08-19T17:32:49Z</dcterms:modified>
</cp:coreProperties>
</file>