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74" r:id="rId1"/>
  </p:sldMasterIdLst>
  <p:notesMasterIdLst>
    <p:notesMasterId r:id="rId2"/>
  </p:notesMasterIdLst>
  <p:sldIdLst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</p:sldIdLst>
  <p:sldSz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786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tableStyles" Target="tableStyles.xml"/><Relationship Id="rId13" Type="http://schemas.openxmlformats.org/officeDocument/2006/relationships/presProps" Target="presProps.xml"/><Relationship Id="rId14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6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ctrTitle" hasCustomPrompt="1"/>
          </p:nvPr>
        </p:nvSpPr>
        <p:spPr>
          <a:xfrm>
            <a:off x="802227" y="3836213"/>
            <a:ext cx="10791152" cy="1845096"/>
          </a:xfrm>
          <a:noFill/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Click to edit </a:t>
            </a:r>
            <a:br>
              <a:rPr dirty="0" lang="en-US"/>
            </a:br>
            <a:r>
              <a:rPr dirty="0" lang="en-US"/>
              <a:t>Master title style</a:t>
            </a:r>
          </a:p>
        </p:txBody>
      </p:sp>
      <p:sp>
        <p:nvSpPr>
          <p:cNvPr id="1048607" name="Subtitle 2"/>
          <p:cNvSpPr>
            <a:spLocks noGrp="1"/>
          </p:cNvSpPr>
          <p:nvPr>
            <p:ph type="subTitle" idx="1"/>
          </p:nvPr>
        </p:nvSpPr>
        <p:spPr>
          <a:xfrm>
            <a:off x="802226" y="5668674"/>
            <a:ext cx="10791155" cy="814425"/>
          </a:xfrm>
        </p:spPr>
        <p:txBody>
          <a:bodyPr>
            <a:normAutofit/>
          </a:bodyPr>
          <a:lstStyle>
            <a:lvl1pPr algn="r" indent="0" marL="0">
              <a:buNone/>
              <a:defRPr b="0" sz="3733" i="0">
                <a:solidFill>
                  <a:srgbClr val="002060"/>
                </a:solidFill>
              </a:defRPr>
            </a:lvl1pPr>
            <a:lvl2pPr algn="ctr" indent="0" marL="609585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121917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2438339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3047924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4267093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4876678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dirty="0" lang="en-US"/>
              <a:t>Click to edit Master subtitle style</a:t>
            </a:r>
          </a:p>
        </p:txBody>
      </p:sp>
      <p:sp>
        <p:nvSpPr>
          <p:cNvPr id="10486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"/>
          <p:cNvSpPr>
            <a:spLocks noGrp="1"/>
          </p:cNvSpPr>
          <p:nvPr>
            <p:ph type="title"/>
          </p:nvPr>
        </p:nvSpPr>
        <p:spPr>
          <a:xfrm>
            <a:off x="598620" y="1722845"/>
            <a:ext cx="10994760" cy="1018033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30" name="Content Placeholder 2"/>
          <p:cNvSpPr>
            <a:spLocks noGrp="1"/>
          </p:cNvSpPr>
          <p:nvPr>
            <p:ph idx="1"/>
          </p:nvPr>
        </p:nvSpPr>
        <p:spPr>
          <a:xfrm>
            <a:off x="598621" y="2818180"/>
            <a:ext cx="10994760" cy="3461307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3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1_Title and Content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>
          <a:xfrm>
            <a:off x="3652719" y="578507"/>
            <a:ext cx="794066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652719" y="1598079"/>
            <a:ext cx="7940660" cy="4681415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7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indent="0" marL="609585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indent="0" marL="121917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indent="0" marL="182875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indent="0" marL="243833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indent="0" marL="304792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indent="0" marL="365750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indent="0" marL="4267093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indent="0" marL="4876678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52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3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Title 1"/>
          <p:cNvSpPr>
            <a:spLocks noGrp="1"/>
          </p:cNvSpPr>
          <p:nvPr>
            <p:ph type="title"/>
          </p:nvPr>
        </p:nvSpPr>
        <p:spPr>
          <a:xfrm>
            <a:off x="598620" y="1596540"/>
            <a:ext cx="10994761" cy="814427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12" name="Text Placeholder 2"/>
          <p:cNvSpPr>
            <a:spLocks noGrp="1"/>
          </p:cNvSpPr>
          <p:nvPr>
            <p:ph type="body" idx="1"/>
          </p:nvPr>
        </p:nvSpPr>
        <p:spPr>
          <a:xfrm>
            <a:off x="715839" y="2446425"/>
            <a:ext cx="5386917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13" name="Content Placeholder 3"/>
          <p:cNvSpPr>
            <a:spLocks noGrp="1"/>
          </p:cNvSpPr>
          <p:nvPr>
            <p:ph sz="half" idx="2"/>
          </p:nvPr>
        </p:nvSpPr>
        <p:spPr>
          <a:xfrm>
            <a:off x="715839" y="3021786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1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446425"/>
            <a:ext cx="5389033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15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3021786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1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5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35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6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1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4267"/>
            </a:lvl1pPr>
            <a:lvl2pPr indent="0" marL="609585">
              <a:buNone/>
              <a:defRPr sz="3733"/>
            </a:lvl2pPr>
            <a:lvl3pPr indent="0" marL="1219170">
              <a:buNone/>
              <a:defRPr sz="3200"/>
            </a:lvl3pPr>
            <a:lvl4pPr indent="0" marL="1828754">
              <a:buNone/>
              <a:defRPr sz="2667"/>
            </a:lvl4pPr>
            <a:lvl5pPr indent="0" marL="2438339">
              <a:buNone/>
              <a:defRPr sz="2667"/>
            </a:lvl5pPr>
            <a:lvl6pPr indent="0" marL="3047924">
              <a:buNone/>
              <a:defRPr sz="2667"/>
            </a:lvl6pPr>
            <a:lvl7pPr indent="0" marL="3657509">
              <a:buNone/>
              <a:defRPr sz="2667"/>
            </a:lvl7pPr>
            <a:lvl8pPr indent="0" marL="4267093">
              <a:buNone/>
              <a:defRPr sz="2667"/>
            </a:lvl8pPr>
            <a:lvl9pPr indent="0" marL="4876678">
              <a:buNone/>
              <a:defRPr sz="2667"/>
            </a:lvl9pPr>
          </a:lstStyle>
          <a:p>
            <a:endParaRPr lang="en-US"/>
          </a:p>
        </p:txBody>
      </p:sp>
      <p:sp>
        <p:nvSpPr>
          <p:cNvPr id="1048642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2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2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97152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5224408" y="3101618"/>
            <a:ext cx="1951712" cy="702615"/>
          </a:xfrm>
          <a:prstGeom prst="rect"/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3">
            <a:lum/>
          </a:blip>
          <a:srcRect/>
          <a:stretch>
            <a:fillRect/>
          </a:stretch>
        </a:blipFill>
      </p:bgPr>
    </p:bg>
    <p:spTree>
      <p:nvGrpSpPr>
        <p:cNvPr id="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1" name="TextBox 6"/>
          <p:cNvSpPr txBox="1"/>
          <p:nvPr userDrawn="1"/>
        </p:nvSpPr>
        <p:spPr>
          <a:xfrm>
            <a:off x="-12200" y="6951663"/>
            <a:ext cx="11186167" cy="666977"/>
          </a:xfrm>
          <a:prstGeom prst="rect"/>
          <a:noFill/>
        </p:spPr>
        <p:txBody>
          <a:bodyPr rtlCol="0" wrap="square">
            <a:spAutoFit/>
          </a:bodyPr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This presentation uses a free template provided by FPPT.com</a:t>
            </a:r>
          </a:p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www.free-power-point-templates.com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defTabSz="1219170" eaLnBrk="1" hangingPunct="1" latinLnBrk="0" rtl="0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1219170" eaLnBrk="1" hangingPunct="1" indent="-457189" latinLnBrk="0" marL="457189" rtl="0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indent="-380990" latinLnBrk="0" marL="990575" rtl="0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indent="-304792" latinLnBrk="0" marL="1523962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indent="-304792" latinLnBrk="0" marL="2133547" rtl="0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indent="-304792" latinLnBrk="0" marL="2743131" rtl="0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indent="-304792" latinLnBrk="0" marL="335271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indent="-304792" latinLnBrk="0" marL="3962301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indent="-304792" latinLnBrk="0" marL="457188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indent="-304792" latinLnBrk="0" marL="5181470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1219170" eaLnBrk="1" hangingPunct="1" latinLnBrk="0" marL="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latinLnBrk="0" marL="609585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latinLnBrk="0" marL="121917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latinLnBrk="0" marL="182875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latinLnBrk="0" marL="243833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latinLnBrk="0" marL="304792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latinLnBrk="0" marL="365750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latinLnBrk="0" marL="4267093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latinLnBrk="0" marL="4876678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Auditoría de Gestión  </a:t>
            </a:r>
            <a:endParaRPr dirty="0"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88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9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Ins: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Yenli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Padilla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Rectangle 3"/>
          <p:cNvSpPr/>
          <p:nvPr/>
        </p:nvSpPr>
        <p:spPr>
          <a:xfrm>
            <a:off x="3104147" y="695956"/>
            <a:ext cx="9087853" cy="5711998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Conferencia No </a:t>
            </a:r>
            <a:r>
              <a:rPr b="1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 </a:t>
            </a:r>
            <a:r>
              <a:rPr b="1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I: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Introducción a la Auditoría de Gestión.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Sumario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Concepto de gestión y control de gestión.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Interrelación entre la gestión, el control de la gestión y la auditoría de gestión.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Antecedentes, concepto, significado e importancia de la auditoría de gestión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 indent="-342900" lvl="0" marL="3429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Calibri" panose="020F0502020204030204" pitchFamily="34" charset="0"/>
              <a:buChar char="-"/>
            </a:pPr>
            <a:endParaRPr dirty="0" sz="3200" lang="es-ES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lv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Rectangle 3"/>
          <p:cNvSpPr/>
          <p:nvPr/>
        </p:nvSpPr>
        <p:spPr>
          <a:xfrm>
            <a:off x="5514111" y="918630"/>
            <a:ext cx="3303905" cy="567690"/>
          </a:xfrm>
          <a:prstGeom prst="rect"/>
        </p:spPr>
        <p:txBody>
          <a:bodyPr wrap="none">
            <a:spAutoFit/>
          </a:bodyPr>
          <a:p>
            <a:r>
              <a:rPr b="1" dirty="0" sz="32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b="1" dirty="0" sz="32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b="1" dirty="0" sz="32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b="1" dirty="0" sz="3200" lang="en-US" err="1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</a:t>
            </a:r>
            <a:r>
              <a:rPr b="1" dirty="0" sz="3200" lang="en-US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b="1" dirty="0" sz="3200" lang="en-US" err="1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Gestión</a:t>
            </a:r>
            <a:r>
              <a:rPr b="1" dirty="0" sz="32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b="1" dirty="0" sz="3200"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2" name="Rectangle 4"/>
          <p:cNvSpPr/>
          <p:nvPr/>
        </p:nvSpPr>
        <p:spPr>
          <a:xfrm>
            <a:off x="3606266" y="2142763"/>
            <a:ext cx="8112492" cy="954107"/>
          </a:xfrm>
          <a:prstGeom prst="rect"/>
        </p:spPr>
        <p:txBody>
          <a:bodyPr wrap="square">
            <a:spAutoFit/>
          </a:bodyPr>
          <a:p>
            <a:pPr algn="just"/>
            <a:r>
              <a:rPr dirty="0" sz="2800" lang="es-ES">
                <a:latin typeface="Arial" panose="020B0604020202020204" pitchFamily="34" charset="0"/>
                <a:cs typeface="Arial" panose="020B0604020202020204" pitchFamily="34" charset="0"/>
              </a:rPr>
              <a:t>conjunto de actividades coordinadas para dirigir y controlar una organización</a:t>
            </a:r>
            <a:endParaRPr dirty="0" sz="2800" lang="es-MX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3" name="Rectángulo 1"/>
          <p:cNvSpPr/>
          <p:nvPr/>
        </p:nvSpPr>
        <p:spPr>
          <a:xfrm rot="20521294">
            <a:off x="502920" y="1814798"/>
            <a:ext cx="1554480" cy="1461769"/>
          </a:xfrm>
          <a:prstGeom prst="rect"/>
        </p:spPr>
        <p:txBody>
          <a:bodyPr wrap="square">
            <a:spAutoFit/>
          </a:bodyPr>
          <a:p>
            <a:pPr lvl="0"/>
            <a:r>
              <a:rPr dirty="0" sz="2000" lang="es-ES" smtClean="0">
                <a:solidFill>
                  <a:prstClr val="white"/>
                </a:solidFill>
              </a:rPr>
              <a:t>Glosario de términos Resolución 60</a:t>
            </a:r>
            <a:endParaRPr dirty="0" sz="2000" 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Rectangle 3"/>
          <p:cNvSpPr/>
          <p:nvPr/>
        </p:nvSpPr>
        <p:spPr>
          <a:xfrm>
            <a:off x="4736871" y="872910"/>
            <a:ext cx="5267960" cy="567691"/>
          </a:xfrm>
          <a:prstGeom prst="rect"/>
        </p:spPr>
        <p:txBody>
          <a:bodyPr wrap="none">
            <a:spAutoFit/>
          </a:bodyPr>
          <a:p>
            <a:r>
              <a:rPr b="1" dirty="0" sz="32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¿Qué es Control de Gestión?</a:t>
            </a:r>
            <a:endParaRPr b="1" dirty="0" sz="3200"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5" name="Rectangle 4"/>
          <p:cNvSpPr/>
          <p:nvPr/>
        </p:nvSpPr>
        <p:spPr>
          <a:xfrm>
            <a:off x="3606266" y="2142763"/>
            <a:ext cx="8112492" cy="3160395"/>
          </a:xfrm>
          <a:prstGeom prst="rect"/>
        </p:spPr>
        <p:txBody>
          <a:bodyPr wrap="square">
            <a:spAutoFit/>
          </a:bodyPr>
          <a:p>
            <a:pPr algn="just"/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Control de Gestión es la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Actividad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gerencial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se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desarrolla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dentro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las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organizaciones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dirigida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asegurar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el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cumplimiento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misión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objetivos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de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sus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planes,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programas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metas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de las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disposiciones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u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normativas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que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regulan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desempeño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; y de que la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gestión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sea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eficaz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ajustada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parámetros</a:t>
            </a:r>
            <a:r>
              <a:rPr dirty="0" sz="28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dirty="0" sz="28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calidad</a:t>
            </a:r>
            <a:endParaRPr dirty="0" sz="2800"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Rectangle 3"/>
          <p:cNvSpPr/>
          <p:nvPr/>
        </p:nvSpPr>
        <p:spPr>
          <a:xfrm>
            <a:off x="4736871" y="872910"/>
            <a:ext cx="5583555" cy="567691"/>
          </a:xfrm>
          <a:prstGeom prst="rect"/>
        </p:spPr>
        <p:txBody>
          <a:bodyPr wrap="none">
            <a:spAutoFit/>
          </a:bodyPr>
          <a:p>
            <a:r>
              <a:rPr b="1" dirty="0" sz="32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¿Qué </a:t>
            </a:r>
            <a:r>
              <a:rPr b="1" dirty="0" sz="3200" lang="en-US" err="1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</a:t>
            </a:r>
            <a:r>
              <a:rPr b="1" dirty="0" sz="32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b="1" dirty="0" sz="3200" lang="en-US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Auditoria </a:t>
            </a:r>
            <a:r>
              <a:rPr b="1" dirty="0" sz="32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Gestión?</a:t>
            </a:r>
            <a:endParaRPr b="1" dirty="0" sz="3200"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7" name="Rectangle 4"/>
          <p:cNvSpPr/>
          <p:nvPr/>
        </p:nvSpPr>
        <p:spPr>
          <a:xfrm>
            <a:off x="3606266" y="2142763"/>
            <a:ext cx="8112492" cy="3602354"/>
          </a:xfrm>
          <a:prstGeom prst="rect"/>
        </p:spPr>
        <p:txBody>
          <a:bodyPr wrap="square">
            <a:spAutoFit/>
          </a:bodyPr>
          <a:p>
            <a:pPr algn="just" hangingPunct="0"/>
            <a:r>
              <a:rPr dirty="0" sz="2800" lang="es-CO">
                <a:latin typeface="Arial" panose="020B0604020202020204" pitchFamily="34" charset="0"/>
                <a:cs typeface="Arial" panose="020B0604020202020204" pitchFamily="34" charset="0"/>
              </a:rPr>
              <a:t>Es el </a:t>
            </a:r>
            <a:r>
              <a:rPr dirty="0" sz="2800" lang="es-ES">
                <a:latin typeface="Arial" panose="020B0604020202020204" pitchFamily="34" charset="0"/>
                <a:cs typeface="Arial" panose="020B0604020202020204" pitchFamily="34" charset="0"/>
              </a:rPr>
              <a:t>Examen y evaluación que se realiza a una entidad para establecer el grado de economía, eficiencia y eficacia en la planificación, control y uso de los recursos y comprobar la observación de las disposiciones pertinentes, con el objetivo de verificar la utilización más racional de los recursos y mejorar las actividades y materias </a:t>
            </a:r>
            <a:r>
              <a:rPr dirty="0" sz="2800" lang="es-ES" smtClean="0">
                <a:latin typeface="Arial" panose="020B0604020202020204" pitchFamily="34" charset="0"/>
                <a:cs typeface="Arial" panose="020B0604020202020204" pitchFamily="34" charset="0"/>
              </a:rPr>
              <a:t>examinadas</a:t>
            </a:r>
            <a:endParaRPr dirty="0" sz="2800" lang="es-MX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Rectangle 3"/>
          <p:cNvSpPr/>
          <p:nvPr/>
        </p:nvSpPr>
        <p:spPr>
          <a:xfrm>
            <a:off x="3515800" y="392850"/>
            <a:ext cx="7413626" cy="567690"/>
          </a:xfrm>
          <a:prstGeom prst="rect"/>
        </p:spPr>
        <p:txBody>
          <a:bodyPr wrap="none">
            <a:spAutoFit/>
          </a:bodyPr>
          <a:p>
            <a:r>
              <a:rPr b="1" dirty="0" sz="3200" lang="en-US" err="1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Antecedentes</a:t>
            </a:r>
            <a:r>
              <a:rPr b="1" dirty="0" sz="3200" lang="en-US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la Auditoria </a:t>
            </a:r>
            <a:r>
              <a:rPr b="1" dirty="0" sz="32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</a:t>
            </a:r>
            <a:r>
              <a:rPr b="1" dirty="0" sz="3200" lang="en-US" err="1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Gestión</a:t>
            </a:r>
            <a:endParaRPr b="1" dirty="0" sz="3200"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9" name="Rectangle 4"/>
          <p:cNvSpPr/>
          <p:nvPr/>
        </p:nvSpPr>
        <p:spPr>
          <a:xfrm>
            <a:off x="3245146" y="1297665"/>
            <a:ext cx="8564078" cy="4189730"/>
          </a:xfrm>
          <a:prstGeom prst="rect"/>
        </p:spPr>
        <p:txBody>
          <a:bodyPr wrap="square">
            <a:spAutoFit/>
          </a:bodyPr>
          <a:p>
            <a:pPr algn="just" indent="-342900" marL="342900">
              <a:buFont typeface="Arial" pitchFamily="34" charset="0"/>
              <a:buChar char="•"/>
            </a:pPr>
            <a:r>
              <a:rPr dirty="0" sz="2400" lang="es-ES">
                <a:latin typeface="Arial" pitchFamily="34" charset="0"/>
                <a:cs typeface="Arial" pitchFamily="34" charset="0"/>
              </a:rPr>
              <a:t>Se tiene conocimiento que la auditoría se desarrolla en el siglo XIII después de cristo en Inglaterra, la auditoría surge con la necesidad de comprender la honestidad y el deseo de los administradores de que su buen trabajo quedase comprado.</a:t>
            </a:r>
          </a:p>
          <a:p>
            <a:pPr algn="just"/>
            <a:endParaRPr dirty="0" sz="2400" lang="es-ES">
              <a:latin typeface="Arial" pitchFamily="34" charset="0"/>
              <a:cs typeface="Arial" pitchFamily="34" charset="0"/>
            </a:endParaRPr>
          </a:p>
          <a:p>
            <a:pPr algn="just" indent="-342900" marL="342900">
              <a:buFont typeface="Arial" pitchFamily="34" charset="0"/>
              <a:buChar char="•"/>
            </a:pPr>
            <a:r>
              <a:rPr dirty="0" sz="2400" lang="es-ES">
                <a:latin typeface="Arial" pitchFamily="34" charset="0"/>
                <a:cs typeface="Arial" pitchFamily="34" charset="0"/>
              </a:rPr>
              <a:t>La palabra auditoría viene del latín AUDITORIUS, y de esta proviene auditor, que tiene la virtud de oír, esa virtud de oír y revisar cuentas está encaminada a la evaluación de la economía, la eficiencia y la eficacia en el uso de los recursos, así como al control de los mismos. </a:t>
            </a:r>
          </a:p>
        </p:txBody>
      </p:sp>
    </p:spTree>
  </p:cSld>
  <p:clrMapOvr>
    <a:masterClrMapping/>
  </p:clrMapOvr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Rectangle 3"/>
          <p:cNvSpPr/>
          <p:nvPr/>
        </p:nvSpPr>
        <p:spPr>
          <a:xfrm>
            <a:off x="4338760" y="415710"/>
            <a:ext cx="6716903" cy="584775"/>
          </a:xfrm>
          <a:prstGeom prst="rect"/>
        </p:spPr>
        <p:txBody>
          <a:bodyPr wrap="none">
            <a:spAutoFit/>
          </a:bodyPr>
          <a:p>
            <a:r>
              <a:rPr b="1" dirty="0" sz="3200" lang="en-US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Auditoria </a:t>
            </a:r>
            <a:r>
              <a:rPr b="1" dirty="0" sz="3200" lang="en-US" err="1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Financiera</a:t>
            </a:r>
            <a:r>
              <a:rPr b="1" dirty="0" sz="3200" lang="en-US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</a:t>
            </a:r>
            <a:r>
              <a:rPr b="1" dirty="0" sz="3200" lang="en-US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</a:t>
            </a:r>
            <a:r>
              <a:rPr b="1" dirty="0" sz="3200" lang="en-US" err="1" smtClean="0">
                <a:solidFill>
                  <a:prstClr val="black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Gestión</a:t>
            </a:r>
            <a:endParaRPr b="1" dirty="0" sz="3200" lang="en-US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194304" name="Tabla 1"/>
          <p:cNvGraphicFramePr>
            <a:graphicFrameLocks noGrp="1"/>
          </p:cNvGraphicFramePr>
          <p:nvPr/>
        </p:nvGraphicFramePr>
        <p:xfrm>
          <a:off x="3975100" y="1447800"/>
          <a:ext cx="7213600" cy="44577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16077"/>
                <a:gridCol w="2455178"/>
                <a:gridCol w="2642345"/>
              </a:tblGrid>
              <a:tr h="212272">
                <a:tc>
                  <a:txBody>
                    <a:bodyPr/>
                    <a:p>
                      <a:pPr algn="ctr" fontAlgn="base" hangingPunct="0">
                        <a:spcAft>
                          <a:spcPts val="0"/>
                        </a:spcAft>
                      </a:pPr>
                      <a:r>
                        <a:rPr b="1" sz="1100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ASPECTO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ase" hangingPunct="0">
                        <a:spcAft>
                          <a:spcPts val="0"/>
                        </a:spcAft>
                      </a:pPr>
                      <a:r>
                        <a:rPr b="1" sz="1100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AUDITORIA FINANCIERA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ctr" fontAlgn="base" hangingPunct="0">
                        <a:spcAft>
                          <a:spcPts val="0"/>
                        </a:spcAft>
                      </a:pPr>
                      <a:r>
                        <a:rPr b="1" sz="1100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AUDITORIA DE GESTIÓN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272">
                <a:tc>
                  <a:txBody>
                    <a:bodyPr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b="1" sz="1100" i="1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Estados Financieros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sz="1100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Son un fin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sz="1100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Son un medio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814">
                <a:tc>
                  <a:txBody>
                    <a:bodyPr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b="1" sz="1100" i="1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Objetivos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sz="1100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Emitir una opinión acerca de la razonabilidad de los Estados financieros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sz="1100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Ayudar a la administración a aumentar su economía, su eficiencia y su Eficacia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814">
                <a:tc>
                  <a:txBody>
                    <a:bodyPr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b="1" sz="1100" i="1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Insumos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sz="1100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Emplea los estados financieros, principios de contabilidad generalmente aceptados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sz="1100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Emplea los planes estratégicos, los presupuestos.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6814">
                <a:tc>
                  <a:txBody>
                    <a:bodyPr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b="1" sz="1100" i="1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El control interno 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b="1" sz="1100" i="1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sz="1100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Está orientado a lograr estados financieros confiables y en el marco legal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sz="1100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Evalúa el control interno en forma integral, relacionado con el cumplimiento de metas y objetivos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1357">
                <a:tc>
                  <a:txBody>
                    <a:bodyPr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b="1" sz="1100" i="1" lang="es-ES_tradnl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Las personas que la realizan son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b="1" sz="1100" i="1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sz="1100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Participan fundamentalmente profesionales del área económica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sz="1100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Participa un equipo multidisciplinario integrado por profesionales de las especialidades afines a la actividad que se audita.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61357">
                <a:tc>
                  <a:txBody>
                    <a:bodyPr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b="1" sz="1100" i="1" lang="es-ES_tradnl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Las recomendaciones se orientan a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b="1" sz="1100" i="1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sz="1100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Las recomendaciones se orientan a mejoras en el sistema contable</a:t>
                      </a:r>
                      <a:endParaRPr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fontAlgn="base" hangingPunct="0">
                        <a:spcAft>
                          <a:spcPts val="0"/>
                        </a:spcAft>
                      </a:pPr>
                      <a:r>
                        <a:rPr dirty="0" sz="1100" lang="es-ES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Las recomendaciones se orientan a erradicar las causas de las desviaciones y al logro de las metas y los objetivos de la organización</a:t>
                      </a:r>
                      <a:endParaRPr dirty="0" sz="1200" lang="es-MX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Rectangle 3"/>
          <p:cNvSpPr/>
          <p:nvPr/>
        </p:nvSpPr>
        <p:spPr>
          <a:xfrm>
            <a:off x="3177540" y="1368563"/>
            <a:ext cx="8807116" cy="2068195"/>
          </a:xfrm>
          <a:prstGeom prst="rect"/>
        </p:spPr>
        <p:txBody>
          <a:bodyPr wrap="square">
            <a:spAutoFit/>
          </a:bodyPr>
          <a:p>
            <a:pPr algn="just" indent="-342900" lvl="0" marL="3429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dirty="0" sz="2400" lang="es-ES" spc="-15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Trabajo </a:t>
            </a:r>
            <a:r>
              <a:rPr dirty="0" sz="2400" lang="es-ES" spc="-15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extraclase</a:t>
            </a:r>
            <a:r>
              <a:rPr dirty="0" sz="2400" lang="es-E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Buscar todo lo referente al desarrollo de la auditoría de gestión en Cuba.</a:t>
            </a:r>
            <a:endParaRPr dirty="0" sz="24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dirty="0" sz="2400" lang="es-E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Trabajo </a:t>
            </a:r>
            <a:r>
              <a:rPr dirty="0" sz="2400" lang="es-ES" spc="-15" err="1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extraclase</a:t>
            </a:r>
            <a:r>
              <a:rPr dirty="0" sz="2400" lang="es-ES" spc="-15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con búsquedas bibliográficas relacionadas con el sistema de Gestión y Dirección empresarial cubano en el marco de la actualización del modelo económico cubano</a:t>
            </a:r>
            <a:r>
              <a:rPr dirty="0" sz="2400" lang="es-ES" spc="-15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dirty="0" sz="24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8602" name="Rectangle 4"/>
          <p:cNvSpPr/>
          <p:nvPr/>
        </p:nvSpPr>
        <p:spPr>
          <a:xfrm rot="20355808">
            <a:off x="288443" y="1623039"/>
            <a:ext cx="1589467" cy="830997"/>
          </a:xfrm>
          <a:prstGeom prst="rect"/>
        </p:spPr>
        <p:txBody>
          <a:bodyPr wrap="square">
            <a:spAutoFit/>
          </a:bodyPr>
          <a:p>
            <a:r>
              <a:rPr b="1" dirty="0" sz="2400" lang="en-US" spc="-15" err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estudio</a:t>
            </a:r>
            <a:r>
              <a:rPr b="1" dirty="0" sz="2400" lang="en-US" spc="-15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b="1" dirty="0" sz="2400" lang="en-US" spc="-15" smtClean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b="1" dirty="0" sz="2400" lang="en-US" spc="-15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individual</a:t>
            </a:r>
            <a:endParaRPr dirty="0" sz="2400" 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Auditoría de Gestión  </a:t>
            </a:r>
            <a:endParaRPr dirty="0" 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CuadroTexto 4"/>
          <p:cNvSpPr txBox="1"/>
          <p:nvPr/>
        </p:nvSpPr>
        <p:spPr>
          <a:xfrm rot="20530022">
            <a:off x="419408" y="1757345"/>
            <a:ext cx="1839325" cy="1323439"/>
          </a:xfrm>
          <a:prstGeom prst="rect"/>
          <a:noFill/>
        </p:spPr>
        <p:txBody>
          <a:bodyPr rtlCol="0" wrap="square">
            <a:spAutoFit/>
          </a:bodyPr>
          <a:p>
            <a:r>
              <a:rPr dirty="0" sz="2000" lang="es-ES" smtClean="0">
                <a:solidFill>
                  <a:prstClr val="white"/>
                </a:solidFill>
              </a:rPr>
              <a:t>Manual de Procedimientos </a:t>
            </a:r>
          </a:p>
          <a:p>
            <a:r>
              <a:rPr dirty="0" sz="2000" lang="es-ES" smtClean="0">
                <a:solidFill>
                  <a:prstClr val="white"/>
                </a:solidFill>
              </a:rPr>
              <a:t>de Auditoría</a:t>
            </a:r>
          </a:p>
          <a:p>
            <a:r>
              <a:rPr dirty="0" sz="2000" lang="es-ES" smtClean="0">
                <a:solidFill>
                  <a:prstClr val="white"/>
                </a:solidFill>
              </a:rPr>
              <a:t>Tomo II</a:t>
            </a:r>
            <a:endParaRPr dirty="0" sz="2000" lang="en-US" smtClean="0">
              <a:solidFill>
                <a:prstClr val="white"/>
              </a:solidFill>
            </a:endParaRPr>
          </a:p>
        </p:txBody>
      </p:sp>
      <p:sp>
        <p:nvSpPr>
          <p:cNvPr id="1048605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dirty="0" sz="3200" lang="en-US" err="1" smtClean="0">
                <a:solidFill>
                  <a:prstClr val="black"/>
                </a:solidFill>
              </a:rPr>
              <a:t>Profesora</a:t>
            </a:r>
            <a:r>
              <a:rPr dirty="0" sz="3200" lang="en-US" smtClean="0">
                <a:solidFill>
                  <a:prstClr val="black"/>
                </a:solidFill>
              </a:rPr>
              <a:t> Ins: </a:t>
            </a:r>
            <a:r>
              <a:rPr dirty="0" sz="3200" lang="en-US" err="1" smtClean="0">
                <a:solidFill>
                  <a:prstClr val="black"/>
                </a:solidFill>
              </a:rPr>
              <a:t>Lic</a:t>
            </a:r>
            <a:r>
              <a:rPr dirty="0" sz="3200" lang="en-US" smtClean="0">
                <a:solidFill>
                  <a:prstClr val="black"/>
                </a:solidFill>
              </a:rPr>
              <a:t>. </a:t>
            </a:r>
            <a:r>
              <a:rPr dirty="0" sz="3200" lang="en-US" err="1" smtClean="0">
                <a:solidFill>
                  <a:prstClr val="black"/>
                </a:solidFill>
              </a:rPr>
              <a:t>Yenli</a:t>
            </a:r>
            <a:r>
              <a:rPr dirty="0" sz="3200" lang="en-US" smtClean="0">
                <a:solidFill>
                  <a:prstClr val="black"/>
                </a:solidFill>
              </a:rPr>
              <a:t> Padilla </a:t>
            </a:r>
            <a:r>
              <a:rPr dirty="0" sz="3200" lang="en-US" err="1" smtClean="0">
                <a:solidFill>
                  <a:prstClr val="black"/>
                </a:solidFill>
              </a:rPr>
              <a:t>Triana</a:t>
            </a:r>
            <a:endParaRPr dirty="0" sz="3200" 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p:timing/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5to año Pan D</dc:title>
  <dc:creator>Usuario de Windows</dc:creator>
  <cp:lastModifiedBy>Usuario de Windows</cp:lastModifiedBy>
  <dcterms:created xsi:type="dcterms:W3CDTF">2021-11-06T11:27:01Z</dcterms:created>
  <dcterms:modified xsi:type="dcterms:W3CDTF">2026-08-17T18:19:05Z</dcterms:modified>
</cp:coreProperties>
</file>