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29" r:id="rId2"/>
    <p:sldId id="328" r:id="rId3"/>
    <p:sldId id="294" r:id="rId4"/>
    <p:sldId id="312" r:id="rId5"/>
    <p:sldId id="315" r:id="rId6"/>
    <p:sldId id="331" r:id="rId7"/>
    <p:sldId id="316" r:id="rId8"/>
    <p:sldId id="356" r:id="rId9"/>
    <p:sldId id="333" r:id="rId10"/>
    <p:sldId id="336" r:id="rId11"/>
    <p:sldId id="319" r:id="rId12"/>
    <p:sldId id="320" r:id="rId13"/>
    <p:sldId id="357" r:id="rId14"/>
    <p:sldId id="358" r:id="rId15"/>
    <p:sldId id="335" r:id="rId16"/>
    <p:sldId id="322" r:id="rId17"/>
    <p:sldId id="338" r:id="rId18"/>
    <p:sldId id="337" r:id="rId19"/>
    <p:sldId id="339" r:id="rId20"/>
    <p:sldId id="340" r:id="rId21"/>
    <p:sldId id="346" r:id="rId22"/>
    <p:sldId id="341" r:id="rId23"/>
    <p:sldId id="342" r:id="rId24"/>
    <p:sldId id="343" r:id="rId25"/>
    <p:sldId id="345" r:id="rId26"/>
    <p:sldId id="324" r:id="rId27"/>
    <p:sldId id="347" r:id="rId28"/>
    <p:sldId id="348" r:id="rId29"/>
    <p:sldId id="330" r:id="rId30"/>
    <p:sldId id="349" r:id="rId31"/>
    <p:sldId id="351" r:id="rId32"/>
    <p:sldId id="352" r:id="rId33"/>
    <p:sldId id="307" r:id="rId34"/>
    <p:sldId id="353" r:id="rId35"/>
    <p:sldId id="309" r:id="rId36"/>
    <p:sldId id="354" r:id="rId37"/>
    <p:sldId id="355"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FCA9"/>
    <a:srgbClr val="11F606"/>
    <a:srgbClr val="A973BF"/>
    <a:srgbClr val="FD77F7"/>
    <a:srgbClr val="2C4881"/>
    <a:srgbClr val="425972"/>
    <a:srgbClr val="113F71"/>
    <a:srgbClr val="FBFB15"/>
    <a:srgbClr val="A5A5A5"/>
    <a:srgbClr val="FF88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37" autoAdjust="0"/>
    <p:restoredTop sz="94660" autoAdjust="0"/>
  </p:normalViewPr>
  <p:slideViewPr>
    <p:cSldViewPr>
      <p:cViewPr varScale="1">
        <p:scale>
          <a:sx n="58" d="100"/>
          <a:sy n="58" d="100"/>
        </p:scale>
        <p:origin x="184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7B8D20-29FD-4DD9-9AF2-778E40E3859D}"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s-ES"/>
        </a:p>
      </dgm:t>
    </dgm:pt>
    <dgm:pt modelId="{A08CD532-CEED-4B85-B7AD-1C86A9518868}">
      <dgm:prSet phldrT="[Texto]" custT="1"/>
      <dgm:spPr/>
      <dgm:t>
        <a:bodyPr/>
        <a:lstStyle/>
        <a:p>
          <a:pPr algn="ctr"/>
          <a:r>
            <a:rPr lang="es-ES" altLang="es-ES" sz="2000" b="1" dirty="0" smtClean="0">
              <a:solidFill>
                <a:schemeClr val="tx2"/>
              </a:solidFill>
            </a:rPr>
            <a:t>PRODUCTOS</a:t>
          </a:r>
          <a:endParaRPr lang="es-ES" sz="2000" dirty="0">
            <a:solidFill>
              <a:schemeClr val="tx2"/>
            </a:solidFill>
          </a:endParaRPr>
        </a:p>
      </dgm:t>
    </dgm:pt>
    <dgm:pt modelId="{536A8C95-7C99-423A-8C00-F089F6B4B410}" type="parTrans" cxnId="{CCA92E20-F509-402E-841E-2517019C18D7}">
      <dgm:prSet/>
      <dgm:spPr/>
      <dgm:t>
        <a:bodyPr/>
        <a:lstStyle/>
        <a:p>
          <a:pPr algn="ctr"/>
          <a:endParaRPr lang="es-ES" sz="1600">
            <a:solidFill>
              <a:schemeClr val="tx2"/>
            </a:solidFill>
          </a:endParaRPr>
        </a:p>
      </dgm:t>
    </dgm:pt>
    <dgm:pt modelId="{BF76EA69-C2F1-4DFD-B9CE-52C2CFF3CA5B}" type="sibTrans" cxnId="{CCA92E20-F509-402E-841E-2517019C18D7}">
      <dgm:prSet/>
      <dgm:spPr/>
      <dgm:t>
        <a:bodyPr/>
        <a:lstStyle/>
        <a:p>
          <a:pPr algn="ctr"/>
          <a:endParaRPr lang="es-ES" sz="1600">
            <a:solidFill>
              <a:schemeClr val="tx2"/>
            </a:solidFill>
          </a:endParaRPr>
        </a:p>
      </dgm:t>
    </dgm:pt>
    <dgm:pt modelId="{2A532020-8823-48CC-B925-83B006ED272B}">
      <dgm:prSet phldrT="[Texto]" custT="1"/>
      <dgm:spPr/>
      <dgm:t>
        <a:bodyPr/>
        <a:lstStyle/>
        <a:p>
          <a:pPr algn="just"/>
          <a:r>
            <a:rPr lang="es-ES" altLang="es-ES" sz="1600" b="1" smtClean="0">
              <a:solidFill>
                <a:schemeClr val="tx2"/>
              </a:solidFill>
            </a:rPr>
            <a:t>Las necesidades humanas, deseos y demandas sugieren que existen productos disponibles para satisfacerlas. </a:t>
          </a:r>
          <a:endParaRPr lang="es-ES" sz="1600" dirty="0">
            <a:solidFill>
              <a:schemeClr val="tx2"/>
            </a:solidFill>
          </a:endParaRPr>
        </a:p>
      </dgm:t>
    </dgm:pt>
    <dgm:pt modelId="{5DBFFFBA-5B46-46D0-A81C-7AFF9911148A}" type="parTrans" cxnId="{5927ACF1-9032-480F-808F-AEEE98B35C34}">
      <dgm:prSet/>
      <dgm:spPr/>
      <dgm:t>
        <a:bodyPr/>
        <a:lstStyle/>
        <a:p>
          <a:pPr algn="ctr"/>
          <a:endParaRPr lang="es-ES" sz="1600">
            <a:solidFill>
              <a:schemeClr val="tx2"/>
            </a:solidFill>
          </a:endParaRPr>
        </a:p>
      </dgm:t>
    </dgm:pt>
    <dgm:pt modelId="{54BED9BD-325F-4C09-870D-2E67ADFDB1E6}" type="sibTrans" cxnId="{5927ACF1-9032-480F-808F-AEEE98B35C34}">
      <dgm:prSet/>
      <dgm:spPr/>
      <dgm:t>
        <a:bodyPr/>
        <a:lstStyle/>
        <a:p>
          <a:pPr algn="ctr"/>
          <a:endParaRPr lang="es-ES" sz="1600">
            <a:solidFill>
              <a:schemeClr val="tx2"/>
            </a:solidFill>
          </a:endParaRPr>
        </a:p>
      </dgm:t>
    </dgm:pt>
    <dgm:pt modelId="{AD15FE6B-1A56-4B09-B61A-BC476CE3DC42}">
      <dgm:prSet phldrT="[Texto]" custT="1"/>
      <dgm:spPr>
        <a:solidFill>
          <a:srgbClr val="11F606"/>
        </a:solidFill>
      </dgm:spPr>
      <dgm:t>
        <a:bodyPr/>
        <a:lstStyle/>
        <a:p>
          <a:pPr algn="ctr"/>
          <a:r>
            <a:rPr lang="es-ES" altLang="es-ES" sz="2000" b="1" smtClean="0">
              <a:solidFill>
                <a:schemeClr val="tx2"/>
              </a:solidFill>
            </a:rPr>
            <a:t>INTERCAMBIO</a:t>
          </a:r>
          <a:endParaRPr lang="es-ES" sz="2000" dirty="0">
            <a:solidFill>
              <a:schemeClr val="tx2"/>
            </a:solidFill>
          </a:endParaRPr>
        </a:p>
      </dgm:t>
    </dgm:pt>
    <dgm:pt modelId="{F3E91857-7AD5-4BE4-B42C-BDEBC5ADD0DC}" type="parTrans" cxnId="{110E2951-01A5-42A5-80B7-DBDB71A59D3A}">
      <dgm:prSet/>
      <dgm:spPr/>
      <dgm:t>
        <a:bodyPr/>
        <a:lstStyle/>
        <a:p>
          <a:pPr algn="ctr"/>
          <a:endParaRPr lang="es-ES" sz="1600">
            <a:solidFill>
              <a:schemeClr val="tx2"/>
            </a:solidFill>
          </a:endParaRPr>
        </a:p>
      </dgm:t>
    </dgm:pt>
    <dgm:pt modelId="{3B5078E7-3AFE-4F78-B2F5-90D921EF918C}" type="sibTrans" cxnId="{110E2951-01A5-42A5-80B7-DBDB71A59D3A}">
      <dgm:prSet/>
      <dgm:spPr/>
      <dgm:t>
        <a:bodyPr/>
        <a:lstStyle/>
        <a:p>
          <a:pPr algn="ctr"/>
          <a:endParaRPr lang="es-ES" sz="1600">
            <a:solidFill>
              <a:schemeClr val="tx2"/>
            </a:solidFill>
          </a:endParaRPr>
        </a:p>
      </dgm:t>
    </dgm:pt>
    <dgm:pt modelId="{CC6FE498-031D-4BD7-9AD6-43D8A2F69636}">
      <dgm:prSet phldrT="[Texto]" custT="1"/>
      <dgm:spPr/>
      <dgm:t>
        <a:bodyPr/>
        <a:lstStyle/>
        <a:p>
          <a:pPr algn="just"/>
          <a:r>
            <a:rPr lang="es-ES" altLang="es-ES" sz="1600" b="1" smtClean="0">
              <a:solidFill>
                <a:schemeClr val="tx2"/>
              </a:solidFill>
            </a:rPr>
            <a:t>El marketing ocurre cuando las personas deciden satisfacer necesidades y deseos mediante el intercambio. </a:t>
          </a:r>
          <a:endParaRPr lang="es-ES" sz="1600" dirty="0">
            <a:solidFill>
              <a:schemeClr val="tx2"/>
            </a:solidFill>
          </a:endParaRPr>
        </a:p>
      </dgm:t>
    </dgm:pt>
    <dgm:pt modelId="{6A7016A9-75D8-4C23-80DC-9C0A240A7B0B}" type="parTrans" cxnId="{A65CCADE-60D0-4C87-A430-F4519D4656BC}">
      <dgm:prSet/>
      <dgm:spPr/>
      <dgm:t>
        <a:bodyPr/>
        <a:lstStyle/>
        <a:p>
          <a:pPr algn="ctr"/>
          <a:endParaRPr lang="es-ES" sz="1600">
            <a:solidFill>
              <a:schemeClr val="tx2"/>
            </a:solidFill>
          </a:endParaRPr>
        </a:p>
      </dgm:t>
    </dgm:pt>
    <dgm:pt modelId="{AA7E7374-8601-45CB-943A-73EA697A4F02}" type="sibTrans" cxnId="{A65CCADE-60D0-4C87-A430-F4519D4656BC}">
      <dgm:prSet/>
      <dgm:spPr/>
      <dgm:t>
        <a:bodyPr/>
        <a:lstStyle/>
        <a:p>
          <a:pPr algn="ctr"/>
          <a:endParaRPr lang="es-ES" sz="1600">
            <a:solidFill>
              <a:schemeClr val="tx2"/>
            </a:solidFill>
          </a:endParaRPr>
        </a:p>
      </dgm:t>
    </dgm:pt>
    <dgm:pt modelId="{F59BC588-CE1F-4F80-B583-91EA59E504C8}">
      <dgm:prSet custT="1"/>
      <dgm:spPr/>
      <dgm:t>
        <a:bodyPr/>
        <a:lstStyle/>
        <a:p>
          <a:pPr algn="just"/>
          <a:r>
            <a:rPr lang="es-ES" altLang="es-ES" sz="1600" b="1" smtClean="0">
              <a:solidFill>
                <a:schemeClr val="tx2"/>
              </a:solidFill>
            </a:rPr>
            <a:t>Un </a:t>
          </a:r>
          <a:r>
            <a:rPr lang="es-ES" altLang="es-ES" sz="1600" b="1" i="1" u="none" smtClean="0">
              <a:solidFill>
                <a:srgbClr val="FF0000"/>
              </a:solidFill>
            </a:rPr>
            <a:t>producto</a:t>
          </a:r>
          <a:r>
            <a:rPr lang="es-ES" altLang="es-ES" sz="1600" b="1" smtClean="0">
              <a:solidFill>
                <a:schemeClr val="tx2"/>
              </a:solidFill>
            </a:rPr>
            <a:t> es cualquier cosa que pueda ser ofrecida en un mercado para atención, adquisición, uso o consumo y que  pueda satisfacer una necesidad o deseo.</a:t>
          </a:r>
          <a:endParaRPr lang="es-ES" altLang="es-ES" sz="1600" b="1" dirty="0" smtClean="0">
            <a:solidFill>
              <a:schemeClr val="tx2"/>
            </a:solidFill>
          </a:endParaRPr>
        </a:p>
      </dgm:t>
    </dgm:pt>
    <dgm:pt modelId="{BFB05C75-D629-4A48-8920-3F3C42C3916F}" type="parTrans" cxnId="{A1F261ED-D195-4035-9051-7342C2094755}">
      <dgm:prSet/>
      <dgm:spPr/>
      <dgm:t>
        <a:bodyPr/>
        <a:lstStyle/>
        <a:p>
          <a:pPr algn="ctr"/>
          <a:endParaRPr lang="es-ES" sz="1600">
            <a:solidFill>
              <a:schemeClr val="tx2"/>
            </a:solidFill>
          </a:endParaRPr>
        </a:p>
      </dgm:t>
    </dgm:pt>
    <dgm:pt modelId="{9F485B58-8318-49F8-A047-247ED3418648}" type="sibTrans" cxnId="{A1F261ED-D195-4035-9051-7342C2094755}">
      <dgm:prSet/>
      <dgm:spPr/>
      <dgm:t>
        <a:bodyPr/>
        <a:lstStyle/>
        <a:p>
          <a:pPr algn="ctr"/>
          <a:endParaRPr lang="es-ES" sz="1600">
            <a:solidFill>
              <a:schemeClr val="tx2"/>
            </a:solidFill>
          </a:endParaRPr>
        </a:p>
      </dgm:t>
    </dgm:pt>
    <dgm:pt modelId="{38490632-988C-407B-9846-80434D64DE2B}">
      <dgm:prSet custT="1"/>
      <dgm:spPr/>
      <dgm:t>
        <a:bodyPr/>
        <a:lstStyle/>
        <a:p>
          <a:pPr algn="just"/>
          <a:r>
            <a:rPr lang="es-ES" altLang="es-ES" sz="1600" b="1" i="1" u="none" smtClean="0">
              <a:solidFill>
                <a:srgbClr val="FF0000"/>
              </a:solidFill>
            </a:rPr>
            <a:t>Intercambio</a:t>
          </a:r>
          <a:r>
            <a:rPr lang="es-ES" altLang="es-ES" sz="1600" b="1" smtClean="0">
              <a:solidFill>
                <a:schemeClr val="tx2"/>
              </a:solidFill>
            </a:rPr>
            <a:t> es el acto de obtener un objeto deseado de alguien ofreciendo algo a cambio</a:t>
          </a:r>
          <a:endParaRPr lang="es-ES" altLang="es-ES" sz="1600" b="1" dirty="0" smtClean="0">
            <a:solidFill>
              <a:schemeClr val="tx2"/>
            </a:solidFill>
          </a:endParaRPr>
        </a:p>
      </dgm:t>
    </dgm:pt>
    <dgm:pt modelId="{380D5746-DEA4-49DA-93CC-ECDD6CD584EF}" type="parTrans" cxnId="{BE5B6C95-48E3-42E9-9FC8-DC139E3B4818}">
      <dgm:prSet/>
      <dgm:spPr/>
      <dgm:t>
        <a:bodyPr/>
        <a:lstStyle/>
        <a:p>
          <a:pPr algn="ctr"/>
          <a:endParaRPr lang="es-ES" sz="1600">
            <a:solidFill>
              <a:schemeClr val="tx2"/>
            </a:solidFill>
          </a:endParaRPr>
        </a:p>
      </dgm:t>
    </dgm:pt>
    <dgm:pt modelId="{F2C2812B-F7E0-4CAD-8C6B-F1739CED3F53}" type="sibTrans" cxnId="{BE5B6C95-48E3-42E9-9FC8-DC139E3B4818}">
      <dgm:prSet/>
      <dgm:spPr/>
      <dgm:t>
        <a:bodyPr/>
        <a:lstStyle/>
        <a:p>
          <a:pPr algn="ctr"/>
          <a:endParaRPr lang="es-ES" sz="1600">
            <a:solidFill>
              <a:schemeClr val="tx2"/>
            </a:solidFill>
          </a:endParaRPr>
        </a:p>
      </dgm:t>
    </dgm:pt>
    <dgm:pt modelId="{3CF8EA91-FD0E-42FF-BA0E-5135BADBB101}" type="pres">
      <dgm:prSet presAssocID="{B47B8D20-29FD-4DD9-9AF2-778E40E3859D}" presName="Name0" presStyleCnt="0">
        <dgm:presLayoutVars>
          <dgm:dir/>
          <dgm:animLvl val="lvl"/>
          <dgm:resizeHandles val="exact"/>
        </dgm:presLayoutVars>
      </dgm:prSet>
      <dgm:spPr/>
      <dgm:t>
        <a:bodyPr/>
        <a:lstStyle/>
        <a:p>
          <a:endParaRPr lang="es-ES"/>
        </a:p>
      </dgm:t>
    </dgm:pt>
    <dgm:pt modelId="{6D7765F9-BA23-4154-BEA1-166966038DBB}" type="pres">
      <dgm:prSet presAssocID="{A08CD532-CEED-4B85-B7AD-1C86A9518868}" presName="linNode" presStyleCnt="0"/>
      <dgm:spPr/>
    </dgm:pt>
    <dgm:pt modelId="{1B293DAC-5C1A-4BD6-9CE5-EF6FE8960B1F}" type="pres">
      <dgm:prSet presAssocID="{A08CD532-CEED-4B85-B7AD-1C86A9518868}" presName="parentText" presStyleLbl="node1" presStyleIdx="0" presStyleCnt="2">
        <dgm:presLayoutVars>
          <dgm:chMax val="1"/>
          <dgm:bulletEnabled val="1"/>
        </dgm:presLayoutVars>
      </dgm:prSet>
      <dgm:spPr/>
      <dgm:t>
        <a:bodyPr/>
        <a:lstStyle/>
        <a:p>
          <a:endParaRPr lang="es-ES"/>
        </a:p>
      </dgm:t>
    </dgm:pt>
    <dgm:pt modelId="{9514ED34-98BF-4FE1-9725-AADC17FC1A2F}" type="pres">
      <dgm:prSet presAssocID="{A08CD532-CEED-4B85-B7AD-1C86A9518868}" presName="descendantText" presStyleLbl="alignAccFollowNode1" presStyleIdx="0" presStyleCnt="2" custScaleY="120837">
        <dgm:presLayoutVars>
          <dgm:bulletEnabled val="1"/>
        </dgm:presLayoutVars>
      </dgm:prSet>
      <dgm:spPr/>
      <dgm:t>
        <a:bodyPr/>
        <a:lstStyle/>
        <a:p>
          <a:endParaRPr lang="es-ES"/>
        </a:p>
      </dgm:t>
    </dgm:pt>
    <dgm:pt modelId="{7A946166-B3FD-4115-8693-A8B95CA09AD7}" type="pres">
      <dgm:prSet presAssocID="{BF76EA69-C2F1-4DFD-B9CE-52C2CFF3CA5B}" presName="sp" presStyleCnt="0"/>
      <dgm:spPr/>
    </dgm:pt>
    <dgm:pt modelId="{864F5427-8A67-4FC5-91E5-9ACBD57C299D}" type="pres">
      <dgm:prSet presAssocID="{AD15FE6B-1A56-4B09-B61A-BC476CE3DC42}" presName="linNode" presStyleCnt="0"/>
      <dgm:spPr/>
    </dgm:pt>
    <dgm:pt modelId="{8B1AA3FB-D13B-4509-A135-2FF091A86432}" type="pres">
      <dgm:prSet presAssocID="{AD15FE6B-1A56-4B09-B61A-BC476CE3DC42}" presName="parentText" presStyleLbl="node1" presStyleIdx="1" presStyleCnt="2">
        <dgm:presLayoutVars>
          <dgm:chMax val="1"/>
          <dgm:bulletEnabled val="1"/>
        </dgm:presLayoutVars>
      </dgm:prSet>
      <dgm:spPr/>
      <dgm:t>
        <a:bodyPr/>
        <a:lstStyle/>
        <a:p>
          <a:endParaRPr lang="es-ES"/>
        </a:p>
      </dgm:t>
    </dgm:pt>
    <dgm:pt modelId="{A664EE2F-03E7-427A-B4A9-4011ABD54392}" type="pres">
      <dgm:prSet presAssocID="{AD15FE6B-1A56-4B09-B61A-BC476CE3DC42}" presName="descendantText" presStyleLbl="alignAccFollowNode1" presStyleIdx="1" presStyleCnt="2">
        <dgm:presLayoutVars>
          <dgm:bulletEnabled val="1"/>
        </dgm:presLayoutVars>
      </dgm:prSet>
      <dgm:spPr/>
      <dgm:t>
        <a:bodyPr/>
        <a:lstStyle/>
        <a:p>
          <a:endParaRPr lang="es-ES"/>
        </a:p>
      </dgm:t>
    </dgm:pt>
  </dgm:ptLst>
  <dgm:cxnLst>
    <dgm:cxn modelId="{59F2ECDA-3835-4CB6-8782-22BA7DE921D9}" type="presOf" srcId="{2A532020-8823-48CC-B925-83B006ED272B}" destId="{9514ED34-98BF-4FE1-9725-AADC17FC1A2F}" srcOrd="0" destOrd="0" presId="urn:microsoft.com/office/officeart/2005/8/layout/vList5"/>
    <dgm:cxn modelId="{756094CE-71C2-437C-BB2D-BCC467081881}" type="presOf" srcId="{CC6FE498-031D-4BD7-9AD6-43D8A2F69636}" destId="{A664EE2F-03E7-427A-B4A9-4011ABD54392}" srcOrd="0" destOrd="0" presId="urn:microsoft.com/office/officeart/2005/8/layout/vList5"/>
    <dgm:cxn modelId="{36B65DC3-C7B2-4AC8-B71B-C8C026758820}" type="presOf" srcId="{38490632-988C-407B-9846-80434D64DE2B}" destId="{A664EE2F-03E7-427A-B4A9-4011ABD54392}" srcOrd="0" destOrd="1" presId="urn:microsoft.com/office/officeart/2005/8/layout/vList5"/>
    <dgm:cxn modelId="{110E2951-01A5-42A5-80B7-DBDB71A59D3A}" srcId="{B47B8D20-29FD-4DD9-9AF2-778E40E3859D}" destId="{AD15FE6B-1A56-4B09-B61A-BC476CE3DC42}" srcOrd="1" destOrd="0" parTransId="{F3E91857-7AD5-4BE4-B42C-BDEBC5ADD0DC}" sibTransId="{3B5078E7-3AFE-4F78-B2F5-90D921EF918C}"/>
    <dgm:cxn modelId="{B8FE2F52-3CF7-46CC-8ACA-163D460CE155}" type="presOf" srcId="{A08CD532-CEED-4B85-B7AD-1C86A9518868}" destId="{1B293DAC-5C1A-4BD6-9CE5-EF6FE8960B1F}" srcOrd="0" destOrd="0" presId="urn:microsoft.com/office/officeart/2005/8/layout/vList5"/>
    <dgm:cxn modelId="{A3FD46E2-9B3F-4877-9406-4807B5FEE1D8}" type="presOf" srcId="{B47B8D20-29FD-4DD9-9AF2-778E40E3859D}" destId="{3CF8EA91-FD0E-42FF-BA0E-5135BADBB101}" srcOrd="0" destOrd="0" presId="urn:microsoft.com/office/officeart/2005/8/layout/vList5"/>
    <dgm:cxn modelId="{CCA92E20-F509-402E-841E-2517019C18D7}" srcId="{B47B8D20-29FD-4DD9-9AF2-778E40E3859D}" destId="{A08CD532-CEED-4B85-B7AD-1C86A9518868}" srcOrd="0" destOrd="0" parTransId="{536A8C95-7C99-423A-8C00-F089F6B4B410}" sibTransId="{BF76EA69-C2F1-4DFD-B9CE-52C2CFF3CA5B}"/>
    <dgm:cxn modelId="{A65CCADE-60D0-4C87-A430-F4519D4656BC}" srcId="{AD15FE6B-1A56-4B09-B61A-BC476CE3DC42}" destId="{CC6FE498-031D-4BD7-9AD6-43D8A2F69636}" srcOrd="0" destOrd="0" parTransId="{6A7016A9-75D8-4C23-80DC-9C0A240A7B0B}" sibTransId="{AA7E7374-8601-45CB-943A-73EA697A4F02}"/>
    <dgm:cxn modelId="{BE5B6C95-48E3-42E9-9FC8-DC139E3B4818}" srcId="{AD15FE6B-1A56-4B09-B61A-BC476CE3DC42}" destId="{38490632-988C-407B-9846-80434D64DE2B}" srcOrd="1" destOrd="0" parTransId="{380D5746-DEA4-49DA-93CC-ECDD6CD584EF}" sibTransId="{F2C2812B-F7E0-4CAD-8C6B-F1739CED3F53}"/>
    <dgm:cxn modelId="{A1F261ED-D195-4035-9051-7342C2094755}" srcId="{A08CD532-CEED-4B85-B7AD-1C86A9518868}" destId="{F59BC588-CE1F-4F80-B583-91EA59E504C8}" srcOrd="1" destOrd="0" parTransId="{BFB05C75-D629-4A48-8920-3F3C42C3916F}" sibTransId="{9F485B58-8318-49F8-A047-247ED3418648}"/>
    <dgm:cxn modelId="{ED9B5560-4331-4342-B7F5-493554B8376E}" type="presOf" srcId="{AD15FE6B-1A56-4B09-B61A-BC476CE3DC42}" destId="{8B1AA3FB-D13B-4509-A135-2FF091A86432}" srcOrd="0" destOrd="0" presId="urn:microsoft.com/office/officeart/2005/8/layout/vList5"/>
    <dgm:cxn modelId="{5927ACF1-9032-480F-808F-AEEE98B35C34}" srcId="{A08CD532-CEED-4B85-B7AD-1C86A9518868}" destId="{2A532020-8823-48CC-B925-83B006ED272B}" srcOrd="0" destOrd="0" parTransId="{5DBFFFBA-5B46-46D0-A81C-7AFF9911148A}" sibTransId="{54BED9BD-325F-4C09-870D-2E67ADFDB1E6}"/>
    <dgm:cxn modelId="{1F83275C-FEE5-4277-8910-80C1907B9E58}" type="presOf" srcId="{F59BC588-CE1F-4F80-B583-91EA59E504C8}" destId="{9514ED34-98BF-4FE1-9725-AADC17FC1A2F}" srcOrd="0" destOrd="1" presId="urn:microsoft.com/office/officeart/2005/8/layout/vList5"/>
    <dgm:cxn modelId="{8676B29A-6B35-4211-829A-40CBF199B367}" type="presParOf" srcId="{3CF8EA91-FD0E-42FF-BA0E-5135BADBB101}" destId="{6D7765F9-BA23-4154-BEA1-166966038DBB}" srcOrd="0" destOrd="0" presId="urn:microsoft.com/office/officeart/2005/8/layout/vList5"/>
    <dgm:cxn modelId="{674F17BC-3B6B-40CC-83F0-6F6131A5CFA5}" type="presParOf" srcId="{6D7765F9-BA23-4154-BEA1-166966038DBB}" destId="{1B293DAC-5C1A-4BD6-9CE5-EF6FE8960B1F}" srcOrd="0" destOrd="0" presId="urn:microsoft.com/office/officeart/2005/8/layout/vList5"/>
    <dgm:cxn modelId="{78296F88-CE88-4424-9A91-C3CF76A34421}" type="presParOf" srcId="{6D7765F9-BA23-4154-BEA1-166966038DBB}" destId="{9514ED34-98BF-4FE1-9725-AADC17FC1A2F}" srcOrd="1" destOrd="0" presId="urn:microsoft.com/office/officeart/2005/8/layout/vList5"/>
    <dgm:cxn modelId="{629D038A-0FE7-4BFE-83AA-065BB93F25A6}" type="presParOf" srcId="{3CF8EA91-FD0E-42FF-BA0E-5135BADBB101}" destId="{7A946166-B3FD-4115-8693-A8B95CA09AD7}" srcOrd="1" destOrd="0" presId="urn:microsoft.com/office/officeart/2005/8/layout/vList5"/>
    <dgm:cxn modelId="{2FBEF99A-9D12-4D9D-B02B-C568C13597AA}" type="presParOf" srcId="{3CF8EA91-FD0E-42FF-BA0E-5135BADBB101}" destId="{864F5427-8A67-4FC5-91E5-9ACBD57C299D}" srcOrd="2" destOrd="0" presId="urn:microsoft.com/office/officeart/2005/8/layout/vList5"/>
    <dgm:cxn modelId="{980F1359-1E6B-4B7D-9AD9-C7DB3810F2F3}" type="presParOf" srcId="{864F5427-8A67-4FC5-91E5-9ACBD57C299D}" destId="{8B1AA3FB-D13B-4509-A135-2FF091A86432}" srcOrd="0" destOrd="0" presId="urn:microsoft.com/office/officeart/2005/8/layout/vList5"/>
    <dgm:cxn modelId="{EEE17B61-BF49-4E88-AE4A-AADA0E405C58}" type="presParOf" srcId="{864F5427-8A67-4FC5-91E5-9ACBD57C299D}" destId="{A664EE2F-03E7-427A-B4A9-4011ABD5439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E974E7-1F47-4454-BA5B-41AA7C8FA275}"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s-ES"/>
        </a:p>
      </dgm:t>
    </dgm:pt>
    <dgm:pt modelId="{A93A3C55-DA83-4F07-82E0-F3BE1BEBF1A3}">
      <dgm:prSet phldrT="[Texto]"/>
      <dgm:spPr/>
      <dgm:t>
        <a:bodyPr/>
        <a:lstStyle/>
        <a:p>
          <a:r>
            <a:rPr lang="es-ES" b="1" dirty="0" smtClean="0">
              <a:solidFill>
                <a:schemeClr val="tx2"/>
              </a:solidFill>
              <a:latin typeface="Arial" panose="020B0604020202020204" pitchFamily="34" charset="0"/>
              <a:ea typeface="Calibri" panose="020F0502020204030204" pitchFamily="34" charset="0"/>
              <a:cs typeface="Times New Roman" panose="02020603050405020304" pitchFamily="18" charset="0"/>
            </a:rPr>
            <a:t>TRANSACCIONES</a:t>
          </a:r>
          <a:endParaRPr lang="es-ES" dirty="0">
            <a:solidFill>
              <a:schemeClr val="tx2"/>
            </a:solidFill>
          </a:endParaRPr>
        </a:p>
      </dgm:t>
    </dgm:pt>
    <dgm:pt modelId="{0C7B389B-FFE8-4A52-A615-F76FF38EAA30}" type="parTrans" cxnId="{7BE0E457-B273-479A-92DA-EA41598F4E40}">
      <dgm:prSet/>
      <dgm:spPr/>
      <dgm:t>
        <a:bodyPr/>
        <a:lstStyle/>
        <a:p>
          <a:endParaRPr lang="es-ES">
            <a:solidFill>
              <a:schemeClr val="tx2"/>
            </a:solidFill>
          </a:endParaRPr>
        </a:p>
      </dgm:t>
    </dgm:pt>
    <dgm:pt modelId="{23CCD76E-9DE7-4484-9BF5-A89F5355260D}" type="sibTrans" cxnId="{7BE0E457-B273-479A-92DA-EA41598F4E40}">
      <dgm:prSet/>
      <dgm:spPr/>
      <dgm:t>
        <a:bodyPr/>
        <a:lstStyle/>
        <a:p>
          <a:endParaRPr lang="es-ES">
            <a:solidFill>
              <a:schemeClr val="tx2"/>
            </a:solidFill>
          </a:endParaRPr>
        </a:p>
      </dgm:t>
    </dgm:pt>
    <dgm:pt modelId="{B7092E1F-F3C6-4B4B-94EB-DABE8A4EC9A9}">
      <dgm:prSet phldrT="[Texto]"/>
      <dgm:spPr/>
      <dgm:t>
        <a:bodyPr/>
        <a:lstStyle/>
        <a:p>
          <a:pPr algn="just"/>
          <a:r>
            <a:rPr lang="es-ES" b="1" smtClean="0">
              <a:solidFill>
                <a:schemeClr val="tx2"/>
              </a:solidFill>
            </a:rPr>
            <a:t>Una transacción consiste en un comercio de valores entre dos partes. </a:t>
          </a:r>
          <a:endParaRPr lang="es-ES" b="1" dirty="0">
            <a:solidFill>
              <a:schemeClr val="tx2"/>
            </a:solidFill>
          </a:endParaRPr>
        </a:p>
      </dgm:t>
    </dgm:pt>
    <dgm:pt modelId="{E12A84DA-A054-4319-96D7-8C7C489AF13E}" type="parTrans" cxnId="{E1C379CD-8F49-4B28-91C6-0E1A78FAE854}">
      <dgm:prSet/>
      <dgm:spPr/>
      <dgm:t>
        <a:bodyPr/>
        <a:lstStyle/>
        <a:p>
          <a:endParaRPr lang="es-ES">
            <a:solidFill>
              <a:schemeClr val="tx2"/>
            </a:solidFill>
          </a:endParaRPr>
        </a:p>
      </dgm:t>
    </dgm:pt>
    <dgm:pt modelId="{5104602D-DF59-4CF7-85BF-8C9738AABDA4}" type="sibTrans" cxnId="{E1C379CD-8F49-4B28-91C6-0E1A78FAE854}">
      <dgm:prSet/>
      <dgm:spPr/>
      <dgm:t>
        <a:bodyPr/>
        <a:lstStyle/>
        <a:p>
          <a:endParaRPr lang="es-ES">
            <a:solidFill>
              <a:schemeClr val="tx2"/>
            </a:solidFill>
          </a:endParaRPr>
        </a:p>
      </dgm:t>
    </dgm:pt>
    <dgm:pt modelId="{C97CF252-FE36-4EDA-A3B8-B856E6DCF40D}">
      <dgm:prSet phldrT="[Texto]"/>
      <dgm:spPr/>
      <dgm:t>
        <a:bodyPr/>
        <a:lstStyle/>
        <a:p>
          <a:r>
            <a:rPr lang="es-ES" b="1" smtClean="0">
              <a:solidFill>
                <a:schemeClr val="tx2"/>
              </a:solidFill>
            </a:rPr>
            <a:t>MERCADOS</a:t>
          </a:r>
          <a:endParaRPr lang="es-ES" dirty="0">
            <a:solidFill>
              <a:schemeClr val="tx2"/>
            </a:solidFill>
          </a:endParaRPr>
        </a:p>
      </dgm:t>
    </dgm:pt>
    <dgm:pt modelId="{A3E8B9DB-DCB0-4809-A2E3-2FC1831FA1B7}" type="parTrans" cxnId="{4E6F6897-5A75-467F-8F33-9EBEDB2B92D3}">
      <dgm:prSet/>
      <dgm:spPr/>
      <dgm:t>
        <a:bodyPr/>
        <a:lstStyle/>
        <a:p>
          <a:endParaRPr lang="es-ES">
            <a:solidFill>
              <a:schemeClr val="tx2"/>
            </a:solidFill>
          </a:endParaRPr>
        </a:p>
      </dgm:t>
    </dgm:pt>
    <dgm:pt modelId="{F7F64F7A-A301-4144-8AE4-D637A9AC1834}" type="sibTrans" cxnId="{4E6F6897-5A75-467F-8F33-9EBEDB2B92D3}">
      <dgm:prSet/>
      <dgm:spPr/>
      <dgm:t>
        <a:bodyPr/>
        <a:lstStyle/>
        <a:p>
          <a:endParaRPr lang="es-ES">
            <a:solidFill>
              <a:schemeClr val="tx2"/>
            </a:solidFill>
          </a:endParaRPr>
        </a:p>
      </dgm:t>
    </dgm:pt>
    <dgm:pt modelId="{00B134BF-667A-4F9F-B193-3C1836D3B1E3}">
      <dgm:prSet phldrT="[Texto]"/>
      <dgm:spPr/>
      <dgm:t>
        <a:bodyPr/>
        <a:lstStyle/>
        <a:p>
          <a:pPr algn="just"/>
          <a:r>
            <a:rPr lang="es-ES" b="1" smtClean="0">
              <a:solidFill>
                <a:schemeClr val="tx2"/>
              </a:solidFill>
              <a:latin typeface="Verdana" panose="020B0604030504040204" pitchFamily="34" charset="0"/>
              <a:ea typeface="Verdana" panose="020B0604030504040204" pitchFamily="34" charset="0"/>
              <a:cs typeface="Verdana" panose="020B0604030504040204" pitchFamily="34" charset="0"/>
            </a:rPr>
            <a:t>Conjunto de todos los compradores reales y potenciales de un producto o servicio que tienen una necesidad o deseo que será satisfecha mediante relaciones de intercambio</a:t>
          </a:r>
          <a:endParaRPr lang="es-ES" dirty="0">
            <a:solidFill>
              <a:schemeClr val="tx2"/>
            </a:solidFill>
          </a:endParaRPr>
        </a:p>
      </dgm:t>
    </dgm:pt>
    <dgm:pt modelId="{7A6C746D-F013-49EB-A51F-FE233F9DF5CC}" type="parTrans" cxnId="{0F9E3434-0A88-43B8-9BDF-72E0B9D67E29}">
      <dgm:prSet/>
      <dgm:spPr/>
      <dgm:t>
        <a:bodyPr/>
        <a:lstStyle/>
        <a:p>
          <a:endParaRPr lang="es-ES">
            <a:solidFill>
              <a:schemeClr val="tx2"/>
            </a:solidFill>
          </a:endParaRPr>
        </a:p>
      </dgm:t>
    </dgm:pt>
    <dgm:pt modelId="{6067BA22-927A-463B-A92D-AB1040C7E509}" type="sibTrans" cxnId="{0F9E3434-0A88-43B8-9BDF-72E0B9D67E29}">
      <dgm:prSet/>
      <dgm:spPr/>
      <dgm:t>
        <a:bodyPr/>
        <a:lstStyle/>
        <a:p>
          <a:endParaRPr lang="es-ES">
            <a:solidFill>
              <a:schemeClr val="tx2"/>
            </a:solidFill>
          </a:endParaRPr>
        </a:p>
      </dgm:t>
    </dgm:pt>
    <dgm:pt modelId="{E7344FC1-DD6F-434F-BE97-728E8A58015E}">
      <dgm:prSet/>
      <dgm:spPr/>
      <dgm:t>
        <a:bodyPr/>
        <a:lstStyle/>
        <a:p>
          <a:pPr algn="just"/>
          <a:r>
            <a:rPr lang="es-ES" b="1" dirty="0" smtClean="0">
              <a:solidFill>
                <a:schemeClr val="tx2"/>
              </a:solidFill>
            </a:rPr>
            <a:t>En una transacción podemos decir  que A da X a B y recibe Y a cambio. Una transacción puede ser monetaria o por trueque.</a:t>
          </a:r>
          <a:endParaRPr lang="es-ES" b="1" dirty="0">
            <a:solidFill>
              <a:schemeClr val="tx2"/>
            </a:solidFill>
          </a:endParaRPr>
        </a:p>
      </dgm:t>
    </dgm:pt>
    <dgm:pt modelId="{5266B71A-7413-4A2A-9E6F-E1F84360B7AB}" type="parTrans" cxnId="{A53BCAA5-CF84-4CC8-B9CC-887670E5277C}">
      <dgm:prSet/>
      <dgm:spPr/>
      <dgm:t>
        <a:bodyPr/>
        <a:lstStyle/>
        <a:p>
          <a:endParaRPr lang="es-ES">
            <a:solidFill>
              <a:schemeClr val="tx2"/>
            </a:solidFill>
          </a:endParaRPr>
        </a:p>
      </dgm:t>
    </dgm:pt>
    <dgm:pt modelId="{C372DC04-1DFA-454A-9968-A28C2D88D359}" type="sibTrans" cxnId="{A53BCAA5-CF84-4CC8-B9CC-887670E5277C}">
      <dgm:prSet/>
      <dgm:spPr/>
      <dgm:t>
        <a:bodyPr/>
        <a:lstStyle/>
        <a:p>
          <a:endParaRPr lang="es-ES">
            <a:solidFill>
              <a:schemeClr val="tx2"/>
            </a:solidFill>
          </a:endParaRPr>
        </a:p>
      </dgm:t>
    </dgm:pt>
    <dgm:pt modelId="{D2EAD72B-EB5B-4CF4-B22A-0E54A3C07F64}" type="pres">
      <dgm:prSet presAssocID="{CAE974E7-1F47-4454-BA5B-41AA7C8FA275}" presName="Name0" presStyleCnt="0">
        <dgm:presLayoutVars>
          <dgm:dir/>
          <dgm:animLvl val="lvl"/>
          <dgm:resizeHandles val="exact"/>
        </dgm:presLayoutVars>
      </dgm:prSet>
      <dgm:spPr/>
      <dgm:t>
        <a:bodyPr/>
        <a:lstStyle/>
        <a:p>
          <a:endParaRPr lang="es-ES"/>
        </a:p>
      </dgm:t>
    </dgm:pt>
    <dgm:pt modelId="{C558AB72-78CE-4A33-B032-51AAAABA9BBA}" type="pres">
      <dgm:prSet presAssocID="{A93A3C55-DA83-4F07-82E0-F3BE1BEBF1A3}" presName="linNode" presStyleCnt="0"/>
      <dgm:spPr/>
      <dgm:t>
        <a:bodyPr/>
        <a:lstStyle/>
        <a:p>
          <a:endParaRPr lang="es-ES"/>
        </a:p>
      </dgm:t>
    </dgm:pt>
    <dgm:pt modelId="{28F22B44-9C6C-48A3-B343-17F2C24B9FA8}" type="pres">
      <dgm:prSet presAssocID="{A93A3C55-DA83-4F07-82E0-F3BE1BEBF1A3}" presName="parentText" presStyleLbl="node1" presStyleIdx="0" presStyleCnt="2">
        <dgm:presLayoutVars>
          <dgm:chMax val="1"/>
          <dgm:bulletEnabled val="1"/>
        </dgm:presLayoutVars>
      </dgm:prSet>
      <dgm:spPr/>
      <dgm:t>
        <a:bodyPr/>
        <a:lstStyle/>
        <a:p>
          <a:endParaRPr lang="es-ES"/>
        </a:p>
      </dgm:t>
    </dgm:pt>
    <dgm:pt modelId="{E3633E6B-D09A-4B3E-912D-5D607022E9D2}" type="pres">
      <dgm:prSet presAssocID="{A93A3C55-DA83-4F07-82E0-F3BE1BEBF1A3}" presName="descendantText" presStyleLbl="alignAccFollowNode1" presStyleIdx="0" presStyleCnt="2">
        <dgm:presLayoutVars>
          <dgm:bulletEnabled val="1"/>
        </dgm:presLayoutVars>
      </dgm:prSet>
      <dgm:spPr/>
      <dgm:t>
        <a:bodyPr/>
        <a:lstStyle/>
        <a:p>
          <a:endParaRPr lang="es-ES"/>
        </a:p>
      </dgm:t>
    </dgm:pt>
    <dgm:pt modelId="{BE58FEC3-B1A1-4013-A603-5E714841E62D}" type="pres">
      <dgm:prSet presAssocID="{23CCD76E-9DE7-4484-9BF5-A89F5355260D}" presName="sp" presStyleCnt="0"/>
      <dgm:spPr/>
      <dgm:t>
        <a:bodyPr/>
        <a:lstStyle/>
        <a:p>
          <a:endParaRPr lang="es-ES"/>
        </a:p>
      </dgm:t>
    </dgm:pt>
    <dgm:pt modelId="{1C3C6AA2-C4F7-4AAB-A0E1-C0D68FA178FA}" type="pres">
      <dgm:prSet presAssocID="{C97CF252-FE36-4EDA-A3B8-B856E6DCF40D}" presName="linNode" presStyleCnt="0"/>
      <dgm:spPr/>
      <dgm:t>
        <a:bodyPr/>
        <a:lstStyle/>
        <a:p>
          <a:endParaRPr lang="es-ES"/>
        </a:p>
      </dgm:t>
    </dgm:pt>
    <dgm:pt modelId="{6D8F984A-7215-4C75-B17C-76319A6361AC}" type="pres">
      <dgm:prSet presAssocID="{C97CF252-FE36-4EDA-A3B8-B856E6DCF40D}" presName="parentText" presStyleLbl="node1" presStyleIdx="1" presStyleCnt="2">
        <dgm:presLayoutVars>
          <dgm:chMax val="1"/>
          <dgm:bulletEnabled val="1"/>
        </dgm:presLayoutVars>
      </dgm:prSet>
      <dgm:spPr/>
      <dgm:t>
        <a:bodyPr/>
        <a:lstStyle/>
        <a:p>
          <a:endParaRPr lang="es-ES"/>
        </a:p>
      </dgm:t>
    </dgm:pt>
    <dgm:pt modelId="{7EDF1E43-B5C2-43BA-A54E-9F844355AC42}" type="pres">
      <dgm:prSet presAssocID="{C97CF252-FE36-4EDA-A3B8-B856E6DCF40D}" presName="descendantText" presStyleLbl="alignAccFollowNode1" presStyleIdx="1" presStyleCnt="2">
        <dgm:presLayoutVars>
          <dgm:bulletEnabled val="1"/>
        </dgm:presLayoutVars>
      </dgm:prSet>
      <dgm:spPr/>
      <dgm:t>
        <a:bodyPr/>
        <a:lstStyle/>
        <a:p>
          <a:endParaRPr lang="es-ES"/>
        </a:p>
      </dgm:t>
    </dgm:pt>
  </dgm:ptLst>
  <dgm:cxnLst>
    <dgm:cxn modelId="{8E31DDB3-C572-4247-81EF-6B9F79D440E5}" type="presOf" srcId="{00B134BF-667A-4F9F-B193-3C1836D3B1E3}" destId="{7EDF1E43-B5C2-43BA-A54E-9F844355AC42}" srcOrd="0" destOrd="0" presId="urn:microsoft.com/office/officeart/2005/8/layout/vList5"/>
    <dgm:cxn modelId="{A53BCAA5-CF84-4CC8-B9CC-887670E5277C}" srcId="{A93A3C55-DA83-4F07-82E0-F3BE1BEBF1A3}" destId="{E7344FC1-DD6F-434F-BE97-728E8A58015E}" srcOrd="1" destOrd="0" parTransId="{5266B71A-7413-4A2A-9E6F-E1F84360B7AB}" sibTransId="{C372DC04-1DFA-454A-9968-A28C2D88D359}"/>
    <dgm:cxn modelId="{18146FAD-595C-474B-A864-201713A59225}" type="presOf" srcId="{E7344FC1-DD6F-434F-BE97-728E8A58015E}" destId="{E3633E6B-D09A-4B3E-912D-5D607022E9D2}" srcOrd="0" destOrd="1" presId="urn:microsoft.com/office/officeart/2005/8/layout/vList5"/>
    <dgm:cxn modelId="{193CDE9F-021D-4CD4-A4A6-F786FE1CE548}" type="presOf" srcId="{C97CF252-FE36-4EDA-A3B8-B856E6DCF40D}" destId="{6D8F984A-7215-4C75-B17C-76319A6361AC}" srcOrd="0" destOrd="0" presId="urn:microsoft.com/office/officeart/2005/8/layout/vList5"/>
    <dgm:cxn modelId="{3FC70AD8-CFE7-4270-B798-B11230D778B9}" type="presOf" srcId="{B7092E1F-F3C6-4B4B-94EB-DABE8A4EC9A9}" destId="{E3633E6B-D09A-4B3E-912D-5D607022E9D2}" srcOrd="0" destOrd="0" presId="urn:microsoft.com/office/officeart/2005/8/layout/vList5"/>
    <dgm:cxn modelId="{7BE0E457-B273-479A-92DA-EA41598F4E40}" srcId="{CAE974E7-1F47-4454-BA5B-41AA7C8FA275}" destId="{A93A3C55-DA83-4F07-82E0-F3BE1BEBF1A3}" srcOrd="0" destOrd="0" parTransId="{0C7B389B-FFE8-4A52-A615-F76FF38EAA30}" sibTransId="{23CCD76E-9DE7-4484-9BF5-A89F5355260D}"/>
    <dgm:cxn modelId="{E1C379CD-8F49-4B28-91C6-0E1A78FAE854}" srcId="{A93A3C55-DA83-4F07-82E0-F3BE1BEBF1A3}" destId="{B7092E1F-F3C6-4B4B-94EB-DABE8A4EC9A9}" srcOrd="0" destOrd="0" parTransId="{E12A84DA-A054-4319-96D7-8C7C489AF13E}" sibTransId="{5104602D-DF59-4CF7-85BF-8C9738AABDA4}"/>
    <dgm:cxn modelId="{4E6F6897-5A75-467F-8F33-9EBEDB2B92D3}" srcId="{CAE974E7-1F47-4454-BA5B-41AA7C8FA275}" destId="{C97CF252-FE36-4EDA-A3B8-B856E6DCF40D}" srcOrd="1" destOrd="0" parTransId="{A3E8B9DB-DCB0-4809-A2E3-2FC1831FA1B7}" sibTransId="{F7F64F7A-A301-4144-8AE4-D637A9AC1834}"/>
    <dgm:cxn modelId="{0F9E3434-0A88-43B8-9BDF-72E0B9D67E29}" srcId="{C97CF252-FE36-4EDA-A3B8-B856E6DCF40D}" destId="{00B134BF-667A-4F9F-B193-3C1836D3B1E3}" srcOrd="0" destOrd="0" parTransId="{7A6C746D-F013-49EB-A51F-FE233F9DF5CC}" sibTransId="{6067BA22-927A-463B-A92D-AB1040C7E509}"/>
    <dgm:cxn modelId="{F4F53FB7-783A-470C-8D4C-41C89E6CDC82}" type="presOf" srcId="{A93A3C55-DA83-4F07-82E0-F3BE1BEBF1A3}" destId="{28F22B44-9C6C-48A3-B343-17F2C24B9FA8}" srcOrd="0" destOrd="0" presId="urn:microsoft.com/office/officeart/2005/8/layout/vList5"/>
    <dgm:cxn modelId="{CA2A8EDC-4329-4A21-A145-DD5284AFD3F4}" type="presOf" srcId="{CAE974E7-1F47-4454-BA5B-41AA7C8FA275}" destId="{D2EAD72B-EB5B-4CF4-B22A-0E54A3C07F64}" srcOrd="0" destOrd="0" presId="urn:microsoft.com/office/officeart/2005/8/layout/vList5"/>
    <dgm:cxn modelId="{68736E2E-6731-4D9E-86BC-46B9E83A8346}" type="presParOf" srcId="{D2EAD72B-EB5B-4CF4-B22A-0E54A3C07F64}" destId="{C558AB72-78CE-4A33-B032-51AAAABA9BBA}" srcOrd="0" destOrd="0" presId="urn:microsoft.com/office/officeart/2005/8/layout/vList5"/>
    <dgm:cxn modelId="{1D851946-EBAE-4791-A62A-FF78ADECD708}" type="presParOf" srcId="{C558AB72-78CE-4A33-B032-51AAAABA9BBA}" destId="{28F22B44-9C6C-48A3-B343-17F2C24B9FA8}" srcOrd="0" destOrd="0" presId="urn:microsoft.com/office/officeart/2005/8/layout/vList5"/>
    <dgm:cxn modelId="{5CB151FB-5867-4950-914F-CD42BF2F6E43}" type="presParOf" srcId="{C558AB72-78CE-4A33-B032-51AAAABA9BBA}" destId="{E3633E6B-D09A-4B3E-912D-5D607022E9D2}" srcOrd="1" destOrd="0" presId="urn:microsoft.com/office/officeart/2005/8/layout/vList5"/>
    <dgm:cxn modelId="{F54004FD-5515-479D-8E0F-36FFAD8F1BFB}" type="presParOf" srcId="{D2EAD72B-EB5B-4CF4-B22A-0E54A3C07F64}" destId="{BE58FEC3-B1A1-4013-A603-5E714841E62D}" srcOrd="1" destOrd="0" presId="urn:microsoft.com/office/officeart/2005/8/layout/vList5"/>
    <dgm:cxn modelId="{23B2F470-76B8-4203-B200-F8D61758B076}" type="presParOf" srcId="{D2EAD72B-EB5B-4CF4-B22A-0E54A3C07F64}" destId="{1C3C6AA2-C4F7-4AAB-A0E1-C0D68FA178FA}" srcOrd="2" destOrd="0" presId="urn:microsoft.com/office/officeart/2005/8/layout/vList5"/>
    <dgm:cxn modelId="{BB860822-9278-44D3-9B8C-B8FDCD414F64}" type="presParOf" srcId="{1C3C6AA2-C4F7-4AAB-A0E1-C0D68FA178FA}" destId="{6D8F984A-7215-4C75-B17C-76319A6361AC}" srcOrd="0" destOrd="0" presId="urn:microsoft.com/office/officeart/2005/8/layout/vList5"/>
    <dgm:cxn modelId="{A726C70B-0F1E-415A-A83D-65E108212C6D}" type="presParOf" srcId="{1C3C6AA2-C4F7-4AAB-A0E1-C0D68FA178FA}" destId="{7EDF1E43-B5C2-43BA-A54E-9F844355AC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E974E7-1F47-4454-BA5B-41AA7C8FA275}"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s-ES"/>
        </a:p>
      </dgm:t>
    </dgm:pt>
    <dgm:pt modelId="{A93A3C55-DA83-4F07-82E0-F3BE1BEBF1A3}">
      <dgm:prSet phldrT="[Texto]"/>
      <dgm:spPr>
        <a:solidFill>
          <a:srgbClr val="11F606"/>
        </a:solidFill>
      </dgm:spPr>
      <dgm:t>
        <a:bodyPr/>
        <a:lstStyle/>
        <a:p>
          <a:r>
            <a:rPr lang="es-ES" b="1" dirty="0" smtClean="0">
              <a:solidFill>
                <a:schemeClr val="tx2"/>
              </a:solidFill>
              <a:latin typeface="Arial" panose="020B0604020202020204" pitchFamily="34" charset="0"/>
              <a:ea typeface="Calibri" panose="020F0502020204030204" pitchFamily="34" charset="0"/>
              <a:cs typeface="Times New Roman" panose="02020603050405020304" pitchFamily="18" charset="0"/>
            </a:rPr>
            <a:t>VALOR</a:t>
          </a:r>
          <a:endParaRPr lang="es-ES" dirty="0">
            <a:solidFill>
              <a:schemeClr val="tx2"/>
            </a:solidFill>
          </a:endParaRPr>
        </a:p>
      </dgm:t>
    </dgm:pt>
    <dgm:pt modelId="{0C7B389B-FFE8-4A52-A615-F76FF38EAA30}" type="parTrans" cxnId="{7BE0E457-B273-479A-92DA-EA41598F4E40}">
      <dgm:prSet/>
      <dgm:spPr/>
      <dgm:t>
        <a:bodyPr/>
        <a:lstStyle/>
        <a:p>
          <a:endParaRPr lang="es-ES">
            <a:solidFill>
              <a:schemeClr val="tx2"/>
            </a:solidFill>
          </a:endParaRPr>
        </a:p>
      </dgm:t>
    </dgm:pt>
    <dgm:pt modelId="{23CCD76E-9DE7-4484-9BF5-A89F5355260D}" type="sibTrans" cxnId="{7BE0E457-B273-479A-92DA-EA41598F4E40}">
      <dgm:prSet/>
      <dgm:spPr/>
      <dgm:t>
        <a:bodyPr/>
        <a:lstStyle/>
        <a:p>
          <a:endParaRPr lang="es-ES">
            <a:solidFill>
              <a:schemeClr val="tx2"/>
            </a:solidFill>
          </a:endParaRPr>
        </a:p>
      </dgm:t>
    </dgm:pt>
    <dgm:pt modelId="{B7092E1F-F3C6-4B4B-94EB-DABE8A4EC9A9}">
      <dgm:prSet phldrT="[Texto]"/>
      <dgm:spPr/>
      <dgm:t>
        <a:bodyPr/>
        <a:lstStyle/>
        <a:p>
          <a:pPr algn="just"/>
          <a:r>
            <a:rPr lang="es-ES" b="1" dirty="0" smtClean="0">
              <a:solidFill>
                <a:schemeClr val="tx2"/>
              </a:solidFill>
            </a:rPr>
            <a:t>Beneficio especial de un producto o servicio que sirve para cubrir una necesidad humana.</a:t>
          </a:r>
          <a:endParaRPr lang="es-ES" b="1" dirty="0">
            <a:solidFill>
              <a:schemeClr val="tx2"/>
            </a:solidFill>
          </a:endParaRPr>
        </a:p>
      </dgm:t>
    </dgm:pt>
    <dgm:pt modelId="{E12A84DA-A054-4319-96D7-8C7C489AF13E}" type="parTrans" cxnId="{E1C379CD-8F49-4B28-91C6-0E1A78FAE854}">
      <dgm:prSet/>
      <dgm:spPr/>
      <dgm:t>
        <a:bodyPr/>
        <a:lstStyle/>
        <a:p>
          <a:endParaRPr lang="es-ES">
            <a:solidFill>
              <a:schemeClr val="tx2"/>
            </a:solidFill>
          </a:endParaRPr>
        </a:p>
      </dgm:t>
    </dgm:pt>
    <dgm:pt modelId="{5104602D-DF59-4CF7-85BF-8C9738AABDA4}" type="sibTrans" cxnId="{E1C379CD-8F49-4B28-91C6-0E1A78FAE854}">
      <dgm:prSet/>
      <dgm:spPr/>
      <dgm:t>
        <a:bodyPr/>
        <a:lstStyle/>
        <a:p>
          <a:endParaRPr lang="es-ES">
            <a:solidFill>
              <a:schemeClr val="tx2"/>
            </a:solidFill>
          </a:endParaRPr>
        </a:p>
      </dgm:t>
    </dgm:pt>
    <dgm:pt modelId="{C97CF252-FE36-4EDA-A3B8-B856E6DCF40D}">
      <dgm:prSet phldrT="[Texto]"/>
      <dgm:spPr>
        <a:solidFill>
          <a:srgbClr val="8CFCA9"/>
        </a:solidFill>
      </dgm:spPr>
      <dgm:t>
        <a:bodyPr/>
        <a:lstStyle/>
        <a:p>
          <a:endParaRPr lang="es-ES" dirty="0">
            <a:solidFill>
              <a:schemeClr val="tx2"/>
            </a:solidFill>
          </a:endParaRPr>
        </a:p>
      </dgm:t>
    </dgm:pt>
    <dgm:pt modelId="{A3E8B9DB-DCB0-4809-A2E3-2FC1831FA1B7}" type="parTrans" cxnId="{4E6F6897-5A75-467F-8F33-9EBEDB2B92D3}">
      <dgm:prSet/>
      <dgm:spPr/>
      <dgm:t>
        <a:bodyPr/>
        <a:lstStyle/>
        <a:p>
          <a:endParaRPr lang="es-ES">
            <a:solidFill>
              <a:schemeClr val="tx2"/>
            </a:solidFill>
          </a:endParaRPr>
        </a:p>
      </dgm:t>
    </dgm:pt>
    <dgm:pt modelId="{F7F64F7A-A301-4144-8AE4-D637A9AC1834}" type="sibTrans" cxnId="{4E6F6897-5A75-467F-8F33-9EBEDB2B92D3}">
      <dgm:prSet/>
      <dgm:spPr/>
      <dgm:t>
        <a:bodyPr/>
        <a:lstStyle/>
        <a:p>
          <a:endParaRPr lang="es-ES">
            <a:solidFill>
              <a:schemeClr val="tx2"/>
            </a:solidFill>
          </a:endParaRPr>
        </a:p>
      </dgm:t>
    </dgm:pt>
    <dgm:pt modelId="{00B134BF-667A-4F9F-B193-3C1836D3B1E3}">
      <dgm:prSet phldrT="[Texto]"/>
      <dgm:spPr/>
      <dgm:t>
        <a:bodyPr/>
        <a:lstStyle/>
        <a:p>
          <a:pPr algn="just"/>
          <a:r>
            <a:rPr lang="es-ES" b="1" dirty="0" smtClean="0">
              <a:solidFill>
                <a:schemeClr val="tx2"/>
              </a:solidFill>
            </a:rPr>
            <a:t>Es el coeficiente entre los beneficios que el cliente obtiene al poseer y usar un producto, y los costos de obtener y usar el producto.</a:t>
          </a:r>
          <a:endParaRPr lang="es-ES" b="1" dirty="0">
            <a:solidFill>
              <a:schemeClr val="tx2"/>
            </a:solidFill>
          </a:endParaRPr>
        </a:p>
      </dgm:t>
    </dgm:pt>
    <dgm:pt modelId="{7A6C746D-F013-49EB-A51F-FE233F9DF5CC}" type="parTrans" cxnId="{0F9E3434-0A88-43B8-9BDF-72E0B9D67E29}">
      <dgm:prSet/>
      <dgm:spPr/>
      <dgm:t>
        <a:bodyPr/>
        <a:lstStyle/>
        <a:p>
          <a:endParaRPr lang="es-ES">
            <a:solidFill>
              <a:schemeClr val="tx2"/>
            </a:solidFill>
          </a:endParaRPr>
        </a:p>
      </dgm:t>
    </dgm:pt>
    <dgm:pt modelId="{6067BA22-927A-463B-A92D-AB1040C7E509}" type="sibTrans" cxnId="{0F9E3434-0A88-43B8-9BDF-72E0B9D67E29}">
      <dgm:prSet/>
      <dgm:spPr/>
      <dgm:t>
        <a:bodyPr/>
        <a:lstStyle/>
        <a:p>
          <a:endParaRPr lang="es-ES">
            <a:solidFill>
              <a:schemeClr val="tx2"/>
            </a:solidFill>
          </a:endParaRPr>
        </a:p>
      </dgm:t>
    </dgm:pt>
    <dgm:pt modelId="{32386DF5-4A95-4670-9997-7C00C8A3A5BD}">
      <dgm:prSet phldrT="[Texto]"/>
      <dgm:spPr/>
      <dgm:t>
        <a:bodyPr/>
        <a:lstStyle/>
        <a:p>
          <a:pPr algn="just"/>
          <a:endParaRPr lang="es-ES" b="1" dirty="0">
            <a:solidFill>
              <a:schemeClr val="tx2"/>
            </a:solidFill>
          </a:endParaRPr>
        </a:p>
      </dgm:t>
    </dgm:pt>
    <dgm:pt modelId="{5B3DD3A4-1088-47B8-9AB7-ADE26AFBF2CB}" type="parTrans" cxnId="{34C26B6C-2486-4220-A1DF-FB2594D24399}">
      <dgm:prSet/>
      <dgm:spPr/>
      <dgm:t>
        <a:bodyPr/>
        <a:lstStyle/>
        <a:p>
          <a:endParaRPr lang="es-ES"/>
        </a:p>
      </dgm:t>
    </dgm:pt>
    <dgm:pt modelId="{6280C4EB-F580-497F-BC01-197BF173DDA9}" type="sibTrans" cxnId="{34C26B6C-2486-4220-A1DF-FB2594D24399}">
      <dgm:prSet/>
      <dgm:spPr/>
      <dgm:t>
        <a:bodyPr/>
        <a:lstStyle/>
        <a:p>
          <a:endParaRPr lang="es-ES"/>
        </a:p>
      </dgm:t>
    </dgm:pt>
    <dgm:pt modelId="{92598F7B-50C9-4B6D-A8A5-CC5EB87BE1EA}" type="pres">
      <dgm:prSet presAssocID="{CAE974E7-1F47-4454-BA5B-41AA7C8FA275}" presName="linearFlow" presStyleCnt="0">
        <dgm:presLayoutVars>
          <dgm:dir/>
          <dgm:animLvl val="lvl"/>
          <dgm:resizeHandles val="exact"/>
        </dgm:presLayoutVars>
      </dgm:prSet>
      <dgm:spPr/>
      <dgm:t>
        <a:bodyPr/>
        <a:lstStyle/>
        <a:p>
          <a:endParaRPr lang="es-ES"/>
        </a:p>
      </dgm:t>
    </dgm:pt>
    <dgm:pt modelId="{0546BA9E-858F-4905-ACBE-1CCACC646089}" type="pres">
      <dgm:prSet presAssocID="{A93A3C55-DA83-4F07-82E0-F3BE1BEBF1A3}" presName="composite" presStyleCnt="0"/>
      <dgm:spPr/>
    </dgm:pt>
    <dgm:pt modelId="{2AAE2C7C-C123-4A31-914C-464D7A68E62E}" type="pres">
      <dgm:prSet presAssocID="{A93A3C55-DA83-4F07-82E0-F3BE1BEBF1A3}" presName="parentText" presStyleLbl="alignNode1" presStyleIdx="0" presStyleCnt="2">
        <dgm:presLayoutVars>
          <dgm:chMax val="1"/>
          <dgm:bulletEnabled val="1"/>
        </dgm:presLayoutVars>
      </dgm:prSet>
      <dgm:spPr/>
      <dgm:t>
        <a:bodyPr/>
        <a:lstStyle/>
        <a:p>
          <a:endParaRPr lang="es-ES"/>
        </a:p>
      </dgm:t>
    </dgm:pt>
    <dgm:pt modelId="{5D008052-8558-4F1F-BE48-CBF18F87AEBE}" type="pres">
      <dgm:prSet presAssocID="{A93A3C55-DA83-4F07-82E0-F3BE1BEBF1A3}" presName="descendantText" presStyleLbl="alignAcc1" presStyleIdx="0" presStyleCnt="2">
        <dgm:presLayoutVars>
          <dgm:bulletEnabled val="1"/>
        </dgm:presLayoutVars>
      </dgm:prSet>
      <dgm:spPr/>
      <dgm:t>
        <a:bodyPr/>
        <a:lstStyle/>
        <a:p>
          <a:endParaRPr lang="es-ES"/>
        </a:p>
      </dgm:t>
    </dgm:pt>
    <dgm:pt modelId="{3DF9BD28-522E-4D89-B40F-7353245592B6}" type="pres">
      <dgm:prSet presAssocID="{23CCD76E-9DE7-4484-9BF5-A89F5355260D}" presName="sp" presStyleCnt="0"/>
      <dgm:spPr/>
    </dgm:pt>
    <dgm:pt modelId="{75CD5827-0373-44BD-AD8B-223F2DA3B068}" type="pres">
      <dgm:prSet presAssocID="{C97CF252-FE36-4EDA-A3B8-B856E6DCF40D}" presName="composite" presStyleCnt="0"/>
      <dgm:spPr/>
    </dgm:pt>
    <dgm:pt modelId="{8C7ADE81-525A-4582-8EAD-D6F94BA63C79}" type="pres">
      <dgm:prSet presAssocID="{C97CF252-FE36-4EDA-A3B8-B856E6DCF40D}" presName="parentText" presStyleLbl="alignNode1" presStyleIdx="1" presStyleCnt="2">
        <dgm:presLayoutVars>
          <dgm:chMax val="1"/>
          <dgm:bulletEnabled val="1"/>
        </dgm:presLayoutVars>
      </dgm:prSet>
      <dgm:spPr/>
      <dgm:t>
        <a:bodyPr/>
        <a:lstStyle/>
        <a:p>
          <a:endParaRPr lang="es-ES"/>
        </a:p>
      </dgm:t>
    </dgm:pt>
    <dgm:pt modelId="{E68B31E1-232D-4807-8CB1-282BCB039E7F}" type="pres">
      <dgm:prSet presAssocID="{C97CF252-FE36-4EDA-A3B8-B856E6DCF40D}" presName="descendantText" presStyleLbl="alignAcc1" presStyleIdx="1" presStyleCnt="2">
        <dgm:presLayoutVars>
          <dgm:bulletEnabled val="1"/>
        </dgm:presLayoutVars>
      </dgm:prSet>
      <dgm:spPr/>
      <dgm:t>
        <a:bodyPr/>
        <a:lstStyle/>
        <a:p>
          <a:endParaRPr lang="es-ES"/>
        </a:p>
      </dgm:t>
    </dgm:pt>
  </dgm:ptLst>
  <dgm:cxnLst>
    <dgm:cxn modelId="{1C944230-9757-4FD6-BE91-D283C699C7EB}" type="presOf" srcId="{32386DF5-4A95-4670-9997-7C00C8A3A5BD}" destId="{5D008052-8558-4F1F-BE48-CBF18F87AEBE}" srcOrd="0" destOrd="1" presId="urn:microsoft.com/office/officeart/2005/8/layout/chevron2"/>
    <dgm:cxn modelId="{FF3B1FC6-AF26-428E-AE52-3A3AB955054A}" type="presOf" srcId="{A93A3C55-DA83-4F07-82E0-F3BE1BEBF1A3}" destId="{2AAE2C7C-C123-4A31-914C-464D7A68E62E}" srcOrd="0" destOrd="0" presId="urn:microsoft.com/office/officeart/2005/8/layout/chevron2"/>
    <dgm:cxn modelId="{02C65657-2B6B-4C28-9547-D959267CF0E7}" type="presOf" srcId="{C97CF252-FE36-4EDA-A3B8-B856E6DCF40D}" destId="{8C7ADE81-525A-4582-8EAD-D6F94BA63C79}" srcOrd="0" destOrd="0" presId="urn:microsoft.com/office/officeart/2005/8/layout/chevron2"/>
    <dgm:cxn modelId="{0F9E3434-0A88-43B8-9BDF-72E0B9D67E29}" srcId="{C97CF252-FE36-4EDA-A3B8-B856E6DCF40D}" destId="{00B134BF-667A-4F9F-B193-3C1836D3B1E3}" srcOrd="0" destOrd="0" parTransId="{7A6C746D-F013-49EB-A51F-FE233F9DF5CC}" sibTransId="{6067BA22-927A-463B-A92D-AB1040C7E509}"/>
    <dgm:cxn modelId="{34C26B6C-2486-4220-A1DF-FB2594D24399}" srcId="{A93A3C55-DA83-4F07-82E0-F3BE1BEBF1A3}" destId="{32386DF5-4A95-4670-9997-7C00C8A3A5BD}" srcOrd="1" destOrd="0" parTransId="{5B3DD3A4-1088-47B8-9AB7-ADE26AFBF2CB}" sibTransId="{6280C4EB-F580-497F-BC01-197BF173DDA9}"/>
    <dgm:cxn modelId="{E1C379CD-8F49-4B28-91C6-0E1A78FAE854}" srcId="{A93A3C55-DA83-4F07-82E0-F3BE1BEBF1A3}" destId="{B7092E1F-F3C6-4B4B-94EB-DABE8A4EC9A9}" srcOrd="0" destOrd="0" parTransId="{E12A84DA-A054-4319-96D7-8C7C489AF13E}" sibTransId="{5104602D-DF59-4CF7-85BF-8C9738AABDA4}"/>
    <dgm:cxn modelId="{8CCC9BA9-3761-4852-9249-C5926A3407D8}" type="presOf" srcId="{00B134BF-667A-4F9F-B193-3C1836D3B1E3}" destId="{E68B31E1-232D-4807-8CB1-282BCB039E7F}" srcOrd="0" destOrd="0" presId="urn:microsoft.com/office/officeart/2005/8/layout/chevron2"/>
    <dgm:cxn modelId="{7BE0E457-B273-479A-92DA-EA41598F4E40}" srcId="{CAE974E7-1F47-4454-BA5B-41AA7C8FA275}" destId="{A93A3C55-DA83-4F07-82E0-F3BE1BEBF1A3}" srcOrd="0" destOrd="0" parTransId="{0C7B389B-FFE8-4A52-A615-F76FF38EAA30}" sibTransId="{23CCD76E-9DE7-4484-9BF5-A89F5355260D}"/>
    <dgm:cxn modelId="{C8B8C2C0-DEDB-42BF-88F0-B646BCA88C3D}" type="presOf" srcId="{CAE974E7-1F47-4454-BA5B-41AA7C8FA275}" destId="{92598F7B-50C9-4B6D-A8A5-CC5EB87BE1EA}" srcOrd="0" destOrd="0" presId="urn:microsoft.com/office/officeart/2005/8/layout/chevron2"/>
    <dgm:cxn modelId="{4E6F6897-5A75-467F-8F33-9EBEDB2B92D3}" srcId="{CAE974E7-1F47-4454-BA5B-41AA7C8FA275}" destId="{C97CF252-FE36-4EDA-A3B8-B856E6DCF40D}" srcOrd="1" destOrd="0" parTransId="{A3E8B9DB-DCB0-4809-A2E3-2FC1831FA1B7}" sibTransId="{F7F64F7A-A301-4144-8AE4-D637A9AC1834}"/>
    <dgm:cxn modelId="{B23644D2-948E-4FE0-91A1-3B8C32D9E0EC}" type="presOf" srcId="{B7092E1F-F3C6-4B4B-94EB-DABE8A4EC9A9}" destId="{5D008052-8558-4F1F-BE48-CBF18F87AEBE}" srcOrd="0" destOrd="0" presId="urn:microsoft.com/office/officeart/2005/8/layout/chevron2"/>
    <dgm:cxn modelId="{EF6BB0E5-29BC-4549-9004-E804787F0597}" type="presParOf" srcId="{92598F7B-50C9-4B6D-A8A5-CC5EB87BE1EA}" destId="{0546BA9E-858F-4905-ACBE-1CCACC646089}" srcOrd="0" destOrd="0" presId="urn:microsoft.com/office/officeart/2005/8/layout/chevron2"/>
    <dgm:cxn modelId="{D6A065DE-F963-4B36-901D-AFA58D788406}" type="presParOf" srcId="{0546BA9E-858F-4905-ACBE-1CCACC646089}" destId="{2AAE2C7C-C123-4A31-914C-464D7A68E62E}" srcOrd="0" destOrd="0" presId="urn:microsoft.com/office/officeart/2005/8/layout/chevron2"/>
    <dgm:cxn modelId="{C1FBAB0F-9A7D-4312-B621-03308ECFDA91}" type="presParOf" srcId="{0546BA9E-858F-4905-ACBE-1CCACC646089}" destId="{5D008052-8558-4F1F-BE48-CBF18F87AEBE}" srcOrd="1" destOrd="0" presId="urn:microsoft.com/office/officeart/2005/8/layout/chevron2"/>
    <dgm:cxn modelId="{3511A7B3-1B21-43E3-9373-4E9A2337F098}" type="presParOf" srcId="{92598F7B-50C9-4B6D-A8A5-CC5EB87BE1EA}" destId="{3DF9BD28-522E-4D89-B40F-7353245592B6}" srcOrd="1" destOrd="0" presId="urn:microsoft.com/office/officeart/2005/8/layout/chevron2"/>
    <dgm:cxn modelId="{40E8FF25-1505-4041-9C7A-98986677B484}" type="presParOf" srcId="{92598F7B-50C9-4B6D-A8A5-CC5EB87BE1EA}" destId="{75CD5827-0373-44BD-AD8B-223F2DA3B068}" srcOrd="2" destOrd="0" presId="urn:microsoft.com/office/officeart/2005/8/layout/chevron2"/>
    <dgm:cxn modelId="{FD5548FD-17C6-4687-96EB-FE7395FA1D46}" type="presParOf" srcId="{75CD5827-0373-44BD-AD8B-223F2DA3B068}" destId="{8C7ADE81-525A-4582-8EAD-D6F94BA63C79}" srcOrd="0" destOrd="0" presId="urn:microsoft.com/office/officeart/2005/8/layout/chevron2"/>
    <dgm:cxn modelId="{DCC318C2-F4FC-4D58-A864-8033C345A9A2}" type="presParOf" srcId="{75CD5827-0373-44BD-AD8B-223F2DA3B068}" destId="{E68B31E1-232D-4807-8CB1-282BCB039E7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9D6B8D-1F38-46FA-974A-46E3AD96509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ES"/>
        </a:p>
      </dgm:t>
    </dgm:pt>
    <dgm:pt modelId="{1DB52EF8-2EBD-4886-A62B-F353EB8CCB80}">
      <dgm:prSet phldrT="[Texto]" custT="1">
        <dgm:style>
          <a:lnRef idx="2">
            <a:schemeClr val="accent1"/>
          </a:lnRef>
          <a:fillRef idx="1">
            <a:schemeClr val="lt1"/>
          </a:fillRef>
          <a:effectRef idx="0">
            <a:schemeClr val="accent1"/>
          </a:effectRef>
          <a:fontRef idx="minor">
            <a:schemeClr val="dk1"/>
          </a:fontRef>
        </dgm:style>
      </dgm:prSet>
      <dgm:spPr>
        <a:ln>
          <a:solidFill>
            <a:srgbClr val="A973BF"/>
          </a:solidFill>
        </a:ln>
      </dgm:spPr>
      <dgm:t>
        <a:bodyPr/>
        <a:lstStyle/>
        <a:p>
          <a:r>
            <a:rPr lang="es-ES" sz="1800" b="1" dirty="0" smtClean="0">
              <a:solidFill>
                <a:schemeClr val="tx2"/>
              </a:solidFill>
            </a:rPr>
            <a:t>Marketing</a:t>
          </a:r>
          <a:endParaRPr lang="es-ES" sz="1800" b="1" dirty="0">
            <a:solidFill>
              <a:schemeClr val="tx2"/>
            </a:solidFill>
          </a:endParaRPr>
        </a:p>
      </dgm:t>
    </dgm:pt>
    <dgm:pt modelId="{4DEEF548-0C1F-4777-AC95-B53204031986}" type="parTrans" cxnId="{CA4A498D-77FA-4BDC-87ED-D6604EFBF515}">
      <dgm:prSet/>
      <dgm:spPr/>
      <dgm:t>
        <a:bodyPr/>
        <a:lstStyle/>
        <a:p>
          <a:endParaRPr lang="es-ES" sz="1800" b="1">
            <a:solidFill>
              <a:schemeClr val="tx2"/>
            </a:solidFill>
          </a:endParaRPr>
        </a:p>
      </dgm:t>
    </dgm:pt>
    <dgm:pt modelId="{AB5EFD2F-CDA4-4CA7-AA29-3CDD15709C9D}" type="sibTrans" cxnId="{CA4A498D-77FA-4BDC-87ED-D6604EFBF515}">
      <dgm:prSet/>
      <dgm:spPr/>
      <dgm:t>
        <a:bodyPr/>
        <a:lstStyle/>
        <a:p>
          <a:endParaRPr lang="es-ES" sz="1800" b="1">
            <a:solidFill>
              <a:schemeClr val="tx2"/>
            </a:solidFill>
          </a:endParaRPr>
        </a:p>
      </dgm:t>
    </dgm:pt>
    <dgm:pt modelId="{29B79F26-FF30-41AB-AD1A-31D840D8B1FB}">
      <dgm:prSet phldrT="[Texto]" custT="1">
        <dgm:style>
          <a:lnRef idx="2">
            <a:schemeClr val="accent1"/>
          </a:lnRef>
          <a:fillRef idx="1">
            <a:schemeClr val="lt1"/>
          </a:fillRef>
          <a:effectRef idx="0">
            <a:schemeClr val="accent1"/>
          </a:effectRef>
          <a:fontRef idx="minor">
            <a:schemeClr val="dk1"/>
          </a:fontRef>
        </dgm:style>
      </dgm:prSet>
      <dgm:spPr>
        <a:ln>
          <a:solidFill>
            <a:srgbClr val="A973BF"/>
          </a:solidFill>
        </a:ln>
      </dgm:spPr>
      <dgm:t>
        <a:bodyPr/>
        <a:lstStyle/>
        <a:p>
          <a:r>
            <a:rPr lang="es-ES" sz="1800" b="1" dirty="0" smtClean="0">
              <a:solidFill>
                <a:schemeClr val="tx2"/>
              </a:solidFill>
            </a:rPr>
            <a:t>Estudia necesidades y deseos  de los consumidores.</a:t>
          </a:r>
          <a:endParaRPr lang="es-ES" sz="1800" b="1" dirty="0">
            <a:solidFill>
              <a:schemeClr val="tx2"/>
            </a:solidFill>
          </a:endParaRPr>
        </a:p>
      </dgm:t>
    </dgm:pt>
    <dgm:pt modelId="{BE1BCC7F-14B6-467E-9217-01224FCD6B37}" type="parTrans" cxnId="{8C003F3F-ECFD-4821-9859-BA7590D6AA27}">
      <dgm:prSet/>
      <dgm:spPr>
        <a:ln>
          <a:solidFill>
            <a:srgbClr val="A973BF"/>
          </a:solidFill>
        </a:ln>
      </dgm:spPr>
      <dgm:t>
        <a:bodyPr/>
        <a:lstStyle/>
        <a:p>
          <a:endParaRPr lang="es-ES" sz="1800" b="1">
            <a:solidFill>
              <a:schemeClr val="tx2"/>
            </a:solidFill>
          </a:endParaRPr>
        </a:p>
      </dgm:t>
    </dgm:pt>
    <dgm:pt modelId="{EE308815-4B14-4C6B-83AF-8C87A6E6B089}" type="sibTrans" cxnId="{8C003F3F-ECFD-4821-9859-BA7590D6AA27}">
      <dgm:prSet/>
      <dgm:spPr/>
      <dgm:t>
        <a:bodyPr/>
        <a:lstStyle/>
        <a:p>
          <a:endParaRPr lang="es-ES" sz="1800" b="1">
            <a:solidFill>
              <a:schemeClr val="tx2"/>
            </a:solidFill>
          </a:endParaRPr>
        </a:p>
      </dgm:t>
    </dgm:pt>
    <dgm:pt modelId="{156AA676-F0D0-48A4-B6C4-0547BBBC38EF}">
      <dgm:prSet phldrT="[Texto]" custT="1">
        <dgm:style>
          <a:lnRef idx="2">
            <a:schemeClr val="accent1"/>
          </a:lnRef>
          <a:fillRef idx="1">
            <a:schemeClr val="lt1"/>
          </a:fillRef>
          <a:effectRef idx="0">
            <a:schemeClr val="accent1"/>
          </a:effectRef>
          <a:fontRef idx="minor">
            <a:schemeClr val="dk1"/>
          </a:fontRef>
        </dgm:style>
      </dgm:prSet>
      <dgm:spPr>
        <a:ln>
          <a:solidFill>
            <a:srgbClr val="A973BF"/>
          </a:solidFill>
        </a:ln>
      </dgm:spPr>
      <dgm:t>
        <a:bodyPr/>
        <a:lstStyle/>
        <a:p>
          <a:r>
            <a:rPr lang="es-ES" sz="1800" b="1" dirty="0" smtClean="0">
              <a:solidFill>
                <a:schemeClr val="tx2"/>
              </a:solidFill>
            </a:rPr>
            <a:t>Busca bienes y servicios que satisfagan la demanda.</a:t>
          </a:r>
          <a:endParaRPr lang="es-ES" sz="1800" b="1" dirty="0">
            <a:solidFill>
              <a:schemeClr val="tx2"/>
            </a:solidFill>
          </a:endParaRPr>
        </a:p>
      </dgm:t>
    </dgm:pt>
    <dgm:pt modelId="{566117A9-FD18-472B-99D0-8435E90CA4A5}" type="parTrans" cxnId="{E1766058-18D6-42DD-92C8-0F52E7552F63}">
      <dgm:prSet/>
      <dgm:spPr>
        <a:ln>
          <a:solidFill>
            <a:srgbClr val="A973BF"/>
          </a:solidFill>
        </a:ln>
      </dgm:spPr>
      <dgm:t>
        <a:bodyPr/>
        <a:lstStyle/>
        <a:p>
          <a:endParaRPr lang="es-ES" sz="1800" b="1">
            <a:solidFill>
              <a:schemeClr val="tx2"/>
            </a:solidFill>
          </a:endParaRPr>
        </a:p>
      </dgm:t>
    </dgm:pt>
    <dgm:pt modelId="{3C21D967-97DC-4F85-9523-A171B293670C}" type="sibTrans" cxnId="{E1766058-18D6-42DD-92C8-0F52E7552F63}">
      <dgm:prSet/>
      <dgm:spPr/>
      <dgm:t>
        <a:bodyPr/>
        <a:lstStyle/>
        <a:p>
          <a:endParaRPr lang="es-ES" sz="1800" b="1">
            <a:solidFill>
              <a:schemeClr val="tx2"/>
            </a:solidFill>
          </a:endParaRPr>
        </a:p>
      </dgm:t>
    </dgm:pt>
    <dgm:pt modelId="{5DC19384-0E22-4028-9BAD-E034B013BEEF}">
      <dgm:prSet phldrT="[Texto]" custT="1">
        <dgm:style>
          <a:lnRef idx="2">
            <a:schemeClr val="accent1"/>
          </a:lnRef>
          <a:fillRef idx="1">
            <a:schemeClr val="lt1"/>
          </a:fillRef>
          <a:effectRef idx="0">
            <a:schemeClr val="accent1"/>
          </a:effectRef>
          <a:fontRef idx="minor">
            <a:schemeClr val="dk1"/>
          </a:fontRef>
        </dgm:style>
      </dgm:prSet>
      <dgm:spPr>
        <a:ln>
          <a:solidFill>
            <a:srgbClr val="A973BF"/>
          </a:solidFill>
        </a:ln>
      </dgm:spPr>
      <dgm:t>
        <a:bodyPr/>
        <a:lstStyle/>
        <a:p>
          <a:r>
            <a:rPr lang="es-ES" sz="1800" b="1" dirty="0" smtClean="0">
              <a:solidFill>
                <a:schemeClr val="tx2"/>
              </a:solidFill>
              <a:latin typeface="+mn-lt"/>
              <a:cs typeface="Arial" panose="020B0604020202020204" pitchFamily="34" charset="0"/>
            </a:rPr>
            <a:t>Asegura una entrega de valor superior al cliente final, para lograr su fidelización.</a:t>
          </a:r>
          <a:endParaRPr lang="es-ES" sz="1800" b="1" dirty="0">
            <a:solidFill>
              <a:schemeClr val="tx2"/>
            </a:solidFill>
            <a:latin typeface="+mn-lt"/>
          </a:endParaRPr>
        </a:p>
      </dgm:t>
    </dgm:pt>
    <dgm:pt modelId="{57DDEC4A-22F0-4B81-9AAE-59314C14E59F}" type="parTrans" cxnId="{A77566F2-2936-4FDF-82EB-BD98A4CEAB2D}">
      <dgm:prSet/>
      <dgm:spPr>
        <a:ln>
          <a:solidFill>
            <a:srgbClr val="A973BF"/>
          </a:solidFill>
        </a:ln>
      </dgm:spPr>
      <dgm:t>
        <a:bodyPr/>
        <a:lstStyle/>
        <a:p>
          <a:endParaRPr lang="es-ES" sz="1800" b="1">
            <a:solidFill>
              <a:schemeClr val="tx2"/>
            </a:solidFill>
          </a:endParaRPr>
        </a:p>
      </dgm:t>
    </dgm:pt>
    <dgm:pt modelId="{EB85239A-A2DD-43C2-A460-E05F8802B0CF}" type="sibTrans" cxnId="{A77566F2-2936-4FDF-82EB-BD98A4CEAB2D}">
      <dgm:prSet/>
      <dgm:spPr/>
      <dgm:t>
        <a:bodyPr/>
        <a:lstStyle/>
        <a:p>
          <a:endParaRPr lang="es-ES" sz="1800" b="1">
            <a:solidFill>
              <a:schemeClr val="tx2"/>
            </a:solidFill>
          </a:endParaRPr>
        </a:p>
      </dgm:t>
    </dgm:pt>
    <dgm:pt modelId="{C1B59724-2B8D-4B51-95DD-AEBA5EEBFDA9}" type="pres">
      <dgm:prSet presAssocID="{2D9D6B8D-1F38-46FA-974A-46E3AD965096}" presName="hierChild1" presStyleCnt="0">
        <dgm:presLayoutVars>
          <dgm:orgChart val="1"/>
          <dgm:chPref val="1"/>
          <dgm:dir/>
          <dgm:animOne val="branch"/>
          <dgm:animLvl val="lvl"/>
          <dgm:resizeHandles/>
        </dgm:presLayoutVars>
      </dgm:prSet>
      <dgm:spPr/>
      <dgm:t>
        <a:bodyPr/>
        <a:lstStyle/>
        <a:p>
          <a:endParaRPr lang="es-ES"/>
        </a:p>
      </dgm:t>
    </dgm:pt>
    <dgm:pt modelId="{9C765A60-DA65-40C6-8FA0-369C620E2B3B}" type="pres">
      <dgm:prSet presAssocID="{1DB52EF8-2EBD-4886-A62B-F353EB8CCB80}" presName="hierRoot1" presStyleCnt="0">
        <dgm:presLayoutVars>
          <dgm:hierBranch val="init"/>
        </dgm:presLayoutVars>
      </dgm:prSet>
      <dgm:spPr/>
    </dgm:pt>
    <dgm:pt modelId="{B42D4250-5B3F-4282-A49E-53BCA0847121}" type="pres">
      <dgm:prSet presAssocID="{1DB52EF8-2EBD-4886-A62B-F353EB8CCB80}" presName="rootComposite1" presStyleCnt="0"/>
      <dgm:spPr/>
    </dgm:pt>
    <dgm:pt modelId="{870282B4-9837-43E7-9E95-34D6AAD5DDE6}" type="pres">
      <dgm:prSet presAssocID="{1DB52EF8-2EBD-4886-A62B-F353EB8CCB80}" presName="rootText1" presStyleLbl="node0" presStyleIdx="0" presStyleCnt="1" custLinFactNeighborX="219" custLinFactNeighborY="-3145">
        <dgm:presLayoutVars>
          <dgm:chPref val="3"/>
        </dgm:presLayoutVars>
      </dgm:prSet>
      <dgm:spPr/>
      <dgm:t>
        <a:bodyPr/>
        <a:lstStyle/>
        <a:p>
          <a:endParaRPr lang="es-ES"/>
        </a:p>
      </dgm:t>
    </dgm:pt>
    <dgm:pt modelId="{7BA63DBF-9D39-4729-930A-C158A3DF3515}" type="pres">
      <dgm:prSet presAssocID="{1DB52EF8-2EBD-4886-A62B-F353EB8CCB80}" presName="rootConnector1" presStyleLbl="node1" presStyleIdx="0" presStyleCnt="0"/>
      <dgm:spPr/>
      <dgm:t>
        <a:bodyPr/>
        <a:lstStyle/>
        <a:p>
          <a:endParaRPr lang="es-ES"/>
        </a:p>
      </dgm:t>
    </dgm:pt>
    <dgm:pt modelId="{4B691536-9F40-4656-9175-2582CCC182AB}" type="pres">
      <dgm:prSet presAssocID="{1DB52EF8-2EBD-4886-A62B-F353EB8CCB80}" presName="hierChild2" presStyleCnt="0"/>
      <dgm:spPr/>
    </dgm:pt>
    <dgm:pt modelId="{848D9E10-F620-4A5C-B82C-A4C60BC5BA65}" type="pres">
      <dgm:prSet presAssocID="{BE1BCC7F-14B6-467E-9217-01224FCD6B37}" presName="Name37" presStyleLbl="parChTrans1D2" presStyleIdx="0" presStyleCnt="3"/>
      <dgm:spPr/>
      <dgm:t>
        <a:bodyPr/>
        <a:lstStyle/>
        <a:p>
          <a:endParaRPr lang="es-ES"/>
        </a:p>
      </dgm:t>
    </dgm:pt>
    <dgm:pt modelId="{48719544-A042-4DB9-A9A5-17EE2440ACE9}" type="pres">
      <dgm:prSet presAssocID="{29B79F26-FF30-41AB-AD1A-31D840D8B1FB}" presName="hierRoot2" presStyleCnt="0">
        <dgm:presLayoutVars>
          <dgm:hierBranch val="init"/>
        </dgm:presLayoutVars>
      </dgm:prSet>
      <dgm:spPr/>
    </dgm:pt>
    <dgm:pt modelId="{5D35807B-791A-4C9F-B2C9-EB0A34788166}" type="pres">
      <dgm:prSet presAssocID="{29B79F26-FF30-41AB-AD1A-31D840D8B1FB}" presName="rootComposite" presStyleCnt="0"/>
      <dgm:spPr/>
    </dgm:pt>
    <dgm:pt modelId="{1016E236-DFC6-4A8E-83D9-1DE754F3B5DB}" type="pres">
      <dgm:prSet presAssocID="{29B79F26-FF30-41AB-AD1A-31D840D8B1FB}" presName="rootText" presStyleLbl="node2" presStyleIdx="0" presStyleCnt="3">
        <dgm:presLayoutVars>
          <dgm:chPref val="3"/>
        </dgm:presLayoutVars>
      </dgm:prSet>
      <dgm:spPr/>
      <dgm:t>
        <a:bodyPr/>
        <a:lstStyle/>
        <a:p>
          <a:endParaRPr lang="es-ES"/>
        </a:p>
      </dgm:t>
    </dgm:pt>
    <dgm:pt modelId="{EF57BC1F-91C0-40EA-A678-1BF9D9E1EC4B}" type="pres">
      <dgm:prSet presAssocID="{29B79F26-FF30-41AB-AD1A-31D840D8B1FB}" presName="rootConnector" presStyleLbl="node2" presStyleIdx="0" presStyleCnt="3"/>
      <dgm:spPr/>
      <dgm:t>
        <a:bodyPr/>
        <a:lstStyle/>
        <a:p>
          <a:endParaRPr lang="es-ES"/>
        </a:p>
      </dgm:t>
    </dgm:pt>
    <dgm:pt modelId="{1ED8B261-503C-4506-9E1D-22A795D508D8}" type="pres">
      <dgm:prSet presAssocID="{29B79F26-FF30-41AB-AD1A-31D840D8B1FB}" presName="hierChild4" presStyleCnt="0"/>
      <dgm:spPr/>
    </dgm:pt>
    <dgm:pt modelId="{0DA705C4-9C5F-4D0F-9C5B-DC8EAE7958F4}" type="pres">
      <dgm:prSet presAssocID="{29B79F26-FF30-41AB-AD1A-31D840D8B1FB}" presName="hierChild5" presStyleCnt="0"/>
      <dgm:spPr/>
    </dgm:pt>
    <dgm:pt modelId="{1A7A85A2-4C2C-4A78-A4D0-7EBDDD73D9C1}" type="pres">
      <dgm:prSet presAssocID="{566117A9-FD18-472B-99D0-8435E90CA4A5}" presName="Name37" presStyleLbl="parChTrans1D2" presStyleIdx="1" presStyleCnt="3"/>
      <dgm:spPr/>
      <dgm:t>
        <a:bodyPr/>
        <a:lstStyle/>
        <a:p>
          <a:endParaRPr lang="es-ES"/>
        </a:p>
      </dgm:t>
    </dgm:pt>
    <dgm:pt modelId="{F571973F-8EBF-40C5-9ADC-C0B564D07E63}" type="pres">
      <dgm:prSet presAssocID="{156AA676-F0D0-48A4-B6C4-0547BBBC38EF}" presName="hierRoot2" presStyleCnt="0">
        <dgm:presLayoutVars>
          <dgm:hierBranch val="init"/>
        </dgm:presLayoutVars>
      </dgm:prSet>
      <dgm:spPr/>
    </dgm:pt>
    <dgm:pt modelId="{8F10DF5A-82D3-4653-AF29-E6809653009A}" type="pres">
      <dgm:prSet presAssocID="{156AA676-F0D0-48A4-B6C4-0547BBBC38EF}" presName="rootComposite" presStyleCnt="0"/>
      <dgm:spPr/>
    </dgm:pt>
    <dgm:pt modelId="{2C115C6E-D15B-419B-94FB-C361C865AE2E}" type="pres">
      <dgm:prSet presAssocID="{156AA676-F0D0-48A4-B6C4-0547BBBC38EF}" presName="rootText" presStyleLbl="node2" presStyleIdx="1" presStyleCnt="3">
        <dgm:presLayoutVars>
          <dgm:chPref val="3"/>
        </dgm:presLayoutVars>
      </dgm:prSet>
      <dgm:spPr/>
      <dgm:t>
        <a:bodyPr/>
        <a:lstStyle/>
        <a:p>
          <a:endParaRPr lang="es-ES"/>
        </a:p>
      </dgm:t>
    </dgm:pt>
    <dgm:pt modelId="{EB1121CD-1707-409C-9405-1E409BCD2077}" type="pres">
      <dgm:prSet presAssocID="{156AA676-F0D0-48A4-B6C4-0547BBBC38EF}" presName="rootConnector" presStyleLbl="node2" presStyleIdx="1" presStyleCnt="3"/>
      <dgm:spPr/>
      <dgm:t>
        <a:bodyPr/>
        <a:lstStyle/>
        <a:p>
          <a:endParaRPr lang="es-ES"/>
        </a:p>
      </dgm:t>
    </dgm:pt>
    <dgm:pt modelId="{13611A7C-E7D0-4C21-A906-088BDAD2F90F}" type="pres">
      <dgm:prSet presAssocID="{156AA676-F0D0-48A4-B6C4-0547BBBC38EF}" presName="hierChild4" presStyleCnt="0"/>
      <dgm:spPr/>
    </dgm:pt>
    <dgm:pt modelId="{56CF79DA-0ED0-479A-9A9E-1AFC11E7BD77}" type="pres">
      <dgm:prSet presAssocID="{156AA676-F0D0-48A4-B6C4-0547BBBC38EF}" presName="hierChild5" presStyleCnt="0"/>
      <dgm:spPr/>
    </dgm:pt>
    <dgm:pt modelId="{FB73BABF-042B-41FA-A091-AFBAF5E6B6DE}" type="pres">
      <dgm:prSet presAssocID="{57DDEC4A-22F0-4B81-9AAE-59314C14E59F}" presName="Name37" presStyleLbl="parChTrans1D2" presStyleIdx="2" presStyleCnt="3"/>
      <dgm:spPr/>
      <dgm:t>
        <a:bodyPr/>
        <a:lstStyle/>
        <a:p>
          <a:endParaRPr lang="es-ES"/>
        </a:p>
      </dgm:t>
    </dgm:pt>
    <dgm:pt modelId="{D0FF7374-7CFE-4B00-9C38-AF98F7F6BD5F}" type="pres">
      <dgm:prSet presAssocID="{5DC19384-0E22-4028-9BAD-E034B013BEEF}" presName="hierRoot2" presStyleCnt="0">
        <dgm:presLayoutVars>
          <dgm:hierBranch val="init"/>
        </dgm:presLayoutVars>
      </dgm:prSet>
      <dgm:spPr/>
    </dgm:pt>
    <dgm:pt modelId="{AA3C09D5-DBEB-4E34-BB35-D03A86BAE738}" type="pres">
      <dgm:prSet presAssocID="{5DC19384-0E22-4028-9BAD-E034B013BEEF}" presName="rootComposite" presStyleCnt="0"/>
      <dgm:spPr/>
    </dgm:pt>
    <dgm:pt modelId="{1FEFD2A8-07FB-407B-96E2-AD45C7B49E84}" type="pres">
      <dgm:prSet presAssocID="{5DC19384-0E22-4028-9BAD-E034B013BEEF}" presName="rootText" presStyleLbl="node2" presStyleIdx="2" presStyleCnt="3" custScaleY="131982">
        <dgm:presLayoutVars>
          <dgm:chPref val="3"/>
        </dgm:presLayoutVars>
      </dgm:prSet>
      <dgm:spPr/>
      <dgm:t>
        <a:bodyPr/>
        <a:lstStyle/>
        <a:p>
          <a:endParaRPr lang="es-ES"/>
        </a:p>
      </dgm:t>
    </dgm:pt>
    <dgm:pt modelId="{D6E0224F-35F0-499F-A544-9E8F88A866A0}" type="pres">
      <dgm:prSet presAssocID="{5DC19384-0E22-4028-9BAD-E034B013BEEF}" presName="rootConnector" presStyleLbl="node2" presStyleIdx="2" presStyleCnt="3"/>
      <dgm:spPr/>
      <dgm:t>
        <a:bodyPr/>
        <a:lstStyle/>
        <a:p>
          <a:endParaRPr lang="es-ES"/>
        </a:p>
      </dgm:t>
    </dgm:pt>
    <dgm:pt modelId="{AADDDBEA-3771-4836-BBB1-E0DF14C4F818}" type="pres">
      <dgm:prSet presAssocID="{5DC19384-0E22-4028-9BAD-E034B013BEEF}" presName="hierChild4" presStyleCnt="0"/>
      <dgm:spPr/>
    </dgm:pt>
    <dgm:pt modelId="{E033B57F-5C9A-4273-8041-DC2CB7B26F4A}" type="pres">
      <dgm:prSet presAssocID="{5DC19384-0E22-4028-9BAD-E034B013BEEF}" presName="hierChild5" presStyleCnt="0"/>
      <dgm:spPr/>
    </dgm:pt>
    <dgm:pt modelId="{94F3B264-16E0-48C7-AD93-315A4D4E20B1}" type="pres">
      <dgm:prSet presAssocID="{1DB52EF8-2EBD-4886-A62B-F353EB8CCB80}" presName="hierChild3" presStyleCnt="0"/>
      <dgm:spPr/>
    </dgm:pt>
  </dgm:ptLst>
  <dgm:cxnLst>
    <dgm:cxn modelId="{E3AA4CF0-9D45-41CC-AFF9-A45E1C1D1047}" type="presOf" srcId="{156AA676-F0D0-48A4-B6C4-0547BBBC38EF}" destId="{EB1121CD-1707-409C-9405-1E409BCD2077}" srcOrd="1" destOrd="0" presId="urn:microsoft.com/office/officeart/2005/8/layout/orgChart1"/>
    <dgm:cxn modelId="{5D272311-226A-4169-88EB-89042EA5D2AF}" type="presOf" srcId="{BE1BCC7F-14B6-467E-9217-01224FCD6B37}" destId="{848D9E10-F620-4A5C-B82C-A4C60BC5BA65}" srcOrd="0" destOrd="0" presId="urn:microsoft.com/office/officeart/2005/8/layout/orgChart1"/>
    <dgm:cxn modelId="{CF42B9E0-A409-4F6D-A3DB-12A4D2106891}" type="presOf" srcId="{1DB52EF8-2EBD-4886-A62B-F353EB8CCB80}" destId="{870282B4-9837-43E7-9E95-34D6AAD5DDE6}" srcOrd="0" destOrd="0" presId="urn:microsoft.com/office/officeart/2005/8/layout/orgChart1"/>
    <dgm:cxn modelId="{1C7455CF-EE65-44BF-8F7D-BBBBA5DED52E}" type="presOf" srcId="{1DB52EF8-2EBD-4886-A62B-F353EB8CCB80}" destId="{7BA63DBF-9D39-4729-930A-C158A3DF3515}" srcOrd="1" destOrd="0" presId="urn:microsoft.com/office/officeart/2005/8/layout/orgChart1"/>
    <dgm:cxn modelId="{E1766058-18D6-42DD-92C8-0F52E7552F63}" srcId="{1DB52EF8-2EBD-4886-A62B-F353EB8CCB80}" destId="{156AA676-F0D0-48A4-B6C4-0547BBBC38EF}" srcOrd="1" destOrd="0" parTransId="{566117A9-FD18-472B-99D0-8435E90CA4A5}" sibTransId="{3C21D967-97DC-4F85-9523-A171B293670C}"/>
    <dgm:cxn modelId="{837815AC-653C-427B-856A-92DD9CB58A3C}" type="presOf" srcId="{156AA676-F0D0-48A4-B6C4-0547BBBC38EF}" destId="{2C115C6E-D15B-419B-94FB-C361C865AE2E}" srcOrd="0" destOrd="0" presId="urn:microsoft.com/office/officeart/2005/8/layout/orgChart1"/>
    <dgm:cxn modelId="{954C9B68-6952-4E85-A942-DA16C406ED2F}" type="presOf" srcId="{5DC19384-0E22-4028-9BAD-E034B013BEEF}" destId="{D6E0224F-35F0-499F-A544-9E8F88A866A0}" srcOrd="1" destOrd="0" presId="urn:microsoft.com/office/officeart/2005/8/layout/orgChart1"/>
    <dgm:cxn modelId="{CA4A498D-77FA-4BDC-87ED-D6604EFBF515}" srcId="{2D9D6B8D-1F38-46FA-974A-46E3AD965096}" destId="{1DB52EF8-2EBD-4886-A62B-F353EB8CCB80}" srcOrd="0" destOrd="0" parTransId="{4DEEF548-0C1F-4777-AC95-B53204031986}" sibTransId="{AB5EFD2F-CDA4-4CA7-AA29-3CDD15709C9D}"/>
    <dgm:cxn modelId="{8C003F3F-ECFD-4821-9859-BA7590D6AA27}" srcId="{1DB52EF8-2EBD-4886-A62B-F353EB8CCB80}" destId="{29B79F26-FF30-41AB-AD1A-31D840D8B1FB}" srcOrd="0" destOrd="0" parTransId="{BE1BCC7F-14B6-467E-9217-01224FCD6B37}" sibTransId="{EE308815-4B14-4C6B-83AF-8C87A6E6B089}"/>
    <dgm:cxn modelId="{A77566F2-2936-4FDF-82EB-BD98A4CEAB2D}" srcId="{1DB52EF8-2EBD-4886-A62B-F353EB8CCB80}" destId="{5DC19384-0E22-4028-9BAD-E034B013BEEF}" srcOrd="2" destOrd="0" parTransId="{57DDEC4A-22F0-4B81-9AAE-59314C14E59F}" sibTransId="{EB85239A-A2DD-43C2-A460-E05F8802B0CF}"/>
    <dgm:cxn modelId="{E87B2212-9FE1-40A2-B436-4BF9449590C0}" type="presOf" srcId="{5DC19384-0E22-4028-9BAD-E034B013BEEF}" destId="{1FEFD2A8-07FB-407B-96E2-AD45C7B49E84}" srcOrd="0" destOrd="0" presId="urn:microsoft.com/office/officeart/2005/8/layout/orgChart1"/>
    <dgm:cxn modelId="{A5BA9EE8-2667-4876-8402-431B34A60364}" type="presOf" srcId="{57DDEC4A-22F0-4B81-9AAE-59314C14E59F}" destId="{FB73BABF-042B-41FA-A091-AFBAF5E6B6DE}" srcOrd="0" destOrd="0" presId="urn:microsoft.com/office/officeart/2005/8/layout/orgChart1"/>
    <dgm:cxn modelId="{BFC10FA9-B3CD-41A7-8DE6-A90B3E745938}" type="presOf" srcId="{2D9D6B8D-1F38-46FA-974A-46E3AD965096}" destId="{C1B59724-2B8D-4B51-95DD-AEBA5EEBFDA9}" srcOrd="0" destOrd="0" presId="urn:microsoft.com/office/officeart/2005/8/layout/orgChart1"/>
    <dgm:cxn modelId="{5115B593-5AEB-4E8C-8AB2-2B1E461A430C}" type="presOf" srcId="{29B79F26-FF30-41AB-AD1A-31D840D8B1FB}" destId="{EF57BC1F-91C0-40EA-A678-1BF9D9E1EC4B}" srcOrd="1" destOrd="0" presId="urn:microsoft.com/office/officeart/2005/8/layout/orgChart1"/>
    <dgm:cxn modelId="{9FE64527-937D-4770-8E0E-40059D240D8F}" type="presOf" srcId="{29B79F26-FF30-41AB-AD1A-31D840D8B1FB}" destId="{1016E236-DFC6-4A8E-83D9-1DE754F3B5DB}" srcOrd="0" destOrd="0" presId="urn:microsoft.com/office/officeart/2005/8/layout/orgChart1"/>
    <dgm:cxn modelId="{9E36E27D-B2E2-4B7A-AF41-DB9A095F51AB}" type="presOf" srcId="{566117A9-FD18-472B-99D0-8435E90CA4A5}" destId="{1A7A85A2-4C2C-4A78-A4D0-7EBDDD73D9C1}" srcOrd="0" destOrd="0" presId="urn:microsoft.com/office/officeart/2005/8/layout/orgChart1"/>
    <dgm:cxn modelId="{D094B37F-6DF9-4EF0-904A-6DE30BB94051}" type="presParOf" srcId="{C1B59724-2B8D-4B51-95DD-AEBA5EEBFDA9}" destId="{9C765A60-DA65-40C6-8FA0-369C620E2B3B}" srcOrd="0" destOrd="0" presId="urn:microsoft.com/office/officeart/2005/8/layout/orgChart1"/>
    <dgm:cxn modelId="{25AD467A-1BD5-447D-90BF-24061A2C8699}" type="presParOf" srcId="{9C765A60-DA65-40C6-8FA0-369C620E2B3B}" destId="{B42D4250-5B3F-4282-A49E-53BCA0847121}" srcOrd="0" destOrd="0" presId="urn:microsoft.com/office/officeart/2005/8/layout/orgChart1"/>
    <dgm:cxn modelId="{05EFFB67-CAF7-4D5F-B82B-4950146D788E}" type="presParOf" srcId="{B42D4250-5B3F-4282-A49E-53BCA0847121}" destId="{870282B4-9837-43E7-9E95-34D6AAD5DDE6}" srcOrd="0" destOrd="0" presId="urn:microsoft.com/office/officeart/2005/8/layout/orgChart1"/>
    <dgm:cxn modelId="{626319FD-1CE9-4755-BE3A-F46BE1458BAB}" type="presParOf" srcId="{B42D4250-5B3F-4282-A49E-53BCA0847121}" destId="{7BA63DBF-9D39-4729-930A-C158A3DF3515}" srcOrd="1" destOrd="0" presId="urn:microsoft.com/office/officeart/2005/8/layout/orgChart1"/>
    <dgm:cxn modelId="{76B45507-ACE9-4B28-8299-8D4EF5A5645F}" type="presParOf" srcId="{9C765A60-DA65-40C6-8FA0-369C620E2B3B}" destId="{4B691536-9F40-4656-9175-2582CCC182AB}" srcOrd="1" destOrd="0" presId="urn:microsoft.com/office/officeart/2005/8/layout/orgChart1"/>
    <dgm:cxn modelId="{3D2D473D-3AF2-4CB4-BE49-09AF0473F32F}" type="presParOf" srcId="{4B691536-9F40-4656-9175-2582CCC182AB}" destId="{848D9E10-F620-4A5C-B82C-A4C60BC5BA65}" srcOrd="0" destOrd="0" presId="urn:microsoft.com/office/officeart/2005/8/layout/orgChart1"/>
    <dgm:cxn modelId="{CECECE7B-E430-4768-9078-FEB324976B03}" type="presParOf" srcId="{4B691536-9F40-4656-9175-2582CCC182AB}" destId="{48719544-A042-4DB9-A9A5-17EE2440ACE9}" srcOrd="1" destOrd="0" presId="urn:microsoft.com/office/officeart/2005/8/layout/orgChart1"/>
    <dgm:cxn modelId="{54838A6A-D5CF-4206-95FE-7F0620520854}" type="presParOf" srcId="{48719544-A042-4DB9-A9A5-17EE2440ACE9}" destId="{5D35807B-791A-4C9F-B2C9-EB0A34788166}" srcOrd="0" destOrd="0" presId="urn:microsoft.com/office/officeart/2005/8/layout/orgChart1"/>
    <dgm:cxn modelId="{1C4FE8EA-3227-4CFF-8C88-FEC9FF9D54E6}" type="presParOf" srcId="{5D35807B-791A-4C9F-B2C9-EB0A34788166}" destId="{1016E236-DFC6-4A8E-83D9-1DE754F3B5DB}" srcOrd="0" destOrd="0" presId="urn:microsoft.com/office/officeart/2005/8/layout/orgChart1"/>
    <dgm:cxn modelId="{A13825A8-0791-4543-8307-ACA7C07859BD}" type="presParOf" srcId="{5D35807B-791A-4C9F-B2C9-EB0A34788166}" destId="{EF57BC1F-91C0-40EA-A678-1BF9D9E1EC4B}" srcOrd="1" destOrd="0" presId="urn:microsoft.com/office/officeart/2005/8/layout/orgChart1"/>
    <dgm:cxn modelId="{E7A90265-50CD-47B7-BD4A-3CE6B36EB3C6}" type="presParOf" srcId="{48719544-A042-4DB9-A9A5-17EE2440ACE9}" destId="{1ED8B261-503C-4506-9E1D-22A795D508D8}" srcOrd="1" destOrd="0" presId="urn:microsoft.com/office/officeart/2005/8/layout/orgChart1"/>
    <dgm:cxn modelId="{3DE0ED92-F1FD-4DA3-99C3-FD60CD3CE303}" type="presParOf" srcId="{48719544-A042-4DB9-A9A5-17EE2440ACE9}" destId="{0DA705C4-9C5F-4D0F-9C5B-DC8EAE7958F4}" srcOrd="2" destOrd="0" presId="urn:microsoft.com/office/officeart/2005/8/layout/orgChart1"/>
    <dgm:cxn modelId="{DE014995-F212-49A5-A888-E5DA2A194B8B}" type="presParOf" srcId="{4B691536-9F40-4656-9175-2582CCC182AB}" destId="{1A7A85A2-4C2C-4A78-A4D0-7EBDDD73D9C1}" srcOrd="2" destOrd="0" presId="urn:microsoft.com/office/officeart/2005/8/layout/orgChart1"/>
    <dgm:cxn modelId="{8EB6954E-C7D2-4207-A8F6-397068CEBC20}" type="presParOf" srcId="{4B691536-9F40-4656-9175-2582CCC182AB}" destId="{F571973F-8EBF-40C5-9ADC-C0B564D07E63}" srcOrd="3" destOrd="0" presId="urn:microsoft.com/office/officeart/2005/8/layout/orgChart1"/>
    <dgm:cxn modelId="{03A6D884-1307-4977-A8AC-491361391122}" type="presParOf" srcId="{F571973F-8EBF-40C5-9ADC-C0B564D07E63}" destId="{8F10DF5A-82D3-4653-AF29-E6809653009A}" srcOrd="0" destOrd="0" presId="urn:microsoft.com/office/officeart/2005/8/layout/orgChart1"/>
    <dgm:cxn modelId="{29D0E883-988A-4A78-B632-1D34454BA414}" type="presParOf" srcId="{8F10DF5A-82D3-4653-AF29-E6809653009A}" destId="{2C115C6E-D15B-419B-94FB-C361C865AE2E}" srcOrd="0" destOrd="0" presId="urn:microsoft.com/office/officeart/2005/8/layout/orgChart1"/>
    <dgm:cxn modelId="{9987D843-B418-483F-A2C1-F6329C2C5E4C}" type="presParOf" srcId="{8F10DF5A-82D3-4653-AF29-E6809653009A}" destId="{EB1121CD-1707-409C-9405-1E409BCD2077}" srcOrd="1" destOrd="0" presId="urn:microsoft.com/office/officeart/2005/8/layout/orgChart1"/>
    <dgm:cxn modelId="{8B268BFA-10B0-45FB-A2D2-923EF87E2AF2}" type="presParOf" srcId="{F571973F-8EBF-40C5-9ADC-C0B564D07E63}" destId="{13611A7C-E7D0-4C21-A906-088BDAD2F90F}" srcOrd="1" destOrd="0" presId="urn:microsoft.com/office/officeart/2005/8/layout/orgChart1"/>
    <dgm:cxn modelId="{49DDB902-0E6D-4E3A-BBB9-2B8D7B4AE108}" type="presParOf" srcId="{F571973F-8EBF-40C5-9ADC-C0B564D07E63}" destId="{56CF79DA-0ED0-479A-9A9E-1AFC11E7BD77}" srcOrd="2" destOrd="0" presId="urn:microsoft.com/office/officeart/2005/8/layout/orgChart1"/>
    <dgm:cxn modelId="{6773A6A2-BBF6-438D-95AA-7434F8638F6C}" type="presParOf" srcId="{4B691536-9F40-4656-9175-2582CCC182AB}" destId="{FB73BABF-042B-41FA-A091-AFBAF5E6B6DE}" srcOrd="4" destOrd="0" presId="urn:microsoft.com/office/officeart/2005/8/layout/orgChart1"/>
    <dgm:cxn modelId="{FD77D295-8368-4D7A-8215-0F152700977B}" type="presParOf" srcId="{4B691536-9F40-4656-9175-2582CCC182AB}" destId="{D0FF7374-7CFE-4B00-9C38-AF98F7F6BD5F}" srcOrd="5" destOrd="0" presId="urn:microsoft.com/office/officeart/2005/8/layout/orgChart1"/>
    <dgm:cxn modelId="{3D915239-EF7C-48AC-A737-814879AD73C4}" type="presParOf" srcId="{D0FF7374-7CFE-4B00-9C38-AF98F7F6BD5F}" destId="{AA3C09D5-DBEB-4E34-BB35-D03A86BAE738}" srcOrd="0" destOrd="0" presId="urn:microsoft.com/office/officeart/2005/8/layout/orgChart1"/>
    <dgm:cxn modelId="{3E481E13-98F6-45A1-A319-799B3CAED631}" type="presParOf" srcId="{AA3C09D5-DBEB-4E34-BB35-D03A86BAE738}" destId="{1FEFD2A8-07FB-407B-96E2-AD45C7B49E84}" srcOrd="0" destOrd="0" presId="urn:microsoft.com/office/officeart/2005/8/layout/orgChart1"/>
    <dgm:cxn modelId="{55D8A019-2C92-47E5-AFB4-EAADDC5AAB2B}" type="presParOf" srcId="{AA3C09D5-DBEB-4E34-BB35-D03A86BAE738}" destId="{D6E0224F-35F0-499F-A544-9E8F88A866A0}" srcOrd="1" destOrd="0" presId="urn:microsoft.com/office/officeart/2005/8/layout/orgChart1"/>
    <dgm:cxn modelId="{981D45C0-70EA-413C-B2FF-D2D12E902192}" type="presParOf" srcId="{D0FF7374-7CFE-4B00-9C38-AF98F7F6BD5F}" destId="{AADDDBEA-3771-4836-BBB1-E0DF14C4F818}" srcOrd="1" destOrd="0" presId="urn:microsoft.com/office/officeart/2005/8/layout/orgChart1"/>
    <dgm:cxn modelId="{BF419919-331E-4587-B93C-A6D87FBA6836}" type="presParOf" srcId="{D0FF7374-7CFE-4B00-9C38-AF98F7F6BD5F}" destId="{E033B57F-5C9A-4273-8041-DC2CB7B26F4A}" srcOrd="2" destOrd="0" presId="urn:microsoft.com/office/officeart/2005/8/layout/orgChart1"/>
    <dgm:cxn modelId="{A70CDEE4-5A59-43DA-8FF4-726120BB90FE}" type="presParOf" srcId="{9C765A60-DA65-40C6-8FA0-369C620E2B3B}" destId="{94F3B264-16E0-48C7-AD93-315A4D4E20B1}" srcOrd="2" destOrd="0" presId="urn:microsoft.com/office/officeart/2005/8/layout/orgChart1"/>
  </dgm:cxnLst>
  <dgm:bg/>
  <dgm:whole>
    <a:ln>
      <a:solidFill>
        <a:srgbClr val="A973BF"/>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4ED34-98BF-4FE1-9725-AADC17FC1A2F}">
      <dsp:nvSpPr>
        <dsp:cNvPr id="0" name=""/>
        <dsp:cNvSpPr/>
      </dsp:nvSpPr>
      <dsp:spPr>
        <a:xfrm rot="5400000">
          <a:off x="4295491" y="-1367096"/>
          <a:ext cx="2320603" cy="513486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es-ES" altLang="es-ES" sz="1600" b="1" kern="1200" smtClean="0">
              <a:solidFill>
                <a:schemeClr val="tx2"/>
              </a:solidFill>
            </a:rPr>
            <a:t>Las necesidades humanas, deseos y demandas sugieren que existen productos disponibles para satisfacerlas. </a:t>
          </a:r>
          <a:endParaRPr lang="es-ES" sz="1600" kern="1200" dirty="0">
            <a:solidFill>
              <a:schemeClr val="tx2"/>
            </a:solidFill>
          </a:endParaRPr>
        </a:p>
        <a:p>
          <a:pPr marL="171450" lvl="1" indent="-171450" algn="just" defTabSz="711200">
            <a:lnSpc>
              <a:spcPct val="90000"/>
            </a:lnSpc>
            <a:spcBef>
              <a:spcPct val="0"/>
            </a:spcBef>
            <a:spcAft>
              <a:spcPct val="15000"/>
            </a:spcAft>
            <a:buChar char="••"/>
          </a:pPr>
          <a:r>
            <a:rPr lang="es-ES" altLang="es-ES" sz="1600" b="1" kern="1200" smtClean="0">
              <a:solidFill>
                <a:schemeClr val="tx2"/>
              </a:solidFill>
            </a:rPr>
            <a:t>Un </a:t>
          </a:r>
          <a:r>
            <a:rPr lang="es-ES" altLang="es-ES" sz="1600" b="1" i="1" u="none" kern="1200" smtClean="0">
              <a:solidFill>
                <a:srgbClr val="FF0000"/>
              </a:solidFill>
            </a:rPr>
            <a:t>producto</a:t>
          </a:r>
          <a:r>
            <a:rPr lang="es-ES" altLang="es-ES" sz="1600" b="1" kern="1200" smtClean="0">
              <a:solidFill>
                <a:schemeClr val="tx2"/>
              </a:solidFill>
            </a:rPr>
            <a:t> es cualquier cosa que pueda ser ofrecida en un mercado para atención, adquisición, uso o consumo y que  pueda satisfacer una necesidad o deseo.</a:t>
          </a:r>
          <a:endParaRPr lang="es-ES" altLang="es-ES" sz="1600" b="1" kern="1200" dirty="0" smtClean="0">
            <a:solidFill>
              <a:schemeClr val="tx2"/>
            </a:solidFill>
          </a:endParaRPr>
        </a:p>
      </dsp:txBody>
      <dsp:txXfrm rot="-5400000">
        <a:off x="2888361" y="153317"/>
        <a:ext cx="5021581" cy="2094037"/>
      </dsp:txXfrm>
    </dsp:sp>
    <dsp:sp modelId="{1B293DAC-5C1A-4BD6-9CE5-EF6FE8960B1F}">
      <dsp:nvSpPr>
        <dsp:cNvPr id="0" name=""/>
        <dsp:cNvSpPr/>
      </dsp:nvSpPr>
      <dsp:spPr>
        <a:xfrm>
          <a:off x="0" y="60"/>
          <a:ext cx="2888361" cy="240055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ES" altLang="es-ES" sz="2000" b="1" kern="1200" dirty="0" smtClean="0">
              <a:solidFill>
                <a:schemeClr val="tx2"/>
              </a:solidFill>
            </a:rPr>
            <a:t>PRODUCTOS</a:t>
          </a:r>
          <a:endParaRPr lang="es-ES" sz="2000" kern="1200" dirty="0">
            <a:solidFill>
              <a:schemeClr val="tx2"/>
            </a:solidFill>
          </a:endParaRPr>
        </a:p>
      </dsp:txBody>
      <dsp:txXfrm>
        <a:off x="117185" y="117245"/>
        <a:ext cx="2653991" cy="2166181"/>
      </dsp:txXfrm>
    </dsp:sp>
    <dsp:sp modelId="{A664EE2F-03E7-427A-B4A9-4011ABD54392}">
      <dsp:nvSpPr>
        <dsp:cNvPr id="0" name=""/>
        <dsp:cNvSpPr/>
      </dsp:nvSpPr>
      <dsp:spPr>
        <a:xfrm rot="5400000">
          <a:off x="4495572" y="1153482"/>
          <a:ext cx="1920440" cy="5134864"/>
        </a:xfrm>
        <a:prstGeom prst="round2SameRect">
          <a:avLst/>
        </a:prstGeom>
        <a:solidFill>
          <a:schemeClr val="accent5">
            <a:tint val="40000"/>
            <a:alpha val="90000"/>
            <a:hueOff val="-8146725"/>
            <a:satOff val="-10958"/>
            <a:lumOff val="-7405"/>
            <a:alphaOff val="0"/>
          </a:schemeClr>
        </a:solidFill>
        <a:ln w="12700" cap="flat" cmpd="sng" algn="ctr">
          <a:solidFill>
            <a:schemeClr val="accent5">
              <a:tint val="40000"/>
              <a:alpha val="90000"/>
              <a:hueOff val="-8146725"/>
              <a:satOff val="-10958"/>
              <a:lumOff val="-74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es-ES" altLang="es-ES" sz="1600" b="1" kern="1200" smtClean="0">
              <a:solidFill>
                <a:schemeClr val="tx2"/>
              </a:solidFill>
            </a:rPr>
            <a:t>El marketing ocurre cuando las personas deciden satisfacer necesidades y deseos mediante el intercambio. </a:t>
          </a:r>
          <a:endParaRPr lang="es-ES" sz="1600" kern="1200" dirty="0">
            <a:solidFill>
              <a:schemeClr val="tx2"/>
            </a:solidFill>
          </a:endParaRPr>
        </a:p>
        <a:p>
          <a:pPr marL="171450" lvl="1" indent="-171450" algn="just" defTabSz="711200">
            <a:lnSpc>
              <a:spcPct val="90000"/>
            </a:lnSpc>
            <a:spcBef>
              <a:spcPct val="0"/>
            </a:spcBef>
            <a:spcAft>
              <a:spcPct val="15000"/>
            </a:spcAft>
            <a:buChar char="••"/>
          </a:pPr>
          <a:r>
            <a:rPr lang="es-ES" altLang="es-ES" sz="1600" b="1" i="1" u="none" kern="1200" smtClean="0">
              <a:solidFill>
                <a:srgbClr val="FF0000"/>
              </a:solidFill>
            </a:rPr>
            <a:t>Intercambio</a:t>
          </a:r>
          <a:r>
            <a:rPr lang="es-ES" altLang="es-ES" sz="1600" b="1" kern="1200" smtClean="0">
              <a:solidFill>
                <a:schemeClr val="tx2"/>
              </a:solidFill>
            </a:rPr>
            <a:t> es el acto de obtener un objeto deseado de alguien ofreciendo algo a cambio</a:t>
          </a:r>
          <a:endParaRPr lang="es-ES" altLang="es-ES" sz="1600" b="1" kern="1200" dirty="0" smtClean="0">
            <a:solidFill>
              <a:schemeClr val="tx2"/>
            </a:solidFill>
          </a:endParaRPr>
        </a:p>
      </dsp:txBody>
      <dsp:txXfrm rot="-5400000">
        <a:off x="2888360" y="2854442"/>
        <a:ext cx="5041116" cy="1732944"/>
      </dsp:txXfrm>
    </dsp:sp>
    <dsp:sp modelId="{8B1AA3FB-D13B-4509-A135-2FF091A86432}">
      <dsp:nvSpPr>
        <dsp:cNvPr id="0" name=""/>
        <dsp:cNvSpPr/>
      </dsp:nvSpPr>
      <dsp:spPr>
        <a:xfrm>
          <a:off x="0" y="2520638"/>
          <a:ext cx="2888361" cy="2400551"/>
        </a:xfrm>
        <a:prstGeom prst="roundRect">
          <a:avLst/>
        </a:prstGeom>
        <a:solidFill>
          <a:srgbClr val="11F60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s-ES" altLang="es-ES" sz="2000" b="1" kern="1200" smtClean="0">
              <a:solidFill>
                <a:schemeClr val="tx2"/>
              </a:solidFill>
            </a:rPr>
            <a:t>INTERCAMBIO</a:t>
          </a:r>
          <a:endParaRPr lang="es-ES" sz="2000" kern="1200" dirty="0">
            <a:solidFill>
              <a:schemeClr val="tx2"/>
            </a:solidFill>
          </a:endParaRPr>
        </a:p>
      </dsp:txBody>
      <dsp:txXfrm>
        <a:off x="117185" y="2637823"/>
        <a:ext cx="2653991" cy="21661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633E6B-D09A-4B3E-912D-5D607022E9D2}">
      <dsp:nvSpPr>
        <dsp:cNvPr id="0" name=""/>
        <dsp:cNvSpPr/>
      </dsp:nvSpPr>
      <dsp:spPr>
        <a:xfrm rot="5400000">
          <a:off x="4495572" y="-1367096"/>
          <a:ext cx="1920440" cy="513486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just" defTabSz="755650">
            <a:lnSpc>
              <a:spcPct val="90000"/>
            </a:lnSpc>
            <a:spcBef>
              <a:spcPct val="0"/>
            </a:spcBef>
            <a:spcAft>
              <a:spcPct val="15000"/>
            </a:spcAft>
            <a:buChar char="••"/>
          </a:pPr>
          <a:r>
            <a:rPr lang="es-ES" sz="1700" b="1" kern="1200" smtClean="0">
              <a:solidFill>
                <a:schemeClr val="tx2"/>
              </a:solidFill>
            </a:rPr>
            <a:t>Una transacción consiste en un comercio de valores entre dos partes. </a:t>
          </a:r>
          <a:endParaRPr lang="es-ES" sz="1700" b="1" kern="1200" dirty="0">
            <a:solidFill>
              <a:schemeClr val="tx2"/>
            </a:solidFill>
          </a:endParaRPr>
        </a:p>
        <a:p>
          <a:pPr marL="171450" lvl="1" indent="-171450" algn="just" defTabSz="755650">
            <a:lnSpc>
              <a:spcPct val="90000"/>
            </a:lnSpc>
            <a:spcBef>
              <a:spcPct val="0"/>
            </a:spcBef>
            <a:spcAft>
              <a:spcPct val="15000"/>
            </a:spcAft>
            <a:buChar char="••"/>
          </a:pPr>
          <a:r>
            <a:rPr lang="es-ES" sz="1700" b="1" kern="1200" dirty="0" smtClean="0">
              <a:solidFill>
                <a:schemeClr val="tx2"/>
              </a:solidFill>
            </a:rPr>
            <a:t>En una transacción podemos decir  que A da X a B y recibe Y a cambio. Una transacción puede ser monetaria o por trueque.</a:t>
          </a:r>
          <a:endParaRPr lang="es-ES" sz="1700" b="1" kern="1200" dirty="0">
            <a:solidFill>
              <a:schemeClr val="tx2"/>
            </a:solidFill>
          </a:endParaRPr>
        </a:p>
      </dsp:txBody>
      <dsp:txXfrm rot="-5400000">
        <a:off x="2888360" y="333864"/>
        <a:ext cx="5041116" cy="1732944"/>
      </dsp:txXfrm>
    </dsp:sp>
    <dsp:sp modelId="{28F22B44-9C6C-48A3-B343-17F2C24B9FA8}">
      <dsp:nvSpPr>
        <dsp:cNvPr id="0" name=""/>
        <dsp:cNvSpPr/>
      </dsp:nvSpPr>
      <dsp:spPr>
        <a:xfrm>
          <a:off x="0" y="60"/>
          <a:ext cx="2888361" cy="240055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s-ES" sz="2200" b="1" kern="1200" dirty="0" smtClean="0">
              <a:solidFill>
                <a:schemeClr val="tx2"/>
              </a:solidFill>
              <a:latin typeface="Arial" panose="020B0604020202020204" pitchFamily="34" charset="0"/>
              <a:ea typeface="Calibri" panose="020F0502020204030204" pitchFamily="34" charset="0"/>
              <a:cs typeface="Times New Roman" panose="02020603050405020304" pitchFamily="18" charset="0"/>
            </a:rPr>
            <a:t>TRANSACCIONES</a:t>
          </a:r>
          <a:endParaRPr lang="es-ES" sz="2200" kern="1200" dirty="0">
            <a:solidFill>
              <a:schemeClr val="tx2"/>
            </a:solidFill>
          </a:endParaRPr>
        </a:p>
      </dsp:txBody>
      <dsp:txXfrm>
        <a:off x="117185" y="117245"/>
        <a:ext cx="2653991" cy="2166181"/>
      </dsp:txXfrm>
    </dsp:sp>
    <dsp:sp modelId="{7EDF1E43-B5C2-43BA-A54E-9F844355AC42}">
      <dsp:nvSpPr>
        <dsp:cNvPr id="0" name=""/>
        <dsp:cNvSpPr/>
      </dsp:nvSpPr>
      <dsp:spPr>
        <a:xfrm rot="5400000">
          <a:off x="4495572" y="1153482"/>
          <a:ext cx="1920440" cy="5134864"/>
        </a:xfrm>
        <a:prstGeom prst="round2SameRect">
          <a:avLst/>
        </a:prstGeom>
        <a:solidFill>
          <a:schemeClr val="accent5">
            <a:tint val="40000"/>
            <a:alpha val="90000"/>
            <a:hueOff val="-8146725"/>
            <a:satOff val="-10958"/>
            <a:lumOff val="-7405"/>
            <a:alphaOff val="0"/>
          </a:schemeClr>
        </a:solidFill>
        <a:ln w="12700" cap="flat" cmpd="sng" algn="ctr">
          <a:solidFill>
            <a:schemeClr val="accent5">
              <a:tint val="40000"/>
              <a:alpha val="90000"/>
              <a:hueOff val="-8146725"/>
              <a:satOff val="-10958"/>
              <a:lumOff val="-74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just" defTabSz="755650">
            <a:lnSpc>
              <a:spcPct val="90000"/>
            </a:lnSpc>
            <a:spcBef>
              <a:spcPct val="0"/>
            </a:spcBef>
            <a:spcAft>
              <a:spcPct val="15000"/>
            </a:spcAft>
            <a:buChar char="••"/>
          </a:pPr>
          <a:r>
            <a:rPr lang="es-ES" sz="1700" b="1" kern="1200" smtClean="0">
              <a:solidFill>
                <a:schemeClr val="tx2"/>
              </a:solidFill>
              <a:latin typeface="Verdana" panose="020B0604030504040204" pitchFamily="34" charset="0"/>
              <a:ea typeface="Verdana" panose="020B0604030504040204" pitchFamily="34" charset="0"/>
              <a:cs typeface="Verdana" panose="020B0604030504040204" pitchFamily="34" charset="0"/>
            </a:rPr>
            <a:t>Conjunto de todos los compradores reales y potenciales de un producto o servicio que tienen una necesidad o deseo que será satisfecha mediante relaciones de intercambio</a:t>
          </a:r>
          <a:endParaRPr lang="es-ES" sz="1700" kern="1200" dirty="0">
            <a:solidFill>
              <a:schemeClr val="tx2"/>
            </a:solidFill>
          </a:endParaRPr>
        </a:p>
      </dsp:txBody>
      <dsp:txXfrm rot="-5400000">
        <a:off x="2888360" y="2854442"/>
        <a:ext cx="5041116" cy="1732944"/>
      </dsp:txXfrm>
    </dsp:sp>
    <dsp:sp modelId="{6D8F984A-7215-4C75-B17C-76319A6361AC}">
      <dsp:nvSpPr>
        <dsp:cNvPr id="0" name=""/>
        <dsp:cNvSpPr/>
      </dsp:nvSpPr>
      <dsp:spPr>
        <a:xfrm>
          <a:off x="0" y="2520638"/>
          <a:ext cx="2888361" cy="2400551"/>
        </a:xfrm>
        <a:prstGeom prst="roundRect">
          <a:avLst/>
        </a:prstGeom>
        <a:solidFill>
          <a:schemeClr val="accent5">
            <a:hueOff val="-8772678"/>
            <a:satOff val="49542"/>
            <a:lumOff val="-4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s-ES" sz="2200" b="1" kern="1200" smtClean="0">
              <a:solidFill>
                <a:schemeClr val="tx2"/>
              </a:solidFill>
            </a:rPr>
            <a:t>MERCADOS</a:t>
          </a:r>
          <a:endParaRPr lang="es-ES" sz="2200" kern="1200" dirty="0">
            <a:solidFill>
              <a:schemeClr val="tx2"/>
            </a:solidFill>
          </a:endParaRPr>
        </a:p>
      </dsp:txBody>
      <dsp:txXfrm>
        <a:off x="117185" y="2637823"/>
        <a:ext cx="2653991" cy="21661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AE2C7C-C123-4A31-914C-464D7A68E62E}">
      <dsp:nvSpPr>
        <dsp:cNvPr id="0" name=""/>
        <dsp:cNvSpPr/>
      </dsp:nvSpPr>
      <dsp:spPr>
        <a:xfrm rot="5400000">
          <a:off x="-389999" y="392133"/>
          <a:ext cx="2599996" cy="1819997"/>
        </a:xfrm>
        <a:prstGeom prst="chevron">
          <a:avLst/>
        </a:prstGeom>
        <a:solidFill>
          <a:srgbClr val="11F606"/>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s-ES" sz="4000" b="1" kern="1200" dirty="0" smtClean="0">
              <a:solidFill>
                <a:schemeClr val="tx2"/>
              </a:solidFill>
              <a:latin typeface="Arial" panose="020B0604020202020204" pitchFamily="34" charset="0"/>
              <a:ea typeface="Calibri" panose="020F0502020204030204" pitchFamily="34" charset="0"/>
              <a:cs typeface="Times New Roman" panose="02020603050405020304" pitchFamily="18" charset="0"/>
            </a:rPr>
            <a:t>VALOR</a:t>
          </a:r>
          <a:endParaRPr lang="es-ES" sz="4000" kern="1200" dirty="0">
            <a:solidFill>
              <a:schemeClr val="tx2"/>
            </a:solidFill>
          </a:endParaRPr>
        </a:p>
      </dsp:txBody>
      <dsp:txXfrm rot="-5400000">
        <a:off x="1" y="912133"/>
        <a:ext cx="1819997" cy="779999"/>
      </dsp:txXfrm>
    </dsp:sp>
    <dsp:sp modelId="{5D008052-8558-4F1F-BE48-CBF18F87AEBE}">
      <dsp:nvSpPr>
        <dsp:cNvPr id="0" name=""/>
        <dsp:cNvSpPr/>
      </dsp:nvSpPr>
      <dsp:spPr>
        <a:xfrm rot="5400000">
          <a:off x="4076612" y="-2254480"/>
          <a:ext cx="1689997" cy="6203227"/>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just" defTabSz="977900">
            <a:lnSpc>
              <a:spcPct val="90000"/>
            </a:lnSpc>
            <a:spcBef>
              <a:spcPct val="0"/>
            </a:spcBef>
            <a:spcAft>
              <a:spcPct val="15000"/>
            </a:spcAft>
            <a:buChar char="••"/>
          </a:pPr>
          <a:r>
            <a:rPr lang="es-ES" sz="2200" b="1" kern="1200" dirty="0" smtClean="0">
              <a:solidFill>
                <a:schemeClr val="tx2"/>
              </a:solidFill>
            </a:rPr>
            <a:t>Beneficio especial de un producto o servicio que sirve para cubrir una necesidad humana.</a:t>
          </a:r>
          <a:endParaRPr lang="es-ES" sz="2200" b="1" kern="1200" dirty="0">
            <a:solidFill>
              <a:schemeClr val="tx2"/>
            </a:solidFill>
          </a:endParaRPr>
        </a:p>
        <a:p>
          <a:pPr marL="228600" lvl="1" indent="-228600" algn="just" defTabSz="977900">
            <a:lnSpc>
              <a:spcPct val="90000"/>
            </a:lnSpc>
            <a:spcBef>
              <a:spcPct val="0"/>
            </a:spcBef>
            <a:spcAft>
              <a:spcPct val="15000"/>
            </a:spcAft>
            <a:buChar char="••"/>
          </a:pPr>
          <a:endParaRPr lang="es-ES" sz="2200" b="1" kern="1200" dirty="0">
            <a:solidFill>
              <a:schemeClr val="tx2"/>
            </a:solidFill>
          </a:endParaRPr>
        </a:p>
      </dsp:txBody>
      <dsp:txXfrm rot="-5400000">
        <a:off x="1819998" y="84633"/>
        <a:ext cx="6120728" cy="1524999"/>
      </dsp:txXfrm>
    </dsp:sp>
    <dsp:sp modelId="{8C7ADE81-525A-4582-8EAD-D6F94BA63C79}">
      <dsp:nvSpPr>
        <dsp:cNvPr id="0" name=""/>
        <dsp:cNvSpPr/>
      </dsp:nvSpPr>
      <dsp:spPr>
        <a:xfrm rot="5400000">
          <a:off x="-389999" y="2709119"/>
          <a:ext cx="2599996" cy="1819997"/>
        </a:xfrm>
        <a:prstGeom prst="chevron">
          <a:avLst/>
        </a:prstGeom>
        <a:solidFill>
          <a:srgbClr val="8CFCA9"/>
        </a:solidFill>
        <a:ln w="12700" cap="flat" cmpd="sng" algn="ctr">
          <a:solidFill>
            <a:schemeClr val="accent5">
              <a:hueOff val="-8772678"/>
              <a:satOff val="49542"/>
              <a:lumOff val="-4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endParaRPr lang="es-ES" sz="4000" kern="1200" dirty="0">
            <a:solidFill>
              <a:schemeClr val="tx2"/>
            </a:solidFill>
          </a:endParaRPr>
        </a:p>
      </dsp:txBody>
      <dsp:txXfrm rot="-5400000">
        <a:off x="1" y="3229119"/>
        <a:ext cx="1819997" cy="779999"/>
      </dsp:txXfrm>
    </dsp:sp>
    <dsp:sp modelId="{E68B31E1-232D-4807-8CB1-282BCB039E7F}">
      <dsp:nvSpPr>
        <dsp:cNvPr id="0" name=""/>
        <dsp:cNvSpPr/>
      </dsp:nvSpPr>
      <dsp:spPr>
        <a:xfrm rot="5400000">
          <a:off x="4076612" y="62504"/>
          <a:ext cx="1689997" cy="6203227"/>
        </a:xfrm>
        <a:prstGeom prst="round2SameRect">
          <a:avLst/>
        </a:prstGeom>
        <a:solidFill>
          <a:schemeClr val="lt1">
            <a:alpha val="90000"/>
            <a:hueOff val="0"/>
            <a:satOff val="0"/>
            <a:lumOff val="0"/>
            <a:alphaOff val="0"/>
          </a:schemeClr>
        </a:solidFill>
        <a:ln w="12700" cap="flat" cmpd="sng" algn="ctr">
          <a:solidFill>
            <a:schemeClr val="accent5">
              <a:hueOff val="-8772678"/>
              <a:satOff val="49542"/>
              <a:lumOff val="-42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just" defTabSz="977900">
            <a:lnSpc>
              <a:spcPct val="90000"/>
            </a:lnSpc>
            <a:spcBef>
              <a:spcPct val="0"/>
            </a:spcBef>
            <a:spcAft>
              <a:spcPct val="15000"/>
            </a:spcAft>
            <a:buChar char="••"/>
          </a:pPr>
          <a:r>
            <a:rPr lang="es-ES" sz="2200" b="1" kern="1200" dirty="0" smtClean="0">
              <a:solidFill>
                <a:schemeClr val="tx2"/>
              </a:solidFill>
            </a:rPr>
            <a:t>Es el coeficiente entre los beneficios que el cliente obtiene al poseer y usar un producto, y los costos de obtener y usar el producto.</a:t>
          </a:r>
          <a:endParaRPr lang="es-ES" sz="2200" b="1" kern="1200" dirty="0">
            <a:solidFill>
              <a:schemeClr val="tx2"/>
            </a:solidFill>
          </a:endParaRPr>
        </a:p>
      </dsp:txBody>
      <dsp:txXfrm rot="-5400000">
        <a:off x="1819998" y="2401618"/>
        <a:ext cx="6120728" cy="15249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3BABF-042B-41FA-A091-AFBAF5E6B6DE}">
      <dsp:nvSpPr>
        <dsp:cNvPr id="0" name=""/>
        <dsp:cNvSpPr/>
      </dsp:nvSpPr>
      <dsp:spPr>
        <a:xfrm>
          <a:off x="3966470" y="1837041"/>
          <a:ext cx="2797645" cy="522845"/>
        </a:xfrm>
        <a:custGeom>
          <a:avLst/>
          <a:gdLst/>
          <a:ahLst/>
          <a:cxnLst/>
          <a:rect l="0" t="0" r="0" b="0"/>
          <a:pathLst>
            <a:path>
              <a:moveTo>
                <a:pt x="0" y="0"/>
              </a:moveTo>
              <a:lnTo>
                <a:pt x="0" y="279634"/>
              </a:lnTo>
              <a:lnTo>
                <a:pt x="2797645" y="279634"/>
              </a:lnTo>
              <a:lnTo>
                <a:pt x="2797645" y="522845"/>
              </a:lnTo>
            </a:path>
          </a:pathLst>
        </a:custGeom>
        <a:noFill/>
        <a:ln w="12700" cap="flat" cmpd="sng" algn="ctr">
          <a:solidFill>
            <a:srgbClr val="A973BF"/>
          </a:solidFill>
          <a:prstDash val="solid"/>
          <a:miter lim="800000"/>
        </a:ln>
        <a:effectLst/>
      </dsp:spPr>
      <dsp:style>
        <a:lnRef idx="2">
          <a:scrgbClr r="0" g="0" b="0"/>
        </a:lnRef>
        <a:fillRef idx="0">
          <a:scrgbClr r="0" g="0" b="0"/>
        </a:fillRef>
        <a:effectRef idx="0">
          <a:scrgbClr r="0" g="0" b="0"/>
        </a:effectRef>
        <a:fontRef idx="minor"/>
      </dsp:style>
    </dsp:sp>
    <dsp:sp modelId="{1A7A85A2-4C2C-4A78-A4D0-7EBDDD73D9C1}">
      <dsp:nvSpPr>
        <dsp:cNvPr id="0" name=""/>
        <dsp:cNvSpPr/>
      </dsp:nvSpPr>
      <dsp:spPr>
        <a:xfrm>
          <a:off x="3915677" y="1837041"/>
          <a:ext cx="91440" cy="522845"/>
        </a:xfrm>
        <a:custGeom>
          <a:avLst/>
          <a:gdLst/>
          <a:ahLst/>
          <a:cxnLst/>
          <a:rect l="0" t="0" r="0" b="0"/>
          <a:pathLst>
            <a:path>
              <a:moveTo>
                <a:pt x="50792" y="0"/>
              </a:moveTo>
              <a:lnTo>
                <a:pt x="50792" y="279634"/>
              </a:lnTo>
              <a:lnTo>
                <a:pt x="45720" y="279634"/>
              </a:lnTo>
              <a:lnTo>
                <a:pt x="45720" y="522845"/>
              </a:lnTo>
            </a:path>
          </a:pathLst>
        </a:custGeom>
        <a:noFill/>
        <a:ln w="12700" cap="flat" cmpd="sng" algn="ctr">
          <a:solidFill>
            <a:srgbClr val="A973BF"/>
          </a:solidFill>
          <a:prstDash val="solid"/>
          <a:miter lim="800000"/>
        </a:ln>
        <a:effectLst/>
      </dsp:spPr>
      <dsp:style>
        <a:lnRef idx="2">
          <a:scrgbClr r="0" g="0" b="0"/>
        </a:lnRef>
        <a:fillRef idx="0">
          <a:scrgbClr r="0" g="0" b="0"/>
        </a:fillRef>
        <a:effectRef idx="0">
          <a:scrgbClr r="0" g="0" b="0"/>
        </a:effectRef>
        <a:fontRef idx="minor"/>
      </dsp:style>
    </dsp:sp>
    <dsp:sp modelId="{848D9E10-F620-4A5C-B82C-A4C60BC5BA65}">
      <dsp:nvSpPr>
        <dsp:cNvPr id="0" name=""/>
        <dsp:cNvSpPr/>
      </dsp:nvSpPr>
      <dsp:spPr>
        <a:xfrm>
          <a:off x="1158679" y="1837041"/>
          <a:ext cx="2807790" cy="522845"/>
        </a:xfrm>
        <a:custGeom>
          <a:avLst/>
          <a:gdLst/>
          <a:ahLst/>
          <a:cxnLst/>
          <a:rect l="0" t="0" r="0" b="0"/>
          <a:pathLst>
            <a:path>
              <a:moveTo>
                <a:pt x="2807790" y="0"/>
              </a:moveTo>
              <a:lnTo>
                <a:pt x="2807790" y="279634"/>
              </a:lnTo>
              <a:lnTo>
                <a:pt x="0" y="279634"/>
              </a:lnTo>
              <a:lnTo>
                <a:pt x="0" y="522845"/>
              </a:lnTo>
            </a:path>
          </a:pathLst>
        </a:custGeom>
        <a:noFill/>
        <a:ln w="12700" cap="flat" cmpd="sng" algn="ctr">
          <a:solidFill>
            <a:srgbClr val="A973BF"/>
          </a:solidFill>
          <a:prstDash val="solid"/>
          <a:miter lim="800000"/>
        </a:ln>
        <a:effectLst/>
      </dsp:spPr>
      <dsp:style>
        <a:lnRef idx="2">
          <a:scrgbClr r="0" g="0" b="0"/>
        </a:lnRef>
        <a:fillRef idx="0">
          <a:scrgbClr r="0" g="0" b="0"/>
        </a:fillRef>
        <a:effectRef idx="0">
          <a:scrgbClr r="0" g="0" b="0"/>
        </a:effectRef>
        <a:fontRef idx="minor"/>
      </dsp:style>
    </dsp:sp>
    <dsp:sp modelId="{870282B4-9837-43E7-9E95-34D6AAD5DDE6}">
      <dsp:nvSpPr>
        <dsp:cNvPr id="0" name=""/>
        <dsp:cNvSpPr/>
      </dsp:nvSpPr>
      <dsp:spPr>
        <a:xfrm>
          <a:off x="2808322" y="678893"/>
          <a:ext cx="2316295" cy="1158147"/>
        </a:xfrm>
        <a:prstGeom prst="rect">
          <a:avLst/>
        </a:prstGeom>
        <a:solidFill>
          <a:schemeClr val="lt1"/>
        </a:solidFill>
        <a:ln w="12700" cap="flat" cmpd="sng" algn="ctr">
          <a:solidFill>
            <a:srgbClr val="A973BF"/>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b="1" kern="1200" dirty="0" smtClean="0">
              <a:solidFill>
                <a:schemeClr val="tx2"/>
              </a:solidFill>
            </a:rPr>
            <a:t>Marketing</a:t>
          </a:r>
          <a:endParaRPr lang="es-ES" sz="1800" b="1" kern="1200" dirty="0">
            <a:solidFill>
              <a:schemeClr val="tx2"/>
            </a:solidFill>
          </a:endParaRPr>
        </a:p>
      </dsp:txBody>
      <dsp:txXfrm>
        <a:off x="2808322" y="678893"/>
        <a:ext cx="2316295" cy="1158147"/>
      </dsp:txXfrm>
    </dsp:sp>
    <dsp:sp modelId="{1016E236-DFC6-4A8E-83D9-1DE754F3B5DB}">
      <dsp:nvSpPr>
        <dsp:cNvPr id="0" name=""/>
        <dsp:cNvSpPr/>
      </dsp:nvSpPr>
      <dsp:spPr>
        <a:xfrm>
          <a:off x="531" y="2359887"/>
          <a:ext cx="2316295" cy="1158147"/>
        </a:xfrm>
        <a:prstGeom prst="rect">
          <a:avLst/>
        </a:prstGeom>
        <a:solidFill>
          <a:schemeClr val="lt1"/>
        </a:solidFill>
        <a:ln w="12700" cap="flat" cmpd="sng" algn="ctr">
          <a:solidFill>
            <a:srgbClr val="A973BF"/>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b="1" kern="1200" dirty="0" smtClean="0">
              <a:solidFill>
                <a:schemeClr val="tx2"/>
              </a:solidFill>
            </a:rPr>
            <a:t>Estudia necesidades y deseos  de los consumidores.</a:t>
          </a:r>
          <a:endParaRPr lang="es-ES" sz="1800" b="1" kern="1200" dirty="0">
            <a:solidFill>
              <a:schemeClr val="tx2"/>
            </a:solidFill>
          </a:endParaRPr>
        </a:p>
      </dsp:txBody>
      <dsp:txXfrm>
        <a:off x="531" y="2359887"/>
        <a:ext cx="2316295" cy="1158147"/>
      </dsp:txXfrm>
    </dsp:sp>
    <dsp:sp modelId="{2C115C6E-D15B-419B-94FB-C361C865AE2E}">
      <dsp:nvSpPr>
        <dsp:cNvPr id="0" name=""/>
        <dsp:cNvSpPr/>
      </dsp:nvSpPr>
      <dsp:spPr>
        <a:xfrm>
          <a:off x="2803249" y="2359887"/>
          <a:ext cx="2316295" cy="1158147"/>
        </a:xfrm>
        <a:prstGeom prst="rect">
          <a:avLst/>
        </a:prstGeom>
        <a:solidFill>
          <a:schemeClr val="lt1"/>
        </a:solidFill>
        <a:ln w="12700" cap="flat" cmpd="sng" algn="ctr">
          <a:solidFill>
            <a:srgbClr val="A973BF"/>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b="1" kern="1200" dirty="0" smtClean="0">
              <a:solidFill>
                <a:schemeClr val="tx2"/>
              </a:solidFill>
            </a:rPr>
            <a:t>Busca bienes y servicios que satisfagan la demanda.</a:t>
          </a:r>
          <a:endParaRPr lang="es-ES" sz="1800" b="1" kern="1200" dirty="0">
            <a:solidFill>
              <a:schemeClr val="tx2"/>
            </a:solidFill>
          </a:endParaRPr>
        </a:p>
      </dsp:txBody>
      <dsp:txXfrm>
        <a:off x="2803249" y="2359887"/>
        <a:ext cx="2316295" cy="1158147"/>
      </dsp:txXfrm>
    </dsp:sp>
    <dsp:sp modelId="{1FEFD2A8-07FB-407B-96E2-AD45C7B49E84}">
      <dsp:nvSpPr>
        <dsp:cNvPr id="0" name=""/>
        <dsp:cNvSpPr/>
      </dsp:nvSpPr>
      <dsp:spPr>
        <a:xfrm>
          <a:off x="5605967" y="2359887"/>
          <a:ext cx="2316295" cy="1528546"/>
        </a:xfrm>
        <a:prstGeom prst="rect">
          <a:avLst/>
        </a:prstGeom>
        <a:solidFill>
          <a:schemeClr val="lt1"/>
        </a:solidFill>
        <a:ln w="12700" cap="flat" cmpd="sng" algn="ctr">
          <a:solidFill>
            <a:srgbClr val="A973BF"/>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S" sz="1800" b="1" kern="1200" dirty="0" smtClean="0">
              <a:solidFill>
                <a:schemeClr val="tx2"/>
              </a:solidFill>
              <a:latin typeface="+mn-lt"/>
              <a:cs typeface="Arial" panose="020B0604020202020204" pitchFamily="34" charset="0"/>
            </a:rPr>
            <a:t>Asegura una entrega de valor superior al cliente final, para lograr su fidelización.</a:t>
          </a:r>
          <a:endParaRPr lang="es-ES" sz="1800" b="1" kern="1200" dirty="0">
            <a:solidFill>
              <a:schemeClr val="tx2"/>
            </a:solidFill>
            <a:latin typeface="+mn-lt"/>
          </a:endParaRPr>
        </a:p>
      </dsp:txBody>
      <dsp:txXfrm>
        <a:off x="5605967" y="2359887"/>
        <a:ext cx="2316295" cy="152854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B8867-C2AD-486A-896E-DF7052D3778A}" type="datetimeFigureOut">
              <a:rPr lang="es-ES" smtClean="0"/>
              <a:t>13/09/2026</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2403CE-5961-4668-8029-0835D00ABF2E}" type="slidenum">
              <a:rPr lang="es-ES" smtClean="0"/>
              <a:t>‹Nº›</a:t>
            </a:fld>
            <a:endParaRPr lang="es-ES"/>
          </a:p>
        </p:txBody>
      </p:sp>
    </p:spTree>
    <p:extLst>
      <p:ext uri="{BB962C8B-B14F-4D97-AF65-F5344CB8AC3E}">
        <p14:creationId xmlns:p14="http://schemas.microsoft.com/office/powerpoint/2010/main" val="2895903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E2403CE-5961-4668-8029-0835D00ABF2E}" type="slidenum">
              <a:rPr lang="es-ES" smtClean="0"/>
              <a:t>15</a:t>
            </a:fld>
            <a:endParaRPr lang="es-ES"/>
          </a:p>
        </p:txBody>
      </p:sp>
    </p:spTree>
    <p:extLst>
      <p:ext uri="{BB962C8B-B14F-4D97-AF65-F5344CB8AC3E}">
        <p14:creationId xmlns:p14="http://schemas.microsoft.com/office/powerpoint/2010/main" val="4027798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E2403CE-5961-4668-8029-0835D00ABF2E}" type="slidenum">
              <a:rPr lang="es-ES" smtClean="0"/>
              <a:t>19</a:t>
            </a:fld>
            <a:endParaRPr lang="es-ES"/>
          </a:p>
        </p:txBody>
      </p:sp>
    </p:spTree>
    <p:extLst>
      <p:ext uri="{BB962C8B-B14F-4D97-AF65-F5344CB8AC3E}">
        <p14:creationId xmlns:p14="http://schemas.microsoft.com/office/powerpoint/2010/main" val="2093164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ln/>
        </p:spPr>
        <p:txBody>
          <a:bodyPr/>
          <a:lstStyle/>
          <a:p>
            <a:endParaRPr lang="es-ES" altLang="es-ES"/>
          </a:p>
        </p:txBody>
      </p:sp>
      <p:sp>
        <p:nvSpPr>
          <p:cNvPr id="2150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val="123019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grayWhite">
      <p:bgPr>
        <a:solidFill>
          <a:schemeClr val="bg1"/>
        </a:solidFill>
        <a:effectLst/>
      </p:bgPr>
    </p:bg>
    <p:spTree>
      <p:nvGrpSpPr>
        <p:cNvPr id="1" name=""/>
        <p:cNvGrpSpPr/>
        <p:nvPr/>
      </p:nvGrpSpPr>
      <p:grpSpPr>
        <a:xfrm>
          <a:off x="0" y="0"/>
          <a:ext cx="0" cy="0"/>
          <a:chOff x="0" y="0"/>
          <a:chExt cx="0" cy="0"/>
        </a:xfrm>
      </p:grpSpPr>
      <p:sp>
        <p:nvSpPr>
          <p:cNvPr id="3150" name="Rectangle 78"/>
          <p:cNvSpPr>
            <a:spLocks noChangeArrowheads="1"/>
          </p:cNvSpPr>
          <p:nvPr/>
        </p:nvSpPr>
        <p:spPr bwMode="gray">
          <a:xfrm rot="5400000">
            <a:off x="7904162" y="1163638"/>
            <a:ext cx="2098675" cy="381000"/>
          </a:xfrm>
          <a:prstGeom prst="rect">
            <a:avLst/>
          </a:prstGeom>
          <a:gradFill rotWithShape="1">
            <a:gsLst>
              <a:gs pos="0">
                <a:schemeClr val="bg2"/>
              </a:gs>
              <a:gs pos="100000">
                <a:schemeClr val="bg2">
                  <a:gamma/>
                  <a:tint val="54510"/>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74" name="Rectangle 2"/>
          <p:cNvSpPr>
            <a:spLocks noGrp="1" noChangeArrowheads="1"/>
          </p:cNvSpPr>
          <p:nvPr>
            <p:ph type="ctrTitle"/>
          </p:nvPr>
        </p:nvSpPr>
        <p:spPr>
          <a:xfrm>
            <a:off x="1752600" y="2057400"/>
            <a:ext cx="5791200" cy="1698625"/>
          </a:xfrm>
        </p:spPr>
        <p:txBody>
          <a:bodyPr/>
          <a:lstStyle>
            <a:lvl1pPr algn="ctr">
              <a:defRPr sz="3600"/>
            </a:lvl1pPr>
          </a:lstStyle>
          <a:p>
            <a:pPr lvl="0"/>
            <a:r>
              <a:rPr lang="es-ES" altLang="es-ES" noProof="0"/>
              <a:t>Haga clic para modificar el estilo de título del patrón</a:t>
            </a:r>
            <a:endParaRPr lang="en-US" altLang="es-ES" noProof="0"/>
          </a:p>
        </p:txBody>
      </p:sp>
      <p:sp>
        <p:nvSpPr>
          <p:cNvPr id="3075" name="Rectangle 3"/>
          <p:cNvSpPr>
            <a:spLocks noGrp="1" noChangeArrowheads="1"/>
          </p:cNvSpPr>
          <p:nvPr>
            <p:ph type="subTitle" idx="1"/>
          </p:nvPr>
        </p:nvSpPr>
        <p:spPr>
          <a:xfrm>
            <a:off x="1752600" y="3990975"/>
            <a:ext cx="5791200" cy="457200"/>
          </a:xfrm>
        </p:spPr>
        <p:txBody>
          <a:bodyPr/>
          <a:lstStyle>
            <a:lvl1pPr marL="0" indent="0" algn="ctr">
              <a:buFont typeface="Wingdings" panose="05000000000000000000" pitchFamily="2" charset="2"/>
              <a:buNone/>
              <a:defRPr sz="1800" b="1"/>
            </a:lvl1pPr>
          </a:lstStyle>
          <a:p>
            <a:pPr lvl="0"/>
            <a:r>
              <a:rPr lang="es-ES" altLang="es-ES" noProof="0"/>
              <a:t>Haga clic para editar el estilo de subtítulo del patrón</a:t>
            </a:r>
            <a:endParaRPr lang="en-US" altLang="es-ES" noProof="0"/>
          </a:p>
        </p:txBody>
      </p:sp>
      <p:sp>
        <p:nvSpPr>
          <p:cNvPr id="3086" name="Text Box 14"/>
          <p:cNvSpPr txBox="1">
            <a:spLocks noChangeArrowheads="1"/>
          </p:cNvSpPr>
          <p:nvPr/>
        </p:nvSpPr>
        <p:spPr bwMode="gray">
          <a:xfrm>
            <a:off x="3886200" y="5715000"/>
            <a:ext cx="1612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800" b="1">
                <a:latin typeface="Verdana" panose="020B0604030504040204" pitchFamily="34" charset="0"/>
              </a:rPr>
              <a:t>LOGO</a:t>
            </a:r>
          </a:p>
        </p:txBody>
      </p:sp>
      <p:grpSp>
        <p:nvGrpSpPr>
          <p:cNvPr id="3103" name="Group 31"/>
          <p:cNvGrpSpPr>
            <a:grpSpLocks/>
          </p:cNvGrpSpPr>
          <p:nvPr/>
        </p:nvGrpSpPr>
        <p:grpSpPr bwMode="auto">
          <a:xfrm rot="421294">
            <a:off x="971550" y="692150"/>
            <a:ext cx="1871663" cy="1944688"/>
            <a:chOff x="521" y="482"/>
            <a:chExt cx="1134" cy="1142"/>
          </a:xfrm>
        </p:grpSpPr>
        <p:sp>
          <p:nvSpPr>
            <p:cNvPr id="3104" name="Oval 32"/>
            <p:cNvSpPr>
              <a:spLocks noChangeArrowheads="1"/>
            </p:cNvSpPr>
            <p:nvPr userDrawn="1"/>
          </p:nvSpPr>
          <p:spPr bwMode="gray">
            <a:xfrm rot="-128649">
              <a:off x="851" y="811"/>
              <a:ext cx="479" cy="494"/>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3105" name="Group 33"/>
            <p:cNvGrpSpPr>
              <a:grpSpLocks/>
            </p:cNvGrpSpPr>
            <p:nvPr userDrawn="1"/>
          </p:nvGrpSpPr>
          <p:grpSpPr bwMode="auto">
            <a:xfrm rot="56277">
              <a:off x="1311" y="1224"/>
              <a:ext cx="266" cy="218"/>
              <a:chOff x="3452" y="878"/>
              <a:chExt cx="402" cy="342"/>
            </a:xfrm>
          </p:grpSpPr>
          <p:sp>
            <p:nvSpPr>
              <p:cNvPr id="3106" name="Oval 3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7" name="Oval 3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8" name="Oval 3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09" name="Group 37"/>
            <p:cNvGrpSpPr>
              <a:grpSpLocks/>
            </p:cNvGrpSpPr>
            <p:nvPr userDrawn="1"/>
          </p:nvGrpSpPr>
          <p:grpSpPr bwMode="auto">
            <a:xfrm rot="-23983151">
              <a:off x="1390" y="942"/>
              <a:ext cx="265" cy="219"/>
              <a:chOff x="3452" y="878"/>
              <a:chExt cx="402" cy="342"/>
            </a:xfrm>
          </p:grpSpPr>
          <p:sp>
            <p:nvSpPr>
              <p:cNvPr id="3110" name="Oval 3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1" name="Oval 3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2" name="Oval 4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3" name="Group 41"/>
            <p:cNvGrpSpPr>
              <a:grpSpLocks/>
            </p:cNvGrpSpPr>
            <p:nvPr userDrawn="1"/>
          </p:nvGrpSpPr>
          <p:grpSpPr bwMode="auto">
            <a:xfrm rot="-4925197">
              <a:off x="1293" y="630"/>
              <a:ext cx="257" cy="226"/>
              <a:chOff x="3452" y="878"/>
              <a:chExt cx="402" cy="342"/>
            </a:xfrm>
          </p:grpSpPr>
          <p:sp>
            <p:nvSpPr>
              <p:cNvPr id="3114" name="Oval 4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5" name="Oval 4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6" name="Oval 4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7" name="Group 45"/>
            <p:cNvGrpSpPr>
              <a:grpSpLocks/>
            </p:cNvGrpSpPr>
            <p:nvPr userDrawn="1"/>
          </p:nvGrpSpPr>
          <p:grpSpPr bwMode="auto">
            <a:xfrm rot="3149186">
              <a:off x="985" y="1383"/>
              <a:ext cx="257" cy="226"/>
              <a:chOff x="3452" y="878"/>
              <a:chExt cx="402" cy="342"/>
            </a:xfrm>
          </p:grpSpPr>
          <p:sp>
            <p:nvSpPr>
              <p:cNvPr id="3118" name="Oval 46"/>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9" name="Oval 47"/>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0" name="Oval 48"/>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1" name="Group 49"/>
            <p:cNvGrpSpPr>
              <a:grpSpLocks/>
            </p:cNvGrpSpPr>
            <p:nvPr userDrawn="1"/>
          </p:nvGrpSpPr>
          <p:grpSpPr bwMode="auto">
            <a:xfrm rot="-29276986">
              <a:off x="966" y="498"/>
              <a:ext cx="257" cy="226"/>
              <a:chOff x="3452" y="878"/>
              <a:chExt cx="402" cy="342"/>
            </a:xfrm>
          </p:grpSpPr>
          <p:sp>
            <p:nvSpPr>
              <p:cNvPr id="3122" name="Oval 50"/>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3" name="Oval 51"/>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4" name="Oval 52"/>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5" name="Group 53"/>
            <p:cNvGrpSpPr>
              <a:grpSpLocks/>
            </p:cNvGrpSpPr>
            <p:nvPr userDrawn="1"/>
          </p:nvGrpSpPr>
          <p:grpSpPr bwMode="auto">
            <a:xfrm rot="-10348150">
              <a:off x="628" y="649"/>
              <a:ext cx="266" cy="219"/>
              <a:chOff x="3452" y="878"/>
              <a:chExt cx="402" cy="342"/>
            </a:xfrm>
          </p:grpSpPr>
          <p:sp>
            <p:nvSpPr>
              <p:cNvPr id="3126" name="Oval 5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7" name="Oval 5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8" name="Oval 5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9" name="Group 57"/>
            <p:cNvGrpSpPr>
              <a:grpSpLocks/>
            </p:cNvGrpSpPr>
            <p:nvPr userDrawn="1"/>
          </p:nvGrpSpPr>
          <p:grpSpPr bwMode="auto">
            <a:xfrm rot="-34593241">
              <a:off x="521" y="973"/>
              <a:ext cx="265" cy="218"/>
              <a:chOff x="3452" y="878"/>
              <a:chExt cx="402" cy="342"/>
            </a:xfrm>
          </p:grpSpPr>
          <p:sp>
            <p:nvSpPr>
              <p:cNvPr id="3130" name="Oval 5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1" name="Oval 5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2" name="Oval 6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33" name="Group 61"/>
            <p:cNvGrpSpPr>
              <a:grpSpLocks/>
            </p:cNvGrpSpPr>
            <p:nvPr userDrawn="1"/>
          </p:nvGrpSpPr>
          <p:grpSpPr bwMode="auto">
            <a:xfrm rot="-15320246">
              <a:off x="654" y="1263"/>
              <a:ext cx="257" cy="226"/>
              <a:chOff x="3452" y="878"/>
              <a:chExt cx="402" cy="342"/>
            </a:xfrm>
          </p:grpSpPr>
          <p:sp>
            <p:nvSpPr>
              <p:cNvPr id="3134" name="Oval 6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5" name="Oval 6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6" name="Oval 6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3137" name="Rectangle 65"/>
          <p:cNvSpPr>
            <a:spLocks noChangeArrowheads="1"/>
          </p:cNvSpPr>
          <p:nvPr/>
        </p:nvSpPr>
        <p:spPr bwMode="gray">
          <a:xfrm>
            <a:off x="457200" y="0"/>
            <a:ext cx="7620000" cy="304800"/>
          </a:xfrm>
          <a:prstGeom prst="rect">
            <a:avLst/>
          </a:prstGeom>
          <a:gradFill rotWithShape="1">
            <a:gsLst>
              <a:gs pos="0">
                <a:schemeClr val="folHlink"/>
              </a:gs>
              <a:gs pos="100000">
                <a:schemeClr val="folHlink">
                  <a:gamma/>
                  <a:tint val="2431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38" name="Rectangle 66"/>
          <p:cNvSpPr>
            <a:spLocks noChangeArrowheads="1"/>
          </p:cNvSpPr>
          <p:nvPr/>
        </p:nvSpPr>
        <p:spPr bwMode="gray">
          <a:xfrm>
            <a:off x="6664325" y="-7938"/>
            <a:ext cx="2098675" cy="3127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0" name="Rectangle 68"/>
          <p:cNvSpPr>
            <a:spLocks noChangeArrowheads="1"/>
          </p:cNvSpPr>
          <p:nvPr/>
        </p:nvSpPr>
        <p:spPr bwMode="gray">
          <a:xfrm rot="10800000">
            <a:off x="2549525" y="6553200"/>
            <a:ext cx="6230938" cy="317500"/>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1" name="Rectangle 69"/>
          <p:cNvSpPr>
            <a:spLocks noChangeArrowheads="1"/>
          </p:cNvSpPr>
          <p:nvPr/>
        </p:nvSpPr>
        <p:spPr bwMode="gray">
          <a:xfrm>
            <a:off x="8763000" y="-7938"/>
            <a:ext cx="381000" cy="314326"/>
          </a:xfrm>
          <a:prstGeom prst="rect">
            <a:avLst/>
          </a:prstGeom>
          <a:gradFill rotWithShape="1">
            <a:gsLst>
              <a:gs pos="0">
                <a:schemeClr val="accent1"/>
              </a:gs>
              <a:gs pos="100000">
                <a:schemeClr val="accent1">
                  <a:gamma/>
                  <a:tint val="2431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2" name="Rectangle 70"/>
          <p:cNvSpPr>
            <a:spLocks noChangeArrowheads="1"/>
          </p:cNvSpPr>
          <p:nvPr/>
        </p:nvSpPr>
        <p:spPr bwMode="gray">
          <a:xfrm>
            <a:off x="457200" y="6554788"/>
            <a:ext cx="2098675" cy="317500"/>
          </a:xfrm>
          <a:prstGeom prst="rect">
            <a:avLst/>
          </a:prstGeom>
          <a:gradFill rotWithShape="1">
            <a:gsLst>
              <a:gs pos="0">
                <a:schemeClr val="bg2">
                  <a:gamma/>
                  <a:tint val="36471"/>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3" name="Rectangle 71"/>
          <p:cNvSpPr>
            <a:spLocks noChangeArrowheads="1"/>
          </p:cNvSpPr>
          <p:nvPr/>
        </p:nvSpPr>
        <p:spPr bwMode="gray">
          <a:xfrm>
            <a:off x="0" y="6553200"/>
            <a:ext cx="457200" cy="31908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4" name="Rectangle 72"/>
          <p:cNvSpPr>
            <a:spLocks noChangeArrowheads="1"/>
          </p:cNvSpPr>
          <p:nvPr/>
        </p:nvSpPr>
        <p:spPr bwMode="gray">
          <a:xfrm>
            <a:off x="0" y="0"/>
            <a:ext cx="457200" cy="3048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5" name="Rectangle 73"/>
          <p:cNvSpPr>
            <a:spLocks noChangeArrowheads="1"/>
          </p:cNvSpPr>
          <p:nvPr/>
        </p:nvSpPr>
        <p:spPr bwMode="gray">
          <a:xfrm rot="5400000">
            <a:off x="-2213769" y="2510631"/>
            <a:ext cx="4876800" cy="4651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6" name="Rectangle 74"/>
          <p:cNvSpPr>
            <a:spLocks noChangeArrowheads="1"/>
          </p:cNvSpPr>
          <p:nvPr/>
        </p:nvSpPr>
        <p:spPr bwMode="gray">
          <a:xfrm rot="5400000">
            <a:off x="-575469" y="5520531"/>
            <a:ext cx="1600200" cy="465138"/>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7" name="Rectangle 75"/>
          <p:cNvSpPr>
            <a:spLocks noChangeArrowheads="1"/>
          </p:cNvSpPr>
          <p:nvPr/>
        </p:nvSpPr>
        <p:spPr bwMode="ltGray">
          <a:xfrm>
            <a:off x="8769350" y="6538913"/>
            <a:ext cx="374650" cy="327025"/>
          </a:xfrm>
          <a:prstGeom prst="rect">
            <a:avLst/>
          </a:prstGeom>
          <a:gradFill rotWithShape="1">
            <a:gsLst>
              <a:gs pos="0">
                <a:schemeClr val="bg1"/>
              </a:gs>
              <a:gs pos="100000">
                <a:schemeClr val="bg1">
                  <a:gamma/>
                  <a:shade val="7882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8" name="Rectangle 76"/>
          <p:cNvSpPr>
            <a:spLocks noChangeArrowheads="1"/>
          </p:cNvSpPr>
          <p:nvPr/>
        </p:nvSpPr>
        <p:spPr bwMode="gray">
          <a:xfrm rot="5400000">
            <a:off x="6557962" y="3967163"/>
            <a:ext cx="4791075" cy="381000"/>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9" name="Rectangle 77"/>
          <p:cNvSpPr>
            <a:spLocks noChangeArrowheads="1"/>
          </p:cNvSpPr>
          <p:nvPr/>
        </p:nvSpPr>
        <p:spPr bwMode="gray">
          <a:xfrm>
            <a:off x="8763000" y="1752600"/>
            <a:ext cx="381000" cy="152400"/>
          </a:xfrm>
          <a:prstGeom prst="rect">
            <a:avLst/>
          </a:prstGeom>
          <a:gradFill rotWithShape="1">
            <a:gsLst>
              <a:gs pos="0">
                <a:schemeClr val="folHlink"/>
              </a:gs>
              <a:gs pos="100000">
                <a:schemeClr val="folHlink">
                  <a:gamma/>
                  <a:tint val="72549"/>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52" name="Line 80"/>
          <p:cNvSpPr>
            <a:spLocks noChangeShapeType="1"/>
          </p:cNvSpPr>
          <p:nvPr/>
        </p:nvSpPr>
        <p:spPr bwMode="auto">
          <a:xfrm>
            <a:off x="0" y="304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3" name="Line 81"/>
          <p:cNvSpPr>
            <a:spLocks noChangeShapeType="1"/>
          </p:cNvSpPr>
          <p:nvPr/>
        </p:nvSpPr>
        <p:spPr bwMode="auto">
          <a:xfrm>
            <a:off x="0" y="6553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4" name="Line 82"/>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5" name="Line 83"/>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6" name="Line 84"/>
          <p:cNvSpPr>
            <a:spLocks noChangeShapeType="1"/>
          </p:cNvSpPr>
          <p:nvPr/>
        </p:nvSpPr>
        <p:spPr bwMode="auto">
          <a:xfrm flipH="1">
            <a:off x="0" y="4953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7" name="Line 85"/>
          <p:cNvSpPr>
            <a:spLocks noChangeShapeType="1"/>
          </p:cNvSpPr>
          <p:nvPr/>
        </p:nvSpPr>
        <p:spPr bwMode="auto">
          <a:xfrm>
            <a:off x="8763000" y="1752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8" name="Line 86"/>
          <p:cNvSpPr>
            <a:spLocks noChangeShapeType="1"/>
          </p:cNvSpPr>
          <p:nvPr/>
        </p:nvSpPr>
        <p:spPr bwMode="auto">
          <a:xfrm>
            <a:off x="8763000" y="19050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9" name="Line 87"/>
          <p:cNvSpPr>
            <a:spLocks noChangeShapeType="1"/>
          </p:cNvSpPr>
          <p:nvPr/>
        </p:nvSpPr>
        <p:spPr bwMode="auto">
          <a:xfrm>
            <a:off x="2543175" y="65532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60" name="Line 88"/>
          <p:cNvSpPr>
            <a:spLocks noChangeShapeType="1"/>
          </p:cNvSpPr>
          <p:nvPr/>
        </p:nvSpPr>
        <p:spPr bwMode="auto">
          <a:xfrm flipV="1">
            <a:off x="6672263" y="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C41E3BC0-F786-47C1-861B-4ACB27F33FC3}"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794381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CC9AB8C4-0A32-4D83-B573-4EC937E0F1F4}"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570978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609600" y="1228725"/>
            <a:ext cx="3935413"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97413" y="1228725"/>
            <a:ext cx="3935412"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5FA83BEE-477C-4612-81CF-24FA724EA02F}"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06327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pie de página 6"/>
          <p:cNvSpPr>
            <a:spLocks noGrp="1"/>
          </p:cNvSpPr>
          <p:nvPr>
            <p:ph type="ftr" sz="quarter" idx="10"/>
          </p:nvPr>
        </p:nvSpPr>
        <p:spPr/>
        <p:txBody>
          <a:bodyPr/>
          <a:lstStyle>
            <a:lvl1pPr>
              <a:defRPr/>
            </a:lvl1pPr>
          </a:lstStyle>
          <a:p>
            <a:r>
              <a:rPr lang="en-US" altLang="es-ES"/>
              <a:t>Company  Logo</a:t>
            </a:r>
          </a:p>
        </p:txBody>
      </p:sp>
      <p:sp>
        <p:nvSpPr>
          <p:cNvPr id="8" name="Marcador de número de diapositiva 7"/>
          <p:cNvSpPr>
            <a:spLocks noGrp="1"/>
          </p:cNvSpPr>
          <p:nvPr>
            <p:ph type="sldNum" sz="quarter" idx="11"/>
          </p:nvPr>
        </p:nvSpPr>
        <p:spPr/>
        <p:txBody>
          <a:bodyPr/>
          <a:lstStyle>
            <a:lvl1pPr>
              <a:defRPr/>
            </a:lvl1pPr>
          </a:lstStyle>
          <a:p>
            <a:fld id="{1FC97F3F-2118-46DB-B1E1-953BA8797B78}" type="slidenum">
              <a:rPr lang="en-US" altLang="es-ES"/>
              <a:pPr/>
              <a:t>‹Nº›</a:t>
            </a:fld>
            <a:endParaRPr lang="en-US" altLang="es-ES"/>
          </a:p>
        </p:txBody>
      </p:sp>
      <p:sp>
        <p:nvSpPr>
          <p:cNvPr id="9" name="Marcador de fecha 8"/>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87929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pie de página 2"/>
          <p:cNvSpPr>
            <a:spLocks noGrp="1"/>
          </p:cNvSpPr>
          <p:nvPr>
            <p:ph type="ftr" sz="quarter" idx="10"/>
          </p:nvPr>
        </p:nvSpPr>
        <p:spPr/>
        <p:txBody>
          <a:bodyPr/>
          <a:lstStyle>
            <a:lvl1pPr>
              <a:defRPr/>
            </a:lvl1pPr>
          </a:lstStyle>
          <a:p>
            <a:r>
              <a:rPr lang="en-US" altLang="es-ES"/>
              <a:t>Company  Logo</a:t>
            </a:r>
          </a:p>
        </p:txBody>
      </p:sp>
      <p:sp>
        <p:nvSpPr>
          <p:cNvPr id="4" name="Marcador de número de diapositiva 3"/>
          <p:cNvSpPr>
            <a:spLocks noGrp="1"/>
          </p:cNvSpPr>
          <p:nvPr>
            <p:ph type="sldNum" sz="quarter" idx="11"/>
          </p:nvPr>
        </p:nvSpPr>
        <p:spPr/>
        <p:txBody>
          <a:bodyPr/>
          <a:lstStyle>
            <a:lvl1pPr>
              <a:defRPr/>
            </a:lvl1pPr>
          </a:lstStyle>
          <a:p>
            <a:fld id="{804FE5C3-4DB6-40E9-AD64-B69ED201B815}" type="slidenum">
              <a:rPr lang="en-US" altLang="es-ES"/>
              <a:pPr/>
              <a:t>‹Nº›</a:t>
            </a:fld>
            <a:endParaRPr lang="en-US" altLang="es-ES"/>
          </a:p>
        </p:txBody>
      </p:sp>
      <p:sp>
        <p:nvSpPr>
          <p:cNvPr id="5" name="Marcador de fecha 4"/>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5680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ie de página 1"/>
          <p:cNvSpPr>
            <a:spLocks noGrp="1"/>
          </p:cNvSpPr>
          <p:nvPr>
            <p:ph type="ftr" sz="quarter" idx="10"/>
          </p:nvPr>
        </p:nvSpPr>
        <p:spPr/>
        <p:txBody>
          <a:bodyPr/>
          <a:lstStyle>
            <a:lvl1pPr>
              <a:defRPr/>
            </a:lvl1pPr>
          </a:lstStyle>
          <a:p>
            <a:r>
              <a:rPr lang="en-US" altLang="es-ES"/>
              <a:t>Company  Logo</a:t>
            </a:r>
          </a:p>
        </p:txBody>
      </p:sp>
      <p:sp>
        <p:nvSpPr>
          <p:cNvPr id="3" name="Marcador de número de diapositiva 2"/>
          <p:cNvSpPr>
            <a:spLocks noGrp="1"/>
          </p:cNvSpPr>
          <p:nvPr>
            <p:ph type="sldNum" sz="quarter" idx="11"/>
          </p:nvPr>
        </p:nvSpPr>
        <p:spPr/>
        <p:txBody>
          <a:bodyPr/>
          <a:lstStyle>
            <a:lvl1pPr>
              <a:defRPr/>
            </a:lvl1pPr>
          </a:lstStyle>
          <a:p>
            <a:fld id="{06E09224-08DC-4EBD-92F9-0DFD1F842E49}" type="slidenum">
              <a:rPr lang="en-US" altLang="es-ES"/>
              <a:pPr/>
              <a:t>‹Nº›</a:t>
            </a:fld>
            <a:endParaRPr lang="en-US" altLang="es-ES"/>
          </a:p>
        </p:txBody>
      </p:sp>
      <p:sp>
        <p:nvSpPr>
          <p:cNvPr id="4" name="Marcador de fecha 3"/>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674137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5ABE7AF3-207F-4C25-B0ED-70264369B216}"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041338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D0D845E1-F873-4A2F-95A9-DC2BE3A977A4}"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469827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39524475-DA4A-4ECB-BD02-82C2E06ADC3E}"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55220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7813" y="122238"/>
            <a:ext cx="2005012" cy="602773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9600" y="122238"/>
            <a:ext cx="5865813" cy="602773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1FC46783-B1B2-4288-821B-7C40B26CB018}"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794355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990600" y="122238"/>
            <a:ext cx="6705600" cy="563562"/>
          </a:xfrm>
        </p:spPr>
        <p:txBody>
          <a:bodyPr/>
          <a:lstStyle/>
          <a:p>
            <a:r>
              <a:rPr lang="es-ES"/>
              <a:t>Haga clic para modificar el estilo de título del patrón</a:t>
            </a:r>
          </a:p>
        </p:txBody>
      </p:sp>
      <p:sp>
        <p:nvSpPr>
          <p:cNvPr id="3" name="Marcador de tabla 2"/>
          <p:cNvSpPr>
            <a:spLocks noGrp="1"/>
          </p:cNvSpPr>
          <p:nvPr>
            <p:ph type="tbl" idx="1"/>
          </p:nvPr>
        </p:nvSpPr>
        <p:spPr>
          <a:xfrm>
            <a:off x="609600" y="1228725"/>
            <a:ext cx="8023225" cy="4921250"/>
          </a:xfrm>
        </p:spPr>
        <p:txBody>
          <a:bodyPr/>
          <a:lstStyle/>
          <a:p>
            <a:r>
              <a:rPr lang="es-ES"/>
              <a:t>Haga clic en el icono para agregar una tabla</a:t>
            </a:r>
          </a:p>
        </p:txBody>
      </p:sp>
      <p:sp>
        <p:nvSpPr>
          <p:cNvPr id="4" name="Marcador de pie de página 3"/>
          <p:cNvSpPr>
            <a:spLocks noGrp="1"/>
          </p:cNvSpPr>
          <p:nvPr>
            <p:ph type="ftr" sz="quarter" idx="10"/>
          </p:nvPr>
        </p:nvSpPr>
        <p:spPr>
          <a:xfrm>
            <a:off x="5791200" y="6248400"/>
            <a:ext cx="2895600" cy="334963"/>
          </a:xfrm>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a:xfrm>
            <a:off x="3429000" y="6338888"/>
            <a:ext cx="2133600" cy="244475"/>
          </a:xfrm>
        </p:spPr>
        <p:txBody>
          <a:bodyPr/>
          <a:lstStyle>
            <a:lvl1pPr>
              <a:defRPr/>
            </a:lvl1pPr>
          </a:lstStyle>
          <a:p>
            <a:fld id="{302094CF-FC8E-4D3E-BF34-FCE11D59A5EE}" type="slidenum">
              <a:rPr lang="en-US" altLang="es-ES"/>
              <a:pPr/>
              <a:t>‹Nº›</a:t>
            </a:fld>
            <a:endParaRPr lang="en-US" altLang="es-ES"/>
          </a:p>
        </p:txBody>
      </p:sp>
      <p:sp>
        <p:nvSpPr>
          <p:cNvPr id="6" name="Marcador de fecha 5"/>
          <p:cNvSpPr>
            <a:spLocks noGrp="1"/>
          </p:cNvSpPr>
          <p:nvPr>
            <p:ph type="dt" sz="half" idx="12"/>
          </p:nvPr>
        </p:nvSpPr>
        <p:spPr>
          <a:xfrm>
            <a:off x="457200" y="6324600"/>
            <a:ext cx="2133600" cy="244475"/>
          </a:xfrm>
        </p:spPr>
        <p:txBody>
          <a:bodyPr/>
          <a:lstStyle>
            <a:lvl1pPr>
              <a:defRPr/>
            </a:lvl1pPr>
          </a:lstStyle>
          <a:p>
            <a:r>
              <a:rPr lang="en-US" altLang="es-ES"/>
              <a:t>www.themegallery.com</a:t>
            </a:r>
          </a:p>
        </p:txBody>
      </p:sp>
    </p:spTree>
    <p:extLst>
      <p:ext uri="{BB962C8B-B14F-4D97-AF65-F5344CB8AC3E}">
        <p14:creationId xmlns:p14="http://schemas.microsoft.com/office/powerpoint/2010/main" val="1134281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3" name="Rectangle 69"/>
          <p:cNvSpPr>
            <a:spLocks noChangeArrowheads="1"/>
          </p:cNvSpPr>
          <p:nvPr/>
        </p:nvSpPr>
        <p:spPr bwMode="gray">
          <a:xfrm>
            <a:off x="457200" y="0"/>
            <a:ext cx="8477250" cy="76835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7" name="Rectangle 3"/>
          <p:cNvSpPr>
            <a:spLocks noGrp="1" noChangeArrowheads="1"/>
          </p:cNvSpPr>
          <p:nvPr>
            <p:ph type="body" idx="1"/>
          </p:nvPr>
        </p:nvSpPr>
        <p:spPr bwMode="gray">
          <a:xfrm>
            <a:off x="609600" y="1228725"/>
            <a:ext cx="8023225" cy="492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Editar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29" name="Rectangle 5"/>
          <p:cNvSpPr>
            <a:spLocks noGrp="1" noChangeArrowheads="1"/>
          </p:cNvSpPr>
          <p:nvPr>
            <p:ph type="ftr" sz="quarter" idx="3"/>
          </p:nvPr>
        </p:nvSpPr>
        <p:spPr bwMode="gray">
          <a:xfrm>
            <a:off x="5791200" y="6248400"/>
            <a:ext cx="28956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r>
              <a:rPr lang="en-US" altLang="es-ES"/>
              <a:t>Company  Logo</a:t>
            </a:r>
          </a:p>
        </p:txBody>
      </p:sp>
      <p:sp>
        <p:nvSpPr>
          <p:cNvPr id="1030" name="Rectangle 6"/>
          <p:cNvSpPr>
            <a:spLocks noGrp="1" noChangeArrowheads="1"/>
          </p:cNvSpPr>
          <p:nvPr>
            <p:ph type="sldNum" sz="quarter" idx="4"/>
          </p:nvPr>
        </p:nvSpPr>
        <p:spPr bwMode="gray">
          <a:xfrm>
            <a:off x="3429000" y="6338888"/>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7C7945B-9AC3-4FF8-90F1-FA83AEBA5473}" type="slidenum">
              <a:rPr lang="en-US" altLang="es-ES"/>
              <a:pPr/>
              <a:t>‹Nº›</a:t>
            </a:fld>
            <a:endParaRPr lang="en-US" altLang="es-ES"/>
          </a:p>
        </p:txBody>
      </p:sp>
      <p:sp>
        <p:nvSpPr>
          <p:cNvPr id="1052" name="Rectangle 28"/>
          <p:cNvSpPr>
            <a:spLocks noChangeArrowheads="1"/>
          </p:cNvSpPr>
          <p:nvPr/>
        </p:nvSpPr>
        <p:spPr bwMode="gray">
          <a:xfrm>
            <a:off x="0" y="0"/>
            <a:ext cx="457200" cy="7683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4" name="Rectangle 30"/>
          <p:cNvSpPr>
            <a:spLocks noChangeArrowheads="1"/>
          </p:cNvSpPr>
          <p:nvPr/>
        </p:nvSpPr>
        <p:spPr bwMode="gray">
          <a:xfrm>
            <a:off x="0" y="762000"/>
            <a:ext cx="457200" cy="1524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6" name="Rectangle 32"/>
          <p:cNvSpPr>
            <a:spLocks noChangeArrowheads="1"/>
          </p:cNvSpPr>
          <p:nvPr/>
        </p:nvSpPr>
        <p:spPr bwMode="gray">
          <a:xfrm>
            <a:off x="0" y="914400"/>
            <a:ext cx="457200" cy="4191000"/>
          </a:xfrm>
          <a:prstGeom prst="rect">
            <a:avLst/>
          </a:prstGeom>
          <a:gradFill rotWithShape="1">
            <a:gsLst>
              <a:gs pos="0">
                <a:schemeClr val="bg2"/>
              </a:gs>
              <a:gs pos="100000">
                <a:schemeClr val="bg2">
                  <a:gamma/>
                  <a:tint val="4235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3" name="Rectangle 49"/>
          <p:cNvSpPr>
            <a:spLocks noChangeArrowheads="1"/>
          </p:cNvSpPr>
          <p:nvPr/>
        </p:nvSpPr>
        <p:spPr bwMode="gray">
          <a:xfrm>
            <a:off x="0" y="5105400"/>
            <a:ext cx="457200" cy="1544638"/>
          </a:xfrm>
          <a:prstGeom prst="rect">
            <a:avLst/>
          </a:prstGeom>
          <a:gradFill rotWithShape="1">
            <a:gsLst>
              <a:gs pos="0">
                <a:schemeClr val="accent2">
                  <a:gamma/>
                  <a:tint val="42353"/>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9" name="Rectangle 55"/>
          <p:cNvSpPr>
            <a:spLocks noChangeArrowheads="1"/>
          </p:cNvSpPr>
          <p:nvPr/>
        </p:nvSpPr>
        <p:spPr bwMode="gray">
          <a:xfrm>
            <a:off x="0" y="6656388"/>
            <a:ext cx="457200" cy="20955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0" name="Rectangle 56"/>
          <p:cNvSpPr>
            <a:spLocks noChangeArrowheads="1"/>
          </p:cNvSpPr>
          <p:nvPr/>
        </p:nvSpPr>
        <p:spPr bwMode="gray">
          <a:xfrm>
            <a:off x="457200" y="6650038"/>
            <a:ext cx="1304925" cy="21590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4" name="Rectangle 60"/>
          <p:cNvSpPr>
            <a:spLocks noChangeArrowheads="1"/>
          </p:cNvSpPr>
          <p:nvPr/>
        </p:nvSpPr>
        <p:spPr bwMode="gray">
          <a:xfrm>
            <a:off x="1752600" y="6650038"/>
            <a:ext cx="7391400" cy="215900"/>
          </a:xfrm>
          <a:prstGeom prst="rect">
            <a:avLst/>
          </a:prstGeom>
          <a:gradFill rotWithShape="1">
            <a:gsLst>
              <a:gs pos="0">
                <a:schemeClr val="folHlink">
                  <a:gamma/>
                  <a:tint val="54510"/>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5" name="Rectangle 61"/>
          <p:cNvSpPr>
            <a:spLocks noChangeArrowheads="1"/>
          </p:cNvSpPr>
          <p:nvPr/>
        </p:nvSpPr>
        <p:spPr bwMode="gray">
          <a:xfrm>
            <a:off x="8777288" y="6656388"/>
            <a:ext cx="366712" cy="209550"/>
          </a:xfrm>
          <a:prstGeom prst="rect">
            <a:avLst/>
          </a:prstGeom>
          <a:gradFill rotWithShape="1">
            <a:gsLst>
              <a:gs pos="0">
                <a:schemeClr val="bg1"/>
              </a:gs>
              <a:gs pos="100000">
                <a:schemeClr val="bg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7" name="Rectangle 63"/>
          <p:cNvSpPr>
            <a:spLocks noChangeArrowheads="1"/>
          </p:cNvSpPr>
          <p:nvPr/>
        </p:nvSpPr>
        <p:spPr bwMode="gray">
          <a:xfrm>
            <a:off x="8769350" y="6019800"/>
            <a:ext cx="374650" cy="6429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9" name="Rectangle 65"/>
          <p:cNvSpPr>
            <a:spLocks noChangeArrowheads="1"/>
          </p:cNvSpPr>
          <p:nvPr/>
        </p:nvSpPr>
        <p:spPr bwMode="gray">
          <a:xfrm>
            <a:off x="8763000" y="914400"/>
            <a:ext cx="381000" cy="5105400"/>
          </a:xfrm>
          <a:prstGeom prst="rect">
            <a:avLst/>
          </a:prstGeom>
          <a:gradFill rotWithShape="1">
            <a:gsLst>
              <a:gs pos="0">
                <a:schemeClr val="hlink"/>
              </a:gs>
              <a:gs pos="100000">
                <a:schemeClr val="hlink">
                  <a:gamma/>
                  <a:tint val="5137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0" name="Rectangle 66"/>
          <p:cNvSpPr>
            <a:spLocks noChangeArrowheads="1"/>
          </p:cNvSpPr>
          <p:nvPr/>
        </p:nvSpPr>
        <p:spPr bwMode="gray">
          <a:xfrm>
            <a:off x="8763000" y="762000"/>
            <a:ext cx="381000" cy="1524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91" name="Rectangle 67"/>
          <p:cNvSpPr>
            <a:spLocks noChangeArrowheads="1"/>
          </p:cNvSpPr>
          <p:nvPr/>
        </p:nvSpPr>
        <p:spPr bwMode="gray">
          <a:xfrm>
            <a:off x="8770938" y="0"/>
            <a:ext cx="373062" cy="762000"/>
          </a:xfrm>
          <a:prstGeom prst="rect">
            <a:avLst/>
          </a:prstGeom>
          <a:gradFill rotWithShape="1">
            <a:gsLst>
              <a:gs pos="0">
                <a:schemeClr val="accent2"/>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2" name="Rectangle 68"/>
          <p:cNvSpPr>
            <a:spLocks noChangeArrowheads="1"/>
          </p:cNvSpPr>
          <p:nvPr/>
        </p:nvSpPr>
        <p:spPr bwMode="gray">
          <a:xfrm>
            <a:off x="457200" y="762000"/>
            <a:ext cx="8315325" cy="152400"/>
          </a:xfrm>
          <a:prstGeom prst="rect">
            <a:avLst/>
          </a:prstGeom>
          <a:gradFill rotWithShape="1">
            <a:gsLst>
              <a:gs pos="0">
                <a:schemeClr val="accent1"/>
              </a:gs>
              <a:gs pos="100000">
                <a:schemeClr val="accent1">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26" name="Rectangle 2"/>
          <p:cNvSpPr>
            <a:spLocks noGrp="1" noChangeArrowheads="1"/>
          </p:cNvSpPr>
          <p:nvPr>
            <p:ph type="title"/>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grpSp>
        <p:nvGrpSpPr>
          <p:cNvPr id="1128" name="Group 104"/>
          <p:cNvGrpSpPr>
            <a:grpSpLocks/>
          </p:cNvGrpSpPr>
          <p:nvPr/>
        </p:nvGrpSpPr>
        <p:grpSpPr bwMode="auto">
          <a:xfrm>
            <a:off x="8002588" y="69850"/>
            <a:ext cx="657225" cy="636588"/>
            <a:chOff x="5041" y="44"/>
            <a:chExt cx="414" cy="401"/>
          </a:xfrm>
        </p:grpSpPr>
        <p:sp>
          <p:nvSpPr>
            <p:cNvPr id="1129" name="Oval 105"/>
            <p:cNvSpPr>
              <a:spLocks noChangeArrowheads="1"/>
            </p:cNvSpPr>
            <p:nvPr userDrawn="1"/>
          </p:nvSpPr>
          <p:spPr bwMode="gray">
            <a:xfrm rot="149948">
              <a:off x="5161" y="161"/>
              <a:ext cx="175" cy="170"/>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1130" name="Group 106"/>
            <p:cNvGrpSpPr>
              <a:grpSpLocks/>
            </p:cNvGrpSpPr>
            <p:nvPr userDrawn="1"/>
          </p:nvGrpSpPr>
          <p:grpSpPr bwMode="auto">
            <a:xfrm rot="334874">
              <a:off x="5321" y="313"/>
              <a:ext cx="98" cy="75"/>
              <a:chOff x="3452" y="878"/>
              <a:chExt cx="402" cy="342"/>
            </a:xfrm>
          </p:grpSpPr>
          <p:sp>
            <p:nvSpPr>
              <p:cNvPr id="1131" name="Oval 10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2" name="Oval 10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3" name="Oval 10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4" name="Group 110"/>
            <p:cNvGrpSpPr>
              <a:grpSpLocks/>
            </p:cNvGrpSpPr>
            <p:nvPr userDrawn="1"/>
          </p:nvGrpSpPr>
          <p:grpSpPr bwMode="auto">
            <a:xfrm rot="-23704554">
              <a:off x="5358" y="218"/>
              <a:ext cx="97" cy="75"/>
              <a:chOff x="3452" y="878"/>
              <a:chExt cx="402" cy="342"/>
            </a:xfrm>
          </p:grpSpPr>
          <p:sp>
            <p:nvSpPr>
              <p:cNvPr id="1135" name="Oval 11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6" name="Oval 11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7" name="Oval 11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8" name="Group 114"/>
            <p:cNvGrpSpPr>
              <a:grpSpLocks/>
            </p:cNvGrpSpPr>
            <p:nvPr userDrawn="1"/>
          </p:nvGrpSpPr>
          <p:grpSpPr bwMode="auto">
            <a:xfrm rot="-4646600">
              <a:off x="5335" y="107"/>
              <a:ext cx="88" cy="82"/>
              <a:chOff x="3452" y="878"/>
              <a:chExt cx="402" cy="342"/>
            </a:xfrm>
          </p:grpSpPr>
          <p:sp>
            <p:nvSpPr>
              <p:cNvPr id="1139" name="Oval 11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0" name="Oval 11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1" name="Oval 11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2" name="Group 118"/>
            <p:cNvGrpSpPr>
              <a:grpSpLocks/>
            </p:cNvGrpSpPr>
            <p:nvPr userDrawn="1"/>
          </p:nvGrpSpPr>
          <p:grpSpPr bwMode="auto">
            <a:xfrm rot="2913403">
              <a:off x="5210" y="359"/>
              <a:ext cx="88" cy="83"/>
              <a:chOff x="3452" y="878"/>
              <a:chExt cx="402" cy="342"/>
            </a:xfrm>
          </p:grpSpPr>
          <p:sp>
            <p:nvSpPr>
              <p:cNvPr id="1143" name="Oval 119"/>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4" name="Oval 120"/>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5" name="Oval 121"/>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6" name="Group 122"/>
            <p:cNvGrpSpPr>
              <a:grpSpLocks/>
            </p:cNvGrpSpPr>
            <p:nvPr userDrawn="1"/>
          </p:nvGrpSpPr>
          <p:grpSpPr bwMode="auto">
            <a:xfrm rot="-29488389">
              <a:off x="5212" y="46"/>
              <a:ext cx="88" cy="83"/>
              <a:chOff x="3452" y="878"/>
              <a:chExt cx="402" cy="342"/>
            </a:xfrm>
          </p:grpSpPr>
          <p:sp>
            <p:nvSpPr>
              <p:cNvPr id="1147" name="Oval 123"/>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8" name="Oval 124"/>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9" name="Oval 125"/>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0" name="Group 126"/>
            <p:cNvGrpSpPr>
              <a:grpSpLocks/>
            </p:cNvGrpSpPr>
            <p:nvPr userDrawn="1"/>
          </p:nvGrpSpPr>
          <p:grpSpPr bwMode="auto">
            <a:xfrm rot="-10069553">
              <a:off x="5089" y="95"/>
              <a:ext cx="97" cy="76"/>
              <a:chOff x="3452" y="878"/>
              <a:chExt cx="402" cy="342"/>
            </a:xfrm>
          </p:grpSpPr>
          <p:sp>
            <p:nvSpPr>
              <p:cNvPr id="1151" name="Oval 12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2" name="Oval 12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3" name="Oval 12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4" name="Group 130"/>
            <p:cNvGrpSpPr>
              <a:grpSpLocks/>
            </p:cNvGrpSpPr>
            <p:nvPr userDrawn="1"/>
          </p:nvGrpSpPr>
          <p:grpSpPr bwMode="auto">
            <a:xfrm rot="-34314642">
              <a:off x="5041" y="204"/>
              <a:ext cx="97" cy="75"/>
              <a:chOff x="3452" y="878"/>
              <a:chExt cx="402" cy="342"/>
            </a:xfrm>
          </p:grpSpPr>
          <p:sp>
            <p:nvSpPr>
              <p:cNvPr id="1155" name="Oval 13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6" name="Oval 13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7" name="Oval 13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8" name="Group 134"/>
            <p:cNvGrpSpPr>
              <a:grpSpLocks/>
            </p:cNvGrpSpPr>
            <p:nvPr userDrawn="1"/>
          </p:nvGrpSpPr>
          <p:grpSpPr bwMode="auto">
            <a:xfrm rot="-15041649">
              <a:off x="5085" y="304"/>
              <a:ext cx="88" cy="82"/>
              <a:chOff x="3452" y="878"/>
              <a:chExt cx="402" cy="342"/>
            </a:xfrm>
          </p:grpSpPr>
          <p:sp>
            <p:nvSpPr>
              <p:cNvPr id="1159" name="Oval 13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0" name="Oval 13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1" name="Oval 13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1162" name="Rectangle 138"/>
          <p:cNvSpPr>
            <a:spLocks noGrp="1" noChangeArrowheads="1"/>
          </p:cNvSpPr>
          <p:nvPr>
            <p:ph type="dt" sz="half" idx="2"/>
          </p:nvPr>
        </p:nvSpPr>
        <p:spPr bwMode="gray">
          <a:xfrm>
            <a:off x="457200" y="63246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latin typeface="+mn-lt"/>
              </a:defRPr>
            </a:lvl1pPr>
          </a:lstStyle>
          <a:p>
            <a:r>
              <a:rPr lang="en-US" altLang="es-ES"/>
              <a:t>www.themegallery.com</a:t>
            </a:r>
          </a:p>
        </p:txBody>
      </p:sp>
      <p:sp>
        <p:nvSpPr>
          <p:cNvPr id="1175" name="Line 151"/>
          <p:cNvSpPr>
            <a:spLocks noChangeShapeType="1"/>
          </p:cNvSpPr>
          <p:nvPr/>
        </p:nvSpPr>
        <p:spPr bwMode="auto">
          <a:xfrm>
            <a:off x="0" y="762000"/>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6" name="Line 152"/>
          <p:cNvSpPr>
            <a:spLocks noChangeShapeType="1"/>
          </p:cNvSpPr>
          <p:nvPr/>
        </p:nvSpPr>
        <p:spPr bwMode="auto">
          <a:xfrm>
            <a:off x="0" y="914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7" name="Line 153"/>
          <p:cNvSpPr>
            <a:spLocks noChangeShapeType="1"/>
          </p:cNvSpPr>
          <p:nvPr/>
        </p:nvSpPr>
        <p:spPr bwMode="auto">
          <a:xfrm>
            <a:off x="0" y="664845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8" name="Line 154"/>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9" name="Line 155"/>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1" name="Line 157"/>
          <p:cNvSpPr>
            <a:spLocks noChangeShapeType="1"/>
          </p:cNvSpPr>
          <p:nvPr/>
        </p:nvSpPr>
        <p:spPr bwMode="auto">
          <a:xfrm flipH="1">
            <a:off x="0" y="51054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2" name="Line 158"/>
          <p:cNvSpPr>
            <a:spLocks noChangeShapeType="1"/>
          </p:cNvSpPr>
          <p:nvPr/>
        </p:nvSpPr>
        <p:spPr bwMode="auto">
          <a:xfrm>
            <a:off x="1752600" y="6648450"/>
            <a:ext cx="0" cy="209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3" name="Line 159"/>
          <p:cNvSpPr>
            <a:spLocks noChangeShapeType="1"/>
          </p:cNvSpPr>
          <p:nvPr/>
        </p:nvSpPr>
        <p:spPr bwMode="auto">
          <a:xfrm>
            <a:off x="8763000" y="60198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3.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4.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p:nvPr/>
        </p:nvPicPr>
        <p:blipFill>
          <a:blip r:embed="rId2">
            <a:extLst>
              <a:ext uri="{28A0092B-C50C-407E-A947-70E740481C1C}">
                <a14:useLocalDpi xmlns:a14="http://schemas.microsoft.com/office/drawing/2010/main" val="0"/>
              </a:ext>
            </a:extLst>
          </a:blip>
          <a:stretch>
            <a:fillRect/>
          </a:stretch>
        </p:blipFill>
        <p:spPr>
          <a:xfrm>
            <a:off x="909754" y="2420888"/>
            <a:ext cx="2036204" cy="1766314"/>
          </a:xfrm>
          <a:prstGeom prst="rect">
            <a:avLst/>
          </a:prstGeom>
        </p:spPr>
      </p:pic>
      <p:pic>
        <p:nvPicPr>
          <p:cNvPr id="11" name="Imagen 10" descr="D:\Imagenes mias\12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01707">
            <a:off x="6402880" y="4729713"/>
            <a:ext cx="2226348" cy="1530239"/>
          </a:xfrm>
          <a:prstGeom prst="rect">
            <a:avLst/>
          </a:prstGeom>
          <a:noFill/>
          <a:ln>
            <a:noFill/>
          </a:ln>
        </p:spPr>
      </p:pic>
      <p:sp>
        <p:nvSpPr>
          <p:cNvPr id="2050" name="Rectangle 2"/>
          <p:cNvSpPr>
            <a:spLocks noGrp="1" noChangeArrowheads="1"/>
          </p:cNvSpPr>
          <p:nvPr>
            <p:ph type="ctrTitle"/>
          </p:nvPr>
        </p:nvSpPr>
        <p:spPr>
          <a:xfrm>
            <a:off x="1752600" y="1821496"/>
            <a:ext cx="5791200" cy="1934529"/>
          </a:xfrm>
        </p:spPr>
        <p:txBody>
          <a:bodyPr/>
          <a:lstStyle/>
          <a:p>
            <a:pPr>
              <a:lnSpc>
                <a:spcPct val="150000"/>
              </a:lnSpc>
            </a:pPr>
            <a:r>
              <a:rPr lang="en-US" altLang="es-ES" sz="3200" dirty="0" smtClean="0">
                <a:solidFill>
                  <a:schemeClr val="tx2"/>
                </a:solidFill>
              </a:rPr>
              <a:t>OPTATIVA II</a:t>
            </a:r>
            <a:br>
              <a:rPr lang="en-US" altLang="es-ES" sz="3200" dirty="0" smtClean="0">
                <a:solidFill>
                  <a:schemeClr val="tx2"/>
                </a:solidFill>
              </a:rPr>
            </a:br>
            <a:r>
              <a:rPr lang="en-US" altLang="es-ES" sz="3200" dirty="0" smtClean="0">
                <a:solidFill>
                  <a:schemeClr val="tx2"/>
                </a:solidFill>
              </a:rPr>
              <a:t>MARKETING </a:t>
            </a:r>
            <a:endParaRPr lang="en-US" altLang="es-ES" sz="3200" dirty="0">
              <a:solidFill>
                <a:schemeClr val="tx2"/>
              </a:solidFill>
            </a:endParaRPr>
          </a:p>
        </p:txBody>
      </p:sp>
      <p:sp>
        <p:nvSpPr>
          <p:cNvPr id="2051" name="Rectangle 3"/>
          <p:cNvSpPr>
            <a:spLocks noGrp="1" noChangeArrowheads="1"/>
          </p:cNvSpPr>
          <p:nvPr>
            <p:ph type="subTitle" idx="1"/>
          </p:nvPr>
        </p:nvSpPr>
        <p:spPr>
          <a:xfrm>
            <a:off x="1987990" y="4845568"/>
            <a:ext cx="6563816" cy="457200"/>
          </a:xfrm>
        </p:spPr>
        <p:txBody>
          <a:bodyPr/>
          <a:lstStyle/>
          <a:p>
            <a:r>
              <a:rPr lang="en-US" altLang="es-ES" dirty="0">
                <a:solidFill>
                  <a:schemeClr val="tx2"/>
                </a:solidFill>
              </a:rPr>
              <a:t>MSc. Beatriz </a:t>
            </a:r>
            <a:r>
              <a:rPr lang="es-ES" altLang="es-ES" dirty="0">
                <a:solidFill>
                  <a:schemeClr val="tx2"/>
                </a:solidFill>
              </a:rPr>
              <a:t>Fernández</a:t>
            </a:r>
            <a:r>
              <a:rPr lang="en-US" altLang="es-ES" dirty="0">
                <a:solidFill>
                  <a:schemeClr val="tx2"/>
                </a:solidFill>
              </a:rPr>
              <a:t> Pérez</a:t>
            </a:r>
          </a:p>
        </p:txBody>
      </p:sp>
      <p:sp>
        <p:nvSpPr>
          <p:cNvPr id="2" name="Rectángulo 1"/>
          <p:cNvSpPr/>
          <p:nvPr/>
        </p:nvSpPr>
        <p:spPr>
          <a:xfrm>
            <a:off x="3995936" y="5517232"/>
            <a:ext cx="172819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2</a:t>
            </a:r>
            <a:r>
              <a:rPr lang="es-ES" b="1" dirty="0" smtClean="0">
                <a:solidFill>
                  <a:schemeClr val="tx2"/>
                </a:solidFill>
              </a:rPr>
              <a:t>CURSO: 2026/2027</a:t>
            </a:r>
            <a:endParaRPr lang="es-ES" b="1" dirty="0"/>
          </a:p>
        </p:txBody>
      </p:sp>
      <p:sp>
        <p:nvSpPr>
          <p:cNvPr id="7" name="Rectangle 3"/>
          <p:cNvSpPr txBox="1">
            <a:spLocks noChangeArrowheads="1"/>
          </p:cNvSpPr>
          <p:nvPr/>
        </p:nvSpPr>
        <p:spPr bwMode="gray">
          <a:xfrm>
            <a:off x="1758427" y="4290412"/>
            <a:ext cx="65638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Clr>
                <a:schemeClr val="hlink"/>
              </a:buClr>
              <a:buFont typeface="Wingdings" panose="05000000000000000000" pitchFamily="2" charset="2"/>
              <a:buNone/>
              <a:defRPr sz="1800" b="1"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ES" dirty="0" smtClean="0">
                <a:solidFill>
                  <a:schemeClr val="tx2"/>
                </a:solidFill>
              </a:rPr>
              <a:t>PROGRAMA CICLO CORTO AUDITORÍA</a:t>
            </a:r>
            <a:endParaRPr lang="en-US" altLang="es-ES" dirty="0">
              <a:solidFill>
                <a:schemeClr val="tx2"/>
              </a:solidFill>
            </a:endParaRPr>
          </a:p>
        </p:txBody>
      </p:sp>
      <p:pic>
        <p:nvPicPr>
          <p:cNvPr id="8" name="Imagen 7" descr="D:\Imagenes mias\12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81706">
            <a:off x="724403" y="591094"/>
            <a:ext cx="1955600" cy="1449797"/>
          </a:xfrm>
          <a:prstGeom prst="rect">
            <a:avLst/>
          </a:prstGeom>
          <a:noFill/>
          <a:ln>
            <a:noFill/>
          </a:ln>
        </p:spPr>
      </p:pic>
      <p:pic>
        <p:nvPicPr>
          <p:cNvPr id="9" name="Picture 11" descr="D:\frida25814\facultad\2015\imagenes para ppt\plan....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944420">
            <a:off x="6353092" y="2629233"/>
            <a:ext cx="2197996" cy="1612981"/>
          </a:xfrm>
          <a:prstGeom prst="rect">
            <a:avLst/>
          </a:prstGeom>
          <a:noFill/>
          <a:ln>
            <a:noFill/>
          </a:ln>
          <a:extLst/>
        </p:spPr>
      </p:pic>
      <p:pic>
        <p:nvPicPr>
          <p:cNvPr id="10" name="Imagen 9" descr="D:\Imagenes mias\MK.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21296952">
            <a:off x="776756" y="4721773"/>
            <a:ext cx="2410386" cy="1588941"/>
          </a:xfrm>
          <a:prstGeom prst="rect">
            <a:avLst/>
          </a:prstGeom>
          <a:noFill/>
          <a:ln>
            <a:noFill/>
          </a:ln>
        </p:spPr>
      </p:pic>
      <p:sp>
        <p:nvSpPr>
          <p:cNvPr id="12" name="4 CuadroTexto"/>
          <p:cNvSpPr txBox="1"/>
          <p:nvPr/>
        </p:nvSpPr>
        <p:spPr bwMode="auto">
          <a:xfrm>
            <a:off x="2683132" y="523211"/>
            <a:ext cx="5868674" cy="1200329"/>
          </a:xfrm>
          <a:prstGeom prst="rect">
            <a:avLst/>
          </a:prstGeom>
          <a:noFill/>
          <a:ln>
            <a:noFill/>
          </a:ln>
          <a:effectLst/>
          <a:extLst/>
        </p:spPr>
        <p:txBody>
          <a:bodyPr wrap="square" rtlCol="0">
            <a:spAutoFit/>
          </a:bodyPr>
          <a:lstStyle/>
          <a:p>
            <a:pPr algn="ctr">
              <a:spcBef>
                <a:spcPct val="50000"/>
              </a:spcBef>
            </a:pPr>
            <a:r>
              <a:rPr lang="es-ES" sz="2400" b="1" dirty="0">
                <a:ln w="0"/>
                <a:solidFill>
                  <a:schemeClr val="tx2"/>
                </a:solidFill>
                <a:latin typeface="Arial" panose="020B0604020202020204" pitchFamily="34" charset="0"/>
                <a:cs typeface="Arial" panose="020B0604020202020204" pitchFamily="34" charset="0"/>
              </a:rPr>
              <a:t>FACULTAD DE </a:t>
            </a:r>
            <a:r>
              <a:rPr lang="es-ES" sz="2400" b="1" dirty="0" smtClean="0">
                <a:ln w="0"/>
                <a:solidFill>
                  <a:schemeClr val="tx2"/>
                </a:solidFill>
                <a:latin typeface="Arial" panose="020B0604020202020204" pitchFamily="34" charset="0"/>
                <a:cs typeface="Arial" panose="020B0604020202020204" pitchFamily="34" charset="0"/>
              </a:rPr>
              <a:t>CIENCIAS AGROPECUARIAS, TÉCNICAS Y ECONÓMICAS</a:t>
            </a:r>
            <a:endParaRPr lang="es-ES" sz="2400" b="1" dirty="0">
              <a:ln w="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4730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1046" y="1052736"/>
            <a:ext cx="6017419" cy="1974242"/>
          </a:xfrm>
        </p:spPr>
        <p:style>
          <a:lnRef idx="2">
            <a:schemeClr val="accent3"/>
          </a:lnRef>
          <a:fillRef idx="1">
            <a:schemeClr val="lt1"/>
          </a:fillRef>
          <a:effectRef idx="0">
            <a:schemeClr val="accent3"/>
          </a:effectRef>
          <a:fontRef idx="minor">
            <a:schemeClr val="dk1"/>
          </a:fontRef>
        </p:style>
        <p:txBody>
          <a:bodyPr>
            <a:normAutofit lnSpcReduction="10000"/>
          </a:bodyPr>
          <a:lstStyle/>
          <a:p>
            <a:pPr marL="0" indent="0" algn="just">
              <a:buNone/>
            </a:pPr>
            <a:r>
              <a:rPr lang="es-ES" sz="2400" b="1" i="1" dirty="0">
                <a:solidFill>
                  <a:schemeClr val="tx2"/>
                </a:solidFill>
                <a:latin typeface="Arial" panose="020B0604020202020204" pitchFamily="34" charset="0"/>
                <a:cs typeface="Arial" panose="020B0604020202020204" pitchFamily="34" charset="0"/>
              </a:rPr>
              <a:t>“El que no enseña, el que no anuncia, el que no ofrece, no vende. Nadie compra lo que ignora”.</a:t>
            </a:r>
            <a:r>
              <a:rPr lang="es-ES" sz="2400" b="1" dirty="0">
                <a:solidFill>
                  <a:schemeClr val="tx2"/>
                </a:solidFill>
                <a:latin typeface="Arial" panose="020B0604020202020204" pitchFamily="34" charset="0"/>
                <a:cs typeface="Arial" panose="020B0604020202020204" pitchFamily="34" charset="0"/>
              </a:rPr>
              <a:t>  </a:t>
            </a:r>
          </a:p>
          <a:p>
            <a:pPr marL="0" indent="0" algn="just">
              <a:buNone/>
            </a:pPr>
            <a:r>
              <a:rPr lang="es-ES" sz="2400" b="1" dirty="0">
                <a:solidFill>
                  <a:schemeClr val="tx2"/>
                </a:solidFill>
                <a:latin typeface="Arial" panose="020B0604020202020204" pitchFamily="34" charset="0"/>
                <a:cs typeface="Arial" panose="020B0604020202020204" pitchFamily="34" charset="0"/>
              </a:rPr>
              <a:t>  </a:t>
            </a:r>
            <a:endParaRPr lang="es-ES" sz="2400" b="1" dirty="0" smtClean="0">
              <a:solidFill>
                <a:schemeClr val="tx2"/>
              </a:solidFill>
              <a:latin typeface="Arial" panose="020B0604020202020204" pitchFamily="34" charset="0"/>
              <a:cs typeface="Arial" panose="020B0604020202020204" pitchFamily="34" charset="0"/>
            </a:endParaRPr>
          </a:p>
          <a:p>
            <a:pPr marL="0" indent="0" algn="r">
              <a:buNone/>
            </a:pPr>
            <a:r>
              <a:rPr lang="es-ES" sz="2400" b="1" dirty="0" smtClean="0">
                <a:solidFill>
                  <a:schemeClr val="tx2"/>
                </a:solidFill>
                <a:latin typeface="Arial" panose="020B0604020202020204" pitchFamily="34" charset="0"/>
                <a:cs typeface="Arial" panose="020B0604020202020204" pitchFamily="34" charset="0"/>
              </a:rPr>
              <a:t>  (</a:t>
            </a:r>
            <a:r>
              <a:rPr lang="es-ES" sz="2400" b="1" i="1" dirty="0" smtClean="0">
                <a:solidFill>
                  <a:schemeClr val="tx2"/>
                </a:solidFill>
                <a:latin typeface="Arial" panose="020B0604020202020204" pitchFamily="34" charset="0"/>
                <a:cs typeface="Arial" panose="020B0604020202020204" pitchFamily="34" charset="0"/>
              </a:rPr>
              <a:t>Martí, J. La América, N.Y. Abril, 1884).</a:t>
            </a:r>
            <a:endParaRPr lang="es-ES" sz="2400" b="1" dirty="0" smtClean="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p:txBody>
      </p:sp>
      <p:pic>
        <p:nvPicPr>
          <p:cNvPr id="6" name="Imagen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052736"/>
            <a:ext cx="1750945" cy="1638871"/>
          </a:xfrm>
          <a:prstGeom prst="rect">
            <a:avLst/>
          </a:prstGeom>
          <a:ln>
            <a:noFill/>
          </a:ln>
          <a:effectLst>
            <a:softEdge rad="112500"/>
          </a:effec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6858108" y="3645024"/>
            <a:ext cx="1697085" cy="1743512"/>
          </a:xfrm>
          <a:prstGeom prst="rect">
            <a:avLst/>
          </a:prstGeom>
          <a:noFill/>
          <a:ln>
            <a:noFill/>
          </a:ln>
        </p:spPr>
      </p:pic>
      <p:sp>
        <p:nvSpPr>
          <p:cNvPr id="5" name="Marcador de contenido 2"/>
          <p:cNvSpPr txBox="1">
            <a:spLocks/>
          </p:cNvSpPr>
          <p:nvPr/>
        </p:nvSpPr>
        <p:spPr bwMode="gray">
          <a:xfrm>
            <a:off x="521404" y="3443453"/>
            <a:ext cx="6336704" cy="2865867"/>
          </a:xfrm>
          <a:prstGeom prst="rect">
            <a:avLst/>
          </a:prstGeom>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dk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dk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dk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dk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es-ES" sz="2400" b="1" i="1" dirty="0">
                <a:solidFill>
                  <a:schemeClr val="tx2"/>
                </a:solidFill>
                <a:cs typeface="Arial" panose="020B0604020202020204" pitchFamily="34" charset="0"/>
              </a:rPr>
              <a:t>“Yo no puedo enseñarles nada, solo puedo ayudarles a buscar el conocimiento dentro de ustedes mismos: lo cual es mucho mejor que traspasarles mis </a:t>
            </a:r>
            <a:r>
              <a:rPr lang="es-ES" sz="2400" b="1" i="1" dirty="0" smtClean="0">
                <a:solidFill>
                  <a:schemeClr val="tx2"/>
                </a:solidFill>
                <a:cs typeface="Arial" panose="020B0604020202020204" pitchFamily="34" charset="0"/>
              </a:rPr>
              <a:t>conocimientos”</a:t>
            </a:r>
            <a:r>
              <a:rPr lang="es-ES" sz="2400" b="1" dirty="0" smtClean="0">
                <a:solidFill>
                  <a:schemeClr val="tx2"/>
                </a:solidFill>
                <a:cs typeface="Arial" panose="020B0604020202020204" pitchFamily="34" charset="0"/>
              </a:rPr>
              <a:t> </a:t>
            </a:r>
          </a:p>
          <a:p>
            <a:pPr marL="0" indent="0" algn="r">
              <a:buNone/>
            </a:pPr>
            <a:r>
              <a:rPr lang="es-ES" sz="2400" b="1" dirty="0" smtClean="0">
                <a:solidFill>
                  <a:schemeClr val="tx2"/>
                </a:solidFill>
                <a:cs typeface="Arial" panose="020B0604020202020204" pitchFamily="34" charset="0"/>
              </a:rPr>
              <a:t>SÓCRATES</a:t>
            </a:r>
          </a:p>
          <a:p>
            <a:pPr marL="0" indent="0" algn="just">
              <a:buFont typeface="Wingdings" panose="05000000000000000000" pitchFamily="2" charset="2"/>
              <a:buNone/>
            </a:pPr>
            <a:r>
              <a:rPr lang="es-ES" sz="2400" b="1" dirty="0" smtClean="0">
                <a:solidFill>
                  <a:schemeClr val="tx2"/>
                </a:solidFill>
                <a:cs typeface="Arial" panose="020B0604020202020204" pitchFamily="34" charset="0"/>
              </a:rPr>
              <a:t>  </a:t>
            </a:r>
          </a:p>
          <a:p>
            <a:pPr marL="0" indent="0" algn="r">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a:solidFill>
                <a:schemeClr val="tx2"/>
              </a:solidFill>
              <a:cs typeface="Arial" panose="020B0604020202020204" pitchFamily="34" charset="0"/>
            </a:endParaRPr>
          </a:p>
        </p:txBody>
      </p:sp>
    </p:spTree>
    <p:extLst>
      <p:ext uri="{BB962C8B-B14F-4D97-AF65-F5344CB8AC3E}">
        <p14:creationId xmlns:p14="http://schemas.microsoft.com/office/powerpoint/2010/main" val="830736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p:cNvSpPr txBox="1">
            <a:spLocks/>
          </p:cNvSpPr>
          <p:nvPr/>
        </p:nvSpPr>
        <p:spPr>
          <a:xfrm>
            <a:off x="990600" y="122238"/>
            <a:ext cx="7696200" cy="563562"/>
          </a:xfrm>
          <a:prstGeom prst="rect">
            <a:avLst/>
          </a:prstGeom>
        </p:spPr>
        <p:txBody>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ES" dirty="0"/>
              <a:t>TEMAS QUE COMPONEN EL CURSO</a:t>
            </a:r>
          </a:p>
        </p:txBody>
      </p:sp>
      <p:graphicFrame>
        <p:nvGraphicFramePr>
          <p:cNvPr id="4" name="Tabla 3"/>
          <p:cNvGraphicFramePr>
            <a:graphicFrameLocks noGrp="1"/>
          </p:cNvGraphicFramePr>
          <p:nvPr>
            <p:extLst>
              <p:ext uri="{D42A27DB-BD31-4B8C-83A1-F6EECF244321}">
                <p14:modId xmlns:p14="http://schemas.microsoft.com/office/powerpoint/2010/main" val="2168570519"/>
              </p:ext>
            </p:extLst>
          </p:nvPr>
        </p:nvGraphicFramePr>
        <p:xfrm>
          <a:off x="611560" y="1124744"/>
          <a:ext cx="7920880" cy="5328591"/>
        </p:xfrm>
        <a:graphic>
          <a:graphicData uri="http://schemas.openxmlformats.org/drawingml/2006/table">
            <a:tbl>
              <a:tblPr firstRow="1" firstCol="1" bandRow="1">
                <a:tableStyleId>{327F97BB-C833-4FB7-BDE5-3F7075034690}</a:tableStyleId>
              </a:tblPr>
              <a:tblGrid>
                <a:gridCol w="6786475">
                  <a:extLst>
                    <a:ext uri="{9D8B030D-6E8A-4147-A177-3AD203B41FA5}">
                      <a16:colId xmlns:a16="http://schemas.microsoft.com/office/drawing/2014/main" val="2627954668"/>
                    </a:ext>
                  </a:extLst>
                </a:gridCol>
                <a:gridCol w="1134405">
                  <a:extLst>
                    <a:ext uri="{9D8B030D-6E8A-4147-A177-3AD203B41FA5}">
                      <a16:colId xmlns:a16="http://schemas.microsoft.com/office/drawing/2014/main" val="1475270697"/>
                    </a:ext>
                  </a:extLst>
                </a:gridCol>
              </a:tblGrid>
              <a:tr h="556059">
                <a:tc>
                  <a:txBody>
                    <a:bodyPr/>
                    <a:lstStyle/>
                    <a:p>
                      <a:pPr algn="just">
                        <a:spcAft>
                          <a:spcPts val="600"/>
                        </a:spcAft>
                      </a:pPr>
                      <a:r>
                        <a:rPr lang="es-ES" sz="2000" dirty="0">
                          <a:solidFill>
                            <a:schemeClr val="tx2"/>
                          </a:solidFill>
                          <a:effectLst/>
                        </a:rPr>
                        <a:t>TEMAS </a:t>
                      </a:r>
                      <a:endParaRPr lang="es-ES" sz="20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just">
                        <a:spcAft>
                          <a:spcPts val="600"/>
                        </a:spcAft>
                      </a:pPr>
                      <a:r>
                        <a:rPr lang="es-ES" sz="2000" dirty="0">
                          <a:solidFill>
                            <a:schemeClr val="tx2"/>
                          </a:solidFill>
                          <a:effectLst/>
                        </a:rPr>
                        <a:t>TOTAL</a:t>
                      </a:r>
                      <a:endParaRPr lang="es-ES" sz="20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512147150"/>
                  </a:ext>
                </a:extLst>
              </a:tr>
              <a:tr h="1112121">
                <a:tc>
                  <a:txBody>
                    <a:bodyPr/>
                    <a:lstStyle/>
                    <a:p>
                      <a:pPr algn="just">
                        <a:spcAft>
                          <a:spcPts val="600"/>
                        </a:spcAft>
                      </a:pPr>
                      <a:r>
                        <a:rPr lang="es-ES" sz="2000" dirty="0">
                          <a:solidFill>
                            <a:schemeClr val="tx2"/>
                          </a:solidFill>
                          <a:effectLst/>
                        </a:rPr>
                        <a:t>I- El marketing como filosofía de dirección empresarial. Conceptos fundamentales de la mercadotecnia.</a:t>
                      </a:r>
                      <a:endParaRPr lang="es-ES" sz="20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ctr">
                        <a:spcAft>
                          <a:spcPts val="600"/>
                        </a:spcAft>
                      </a:pPr>
                      <a:r>
                        <a:rPr lang="es-ES" sz="2000">
                          <a:solidFill>
                            <a:schemeClr val="tx2"/>
                          </a:solidFill>
                          <a:effectLst/>
                        </a:rPr>
                        <a:t>6</a:t>
                      </a:r>
                      <a:endParaRPr lang="es-ES" sz="20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3375593386"/>
                  </a:ext>
                </a:extLst>
              </a:tr>
              <a:tr h="1436172">
                <a:tc>
                  <a:txBody>
                    <a:bodyPr/>
                    <a:lstStyle/>
                    <a:p>
                      <a:pPr algn="just">
                        <a:spcAft>
                          <a:spcPts val="600"/>
                        </a:spcAft>
                      </a:pPr>
                      <a:r>
                        <a:rPr lang="es-ES" sz="2000" dirty="0">
                          <a:solidFill>
                            <a:schemeClr val="tx2"/>
                          </a:solidFill>
                          <a:effectLst/>
                        </a:rPr>
                        <a:t>II- El mercado. Medioambiente de la mercadotecnia. El estudio de mercado. Segmentación y posicionamiento de mercado.</a:t>
                      </a:r>
                      <a:endParaRPr lang="es-ES" sz="20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ctr">
                        <a:spcAft>
                          <a:spcPts val="600"/>
                        </a:spcAft>
                      </a:pPr>
                      <a:r>
                        <a:rPr lang="es-ES" sz="2000">
                          <a:solidFill>
                            <a:schemeClr val="tx2"/>
                          </a:solidFill>
                          <a:effectLst/>
                        </a:rPr>
                        <a:t>10</a:t>
                      </a:r>
                      <a:endParaRPr lang="es-ES" sz="20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1996522724"/>
                  </a:ext>
                </a:extLst>
              </a:tr>
              <a:tr h="1112121">
                <a:tc>
                  <a:txBody>
                    <a:bodyPr/>
                    <a:lstStyle/>
                    <a:p>
                      <a:pPr algn="just">
                        <a:spcAft>
                          <a:spcPts val="600"/>
                        </a:spcAft>
                      </a:pPr>
                      <a:r>
                        <a:rPr lang="es-ES" sz="2000" dirty="0">
                          <a:solidFill>
                            <a:schemeClr val="tx2"/>
                          </a:solidFill>
                          <a:effectLst/>
                        </a:rPr>
                        <a:t>III- Las variables del marketing mix: producto, precio, plaza y promoción.</a:t>
                      </a:r>
                      <a:endParaRPr lang="es-ES" sz="20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ctr">
                        <a:spcAft>
                          <a:spcPts val="600"/>
                        </a:spcAft>
                      </a:pPr>
                      <a:r>
                        <a:rPr lang="es-ES" sz="2000">
                          <a:solidFill>
                            <a:schemeClr val="tx2"/>
                          </a:solidFill>
                          <a:effectLst/>
                        </a:rPr>
                        <a:t>36</a:t>
                      </a:r>
                      <a:endParaRPr lang="es-ES" sz="20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3356955188"/>
                  </a:ext>
                </a:extLst>
              </a:tr>
              <a:tr h="556059">
                <a:tc>
                  <a:txBody>
                    <a:bodyPr/>
                    <a:lstStyle/>
                    <a:p>
                      <a:pPr algn="just">
                        <a:spcAft>
                          <a:spcPts val="600"/>
                        </a:spcAft>
                      </a:pPr>
                      <a:r>
                        <a:rPr lang="es-ES" sz="2000" dirty="0">
                          <a:solidFill>
                            <a:schemeClr val="tx2"/>
                          </a:solidFill>
                          <a:effectLst/>
                        </a:rPr>
                        <a:t>IV- Plan de Marketing.</a:t>
                      </a:r>
                      <a:endParaRPr lang="es-ES" sz="20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ctr">
                        <a:spcAft>
                          <a:spcPts val="600"/>
                        </a:spcAft>
                      </a:pPr>
                      <a:r>
                        <a:rPr lang="es-ES" sz="2000" dirty="0">
                          <a:solidFill>
                            <a:schemeClr val="tx2"/>
                          </a:solidFill>
                          <a:effectLst/>
                        </a:rPr>
                        <a:t>8</a:t>
                      </a:r>
                      <a:endParaRPr lang="es-ES" sz="20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992057319"/>
                  </a:ext>
                </a:extLst>
              </a:tr>
              <a:tr h="556059">
                <a:tc>
                  <a:txBody>
                    <a:bodyPr/>
                    <a:lstStyle/>
                    <a:p>
                      <a:pPr algn="just">
                        <a:spcAft>
                          <a:spcPts val="600"/>
                        </a:spcAft>
                      </a:pPr>
                      <a:r>
                        <a:rPr lang="es-ES" sz="2000">
                          <a:solidFill>
                            <a:schemeClr val="tx2"/>
                          </a:solidFill>
                          <a:effectLst/>
                        </a:rPr>
                        <a:t>TOTAL</a:t>
                      </a:r>
                      <a:endParaRPr lang="es-ES" sz="20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algn="ctr">
                        <a:spcAft>
                          <a:spcPts val="600"/>
                        </a:spcAft>
                      </a:pPr>
                      <a:r>
                        <a:rPr lang="es-ES" sz="2000" b="1" dirty="0">
                          <a:solidFill>
                            <a:schemeClr val="tx2"/>
                          </a:solidFill>
                          <a:effectLst/>
                        </a:rPr>
                        <a:t>60</a:t>
                      </a:r>
                      <a:endParaRPr lang="es-ES" sz="2000" b="1"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511506139"/>
                  </a:ext>
                </a:extLst>
              </a:tr>
            </a:tbl>
          </a:graphicData>
        </a:graphic>
      </p:graphicFrame>
    </p:spTree>
    <p:extLst>
      <p:ext uri="{BB962C8B-B14F-4D97-AF65-F5344CB8AC3E}">
        <p14:creationId xmlns:p14="http://schemas.microsoft.com/office/powerpoint/2010/main" val="3104956307"/>
      </p:ext>
    </p:extLst>
  </p:cSld>
  <p:clrMapOvr>
    <a:masterClrMapping/>
  </p:clrMapOvr>
  <p:transition advClick="0" advTm="5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CONFERENCIA No. 1</a:t>
            </a:r>
          </a:p>
        </p:txBody>
      </p:sp>
      <p:sp>
        <p:nvSpPr>
          <p:cNvPr id="3" name="Marcador de contenido 2"/>
          <p:cNvSpPr>
            <a:spLocks noGrp="1"/>
          </p:cNvSpPr>
          <p:nvPr>
            <p:ph idx="1"/>
          </p:nvPr>
        </p:nvSpPr>
        <p:spPr>
          <a:xfrm>
            <a:off x="539552" y="980728"/>
            <a:ext cx="8280920" cy="5616624"/>
          </a:xfrm>
        </p:spPr>
        <p:txBody>
          <a:bodyPr/>
          <a:lstStyle/>
          <a:p>
            <a:pPr marL="0" indent="0" algn="just">
              <a:buNone/>
            </a:pPr>
            <a:r>
              <a:rPr lang="es-ES" altLang="es-ES" sz="2400" b="1" dirty="0">
                <a:solidFill>
                  <a:schemeClr val="tx2"/>
                </a:solidFill>
              </a:rPr>
              <a:t>Tema </a:t>
            </a:r>
            <a:r>
              <a:rPr lang="es-ES" altLang="es-ES" sz="2400" dirty="0" smtClean="0">
                <a:solidFill>
                  <a:schemeClr val="tx2"/>
                </a:solidFill>
              </a:rPr>
              <a:t>I: El </a:t>
            </a:r>
            <a:r>
              <a:rPr lang="es-ES" altLang="es-ES" sz="2400" dirty="0">
                <a:solidFill>
                  <a:schemeClr val="tx2"/>
                </a:solidFill>
              </a:rPr>
              <a:t>marketing como filosofía de dirección empresarial. Conceptos fundamentales de la mercadotecnia</a:t>
            </a:r>
            <a:r>
              <a:rPr lang="es-ES" altLang="es-ES" sz="2400" dirty="0" smtClean="0">
                <a:solidFill>
                  <a:schemeClr val="tx2"/>
                </a:solidFill>
              </a:rPr>
              <a:t>.</a:t>
            </a:r>
          </a:p>
          <a:p>
            <a:pPr marL="0" indent="0" algn="just">
              <a:buNone/>
            </a:pPr>
            <a:endParaRPr lang="es-ES" altLang="es-ES" sz="2400" dirty="0" smtClean="0">
              <a:solidFill>
                <a:schemeClr val="tx2"/>
              </a:solidFill>
            </a:endParaRPr>
          </a:p>
          <a:p>
            <a:pPr marL="0" indent="0" algn="just">
              <a:buNone/>
            </a:pPr>
            <a:r>
              <a:rPr lang="es-ES" altLang="es-ES" sz="2400" b="1" dirty="0" smtClean="0">
                <a:solidFill>
                  <a:schemeClr val="tx2"/>
                </a:solidFill>
              </a:rPr>
              <a:t>Título: </a:t>
            </a:r>
            <a:r>
              <a:rPr lang="es-ES" sz="2400" dirty="0">
                <a:solidFill>
                  <a:schemeClr val="tx2"/>
                </a:solidFill>
              </a:rPr>
              <a:t>El proceso de Marketing</a:t>
            </a:r>
            <a:r>
              <a:rPr lang="es-ES" sz="2400" dirty="0" smtClean="0">
                <a:solidFill>
                  <a:schemeClr val="tx2"/>
                </a:solidFill>
              </a:rPr>
              <a:t>.</a:t>
            </a:r>
          </a:p>
          <a:p>
            <a:pPr marL="0" indent="0" algn="just">
              <a:buNone/>
            </a:pPr>
            <a:endParaRPr lang="es-ES_tradnl" sz="2400" b="1" dirty="0" smtClean="0">
              <a:solidFill>
                <a:schemeClr val="tx2"/>
              </a:solidFill>
            </a:endParaRPr>
          </a:p>
          <a:p>
            <a:pPr marL="0" indent="0" algn="just">
              <a:buNone/>
            </a:pPr>
            <a:r>
              <a:rPr lang="es-ES_tradnl" sz="2400" b="1" dirty="0" smtClean="0">
                <a:solidFill>
                  <a:schemeClr val="tx2"/>
                </a:solidFill>
              </a:rPr>
              <a:t>Sumario</a:t>
            </a:r>
            <a:r>
              <a:rPr lang="es-ES_tradnl" sz="2400" b="1" dirty="0">
                <a:solidFill>
                  <a:schemeClr val="tx2"/>
                </a:solidFill>
              </a:rPr>
              <a:t>:</a:t>
            </a:r>
            <a:endParaRPr lang="es-ES" sz="2400" dirty="0">
              <a:solidFill>
                <a:schemeClr val="tx2"/>
              </a:solidFill>
            </a:endParaRPr>
          </a:p>
          <a:p>
            <a:pPr algn="just">
              <a:buClr>
                <a:schemeClr val="tx2"/>
              </a:buClr>
              <a:buFont typeface="Arial" panose="020B0604020202020204" pitchFamily="34" charset="0"/>
              <a:buChar char="•"/>
            </a:pPr>
            <a:r>
              <a:rPr lang="es-ES" sz="2200" dirty="0">
                <a:solidFill>
                  <a:schemeClr val="tx2"/>
                </a:solidFill>
              </a:rPr>
              <a:t>El Marketing: Origen del término, </a:t>
            </a:r>
            <a:r>
              <a:rPr lang="es-ES" sz="2200" dirty="0" smtClean="0">
                <a:solidFill>
                  <a:schemeClr val="tx2"/>
                </a:solidFill>
              </a:rPr>
              <a:t>conceptos fundamentales.</a:t>
            </a:r>
          </a:p>
          <a:p>
            <a:pPr algn="just">
              <a:buClr>
                <a:schemeClr val="tx2"/>
              </a:buClr>
              <a:buFont typeface="Arial" panose="020B0604020202020204" pitchFamily="34" charset="0"/>
              <a:buChar char="•"/>
            </a:pPr>
            <a:r>
              <a:rPr lang="es-ES" sz="2200" dirty="0" smtClean="0">
                <a:solidFill>
                  <a:schemeClr val="tx2"/>
                </a:solidFill>
              </a:rPr>
              <a:t>Mercado </a:t>
            </a:r>
            <a:r>
              <a:rPr lang="es-ES" sz="2200" dirty="0">
                <a:solidFill>
                  <a:schemeClr val="tx2"/>
                </a:solidFill>
              </a:rPr>
              <a:t>meta. Consumidor. Mercadotecnia. </a:t>
            </a:r>
            <a:endParaRPr lang="es-ES" sz="2200" dirty="0" smtClean="0">
              <a:solidFill>
                <a:schemeClr val="tx2"/>
              </a:solidFill>
            </a:endParaRPr>
          </a:p>
          <a:p>
            <a:pPr algn="just">
              <a:buClr>
                <a:schemeClr val="tx2"/>
              </a:buClr>
              <a:buFont typeface="Arial" panose="020B0604020202020204" pitchFamily="34" charset="0"/>
              <a:buChar char="•"/>
            </a:pPr>
            <a:r>
              <a:rPr lang="es-ES" sz="2200" dirty="0" smtClean="0">
                <a:solidFill>
                  <a:schemeClr val="tx2"/>
                </a:solidFill>
              </a:rPr>
              <a:t>La </a:t>
            </a:r>
            <a:r>
              <a:rPr lang="es-ES" sz="2200" dirty="0">
                <a:solidFill>
                  <a:schemeClr val="tx2"/>
                </a:solidFill>
              </a:rPr>
              <a:t>concepción moderna del marketing y cómo contrasta con la concepción tradicional. </a:t>
            </a:r>
            <a:endParaRPr lang="es-ES" sz="2200" dirty="0" smtClean="0">
              <a:solidFill>
                <a:schemeClr val="tx2"/>
              </a:solidFill>
            </a:endParaRPr>
          </a:p>
          <a:p>
            <a:pPr algn="just">
              <a:buClr>
                <a:schemeClr val="tx2"/>
              </a:buClr>
              <a:buFont typeface="Arial" panose="020B0604020202020204" pitchFamily="34" charset="0"/>
              <a:buChar char="•"/>
            </a:pPr>
            <a:r>
              <a:rPr lang="es-ES" sz="2200" dirty="0" smtClean="0">
                <a:solidFill>
                  <a:schemeClr val="tx2"/>
                </a:solidFill>
              </a:rPr>
              <a:t>Las </a:t>
            </a:r>
            <a:r>
              <a:rPr lang="es-ES" sz="2200" dirty="0">
                <a:solidFill>
                  <a:schemeClr val="tx2"/>
                </a:solidFill>
              </a:rPr>
              <a:t>relaciones </a:t>
            </a:r>
            <a:r>
              <a:rPr lang="es-ES" sz="2200" dirty="0" smtClean="0">
                <a:solidFill>
                  <a:schemeClr val="tx2"/>
                </a:solidFill>
              </a:rPr>
              <a:t>entre. </a:t>
            </a:r>
            <a:r>
              <a:rPr lang="es-ES" sz="2200" dirty="0">
                <a:solidFill>
                  <a:schemeClr val="tx2"/>
                </a:solidFill>
              </a:rPr>
              <a:t>el marketing estratégico y el </a:t>
            </a:r>
            <a:r>
              <a:rPr lang="es-ES" sz="2200" dirty="0" smtClean="0">
                <a:solidFill>
                  <a:schemeClr val="tx2"/>
                </a:solidFill>
              </a:rPr>
              <a:t>operativo.</a:t>
            </a:r>
            <a:endParaRPr lang="es-ES" sz="2200" dirty="0">
              <a:solidFill>
                <a:schemeClr val="tx2"/>
              </a:solidFill>
            </a:endParaRPr>
          </a:p>
        </p:txBody>
      </p:sp>
    </p:spTree>
    <p:extLst>
      <p:ext uri="{BB962C8B-B14F-4D97-AF65-F5344CB8AC3E}">
        <p14:creationId xmlns:p14="http://schemas.microsoft.com/office/powerpoint/2010/main" val="1902169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D:\Imagenes mias\12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01707">
            <a:off x="6330844" y="275749"/>
            <a:ext cx="2226348" cy="1574635"/>
          </a:xfrm>
          <a:prstGeom prst="rect">
            <a:avLst/>
          </a:prstGeom>
          <a:noFill/>
          <a:ln>
            <a:noFill/>
          </a:ln>
        </p:spPr>
      </p:pic>
      <p:sp>
        <p:nvSpPr>
          <p:cNvPr id="2" name="Título 1"/>
          <p:cNvSpPr>
            <a:spLocks noGrp="1"/>
          </p:cNvSpPr>
          <p:nvPr>
            <p:ph type="title"/>
          </p:nvPr>
        </p:nvSpPr>
        <p:spPr/>
        <p:txBody>
          <a:bodyPr/>
          <a:lstStyle/>
          <a:p>
            <a:r>
              <a:rPr lang="es-ES" dirty="0" smtClean="0">
                <a:solidFill>
                  <a:schemeClr val="tx2"/>
                </a:solidFill>
              </a:rPr>
              <a:t>OBJETIVOS:</a:t>
            </a:r>
            <a:endParaRPr lang="es-ES" dirty="0">
              <a:solidFill>
                <a:schemeClr val="tx2"/>
              </a:solidFill>
            </a:endParaRPr>
          </a:p>
        </p:txBody>
      </p:sp>
      <p:sp>
        <p:nvSpPr>
          <p:cNvPr id="3" name="Marcador de contenido 2"/>
          <p:cNvSpPr>
            <a:spLocks noGrp="1"/>
          </p:cNvSpPr>
          <p:nvPr>
            <p:ph idx="1"/>
          </p:nvPr>
        </p:nvSpPr>
        <p:spPr>
          <a:xfrm>
            <a:off x="611559" y="2003896"/>
            <a:ext cx="8048293" cy="4017392"/>
          </a:xfrm>
        </p:spPr>
        <p:txBody>
          <a:bodyPr/>
          <a:lstStyle/>
          <a:p>
            <a:pPr marL="457200" indent="-457200" algn="just">
              <a:buClr>
                <a:schemeClr val="tx2"/>
              </a:buClr>
              <a:buFont typeface="+mj-lt"/>
              <a:buAutoNum type="arabicPeriod"/>
            </a:pPr>
            <a:r>
              <a:rPr lang="es-ES" sz="2200" b="1" dirty="0" smtClean="0">
                <a:solidFill>
                  <a:schemeClr val="tx2"/>
                </a:solidFill>
              </a:rPr>
              <a:t>Definir </a:t>
            </a:r>
            <a:r>
              <a:rPr lang="es-ES" sz="2200" b="1" dirty="0">
                <a:solidFill>
                  <a:schemeClr val="tx2"/>
                </a:solidFill>
              </a:rPr>
              <a:t>qué es el marketing y explicar los pasos del proceso de marketing.</a:t>
            </a:r>
          </a:p>
          <a:p>
            <a:pPr marL="457200" indent="-457200" algn="just">
              <a:buClr>
                <a:schemeClr val="tx2"/>
              </a:buClr>
              <a:buFont typeface="+mj-lt"/>
              <a:buAutoNum type="arabicPeriod"/>
            </a:pPr>
            <a:r>
              <a:rPr lang="es-ES" sz="2200" b="1" dirty="0" smtClean="0">
                <a:solidFill>
                  <a:schemeClr val="tx2"/>
                </a:solidFill>
              </a:rPr>
              <a:t>Determinar </a:t>
            </a:r>
            <a:r>
              <a:rPr lang="es-ES" sz="2200" b="1" dirty="0">
                <a:solidFill>
                  <a:schemeClr val="tx2"/>
                </a:solidFill>
              </a:rPr>
              <a:t>cuáles son los conceptos básicos en los que descansa el marketing.</a:t>
            </a:r>
          </a:p>
          <a:p>
            <a:pPr marL="457200" indent="-457200" algn="just">
              <a:buClr>
                <a:schemeClr val="tx2"/>
              </a:buClr>
              <a:buFont typeface="+mj-lt"/>
              <a:buAutoNum type="arabicPeriod"/>
            </a:pPr>
            <a:r>
              <a:rPr lang="es-ES" sz="2200" b="1" dirty="0" smtClean="0">
                <a:solidFill>
                  <a:schemeClr val="tx2"/>
                </a:solidFill>
              </a:rPr>
              <a:t>Identificar </a:t>
            </a:r>
            <a:r>
              <a:rPr lang="es-ES" sz="2200" b="1" dirty="0">
                <a:solidFill>
                  <a:schemeClr val="tx2"/>
                </a:solidFill>
              </a:rPr>
              <a:t>cuál es la concepción moderna del marketing y cómo contrasta con la concepción tradicional.</a:t>
            </a:r>
          </a:p>
          <a:p>
            <a:pPr marL="457200" indent="-457200" algn="just">
              <a:buClr>
                <a:schemeClr val="tx2"/>
              </a:buClr>
              <a:buFont typeface="+mj-lt"/>
              <a:buAutoNum type="arabicPeriod"/>
            </a:pPr>
            <a:r>
              <a:rPr lang="es-ES" sz="2200" b="1" dirty="0" smtClean="0">
                <a:solidFill>
                  <a:schemeClr val="tx2"/>
                </a:solidFill>
              </a:rPr>
              <a:t>Definir </a:t>
            </a:r>
            <a:r>
              <a:rPr lang="es-ES" sz="2200" b="1" dirty="0">
                <a:solidFill>
                  <a:schemeClr val="tx2"/>
                </a:solidFill>
              </a:rPr>
              <a:t>las relaciones entre el marketing estratégico y el operativo.</a:t>
            </a:r>
          </a:p>
        </p:txBody>
      </p:sp>
    </p:spTree>
    <p:extLst>
      <p:ext uri="{BB962C8B-B14F-4D97-AF65-F5344CB8AC3E}">
        <p14:creationId xmlns:p14="http://schemas.microsoft.com/office/powerpoint/2010/main" val="1211565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723042" y="2291928"/>
            <a:ext cx="203032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2400" b="1" dirty="0">
                <a:solidFill>
                  <a:schemeClr val="tx2"/>
                </a:solidFill>
                <a:latin typeface="Verdana" panose="020B0604030504040204" pitchFamily="34" charset="0"/>
                <a:cs typeface="Arial" panose="020B0604020202020204" pitchFamily="34" charset="0"/>
              </a:rPr>
              <a:t>Publicidad</a:t>
            </a:r>
          </a:p>
        </p:txBody>
      </p:sp>
      <p:sp>
        <p:nvSpPr>
          <p:cNvPr id="8" name="CuadroTexto 7"/>
          <p:cNvSpPr txBox="1"/>
          <p:nvPr/>
        </p:nvSpPr>
        <p:spPr>
          <a:xfrm>
            <a:off x="483306" y="5122185"/>
            <a:ext cx="3224598"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2400" b="1" dirty="0">
                <a:solidFill>
                  <a:schemeClr val="tx2"/>
                </a:solidFill>
                <a:cs typeface="Arial" panose="020B0604020202020204" pitchFamily="34" charset="0"/>
              </a:rPr>
              <a:t>Comunicación</a:t>
            </a:r>
            <a:endParaRPr lang="es-ES" sz="2400" b="1" dirty="0">
              <a:solidFill>
                <a:schemeClr val="tx2"/>
              </a:solidFill>
              <a:ea typeface="Verdana" panose="020B0604030504040204" pitchFamily="34" charset="0"/>
              <a:cs typeface="Arial" panose="020B0604020202020204" pitchFamily="34" charset="0"/>
            </a:endParaRPr>
          </a:p>
        </p:txBody>
      </p:sp>
      <p:sp>
        <p:nvSpPr>
          <p:cNvPr id="9" name="CuadroTexto 8"/>
          <p:cNvSpPr txBox="1"/>
          <p:nvPr/>
        </p:nvSpPr>
        <p:spPr>
          <a:xfrm>
            <a:off x="6350855" y="5341476"/>
            <a:ext cx="2281378"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2400" b="1" dirty="0">
                <a:solidFill>
                  <a:schemeClr val="tx2"/>
                </a:solidFill>
                <a:ea typeface="Verdana" panose="020B0604030504040204" pitchFamily="34" charset="0"/>
                <a:cs typeface="Arial" panose="020B0604020202020204" pitchFamily="34" charset="0"/>
              </a:rPr>
              <a:t>Promoción</a:t>
            </a:r>
          </a:p>
        </p:txBody>
      </p:sp>
      <p:sp>
        <p:nvSpPr>
          <p:cNvPr id="10" name="CuadroTexto 9"/>
          <p:cNvSpPr txBox="1"/>
          <p:nvPr/>
        </p:nvSpPr>
        <p:spPr>
          <a:xfrm>
            <a:off x="5445013" y="2598309"/>
            <a:ext cx="1529080"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2400" b="1" dirty="0">
                <a:solidFill>
                  <a:schemeClr val="tx2"/>
                </a:solidFill>
                <a:cs typeface="Arial" panose="020B0604020202020204" pitchFamily="34" charset="0"/>
              </a:rPr>
              <a:t>Ventas</a:t>
            </a:r>
            <a:endParaRPr lang="es-ES" sz="2400" b="1" dirty="0">
              <a:solidFill>
                <a:schemeClr val="tx2"/>
              </a:solidFill>
              <a:ea typeface="Verdana" panose="020B0604030504040204" pitchFamily="34" charset="0"/>
              <a:cs typeface="Arial" panose="020B0604020202020204" pitchFamily="34" charset="0"/>
            </a:endParaRPr>
          </a:p>
        </p:txBody>
      </p:sp>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3747" y="3464005"/>
            <a:ext cx="2876604" cy="1658180"/>
          </a:xfrm>
          <a:prstGeom prst="rect">
            <a:avLst/>
          </a:prstGeom>
        </p:spPr>
      </p:pic>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892" y="3011925"/>
            <a:ext cx="2740598" cy="1667507"/>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10451">
            <a:off x="6477575" y="1224706"/>
            <a:ext cx="1940404" cy="1436348"/>
          </a:xfrm>
          <a:prstGeom prst="rect">
            <a:avLst/>
          </a:prstGeom>
        </p:spPr>
      </p:pic>
      <p:sp>
        <p:nvSpPr>
          <p:cNvPr id="14" name="Título 1"/>
          <p:cNvSpPr>
            <a:spLocks noGrp="1"/>
          </p:cNvSpPr>
          <p:nvPr>
            <p:ph type="title"/>
          </p:nvPr>
        </p:nvSpPr>
        <p:spPr>
          <a:xfrm>
            <a:off x="990600" y="122238"/>
            <a:ext cx="6705600" cy="563562"/>
          </a:xfrm>
        </p:spPr>
        <p:txBody>
          <a:bodyPr/>
          <a:lstStyle/>
          <a:p>
            <a:r>
              <a:rPr lang="es-ES" dirty="0">
                <a:solidFill>
                  <a:schemeClr val="tx2"/>
                </a:solidFill>
                <a:latin typeface="Verdana" panose="020B0604030504040204" pitchFamily="34" charset="0"/>
                <a:ea typeface="Verdana" panose="020B0604030504040204" pitchFamily="34" charset="0"/>
                <a:cs typeface="Verdana" panose="020B0604030504040204" pitchFamily="34" charset="0"/>
              </a:rPr>
              <a:t>Marketing NO es</a:t>
            </a:r>
          </a:p>
        </p:txBody>
      </p:sp>
    </p:spTree>
    <p:extLst>
      <p:ext uri="{BB962C8B-B14F-4D97-AF65-F5344CB8AC3E}">
        <p14:creationId xmlns:p14="http://schemas.microsoft.com/office/powerpoint/2010/main" val="3692529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ltLang="es-ES" dirty="0" smtClean="0">
                <a:ln w="0"/>
                <a:solidFill>
                  <a:schemeClr val="tx2"/>
                </a:solidFill>
                <a:latin typeface="Arial" panose="020B0604020202020204" pitchFamily="34" charset="0"/>
                <a:cs typeface="Arial" panose="020B0604020202020204" pitchFamily="34" charset="0"/>
              </a:rPr>
              <a:t/>
            </a:r>
            <a:br>
              <a:rPr lang="es-ES_tradnl" altLang="es-ES" dirty="0" smtClean="0">
                <a:ln w="0"/>
                <a:solidFill>
                  <a:schemeClr val="tx2"/>
                </a:solidFill>
                <a:latin typeface="Arial" panose="020B0604020202020204" pitchFamily="34" charset="0"/>
                <a:cs typeface="Arial" panose="020B0604020202020204" pitchFamily="34" charset="0"/>
              </a:rPr>
            </a:br>
            <a:r>
              <a:rPr lang="es-ES_tradnl" altLang="es-ES" dirty="0" smtClean="0">
                <a:ln w="0"/>
                <a:solidFill>
                  <a:schemeClr val="tx2"/>
                </a:solidFill>
                <a:latin typeface="Arial" panose="020B0604020202020204" pitchFamily="34" charset="0"/>
                <a:cs typeface="Arial" panose="020B0604020202020204" pitchFamily="34" charset="0"/>
              </a:rPr>
              <a:t>DEFINICIONES </a:t>
            </a:r>
            <a:r>
              <a:rPr lang="es-ES_tradnl" altLang="es-ES" dirty="0">
                <a:ln w="0"/>
                <a:solidFill>
                  <a:schemeClr val="tx2"/>
                </a:solidFill>
                <a:latin typeface="Arial" panose="020B0604020202020204" pitchFamily="34" charset="0"/>
                <a:cs typeface="Arial" panose="020B0604020202020204" pitchFamily="34" charset="0"/>
              </a:rPr>
              <a:t>DE MARKETING</a:t>
            </a:r>
            <a:br>
              <a:rPr lang="es-ES_tradnl" altLang="es-ES" dirty="0">
                <a:ln w="0"/>
                <a:solidFill>
                  <a:schemeClr val="tx2"/>
                </a:solidFill>
                <a:latin typeface="Arial" panose="020B0604020202020204" pitchFamily="34" charset="0"/>
                <a:cs typeface="Arial" panose="020B0604020202020204" pitchFamily="34" charset="0"/>
              </a:rPr>
            </a:br>
            <a:endParaRPr lang="es-ES" dirty="0">
              <a:solidFill>
                <a:schemeClr val="tx2"/>
              </a:solidFill>
            </a:endParaRPr>
          </a:p>
        </p:txBody>
      </p:sp>
      <p:graphicFrame>
        <p:nvGraphicFramePr>
          <p:cNvPr id="6" name="Tabla 5"/>
          <p:cNvGraphicFramePr>
            <a:graphicFrameLocks noGrp="1"/>
          </p:cNvGraphicFramePr>
          <p:nvPr>
            <p:extLst>
              <p:ext uri="{D42A27DB-BD31-4B8C-83A1-F6EECF244321}">
                <p14:modId xmlns:p14="http://schemas.microsoft.com/office/powerpoint/2010/main" val="143702553"/>
              </p:ext>
            </p:extLst>
          </p:nvPr>
        </p:nvGraphicFramePr>
        <p:xfrm>
          <a:off x="539552" y="1196751"/>
          <a:ext cx="8064896" cy="5256585"/>
        </p:xfrm>
        <a:graphic>
          <a:graphicData uri="http://schemas.openxmlformats.org/drawingml/2006/table">
            <a:tbl>
              <a:tblPr firstRow="1" firstCol="1" bandRow="1"/>
              <a:tblGrid>
                <a:gridCol w="1832048">
                  <a:extLst>
                    <a:ext uri="{9D8B030D-6E8A-4147-A177-3AD203B41FA5}">
                      <a16:colId xmlns:a16="http://schemas.microsoft.com/office/drawing/2014/main" val="3771993946"/>
                    </a:ext>
                  </a:extLst>
                </a:gridCol>
                <a:gridCol w="6232848">
                  <a:extLst>
                    <a:ext uri="{9D8B030D-6E8A-4147-A177-3AD203B41FA5}">
                      <a16:colId xmlns:a16="http://schemas.microsoft.com/office/drawing/2014/main" val="2289958079"/>
                    </a:ext>
                  </a:extLst>
                </a:gridCol>
              </a:tblGrid>
              <a:tr h="266899">
                <a:tc>
                  <a:txBody>
                    <a:bodyPr/>
                    <a:lstStyle/>
                    <a:p>
                      <a:pPr algn="l">
                        <a:spcAft>
                          <a:spcPts val="600"/>
                        </a:spcAft>
                      </a:pPr>
                      <a:r>
                        <a:rPr lang="es-ES" sz="1600" b="1"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DEFINICIONES</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600"/>
                        </a:spcAft>
                      </a:pPr>
                      <a:r>
                        <a:rPr lang="es-ES" sz="1600" b="1"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ÉNFASIS</a:t>
                      </a:r>
                      <a:endPar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4158437485"/>
                  </a:ext>
                </a:extLst>
              </a:tr>
              <a:tr h="1151001">
                <a:tc>
                  <a:txBody>
                    <a:bodyPr/>
                    <a:lstStyle/>
                    <a:p>
                      <a:pPr algn="just">
                        <a:spcAft>
                          <a:spcPts val="600"/>
                        </a:spcAft>
                      </a:pPr>
                      <a:r>
                        <a:rPr lang="es-ES_tradnl" sz="1600" b="1"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American Marketing </a:t>
                      </a:r>
                      <a:r>
                        <a:rPr lang="es-ES_tradnl" sz="1600" b="1" dirty="0" err="1">
                          <a:solidFill>
                            <a:schemeClr val="tx2"/>
                          </a:solidFill>
                          <a:effectLst/>
                          <a:latin typeface="Arial" panose="020B0604020202020204" pitchFamily="34" charset="0"/>
                          <a:ea typeface="Calibri" panose="020F0502020204030204" pitchFamily="34" charset="0"/>
                          <a:cs typeface="Times New Roman" panose="02020603050405020304" pitchFamily="18" charset="0"/>
                        </a:rPr>
                        <a:t>Association</a:t>
                      </a:r>
                      <a:endPar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p>
                      <a:pPr algn="just">
                        <a:spcAft>
                          <a:spcPts val="600"/>
                        </a:spcAft>
                      </a:pPr>
                      <a:r>
                        <a:rPr lang="es-ES_tradnl" sz="1600" b="1"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(AMA), 2021</a:t>
                      </a:r>
                      <a:endPar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600"/>
                        </a:spcAft>
                      </a:pPr>
                      <a:r>
                        <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Conjunto de procesos para la creación, la comunicación, la entrega y el intercambio de ofertas que tienen valor para los clientes, socios y la sociedad en general.</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57942652"/>
                  </a:ext>
                </a:extLst>
              </a:tr>
              <a:tr h="902799">
                <a:tc>
                  <a:txBody>
                    <a:bodyPr/>
                    <a:lstStyle/>
                    <a:p>
                      <a:pPr algn="just">
                        <a:spcAft>
                          <a:spcPts val="600"/>
                        </a:spcAft>
                      </a:pPr>
                      <a:r>
                        <a:rPr lang="es-ES" sz="1600" b="1">
                          <a:solidFill>
                            <a:schemeClr val="tx2"/>
                          </a:solidFill>
                          <a:effectLst/>
                          <a:latin typeface="Arial" panose="020B0604020202020204" pitchFamily="34" charset="0"/>
                          <a:ea typeface="Calibri" panose="020F0502020204030204" pitchFamily="34" charset="0"/>
                          <a:cs typeface="Times New Roman" panose="02020603050405020304" pitchFamily="18" charset="0"/>
                        </a:rPr>
                        <a:t>Kotler y Armstrong </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p>
                      <a:pPr marL="38100" algn="l">
                        <a:lnSpc>
                          <a:spcPct val="107000"/>
                        </a:lnSpc>
                        <a:spcAft>
                          <a:spcPts val="0"/>
                        </a:spcAft>
                      </a:pPr>
                      <a:r>
                        <a:rPr lang="es-ES" sz="1600" b="1">
                          <a:solidFill>
                            <a:schemeClr val="tx2"/>
                          </a:solidFill>
                          <a:effectLst/>
                          <a:latin typeface="Arial" panose="020B0604020202020204" pitchFamily="34" charset="0"/>
                          <a:ea typeface="Calibri" panose="020F0502020204030204" pitchFamily="34" charset="0"/>
                          <a:cs typeface="Times New Roman" panose="02020603050405020304" pitchFamily="18" charset="0"/>
                        </a:rPr>
                        <a:t>(2012, p. 5)</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600"/>
                        </a:spcAft>
                      </a:pPr>
                      <a:r>
                        <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Proceso social y administrativo por el que individuos y grupos, obtienen lo que necesitan y desean a través de la creación y el intercambio de productos y del valor con otros.</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805727035"/>
                  </a:ext>
                </a:extLst>
              </a:tr>
              <a:tr h="1067595">
                <a:tc>
                  <a:txBody>
                    <a:bodyPr/>
                    <a:lstStyle/>
                    <a:p>
                      <a:pPr algn="just">
                        <a:spcAft>
                          <a:spcPts val="600"/>
                        </a:spcAft>
                      </a:pPr>
                      <a:r>
                        <a:rPr lang="es-ES" sz="1600" b="1">
                          <a:solidFill>
                            <a:schemeClr val="tx2"/>
                          </a:solidFill>
                          <a:effectLst/>
                          <a:latin typeface="Arial" panose="020B0604020202020204" pitchFamily="34" charset="0"/>
                          <a:ea typeface="Calibri" panose="020F0502020204030204" pitchFamily="34" charset="0"/>
                          <a:cs typeface="Times New Roman" panose="02020603050405020304" pitchFamily="18" charset="0"/>
                        </a:rPr>
                        <a:t>Fischer y Espejo </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p>
                      <a:pPr algn="just">
                        <a:spcAft>
                          <a:spcPts val="600"/>
                        </a:spcAft>
                      </a:pPr>
                      <a:r>
                        <a:rPr lang="es-ES" sz="1600" b="1">
                          <a:solidFill>
                            <a:schemeClr val="tx2"/>
                          </a:solidFill>
                          <a:effectLst/>
                          <a:latin typeface="Arial" panose="020B0604020202020204" pitchFamily="34" charset="0"/>
                          <a:ea typeface="Calibri" panose="020F0502020204030204" pitchFamily="34" charset="0"/>
                          <a:cs typeface="Times New Roman" panose="02020603050405020304" pitchFamily="18" charset="0"/>
                        </a:rPr>
                        <a:t>(2011, p. 4)</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600"/>
                        </a:spcAft>
                      </a:pPr>
                      <a:r>
                        <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Actividad humana que utiliza las técnicas de promoción, distribución y precio para satisfacer las necesidades, deseos y expectativas de los consumidores a través del intercambio de bienes, servicios e ideas.</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793782067"/>
                  </a:ext>
                </a:extLst>
              </a:tr>
              <a:tr h="1868291">
                <a:tc>
                  <a:txBody>
                    <a:bodyPr/>
                    <a:lstStyle/>
                    <a:p>
                      <a:pPr algn="just">
                        <a:spcAft>
                          <a:spcPts val="600"/>
                        </a:spcAft>
                      </a:pPr>
                      <a:r>
                        <a:rPr lang="es-ES" sz="1600" b="1">
                          <a:solidFill>
                            <a:schemeClr val="tx2"/>
                          </a:solidFill>
                          <a:effectLst/>
                          <a:latin typeface="Arial" panose="020B0604020202020204" pitchFamily="34" charset="0"/>
                          <a:ea typeface="Calibri" panose="020F0502020204030204" pitchFamily="34" charset="0"/>
                          <a:cs typeface="Times New Roman" panose="02020603050405020304" pitchFamily="18" charset="0"/>
                        </a:rPr>
                        <a:t>Lerma (2004, p. 1)</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just">
                        <a:spcAft>
                          <a:spcPts val="600"/>
                        </a:spcAft>
                      </a:pPr>
                      <a:r>
                        <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Conjunto de conocimientos aplicados para promover y facilitar los procesos de intercambio de bienes, servicios, ideas y valores. Su fin es satisfacer las necesidades y/o deseos de los seres humanos (demandantes), clientes y/o consumidores, al tiempo que los oferentes, empresas, instituciones o individuos logran sus propósitos de ingreso, ganancia, servicio, ayuda o proselitismo que son el motivo de su acción y razón de ser.</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449442488"/>
                  </a:ext>
                </a:extLst>
              </a:tr>
            </a:tbl>
          </a:graphicData>
        </a:graphic>
      </p:graphicFrame>
    </p:spTree>
    <p:extLst>
      <p:ext uri="{BB962C8B-B14F-4D97-AF65-F5344CB8AC3E}">
        <p14:creationId xmlns:p14="http://schemas.microsoft.com/office/powerpoint/2010/main" val="951821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5662" y="3789040"/>
            <a:ext cx="7992888" cy="2664296"/>
          </a:xfrm>
          <a:ln w="57150"/>
        </p:spPr>
        <p:style>
          <a:lnRef idx="2">
            <a:schemeClr val="accent6"/>
          </a:lnRef>
          <a:fillRef idx="1">
            <a:schemeClr val="lt1"/>
          </a:fillRef>
          <a:effectRef idx="0">
            <a:schemeClr val="accent6"/>
          </a:effectRef>
          <a:fontRef idx="minor">
            <a:schemeClr val="dk1"/>
          </a:fontRef>
        </p:style>
        <p:txBody>
          <a:bodyPr>
            <a:noAutofit/>
          </a:bodyPr>
          <a:lstStyle/>
          <a:p>
            <a:pPr marL="0" indent="0" algn="just">
              <a:buNone/>
            </a:pPr>
            <a:r>
              <a:rPr lang="es-ES" sz="2400" dirty="0">
                <a:cs typeface="Arial" panose="020B0604020202020204" pitchFamily="34" charset="0"/>
              </a:rPr>
              <a:t>El marketing, mercadeo o mercadotecnia es una disciplina dedicada al análisis del comportamiento de los mercados y de los consumidores. A través del estudio de la gestión comercial, se busca retener y fidelizar a los clientes mediante la satisfacción de sus necesidades</a:t>
            </a:r>
          </a:p>
        </p:txBody>
      </p:sp>
      <p:sp>
        <p:nvSpPr>
          <p:cNvPr id="2" name="Rectángulo 1"/>
          <p:cNvSpPr/>
          <p:nvPr/>
        </p:nvSpPr>
        <p:spPr>
          <a:xfrm>
            <a:off x="599764" y="1120676"/>
            <a:ext cx="7998786" cy="2308324"/>
          </a:xfrm>
          <a:prstGeom prst="rect">
            <a:avLst/>
          </a:prstGeom>
          <a:ln w="57150"/>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s-ES" sz="2400" dirty="0">
                <a:cs typeface="Arial" panose="020B0604020202020204" pitchFamily="34" charset="0"/>
              </a:rPr>
              <a:t>Marketing, tal como lo define </a:t>
            </a:r>
            <a:r>
              <a:rPr lang="es-ES" sz="2400" dirty="0" err="1">
                <a:cs typeface="Arial" panose="020B0604020202020204" pitchFamily="34" charset="0"/>
              </a:rPr>
              <a:t>Kotler</a:t>
            </a:r>
            <a:r>
              <a:rPr lang="es-ES" sz="2400" dirty="0">
                <a:cs typeface="Arial" panose="020B0604020202020204" pitchFamily="34" charset="0"/>
              </a:rPr>
              <a:t>, es </a:t>
            </a:r>
            <a:r>
              <a:rPr lang="es-ES" sz="2400" dirty="0" smtClean="0">
                <a:cs typeface="Arial" panose="020B0604020202020204" pitchFamily="34" charset="0"/>
              </a:rPr>
              <a:t>la </a:t>
            </a:r>
            <a:r>
              <a:rPr lang="es-ES" sz="2400" dirty="0">
                <a:cs typeface="Arial" panose="020B0604020202020204" pitchFamily="34" charset="0"/>
              </a:rPr>
              <a:t>clave para lograr el objetivo </a:t>
            </a:r>
            <a:r>
              <a:rPr lang="es-ES" sz="2400" dirty="0" smtClean="0">
                <a:cs typeface="Arial" panose="020B0604020202020204" pitchFamily="34" charset="0"/>
              </a:rPr>
              <a:t>organizacional, la </a:t>
            </a:r>
            <a:r>
              <a:rPr lang="es-ES" sz="2400" dirty="0">
                <a:cs typeface="Arial" panose="020B0604020202020204" pitchFamily="34" charset="0"/>
              </a:rPr>
              <a:t>organización </a:t>
            </a:r>
            <a:r>
              <a:rPr lang="es-ES" sz="2400" dirty="0" smtClean="0">
                <a:cs typeface="Arial" panose="020B0604020202020204" pitchFamily="34" charset="0"/>
              </a:rPr>
              <a:t>determina </a:t>
            </a:r>
            <a:r>
              <a:rPr lang="es-ES" sz="2400" dirty="0">
                <a:cs typeface="Arial" panose="020B0604020202020204" pitchFamily="34" charset="0"/>
              </a:rPr>
              <a:t>las </a:t>
            </a:r>
            <a:r>
              <a:rPr lang="es-ES" sz="2400" dirty="0">
                <a:solidFill>
                  <a:srgbClr val="FF0000"/>
                </a:solidFill>
                <a:cs typeface="Arial" panose="020B0604020202020204" pitchFamily="34" charset="0"/>
              </a:rPr>
              <a:t>necesidades y deseos del mercado objetivo </a:t>
            </a:r>
            <a:r>
              <a:rPr lang="es-ES" sz="2400" dirty="0">
                <a:cs typeface="Arial" panose="020B0604020202020204" pitchFamily="34" charset="0"/>
              </a:rPr>
              <a:t>y se </a:t>
            </a:r>
            <a:r>
              <a:rPr lang="es-ES" sz="2400" dirty="0" smtClean="0">
                <a:cs typeface="Arial" panose="020B0604020202020204" pitchFamily="34" charset="0"/>
              </a:rPr>
              <a:t>adapta </a:t>
            </a:r>
            <a:r>
              <a:rPr lang="es-ES" sz="2400" dirty="0">
                <a:cs typeface="Arial" panose="020B0604020202020204" pitchFamily="34" charset="0"/>
              </a:rPr>
              <a:t>para brindar </a:t>
            </a:r>
            <a:r>
              <a:rPr lang="es-ES" sz="2400" dirty="0">
                <a:solidFill>
                  <a:srgbClr val="FF0000"/>
                </a:solidFill>
                <a:cs typeface="Arial" panose="020B0604020202020204" pitchFamily="34" charset="0"/>
              </a:rPr>
              <a:t>la satisfacción deseada </a:t>
            </a:r>
            <a:r>
              <a:rPr lang="es-ES" sz="2400" dirty="0">
                <a:cs typeface="Arial" panose="020B0604020202020204" pitchFamily="34" charset="0"/>
              </a:rPr>
              <a:t>de manera más efectiva que sus competidores. </a:t>
            </a:r>
          </a:p>
        </p:txBody>
      </p:sp>
      <p:sp>
        <p:nvSpPr>
          <p:cNvPr id="6" name="Título 1"/>
          <p:cNvSpPr txBox="1">
            <a:spLocks/>
          </p:cNvSpPr>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ES_tradnl" altLang="es-ES" dirty="0" smtClean="0">
                <a:ln w="0"/>
                <a:solidFill>
                  <a:schemeClr val="tx2"/>
                </a:solidFill>
                <a:latin typeface="Arial" panose="020B0604020202020204" pitchFamily="34" charset="0"/>
                <a:cs typeface="Arial" panose="020B0604020202020204" pitchFamily="34" charset="0"/>
              </a:rPr>
              <a:t/>
            </a:r>
            <a:br>
              <a:rPr lang="es-ES_tradnl" altLang="es-ES" dirty="0" smtClean="0">
                <a:ln w="0"/>
                <a:solidFill>
                  <a:schemeClr val="tx2"/>
                </a:solidFill>
                <a:latin typeface="Arial" panose="020B0604020202020204" pitchFamily="34" charset="0"/>
                <a:cs typeface="Arial" panose="020B0604020202020204" pitchFamily="34" charset="0"/>
              </a:rPr>
            </a:br>
            <a:r>
              <a:rPr lang="es-ES_tradnl" altLang="es-ES" dirty="0" smtClean="0">
                <a:ln w="0"/>
                <a:solidFill>
                  <a:schemeClr val="tx2"/>
                </a:solidFill>
                <a:latin typeface="Arial" panose="020B0604020202020204" pitchFamily="34" charset="0"/>
                <a:cs typeface="Arial" panose="020B0604020202020204" pitchFamily="34" charset="0"/>
              </a:rPr>
              <a:t>MARKETING</a:t>
            </a:r>
            <a:br>
              <a:rPr lang="es-ES_tradnl" altLang="es-ES" dirty="0" smtClean="0">
                <a:ln w="0"/>
                <a:solidFill>
                  <a:schemeClr val="tx2"/>
                </a:solidFill>
                <a:latin typeface="Arial" panose="020B0604020202020204" pitchFamily="34" charset="0"/>
                <a:cs typeface="Arial" panose="020B0604020202020204" pitchFamily="34" charset="0"/>
              </a:rPr>
            </a:br>
            <a:endParaRPr lang="es-ES" dirty="0">
              <a:solidFill>
                <a:schemeClr val="tx2"/>
              </a:solidFill>
            </a:endParaRPr>
          </a:p>
        </p:txBody>
      </p:sp>
    </p:spTree>
    <p:extLst>
      <p:ext uri="{BB962C8B-B14F-4D97-AF65-F5344CB8AC3E}">
        <p14:creationId xmlns:p14="http://schemas.microsoft.com/office/powerpoint/2010/main" val="730017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827584" y="1196752"/>
            <a:ext cx="7776864" cy="4824536"/>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 name="Grupo 1"/>
          <p:cNvGrpSpPr/>
          <p:nvPr/>
        </p:nvGrpSpPr>
        <p:grpSpPr>
          <a:xfrm>
            <a:off x="1475656" y="1844824"/>
            <a:ext cx="6430516" cy="3200400"/>
            <a:chOff x="1284734" y="2286000"/>
            <a:chExt cx="6430516" cy="3200400"/>
          </a:xfrm>
        </p:grpSpPr>
        <p:sp>
          <p:nvSpPr>
            <p:cNvPr id="65541" name="Rectangle 5"/>
            <p:cNvSpPr>
              <a:spLocks noChangeArrowheads="1"/>
            </p:cNvSpPr>
            <p:nvPr/>
          </p:nvSpPr>
          <p:spPr bwMode="auto">
            <a:xfrm>
              <a:off x="1428750" y="2286000"/>
              <a:ext cx="1371600" cy="342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68577" tIns="34288" rIns="68577" bIns="34288" anchor="ct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s-MX" altLang="es-ES" sz="1350" b="1" dirty="0">
                  <a:solidFill>
                    <a:schemeClr val="tx2"/>
                  </a:solidFill>
                  <a:latin typeface="+mn-lt"/>
                </a:rPr>
                <a:t>NECESIDAD</a:t>
              </a:r>
              <a:endParaRPr lang="es-ES" altLang="es-ES" sz="1350" b="1" dirty="0">
                <a:solidFill>
                  <a:schemeClr val="tx2"/>
                </a:solidFill>
                <a:latin typeface="+mn-lt"/>
              </a:endParaRPr>
            </a:p>
          </p:txBody>
        </p:sp>
        <p:sp>
          <p:nvSpPr>
            <p:cNvPr id="65542" name="Line 6"/>
            <p:cNvSpPr>
              <a:spLocks noChangeShapeType="1"/>
            </p:cNvSpPr>
            <p:nvPr/>
          </p:nvSpPr>
          <p:spPr bwMode="auto">
            <a:xfrm>
              <a:off x="2800350" y="2514600"/>
              <a:ext cx="457200" cy="171450"/>
            </a:xfrm>
            <a:prstGeom prst="line">
              <a:avLst/>
            </a:prstGeom>
            <a:ln>
              <a:headEnd/>
              <a:tailEnd type="triangle" w="med" len="med"/>
            </a:ln>
            <a:extLst/>
          </p:spPr>
          <p:style>
            <a:lnRef idx="2">
              <a:schemeClr val="accent2"/>
            </a:lnRef>
            <a:fillRef idx="1">
              <a:schemeClr val="lt1"/>
            </a:fillRef>
            <a:effectRef idx="0">
              <a:schemeClr val="accent2"/>
            </a:effectRef>
            <a:fontRef idx="minor">
              <a:schemeClr val="dk1"/>
            </a:fontRef>
          </p:style>
          <p:txBody>
            <a:bodyPr wrap="none"/>
            <a:lstStyle/>
            <a:p>
              <a:endParaRPr lang="es-ES"/>
            </a:p>
          </p:txBody>
        </p:sp>
        <p:sp>
          <p:nvSpPr>
            <p:cNvPr id="65543" name="Rectangle 7"/>
            <p:cNvSpPr>
              <a:spLocks noChangeArrowheads="1"/>
            </p:cNvSpPr>
            <p:nvPr/>
          </p:nvSpPr>
          <p:spPr bwMode="auto">
            <a:xfrm>
              <a:off x="3371850" y="2571750"/>
              <a:ext cx="857250" cy="27699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68577" tIns="34288" rIns="68577" bIns="34288">
              <a:spAutoFit/>
            </a:bodyP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spcBef>
                  <a:spcPct val="50000"/>
                </a:spcBef>
                <a:buClrTx/>
                <a:buFontTx/>
                <a:buNone/>
              </a:pPr>
              <a:r>
                <a:rPr lang="es-MX" altLang="es-ES" sz="1350" b="1" dirty="0">
                  <a:solidFill>
                    <a:schemeClr val="tx2"/>
                  </a:solidFill>
                  <a:latin typeface="+mn-lt"/>
                </a:rPr>
                <a:t>DESEO</a:t>
              </a:r>
              <a:endParaRPr lang="es-ES" altLang="es-ES" sz="1350" b="1" dirty="0">
                <a:solidFill>
                  <a:schemeClr val="tx2"/>
                </a:solidFill>
                <a:latin typeface="+mn-lt"/>
              </a:endParaRPr>
            </a:p>
          </p:txBody>
        </p:sp>
        <p:sp>
          <p:nvSpPr>
            <p:cNvPr id="65545" name="Rectangle 9"/>
            <p:cNvSpPr>
              <a:spLocks noChangeArrowheads="1"/>
            </p:cNvSpPr>
            <p:nvPr/>
          </p:nvSpPr>
          <p:spPr bwMode="auto">
            <a:xfrm>
              <a:off x="4114800" y="3028950"/>
              <a:ext cx="1371600" cy="342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68577" tIns="34288" rIns="68577" bIns="34288" anchor="ct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s-MX" altLang="es-ES" sz="1350" b="1" dirty="0">
                  <a:solidFill>
                    <a:schemeClr val="tx2"/>
                  </a:solidFill>
                  <a:latin typeface="+mn-lt"/>
                </a:rPr>
                <a:t>DEMANDA</a:t>
              </a:r>
              <a:endParaRPr lang="es-ES" altLang="es-ES" sz="1350" b="1" dirty="0">
                <a:solidFill>
                  <a:schemeClr val="tx2"/>
                </a:solidFill>
                <a:latin typeface="+mn-lt"/>
              </a:endParaRPr>
            </a:p>
          </p:txBody>
        </p:sp>
        <p:sp>
          <p:nvSpPr>
            <p:cNvPr id="65546" name="Line 10"/>
            <p:cNvSpPr>
              <a:spLocks noChangeShapeType="1"/>
            </p:cNvSpPr>
            <p:nvPr/>
          </p:nvSpPr>
          <p:spPr bwMode="auto">
            <a:xfrm>
              <a:off x="4286250" y="2800350"/>
              <a:ext cx="457200" cy="171450"/>
            </a:xfrm>
            <a:prstGeom prst="line">
              <a:avLst/>
            </a:prstGeom>
            <a:ln>
              <a:headEnd/>
              <a:tailEnd type="triangle" w="med" len="med"/>
            </a:ln>
            <a:extLst/>
          </p:spPr>
          <p:style>
            <a:lnRef idx="2">
              <a:schemeClr val="accent2"/>
            </a:lnRef>
            <a:fillRef idx="1">
              <a:schemeClr val="lt1"/>
            </a:fillRef>
            <a:effectRef idx="0">
              <a:schemeClr val="accent2"/>
            </a:effectRef>
            <a:fontRef idx="minor">
              <a:schemeClr val="dk1"/>
            </a:fontRef>
          </p:style>
          <p:txBody>
            <a:bodyPr wrap="none"/>
            <a:lstStyle/>
            <a:p>
              <a:endParaRPr lang="es-ES" b="1" dirty="0">
                <a:latin typeface="HandelGotDLig"/>
              </a:endParaRPr>
            </a:p>
          </p:txBody>
        </p:sp>
        <p:sp>
          <p:nvSpPr>
            <p:cNvPr id="65547" name="Rectangle 11"/>
            <p:cNvSpPr>
              <a:spLocks noChangeArrowheads="1"/>
            </p:cNvSpPr>
            <p:nvPr/>
          </p:nvSpPr>
          <p:spPr bwMode="auto">
            <a:xfrm>
              <a:off x="5543550" y="3486150"/>
              <a:ext cx="1371600" cy="342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68577" tIns="34288" rIns="68577" bIns="34288" anchor="ct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s-MX" altLang="es-ES" sz="1350" b="1" dirty="0">
                  <a:solidFill>
                    <a:schemeClr val="tx2"/>
                  </a:solidFill>
                  <a:latin typeface="+mn-lt"/>
                </a:rPr>
                <a:t>PRODUCTO</a:t>
              </a:r>
              <a:endParaRPr lang="es-ES" altLang="es-ES" sz="1350" b="1" dirty="0">
                <a:solidFill>
                  <a:schemeClr val="tx2"/>
                </a:solidFill>
                <a:latin typeface="+mn-lt"/>
              </a:endParaRPr>
            </a:p>
          </p:txBody>
        </p:sp>
        <p:sp>
          <p:nvSpPr>
            <p:cNvPr id="65548" name="Rectangle 12"/>
            <p:cNvSpPr>
              <a:spLocks noChangeArrowheads="1"/>
            </p:cNvSpPr>
            <p:nvPr/>
          </p:nvSpPr>
          <p:spPr bwMode="auto">
            <a:xfrm>
              <a:off x="6343650" y="4229100"/>
              <a:ext cx="1371600" cy="342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68577" tIns="34288" rIns="68577" bIns="34288" anchor="ct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s-MX" altLang="es-ES" sz="1350" b="1" dirty="0">
                  <a:solidFill>
                    <a:schemeClr val="tx2"/>
                  </a:solidFill>
                  <a:latin typeface="+mn-lt"/>
                </a:rPr>
                <a:t>INTERCAMBIO</a:t>
              </a:r>
              <a:endParaRPr lang="es-ES" altLang="es-ES" sz="1350" b="1" dirty="0">
                <a:solidFill>
                  <a:schemeClr val="tx2"/>
                </a:solidFill>
                <a:latin typeface="+mn-lt"/>
              </a:endParaRPr>
            </a:p>
          </p:txBody>
        </p:sp>
        <p:sp>
          <p:nvSpPr>
            <p:cNvPr id="65549" name="Rectangle 13"/>
            <p:cNvSpPr>
              <a:spLocks noChangeArrowheads="1"/>
            </p:cNvSpPr>
            <p:nvPr/>
          </p:nvSpPr>
          <p:spPr bwMode="auto">
            <a:xfrm>
              <a:off x="5257800" y="4800600"/>
              <a:ext cx="1371600" cy="342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68577" tIns="34288" rIns="68577" bIns="34288" anchor="ct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s-MX" altLang="es-ES" sz="1350" b="1">
                  <a:solidFill>
                    <a:schemeClr val="tx2"/>
                  </a:solidFill>
                  <a:latin typeface="+mn-lt"/>
                </a:rPr>
                <a:t>TRANSACCION</a:t>
              </a:r>
              <a:endParaRPr lang="es-ES" altLang="es-ES" sz="1350" b="1">
                <a:solidFill>
                  <a:schemeClr val="tx2"/>
                </a:solidFill>
                <a:latin typeface="+mn-lt"/>
              </a:endParaRPr>
            </a:p>
          </p:txBody>
        </p:sp>
        <p:sp>
          <p:nvSpPr>
            <p:cNvPr id="65550" name="Rectangle 14"/>
            <p:cNvSpPr>
              <a:spLocks noChangeArrowheads="1"/>
            </p:cNvSpPr>
            <p:nvPr/>
          </p:nvSpPr>
          <p:spPr bwMode="auto">
            <a:xfrm>
              <a:off x="3486150" y="4972050"/>
              <a:ext cx="1371600" cy="3429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68577" tIns="34288" rIns="68577" bIns="34288" anchor="ct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s-MX" altLang="es-ES" sz="1350" b="1">
                  <a:solidFill>
                    <a:schemeClr val="tx2"/>
                  </a:solidFill>
                  <a:latin typeface="+mn-lt"/>
                </a:rPr>
                <a:t>MERCADO</a:t>
              </a:r>
              <a:endParaRPr lang="es-ES" altLang="es-ES" sz="1350" b="1">
                <a:solidFill>
                  <a:schemeClr val="tx2"/>
                </a:solidFill>
                <a:latin typeface="+mn-lt"/>
              </a:endParaRPr>
            </a:p>
          </p:txBody>
        </p:sp>
        <p:sp>
          <p:nvSpPr>
            <p:cNvPr id="65551" name="Rectangle 15"/>
            <p:cNvSpPr>
              <a:spLocks noChangeArrowheads="1"/>
            </p:cNvSpPr>
            <p:nvPr/>
          </p:nvSpPr>
          <p:spPr bwMode="auto">
            <a:xfrm>
              <a:off x="1284734" y="5029200"/>
              <a:ext cx="1515616" cy="4572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lIns="68577" tIns="34288" rIns="68577" bIns="34288" anchor="ct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s-MX" altLang="es-ES" sz="1350" b="1" dirty="0">
                  <a:solidFill>
                    <a:schemeClr val="tx2"/>
                  </a:solidFill>
                  <a:latin typeface="+mn-lt"/>
                </a:rPr>
                <a:t>GESTION    DE </a:t>
              </a:r>
            </a:p>
            <a:p>
              <a:pPr algn="ctr">
                <a:buClrTx/>
                <a:buFontTx/>
                <a:buNone/>
              </a:pPr>
              <a:r>
                <a:rPr lang="es-MX" altLang="es-ES" sz="1350" b="1" dirty="0">
                  <a:solidFill>
                    <a:schemeClr val="tx2"/>
                  </a:solidFill>
                  <a:latin typeface="+mn-lt"/>
                </a:rPr>
                <a:t>MARKETING</a:t>
              </a:r>
              <a:endParaRPr lang="es-ES" altLang="es-ES" sz="1350" b="1" dirty="0">
                <a:solidFill>
                  <a:schemeClr val="tx2"/>
                </a:solidFill>
                <a:latin typeface="+mn-lt"/>
              </a:endParaRPr>
            </a:p>
          </p:txBody>
        </p:sp>
        <p:sp>
          <p:nvSpPr>
            <p:cNvPr id="65552" name="Line 16"/>
            <p:cNvSpPr>
              <a:spLocks noChangeShapeType="1"/>
            </p:cNvSpPr>
            <p:nvPr/>
          </p:nvSpPr>
          <p:spPr bwMode="auto">
            <a:xfrm>
              <a:off x="5600700" y="3257550"/>
              <a:ext cx="457200" cy="171450"/>
            </a:xfrm>
            <a:prstGeom prst="line">
              <a:avLst/>
            </a:prstGeom>
            <a:ln>
              <a:headEnd/>
              <a:tailEnd type="triangle" w="med" len="med"/>
            </a:ln>
            <a:extLst/>
          </p:spPr>
          <p:style>
            <a:lnRef idx="2">
              <a:schemeClr val="accent2"/>
            </a:lnRef>
            <a:fillRef idx="1">
              <a:schemeClr val="lt1"/>
            </a:fillRef>
            <a:effectRef idx="0">
              <a:schemeClr val="accent2"/>
            </a:effectRef>
            <a:fontRef idx="minor">
              <a:schemeClr val="dk1"/>
            </a:fontRef>
          </p:style>
          <p:txBody>
            <a:bodyPr wrap="none"/>
            <a:lstStyle/>
            <a:p>
              <a:endParaRPr lang="es-ES" b="1" dirty="0">
                <a:latin typeface="HandelGotDLig"/>
              </a:endParaRPr>
            </a:p>
          </p:txBody>
        </p:sp>
        <p:sp>
          <p:nvSpPr>
            <p:cNvPr id="65553" name="Line 17"/>
            <p:cNvSpPr>
              <a:spLocks noChangeShapeType="1"/>
            </p:cNvSpPr>
            <p:nvPr/>
          </p:nvSpPr>
          <p:spPr bwMode="auto">
            <a:xfrm>
              <a:off x="6400800" y="3886200"/>
              <a:ext cx="514350" cy="228600"/>
            </a:xfrm>
            <a:prstGeom prst="line">
              <a:avLst/>
            </a:prstGeom>
            <a:ln>
              <a:headEnd/>
              <a:tailEnd type="triangle" w="med" len="med"/>
            </a:ln>
            <a:extLst/>
          </p:spPr>
          <p:style>
            <a:lnRef idx="2">
              <a:schemeClr val="accent2"/>
            </a:lnRef>
            <a:fillRef idx="1">
              <a:schemeClr val="lt1"/>
            </a:fillRef>
            <a:effectRef idx="0">
              <a:schemeClr val="accent2"/>
            </a:effectRef>
            <a:fontRef idx="minor">
              <a:schemeClr val="dk1"/>
            </a:fontRef>
          </p:style>
          <p:txBody>
            <a:bodyPr wrap="none"/>
            <a:lstStyle/>
            <a:p>
              <a:endParaRPr lang="es-ES"/>
            </a:p>
          </p:txBody>
        </p:sp>
        <p:sp>
          <p:nvSpPr>
            <p:cNvPr id="65554" name="Line 18"/>
            <p:cNvSpPr>
              <a:spLocks noChangeShapeType="1"/>
            </p:cNvSpPr>
            <p:nvPr/>
          </p:nvSpPr>
          <p:spPr bwMode="auto">
            <a:xfrm flipH="1">
              <a:off x="6686550" y="4629150"/>
              <a:ext cx="571500" cy="285750"/>
            </a:xfrm>
            <a:prstGeom prst="line">
              <a:avLst/>
            </a:prstGeom>
            <a:ln>
              <a:headEnd/>
              <a:tailEnd type="triangle" w="med" len="med"/>
            </a:ln>
            <a:extLst/>
          </p:spPr>
          <p:style>
            <a:lnRef idx="2">
              <a:schemeClr val="accent2"/>
            </a:lnRef>
            <a:fillRef idx="1">
              <a:schemeClr val="lt1"/>
            </a:fillRef>
            <a:effectRef idx="0">
              <a:schemeClr val="accent2"/>
            </a:effectRef>
            <a:fontRef idx="minor">
              <a:schemeClr val="dk1"/>
            </a:fontRef>
          </p:style>
          <p:txBody>
            <a:bodyPr wrap="none"/>
            <a:lstStyle/>
            <a:p>
              <a:endParaRPr lang="es-ES"/>
            </a:p>
          </p:txBody>
        </p:sp>
        <p:sp>
          <p:nvSpPr>
            <p:cNvPr id="65555" name="Line 19"/>
            <p:cNvSpPr>
              <a:spLocks noChangeShapeType="1"/>
            </p:cNvSpPr>
            <p:nvPr/>
          </p:nvSpPr>
          <p:spPr bwMode="auto">
            <a:xfrm flipH="1">
              <a:off x="4857750" y="4972050"/>
              <a:ext cx="342900" cy="171450"/>
            </a:xfrm>
            <a:prstGeom prst="line">
              <a:avLst/>
            </a:prstGeom>
            <a:ln>
              <a:headEnd/>
              <a:tailEnd type="triangle" w="med" len="med"/>
            </a:ln>
            <a:extLst/>
          </p:spPr>
          <p:style>
            <a:lnRef idx="2">
              <a:schemeClr val="accent2"/>
            </a:lnRef>
            <a:fillRef idx="1">
              <a:schemeClr val="lt1"/>
            </a:fillRef>
            <a:effectRef idx="0">
              <a:schemeClr val="accent2"/>
            </a:effectRef>
            <a:fontRef idx="minor">
              <a:schemeClr val="dk1"/>
            </a:fontRef>
          </p:style>
          <p:txBody>
            <a:bodyPr wrap="none"/>
            <a:lstStyle/>
            <a:p>
              <a:endParaRPr lang="es-ES"/>
            </a:p>
          </p:txBody>
        </p:sp>
        <p:sp>
          <p:nvSpPr>
            <p:cNvPr id="65557" name="AutoShape 21"/>
            <p:cNvSpPr>
              <a:spLocks noChangeArrowheads="1"/>
            </p:cNvSpPr>
            <p:nvPr/>
          </p:nvSpPr>
          <p:spPr bwMode="auto">
            <a:xfrm>
              <a:off x="2628901" y="3829051"/>
              <a:ext cx="1026319" cy="1121569"/>
            </a:xfrm>
            <a:prstGeom prst="curvedDownArrow">
              <a:avLst>
                <a:gd name="adj1" fmla="val 20000"/>
                <a:gd name="adj2" fmla="val 40000"/>
                <a:gd name="adj3" fmla="val 36427"/>
              </a:avLst>
            </a:prstGeom>
            <a:ln>
              <a:headEnd/>
              <a:tailEnd/>
            </a:ln>
            <a:extLst/>
          </p:spPr>
          <p:style>
            <a:lnRef idx="2">
              <a:schemeClr val="accent2"/>
            </a:lnRef>
            <a:fillRef idx="1">
              <a:schemeClr val="lt1"/>
            </a:fillRef>
            <a:effectRef idx="0">
              <a:schemeClr val="accent2"/>
            </a:effectRef>
            <a:fontRef idx="minor">
              <a:schemeClr val="dk1"/>
            </a:fontRef>
          </p:style>
          <p:txBody>
            <a:bodyPr wrap="none" anchor="ctr"/>
            <a:lstStyle/>
            <a:p>
              <a:endParaRPr lang="es-ES"/>
            </a:p>
          </p:txBody>
        </p:sp>
      </p:grpSp>
      <p:sp>
        <p:nvSpPr>
          <p:cNvPr id="19" name="Título 1"/>
          <p:cNvSpPr txBox="1">
            <a:spLocks/>
          </p:cNvSpPr>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ES_tradnl" altLang="es-ES" sz="2400" dirty="0" smtClean="0">
                <a:ln w="0"/>
                <a:solidFill>
                  <a:schemeClr val="tx2"/>
                </a:solidFill>
                <a:latin typeface="Arial" panose="020B0604020202020204" pitchFamily="34" charset="0"/>
                <a:cs typeface="Arial" panose="020B0604020202020204" pitchFamily="34" charset="0"/>
              </a:rPr>
              <a:t/>
            </a:r>
            <a:br>
              <a:rPr lang="es-ES_tradnl" altLang="es-ES" sz="2400" dirty="0" smtClean="0">
                <a:ln w="0"/>
                <a:solidFill>
                  <a:schemeClr val="tx2"/>
                </a:solidFill>
                <a:latin typeface="Arial" panose="020B0604020202020204" pitchFamily="34" charset="0"/>
                <a:cs typeface="Arial" panose="020B0604020202020204" pitchFamily="34" charset="0"/>
              </a:rPr>
            </a:br>
            <a:r>
              <a:rPr lang="es-ES_tradnl" altLang="es-ES" sz="2400" dirty="0" smtClean="0">
                <a:ln w="0"/>
                <a:solidFill>
                  <a:schemeClr val="tx2"/>
                </a:solidFill>
                <a:latin typeface="Arial" panose="020B0604020202020204" pitchFamily="34" charset="0"/>
                <a:cs typeface="Arial" panose="020B0604020202020204" pitchFamily="34" charset="0"/>
              </a:rPr>
              <a:t>Categorías básicas que sustentan la definición de marketing </a:t>
            </a:r>
            <a:br>
              <a:rPr lang="es-ES_tradnl" altLang="es-ES" sz="2400" dirty="0" smtClean="0">
                <a:ln w="0"/>
                <a:solidFill>
                  <a:schemeClr val="tx2"/>
                </a:solidFill>
                <a:latin typeface="Arial" panose="020B0604020202020204" pitchFamily="34" charset="0"/>
                <a:cs typeface="Arial" panose="020B0604020202020204" pitchFamily="34" charset="0"/>
              </a:rPr>
            </a:br>
            <a:endParaRPr lang="es-ES" sz="2400" dirty="0">
              <a:solidFill>
                <a:schemeClr val="tx2"/>
              </a:solidFill>
            </a:endParaRPr>
          </a:p>
        </p:txBody>
      </p:sp>
    </p:spTree>
    <p:extLst>
      <p:ext uri="{BB962C8B-B14F-4D97-AF65-F5344CB8AC3E}">
        <p14:creationId xmlns:p14="http://schemas.microsoft.com/office/powerpoint/2010/main" val="12834680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 Box 2"/>
          <p:cNvSpPr txBox="1">
            <a:spLocks noChangeArrowheads="1"/>
          </p:cNvSpPr>
          <p:nvPr/>
        </p:nvSpPr>
        <p:spPr bwMode="auto">
          <a:xfrm>
            <a:off x="83756" y="1844824"/>
            <a:ext cx="2270523" cy="2273699"/>
          </a:xfrm>
          <a:prstGeom prst="rect">
            <a:avLst/>
          </a:prstGeom>
          <a:ln w="28575">
            <a:solidFill>
              <a:srgbClr val="11F606"/>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_tradnl" altLang="es-ES" sz="2025" b="1" dirty="0" smtClean="0">
                <a:solidFill>
                  <a:schemeClr val="tx2"/>
                </a:solidFill>
              </a:rPr>
              <a:t>Estado de carencia percibido de </a:t>
            </a:r>
            <a:r>
              <a:rPr lang="es-ES_tradnl" altLang="es-ES" sz="2025" b="1" dirty="0">
                <a:solidFill>
                  <a:schemeClr val="tx2"/>
                </a:solidFill>
              </a:rPr>
              <a:t>un bien básico físico, psicológico o social</a:t>
            </a:r>
          </a:p>
        </p:txBody>
      </p:sp>
      <p:sp>
        <p:nvSpPr>
          <p:cNvPr id="126979" name="Rectangle 3"/>
          <p:cNvSpPr>
            <a:spLocks noChangeArrowheads="1"/>
          </p:cNvSpPr>
          <p:nvPr/>
        </p:nvSpPr>
        <p:spPr bwMode="auto">
          <a:xfrm>
            <a:off x="2508583" y="1988840"/>
            <a:ext cx="3466405" cy="2062103"/>
          </a:xfrm>
          <a:prstGeom prst="rect">
            <a:avLst/>
          </a:prstGeom>
          <a:ln w="28575">
            <a:solidFill>
              <a:srgbClr val="FD77F7"/>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S" altLang="es-ES" sz="1600" b="1" dirty="0">
                <a:solidFill>
                  <a:schemeClr val="tx2"/>
                </a:solidFill>
              </a:rPr>
              <a:t>Forma que adopta una necesidad humana moldeada por la cultura y la personalidad del </a:t>
            </a:r>
            <a:r>
              <a:rPr lang="es-ES" altLang="es-ES" sz="1600" b="1" dirty="0" smtClean="0">
                <a:solidFill>
                  <a:schemeClr val="tx2"/>
                </a:solidFill>
              </a:rPr>
              <a:t>individuo</a:t>
            </a:r>
            <a:r>
              <a:rPr lang="es-ES_tradnl" altLang="es-ES" sz="1600" b="1" dirty="0" smtClean="0">
                <a:solidFill>
                  <a:schemeClr val="tx2"/>
                </a:solidFill>
              </a:rPr>
              <a:t> </a:t>
            </a:r>
          </a:p>
          <a:p>
            <a:pPr algn="ctr"/>
            <a:r>
              <a:rPr lang="es-ES" altLang="es-ES" sz="1600" b="1" i="1" u="sng" dirty="0">
                <a:solidFill>
                  <a:schemeClr val="tx2"/>
                </a:solidFill>
              </a:rPr>
              <a:t>Es la carencia de algo específico que satisface las necesidades básicas.</a:t>
            </a:r>
            <a:endParaRPr lang="es-ES_tradnl" altLang="es-ES" sz="1600" b="1" i="1" u="sng" dirty="0">
              <a:solidFill>
                <a:schemeClr val="tx2"/>
              </a:solidFill>
            </a:endParaRPr>
          </a:p>
          <a:p>
            <a:pPr algn="ctr"/>
            <a:endParaRPr lang="es-ES_tradnl" altLang="es-ES" sz="1600" b="1" dirty="0">
              <a:solidFill>
                <a:schemeClr val="tx2"/>
              </a:solidFill>
            </a:endParaRPr>
          </a:p>
        </p:txBody>
      </p:sp>
      <p:sp>
        <p:nvSpPr>
          <p:cNvPr id="2" name="Rectángulo 1"/>
          <p:cNvSpPr/>
          <p:nvPr/>
        </p:nvSpPr>
        <p:spPr>
          <a:xfrm>
            <a:off x="539774" y="910280"/>
            <a:ext cx="1968809" cy="415498"/>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wrap="none">
            <a:spAutoFit/>
          </a:bodyPr>
          <a:lstStyle/>
          <a:p>
            <a:r>
              <a:rPr lang="es-ES_tradnl" altLang="es-ES" sz="2100" b="1" dirty="0">
                <a:solidFill>
                  <a:srgbClr val="11F606"/>
                </a:solidFill>
              </a:rPr>
              <a:t>NECESIDAD</a:t>
            </a:r>
            <a:endParaRPr lang="es-ES" sz="2100" dirty="0">
              <a:solidFill>
                <a:srgbClr val="11F606"/>
              </a:solidFill>
            </a:endParaRPr>
          </a:p>
        </p:txBody>
      </p:sp>
      <p:sp>
        <p:nvSpPr>
          <p:cNvPr id="3" name="Rectángulo 2"/>
          <p:cNvSpPr/>
          <p:nvPr/>
        </p:nvSpPr>
        <p:spPr>
          <a:xfrm>
            <a:off x="3643706" y="980728"/>
            <a:ext cx="1196161" cy="4154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a:spAutoFit/>
          </a:bodyPr>
          <a:lstStyle/>
          <a:p>
            <a:r>
              <a:rPr lang="es-ES_tradnl" altLang="es-ES" sz="2100" b="1" dirty="0">
                <a:solidFill>
                  <a:srgbClr val="FD77F7"/>
                </a:solidFill>
              </a:rPr>
              <a:t>DESEO</a:t>
            </a:r>
            <a:endParaRPr lang="es-ES" sz="2100" dirty="0">
              <a:solidFill>
                <a:srgbClr val="FD77F7"/>
              </a:solidFill>
            </a:endParaRPr>
          </a:p>
        </p:txBody>
      </p:sp>
      <p:sp>
        <p:nvSpPr>
          <p:cNvPr id="4" name="Rectángulo 3"/>
          <p:cNvSpPr/>
          <p:nvPr/>
        </p:nvSpPr>
        <p:spPr>
          <a:xfrm>
            <a:off x="6129292" y="1965757"/>
            <a:ext cx="2828173" cy="1708160"/>
          </a:xfrm>
          <a:prstGeom prst="rect">
            <a:avLst/>
          </a:prstGeom>
          <a:ln w="28575">
            <a:solidFill>
              <a:srgbClr val="A973BF"/>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altLang="es-ES" sz="2100" b="1" dirty="0" smtClean="0">
                <a:solidFill>
                  <a:schemeClr val="tx2"/>
                </a:solidFill>
              </a:rPr>
              <a:t>Son </a:t>
            </a:r>
            <a:r>
              <a:rPr lang="es-ES" altLang="es-ES" sz="2100" b="1" dirty="0">
                <a:solidFill>
                  <a:schemeClr val="tx2"/>
                </a:solidFill>
              </a:rPr>
              <a:t>los deseos humanos respaldados</a:t>
            </a:r>
          </a:p>
          <a:p>
            <a:pPr algn="ctr"/>
            <a:r>
              <a:rPr lang="es-ES" altLang="es-ES" sz="2100" b="1" dirty="0">
                <a:solidFill>
                  <a:schemeClr val="tx2"/>
                </a:solidFill>
              </a:rPr>
              <a:t>por el poder de compra.</a:t>
            </a:r>
          </a:p>
        </p:txBody>
      </p:sp>
      <p:sp>
        <p:nvSpPr>
          <p:cNvPr id="5" name="Rectángulo 4"/>
          <p:cNvSpPr/>
          <p:nvPr/>
        </p:nvSpPr>
        <p:spPr>
          <a:xfrm>
            <a:off x="6530477" y="1035680"/>
            <a:ext cx="1713931" cy="41549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none">
            <a:spAutoFit/>
          </a:bodyPr>
          <a:lstStyle/>
          <a:p>
            <a:r>
              <a:rPr lang="es-ES" altLang="es-ES" sz="2100" b="1" dirty="0">
                <a:solidFill>
                  <a:srgbClr val="A973BF"/>
                </a:solidFill>
              </a:rPr>
              <a:t>DEMANDA</a:t>
            </a:r>
            <a:endParaRPr lang="es-ES" sz="2100" dirty="0">
              <a:solidFill>
                <a:srgbClr val="A973BF"/>
              </a:solidFill>
            </a:endParaRPr>
          </a:p>
        </p:txBody>
      </p:sp>
      <p:sp>
        <p:nvSpPr>
          <p:cNvPr id="9" name="Título 1"/>
          <p:cNvSpPr txBox="1">
            <a:spLocks/>
          </p:cNvSpPr>
          <p:nvPr/>
        </p:nvSpPr>
        <p:spPr>
          <a:xfrm>
            <a:off x="827584" y="122238"/>
            <a:ext cx="7416824" cy="563562"/>
          </a:xfrm>
          <a:prstGeom prst="rect">
            <a:avLst/>
          </a:prstGeom>
        </p:spPr>
        <p:txBody>
          <a:bodyPr anchor="ctr">
            <a:noAutofit/>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ES" altLang="es-ES" dirty="0" smtClean="0">
                <a:solidFill>
                  <a:schemeClr val="tx2"/>
                </a:solidFill>
              </a:rPr>
              <a:t>Categorías básicas que sustentan la definición de Marketing</a:t>
            </a:r>
          </a:p>
        </p:txBody>
      </p:sp>
      <p:sp>
        <p:nvSpPr>
          <p:cNvPr id="6" name="Flecha abajo 5"/>
          <p:cNvSpPr/>
          <p:nvPr/>
        </p:nvSpPr>
        <p:spPr>
          <a:xfrm>
            <a:off x="899584" y="1323384"/>
            <a:ext cx="576064" cy="393646"/>
          </a:xfrm>
          <a:prstGeom prst="downArrow">
            <a:avLst/>
          </a:prstGeom>
          <a:solidFill>
            <a:srgbClr val="11F606"/>
          </a:solidFill>
          <a:ln>
            <a:solidFill>
              <a:srgbClr val="11F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168323" y="4637569"/>
            <a:ext cx="4680520" cy="1200329"/>
          </a:xfrm>
          <a:prstGeom prst="rect">
            <a:avLst/>
          </a:prstGeom>
          <a:noFill/>
          <a:ln w="38100">
            <a:solidFill>
              <a:schemeClr val="tx1"/>
            </a:solidFill>
          </a:ln>
        </p:spPr>
        <p:txBody>
          <a:bodyPr wrap="square" rtlCol="0">
            <a:spAutoFit/>
          </a:bodyPr>
          <a:lstStyle/>
          <a:p>
            <a:pPr algn="ctr"/>
            <a:r>
              <a:rPr lang="es-ES"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Zona Rural</a:t>
            </a:r>
          </a:p>
          <a:p>
            <a:pPr algn="ctr"/>
            <a:r>
              <a:rPr lang="es-ES"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Satisfacen la </a:t>
            </a:r>
            <a:r>
              <a:rPr lang="es-ES"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necesidad</a:t>
            </a:r>
            <a:r>
              <a:rPr lang="es-ES"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de transporte con el </a:t>
            </a:r>
            <a:r>
              <a:rPr lang="es-ES"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deseo</a:t>
            </a:r>
            <a:r>
              <a:rPr lang="es-ES"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 de una </a:t>
            </a:r>
            <a:r>
              <a:rPr lang="es-ES"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bicicleta o un tractor</a:t>
            </a:r>
            <a:endParaRPr lang="es-ES"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CuadroTexto 12"/>
          <p:cNvSpPr txBox="1"/>
          <p:nvPr/>
        </p:nvSpPr>
        <p:spPr>
          <a:xfrm>
            <a:off x="5076056" y="4653939"/>
            <a:ext cx="3543280" cy="1477328"/>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Zona Urbana</a:t>
            </a:r>
          </a:p>
          <a:p>
            <a:pPr lvl="0" algn="ctr"/>
            <a:r>
              <a:rPr lang="es-ES"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Satisfacen esta misma  </a:t>
            </a:r>
            <a:r>
              <a:rPr lang="es-ES" b="1" dirty="0">
                <a:solidFill>
                  <a:srgbClr val="FF0000"/>
                </a:solidFill>
                <a:latin typeface="Verdana" panose="020B0604030504040204" pitchFamily="34" charset="0"/>
                <a:ea typeface="Verdana" panose="020B0604030504040204" pitchFamily="34" charset="0"/>
                <a:cs typeface="Verdana" panose="020B0604030504040204" pitchFamily="34" charset="0"/>
              </a:rPr>
              <a:t>necesidad</a:t>
            </a:r>
            <a:r>
              <a:rPr lang="es-ES" b="1" dirty="0">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s-ES"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con </a:t>
            </a:r>
            <a:r>
              <a:rPr lang="es-ES" b="1" dirty="0">
                <a:solidFill>
                  <a:schemeClr val="tx2"/>
                </a:solidFill>
                <a:latin typeface="Verdana" panose="020B0604030504040204" pitchFamily="34" charset="0"/>
                <a:ea typeface="Verdana" panose="020B0604030504040204" pitchFamily="34" charset="0"/>
                <a:cs typeface="Verdana" panose="020B0604030504040204" pitchFamily="34" charset="0"/>
              </a:rPr>
              <a:t>el </a:t>
            </a:r>
            <a:r>
              <a:rPr lang="es-ES" b="1" dirty="0">
                <a:solidFill>
                  <a:srgbClr val="FF0000"/>
                </a:solidFill>
                <a:latin typeface="Verdana" panose="020B0604030504040204" pitchFamily="34" charset="0"/>
                <a:ea typeface="Verdana" panose="020B0604030504040204" pitchFamily="34" charset="0"/>
                <a:cs typeface="Verdana" panose="020B0604030504040204" pitchFamily="34" charset="0"/>
              </a:rPr>
              <a:t>deseo</a:t>
            </a:r>
            <a:r>
              <a:rPr lang="es-ES" b="1" dirty="0">
                <a:solidFill>
                  <a:schemeClr val="tx2"/>
                </a:solidFill>
                <a:latin typeface="Verdana" panose="020B0604030504040204" pitchFamily="34" charset="0"/>
                <a:ea typeface="Verdana" panose="020B0604030504040204" pitchFamily="34" charset="0"/>
                <a:cs typeface="Verdana" panose="020B0604030504040204" pitchFamily="34" charset="0"/>
              </a:rPr>
              <a:t> de </a:t>
            </a:r>
            <a:r>
              <a:rPr lang="es-ES"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un autobús o un taxi</a:t>
            </a:r>
            <a:endParaRPr lang="es-ES"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a:p>
            <a:endParaRPr lang="es-ES" b="1" dirty="0" smtClean="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Flecha abajo 13"/>
          <p:cNvSpPr/>
          <p:nvPr/>
        </p:nvSpPr>
        <p:spPr>
          <a:xfrm>
            <a:off x="6996016" y="1468999"/>
            <a:ext cx="576064" cy="393646"/>
          </a:xfrm>
          <a:prstGeom prst="downArrow">
            <a:avLst/>
          </a:prstGeom>
          <a:solidFill>
            <a:srgbClr val="A973BF"/>
          </a:solidFill>
          <a:ln>
            <a:solidFill>
              <a:srgbClr val="A97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Flecha abajo 14"/>
          <p:cNvSpPr/>
          <p:nvPr/>
        </p:nvSpPr>
        <p:spPr>
          <a:xfrm>
            <a:off x="3953753" y="1477208"/>
            <a:ext cx="576064" cy="393646"/>
          </a:xfrm>
          <a:prstGeom prst="downArrow">
            <a:avLst/>
          </a:prstGeom>
          <a:solidFill>
            <a:srgbClr val="FD77F7"/>
          </a:solidFill>
          <a:ln>
            <a:solidFill>
              <a:srgbClr val="FD7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lecha curvada hacia la derecha 10"/>
          <p:cNvSpPr/>
          <p:nvPr/>
        </p:nvSpPr>
        <p:spPr>
          <a:xfrm>
            <a:off x="2915816" y="3950916"/>
            <a:ext cx="576064" cy="918244"/>
          </a:xfrm>
          <a:prstGeom prst="curved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2" name="Flecha curvada hacia la izquierda 11"/>
          <p:cNvSpPr/>
          <p:nvPr/>
        </p:nvSpPr>
        <p:spPr>
          <a:xfrm>
            <a:off x="5568672" y="3791902"/>
            <a:ext cx="731520" cy="1149265"/>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903072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noGrp="1"/>
          </p:cNvSpPr>
          <p:nvPr>
            <p:ph type="title"/>
          </p:nvPr>
        </p:nvSpPr>
        <p:spPr bwMode="gray">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ES_tradnl" altLang="es-ES" dirty="0" smtClean="0">
                <a:ln w="0"/>
                <a:solidFill>
                  <a:schemeClr val="tx2"/>
                </a:solidFill>
                <a:latin typeface="Arial" panose="020B0604020202020204" pitchFamily="34" charset="0"/>
                <a:cs typeface="Arial" panose="020B0604020202020204" pitchFamily="34" charset="0"/>
              </a:rPr>
              <a:t/>
            </a:r>
            <a:br>
              <a:rPr lang="es-ES_tradnl" altLang="es-ES" dirty="0" smtClean="0">
                <a:ln w="0"/>
                <a:solidFill>
                  <a:schemeClr val="tx2"/>
                </a:solidFill>
                <a:latin typeface="Arial" panose="020B0604020202020204" pitchFamily="34" charset="0"/>
                <a:cs typeface="Arial" panose="020B0604020202020204" pitchFamily="34" charset="0"/>
              </a:rPr>
            </a:br>
            <a:r>
              <a:rPr lang="es-ES_tradnl" altLang="es-ES" dirty="0" smtClean="0">
                <a:ln w="0"/>
                <a:solidFill>
                  <a:schemeClr val="tx2"/>
                </a:solidFill>
                <a:latin typeface="Arial" panose="020B0604020202020204" pitchFamily="34" charset="0"/>
                <a:cs typeface="Arial" panose="020B0604020202020204" pitchFamily="34" charset="0"/>
              </a:rPr>
              <a:t>Categorías básicas que sustentan la definición de marketing </a:t>
            </a:r>
            <a:br>
              <a:rPr lang="es-ES_tradnl" altLang="es-ES" dirty="0" smtClean="0">
                <a:ln w="0"/>
                <a:solidFill>
                  <a:schemeClr val="tx2"/>
                </a:solidFill>
                <a:latin typeface="Arial" panose="020B0604020202020204" pitchFamily="34" charset="0"/>
                <a:cs typeface="Arial" panose="020B0604020202020204" pitchFamily="34" charset="0"/>
              </a:rPr>
            </a:br>
            <a:endParaRPr lang="es-ES" dirty="0">
              <a:solidFill>
                <a:schemeClr val="tx2"/>
              </a:solidFill>
            </a:endParaRPr>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987526321"/>
              </p:ext>
            </p:extLst>
          </p:nvPr>
        </p:nvGraphicFramePr>
        <p:xfrm>
          <a:off x="609600" y="1228725"/>
          <a:ext cx="802322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5261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noGrp="1"/>
          </p:cNvSpPr>
          <p:nvPr>
            <p:ph type="title"/>
          </p:nvPr>
        </p:nvSpPr>
        <p:spPr bwMode="gray">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ES_tradnl" altLang="es-ES" dirty="0" smtClean="0">
                <a:ln w="0"/>
                <a:solidFill>
                  <a:schemeClr val="tx2"/>
                </a:solidFill>
                <a:latin typeface="Arial" panose="020B0604020202020204" pitchFamily="34" charset="0"/>
                <a:cs typeface="Arial" panose="020B0604020202020204" pitchFamily="34" charset="0"/>
              </a:rPr>
              <a:t/>
            </a:r>
            <a:br>
              <a:rPr lang="es-ES_tradnl" altLang="es-ES" dirty="0" smtClean="0">
                <a:ln w="0"/>
                <a:solidFill>
                  <a:schemeClr val="tx2"/>
                </a:solidFill>
                <a:latin typeface="Arial" panose="020B0604020202020204" pitchFamily="34" charset="0"/>
                <a:cs typeface="Arial" panose="020B0604020202020204" pitchFamily="34" charset="0"/>
              </a:rPr>
            </a:br>
            <a:r>
              <a:rPr lang="es-ES_tradnl" altLang="es-ES" dirty="0" smtClean="0">
                <a:ln w="0"/>
                <a:solidFill>
                  <a:schemeClr val="tx2"/>
                </a:solidFill>
                <a:latin typeface="Arial" panose="020B0604020202020204" pitchFamily="34" charset="0"/>
                <a:cs typeface="Arial" panose="020B0604020202020204" pitchFamily="34" charset="0"/>
              </a:rPr>
              <a:t>Categorías básicas que sustentan la definición de marketing </a:t>
            </a:r>
            <a:br>
              <a:rPr lang="es-ES_tradnl" altLang="es-ES" dirty="0" smtClean="0">
                <a:ln w="0"/>
                <a:solidFill>
                  <a:schemeClr val="tx2"/>
                </a:solidFill>
                <a:latin typeface="Arial" panose="020B0604020202020204" pitchFamily="34" charset="0"/>
                <a:cs typeface="Arial" panose="020B0604020202020204" pitchFamily="34" charset="0"/>
              </a:rPr>
            </a:br>
            <a:endParaRPr lang="es-ES" dirty="0">
              <a:solidFill>
                <a:schemeClr val="tx2"/>
              </a:solidFill>
            </a:endParaRPr>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298596399"/>
              </p:ext>
            </p:extLst>
          </p:nvPr>
        </p:nvGraphicFramePr>
        <p:xfrm>
          <a:off x="609600" y="1228725"/>
          <a:ext cx="802322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9861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noGrp="1"/>
          </p:cNvSpPr>
          <p:nvPr>
            <p:ph type="title"/>
          </p:nvPr>
        </p:nvSpPr>
        <p:spPr bwMode="gray">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ES_tradnl" altLang="es-ES" sz="2400" dirty="0" smtClean="0">
                <a:ln w="0"/>
                <a:solidFill>
                  <a:schemeClr val="tx2"/>
                </a:solidFill>
                <a:cs typeface="Arial" panose="020B0604020202020204" pitchFamily="34" charset="0"/>
              </a:rPr>
              <a:t/>
            </a:r>
            <a:br>
              <a:rPr lang="es-ES_tradnl" altLang="es-ES" sz="2400" dirty="0" smtClean="0">
                <a:ln w="0"/>
                <a:solidFill>
                  <a:schemeClr val="tx2"/>
                </a:solidFill>
                <a:cs typeface="Arial" panose="020B0604020202020204" pitchFamily="34" charset="0"/>
              </a:rPr>
            </a:br>
            <a:r>
              <a:rPr lang="es-ES_tradnl" altLang="es-ES" sz="2400" dirty="0" smtClean="0">
                <a:ln w="0"/>
                <a:solidFill>
                  <a:schemeClr val="tx2"/>
                </a:solidFill>
                <a:cs typeface="Arial" panose="020B0604020202020204" pitchFamily="34" charset="0"/>
              </a:rPr>
              <a:t>Categorías básicas que sustentan la definición de marketing </a:t>
            </a:r>
            <a:br>
              <a:rPr lang="es-ES_tradnl" altLang="es-ES" sz="2400" dirty="0" smtClean="0">
                <a:ln w="0"/>
                <a:solidFill>
                  <a:schemeClr val="tx2"/>
                </a:solidFill>
                <a:cs typeface="Arial" panose="020B0604020202020204" pitchFamily="34" charset="0"/>
              </a:rPr>
            </a:br>
            <a:endParaRPr lang="es-ES" sz="2400" dirty="0">
              <a:solidFill>
                <a:schemeClr val="tx2"/>
              </a:solidFill>
            </a:endParaRPr>
          </a:p>
        </p:txBody>
      </p:sp>
      <p:graphicFrame>
        <p:nvGraphicFramePr>
          <p:cNvPr id="5" name="Marcador de contenido 6"/>
          <p:cNvGraphicFramePr>
            <a:graphicFrameLocks/>
          </p:cNvGraphicFramePr>
          <p:nvPr>
            <p:extLst>
              <p:ext uri="{D42A27DB-BD31-4B8C-83A1-F6EECF244321}">
                <p14:modId xmlns:p14="http://schemas.microsoft.com/office/powerpoint/2010/main" val="4062089065"/>
              </p:ext>
            </p:extLst>
          </p:nvPr>
        </p:nvGraphicFramePr>
        <p:xfrm>
          <a:off x="611560" y="1268760"/>
          <a:ext cx="802322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8055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Marcador de contenido 2"/>
              <p:cNvSpPr>
                <a:spLocks noGrp="1"/>
              </p:cNvSpPr>
              <p:nvPr>
                <p:ph idx="1"/>
              </p:nvPr>
            </p:nvSpPr>
            <p:spPr>
              <a:xfrm>
                <a:off x="611560" y="980728"/>
                <a:ext cx="8023225" cy="5544616"/>
              </a:xfrm>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sz="2400" dirty="0" smtClean="0">
                    <a:solidFill>
                      <a:schemeClr val="tx2"/>
                    </a:solidFill>
                  </a:rPr>
                  <a:t>El </a:t>
                </a:r>
                <a:r>
                  <a:rPr lang="es-ES" sz="2400" dirty="0">
                    <a:solidFill>
                      <a:schemeClr val="tx2"/>
                    </a:solidFill>
                  </a:rPr>
                  <a:t>valor puede verse en esta ecuación</a:t>
                </a:r>
                <a:r>
                  <a:rPr lang="es-ES" sz="2400" dirty="0" smtClean="0">
                    <a:solidFill>
                      <a:schemeClr val="tx2"/>
                    </a:solidFill>
                  </a:rPr>
                  <a:t>:</a:t>
                </a:r>
              </a:p>
              <a:p>
                <a:pPr marL="0" indent="0" algn="just">
                  <a:buNone/>
                </a:pPr>
                <a:endParaRPr lang="es-ES" sz="2400" dirty="0">
                  <a:solidFill>
                    <a:schemeClr val="tx2"/>
                  </a:solidFill>
                </a:endParaRPr>
              </a:p>
              <a:p>
                <a:pPr marL="0" indent="0" algn="just">
                  <a:buNone/>
                </a:pPr>
                <a14:m>
                  <m:oMathPara xmlns:m="http://schemas.openxmlformats.org/officeDocument/2006/math">
                    <m:oMathParaPr>
                      <m:jc m:val="left"/>
                    </m:oMathParaPr>
                    <m:oMath xmlns:m="http://schemas.openxmlformats.org/officeDocument/2006/math">
                      <m:r>
                        <a:rPr lang="es-ES" sz="2400" b="1" i="1" smtClean="0">
                          <a:solidFill>
                            <a:schemeClr val="tx2"/>
                          </a:solidFill>
                          <a:ea typeface="Calibri" panose="020F0502020204030204" pitchFamily="34" charset="0"/>
                          <a:cs typeface="Times New Roman" panose="02020603050405020304" pitchFamily="18" charset="0"/>
                        </a:rPr>
                        <m:t>𝑽𝒂𝒍𝒐𝒓</m:t>
                      </m:r>
                      <m:r>
                        <a:rPr lang="es-ES" sz="2400" i="1">
                          <a:ea typeface="Calibri" panose="020F0502020204030204" pitchFamily="34" charset="0"/>
                          <a:cs typeface="Times New Roman" panose="02020603050405020304" pitchFamily="18" charset="0"/>
                        </a:rPr>
                        <m:t>=</m:t>
                      </m:r>
                      <m:f>
                        <m:fPr>
                          <m:ctrlPr>
                            <a:rPr lang="es-ES" sz="2400" b="1" i="1" smtClean="0">
                              <a:solidFill>
                                <a:schemeClr val="tx2"/>
                              </a:solidFill>
                              <a:effectLst/>
                            </a:rPr>
                          </m:ctrlPr>
                        </m:fPr>
                        <m:num>
                          <m:r>
                            <a:rPr lang="es-ES" sz="2400" b="1" i="1" smtClean="0">
                              <a:solidFill>
                                <a:schemeClr val="tx2"/>
                              </a:solidFill>
                              <a:effectLst/>
                              <a:latin typeface="Cambria Math" panose="02040503050406030204" pitchFamily="18" charset="0"/>
                            </a:rPr>
                            <m:t>𝑩𝒆𝒏𝒆𝒇𝒊𝒄𝒊𝒐</m:t>
                          </m:r>
                        </m:num>
                        <m:den>
                          <m:r>
                            <a:rPr lang="es-ES" sz="2400" b="1" i="1" smtClean="0">
                              <a:solidFill>
                                <a:schemeClr val="tx2"/>
                              </a:solidFill>
                              <a:effectLst/>
                              <a:ea typeface="Calibri" panose="020F0502020204030204" pitchFamily="34" charset="0"/>
                              <a:cs typeface="Times New Roman" panose="02020603050405020304" pitchFamily="18" charset="0"/>
                            </a:rPr>
                            <m:t>𝑪𝒐𝒔𝒕𝒐</m:t>
                          </m:r>
                        </m:den>
                      </m:f>
                    </m:oMath>
                  </m:oMathPara>
                </a14:m>
                <a:endParaRPr lang="es-ES" sz="2400" b="1" dirty="0">
                  <a:solidFill>
                    <a:schemeClr val="tx2"/>
                  </a:solidFill>
                </a:endParaRPr>
              </a:p>
              <a:p>
                <a:pPr marL="0" indent="0" algn="just">
                  <a:buNone/>
                </a:pPr>
                <a:endParaRPr lang="es-ES" sz="2400" dirty="0" smtClean="0">
                  <a:solidFill>
                    <a:schemeClr val="tx2"/>
                  </a:solidFill>
                </a:endParaRPr>
              </a:p>
              <a:p>
                <a:pPr marL="0" indent="0" algn="just">
                  <a:buNone/>
                </a:pPr>
                <a:r>
                  <a:rPr lang="es-ES" sz="2400" dirty="0" smtClean="0">
                    <a:solidFill>
                      <a:schemeClr val="tx2"/>
                    </a:solidFill>
                  </a:rPr>
                  <a:t>La </a:t>
                </a:r>
                <a:r>
                  <a:rPr lang="es-ES" sz="2400" dirty="0">
                    <a:solidFill>
                      <a:schemeClr val="tx2"/>
                    </a:solidFill>
                  </a:rPr>
                  <a:t>satisfacción del cliente es el grado en que el desempeño percibido de un producto concuerda con las expectativas del comprador.</a:t>
                </a:r>
              </a:p>
              <a:p>
                <a:pPr marL="0" indent="0" algn="just">
                  <a:buNone/>
                </a:pPr>
                <a:r>
                  <a:rPr lang="es-ES" sz="2400" dirty="0">
                    <a:solidFill>
                      <a:schemeClr val="tx2"/>
                    </a:solidFill>
                  </a:rPr>
                  <a:t>Satisfacción del cliente:</a:t>
                </a:r>
              </a:p>
              <a:p>
                <a:pPr algn="just">
                  <a:buClr>
                    <a:schemeClr val="tx2"/>
                  </a:buClr>
                  <a:buFont typeface="Arial" panose="020B0604020202020204" pitchFamily="34" charset="0"/>
                  <a:buChar char="•"/>
                </a:pPr>
                <a:r>
                  <a:rPr lang="es-ES" sz="2400" dirty="0">
                    <a:solidFill>
                      <a:schemeClr val="tx2"/>
                    </a:solidFill>
                  </a:rPr>
                  <a:t>Cliente insatisfecho   Valor &lt;1</a:t>
                </a:r>
              </a:p>
              <a:p>
                <a:pPr algn="just">
                  <a:buClr>
                    <a:schemeClr val="tx2"/>
                  </a:buClr>
                  <a:buFont typeface="Arial" panose="020B0604020202020204" pitchFamily="34" charset="0"/>
                  <a:buChar char="•"/>
                </a:pPr>
                <a:r>
                  <a:rPr lang="es-ES" sz="2400" dirty="0">
                    <a:solidFill>
                      <a:schemeClr val="tx2"/>
                    </a:solidFill>
                  </a:rPr>
                  <a:t>Cliente satisfecho      Valor =1</a:t>
                </a:r>
              </a:p>
              <a:p>
                <a:pPr algn="just">
                  <a:buClr>
                    <a:schemeClr val="tx2"/>
                  </a:buClr>
                  <a:buFont typeface="Arial" panose="020B0604020202020204" pitchFamily="34" charset="0"/>
                  <a:buChar char="•"/>
                </a:pPr>
                <a:r>
                  <a:rPr lang="es-ES" sz="2400" dirty="0">
                    <a:solidFill>
                      <a:schemeClr val="tx2"/>
                    </a:solidFill>
                  </a:rPr>
                  <a:t>Cliente encantado      Valor &gt;1</a:t>
                </a:r>
              </a:p>
              <a:p>
                <a:pPr algn="just"/>
                <a:endParaRPr lang="es-ES" sz="2400" dirty="0">
                  <a:solidFill>
                    <a:schemeClr val="tx2"/>
                  </a:solidFill>
                </a:endParaRPr>
              </a:p>
            </p:txBody>
          </p:sp>
        </mc:Choice>
        <mc:Fallback>
          <p:sp>
            <p:nvSpPr>
              <p:cNvPr id="3" name="Marcador de contenido 2"/>
              <p:cNvSpPr>
                <a:spLocks noGrp="1" noRot="1" noChangeAspect="1" noMove="1" noResize="1" noEditPoints="1" noAdjustHandles="1" noChangeArrowheads="1" noChangeShapeType="1" noTextEdit="1"/>
              </p:cNvSpPr>
              <p:nvPr>
                <p:ph idx="1"/>
              </p:nvPr>
            </p:nvSpPr>
            <p:spPr>
              <a:xfrm>
                <a:off x="611560" y="980728"/>
                <a:ext cx="8023225" cy="5544616"/>
              </a:xfrm>
              <a:blipFill>
                <a:blip r:embed="rId2"/>
                <a:stretch>
                  <a:fillRect l="-908" t="-546" r="-983"/>
                </a:stretch>
              </a:blipFill>
              <a:ln w="38100"/>
            </p:spPr>
            <p:txBody>
              <a:bodyPr/>
              <a:lstStyle/>
              <a:p>
                <a:r>
                  <a:rPr lang="es-ES">
                    <a:noFill/>
                  </a:rPr>
                  <a:t> </a:t>
                </a:r>
              </a:p>
            </p:txBody>
          </p:sp>
        </mc:Fallback>
      </mc:AlternateContent>
      <p:sp>
        <p:nvSpPr>
          <p:cNvPr id="4" name="Título 1"/>
          <p:cNvSpPr txBox="1">
            <a:spLocks noGrp="1"/>
          </p:cNvSpPr>
          <p:nvPr>
            <p:ph type="title"/>
          </p:nvPr>
        </p:nvSpPr>
        <p:spPr bwMode="gray">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ES_tradnl" altLang="es-ES" sz="2400" dirty="0" smtClean="0">
                <a:ln w="0"/>
                <a:solidFill>
                  <a:schemeClr val="tx2"/>
                </a:solidFill>
                <a:cs typeface="Arial" panose="020B0604020202020204" pitchFamily="34" charset="0"/>
              </a:rPr>
              <a:t/>
            </a:r>
            <a:br>
              <a:rPr lang="es-ES_tradnl" altLang="es-ES" sz="2400" dirty="0" smtClean="0">
                <a:ln w="0"/>
                <a:solidFill>
                  <a:schemeClr val="tx2"/>
                </a:solidFill>
                <a:cs typeface="Arial" panose="020B0604020202020204" pitchFamily="34" charset="0"/>
              </a:rPr>
            </a:br>
            <a:r>
              <a:rPr lang="es-ES_tradnl" altLang="es-ES" sz="2400" dirty="0" smtClean="0">
                <a:ln w="0"/>
                <a:solidFill>
                  <a:schemeClr val="tx2"/>
                </a:solidFill>
                <a:cs typeface="Arial" panose="020B0604020202020204" pitchFamily="34" charset="0"/>
              </a:rPr>
              <a:t>Categorías básicas que sustentan la definición de marketing </a:t>
            </a:r>
            <a:br>
              <a:rPr lang="es-ES_tradnl" altLang="es-ES" sz="2400" dirty="0" smtClean="0">
                <a:ln w="0"/>
                <a:solidFill>
                  <a:schemeClr val="tx2"/>
                </a:solidFill>
                <a:cs typeface="Arial" panose="020B0604020202020204" pitchFamily="34" charset="0"/>
              </a:rPr>
            </a:br>
            <a:endParaRPr lang="es-ES" sz="2400" dirty="0">
              <a:solidFill>
                <a:schemeClr val="tx2"/>
              </a:solidFill>
            </a:endParaRPr>
          </a:p>
        </p:txBody>
      </p:sp>
    </p:spTree>
    <p:extLst>
      <p:ext uri="{BB962C8B-B14F-4D97-AF65-F5344CB8AC3E}">
        <p14:creationId xmlns:p14="http://schemas.microsoft.com/office/powerpoint/2010/main" val="36546085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79512" y="188640"/>
            <a:ext cx="8564842" cy="6120257"/>
            <a:chOff x="81624" y="836712"/>
            <a:chExt cx="8827323" cy="5637529"/>
          </a:xfrm>
        </p:grpSpPr>
        <p:sp>
          <p:nvSpPr>
            <p:cNvPr id="88068" name="Text Box 4"/>
            <p:cNvSpPr txBox="1">
              <a:spLocks noChangeArrowheads="1"/>
            </p:cNvSpPr>
            <p:nvPr/>
          </p:nvSpPr>
          <p:spPr bwMode="auto">
            <a:xfrm>
              <a:off x="156878" y="1990609"/>
              <a:ext cx="3200987" cy="2285237"/>
            </a:xfrm>
            <a:prstGeom prst="rect">
              <a:avLst/>
            </a:prstGeom>
            <a:ln/>
            <a:extLst/>
          </p:spPr>
          <p:style>
            <a:lnRef idx="2">
              <a:schemeClr val="accent1"/>
            </a:lnRef>
            <a:fillRef idx="1">
              <a:schemeClr val="lt1"/>
            </a:fillRef>
            <a:effectRef idx="0">
              <a:schemeClr val="accent1"/>
            </a:effectRef>
            <a:fontRef idx="minor">
              <a:schemeClr val="dk1"/>
            </a:fontRef>
          </p:style>
          <p:txBody>
            <a:bodyPr wrap="square" lIns="68577" tIns="34288" rIns="68577" bIns="34288">
              <a:spAutoFit/>
            </a:bodyPr>
            <a:lstStyle/>
            <a:p>
              <a:pPr algn="ctr" eaLnBrk="0" hangingPunct="0">
                <a:buClrTx/>
                <a:buFontTx/>
                <a:buNone/>
              </a:pPr>
              <a:r>
                <a:rPr lang="es-ES_tradnl" altLang="es-ES" dirty="0">
                  <a:ln w="0"/>
                  <a:solidFill>
                    <a:schemeClr val="tx2"/>
                  </a:solidFill>
                  <a:effectLst>
                    <a:outerShdw blurRad="38100" dist="19050" dir="2700000" algn="tl" rotWithShape="0">
                      <a:schemeClr val="dk1">
                        <a:alpha val="40000"/>
                      </a:schemeClr>
                    </a:outerShdw>
                  </a:effectLst>
                </a:rPr>
                <a:t>Nivel de satisfacción de una persona, resultado de comparar su percepción de los beneficios de un producto en relación con las expectativas de </a:t>
              </a:r>
              <a:r>
                <a:rPr lang="es-ES_tradnl" altLang="es-ES" dirty="0" smtClean="0">
                  <a:ln w="0"/>
                  <a:solidFill>
                    <a:schemeClr val="tx2"/>
                  </a:solidFill>
                  <a:effectLst>
                    <a:outerShdw blurRad="38100" dist="19050" dir="2700000" algn="tl" rotWithShape="0">
                      <a:schemeClr val="dk1">
                        <a:alpha val="40000"/>
                      </a:schemeClr>
                    </a:outerShdw>
                  </a:effectLst>
                </a:rPr>
                <a:t>beneficio de </a:t>
              </a:r>
              <a:r>
                <a:rPr lang="es-ES_tradnl" altLang="es-ES" dirty="0">
                  <a:ln w="0"/>
                  <a:solidFill>
                    <a:schemeClr val="tx2"/>
                  </a:solidFill>
                  <a:effectLst>
                    <a:outerShdw blurRad="38100" dist="19050" dir="2700000" algn="tl" rotWithShape="0">
                      <a:schemeClr val="dk1">
                        <a:alpha val="40000"/>
                      </a:schemeClr>
                    </a:outerShdw>
                  </a:effectLst>
                </a:rPr>
                <a:t>recibir el mismo.</a:t>
              </a:r>
              <a:endParaRPr lang="es-ES" altLang="es-ES" dirty="0">
                <a:ln w="0"/>
                <a:solidFill>
                  <a:schemeClr val="tx2"/>
                </a:solidFill>
                <a:effectLst>
                  <a:outerShdw blurRad="38100" dist="19050" dir="2700000" algn="tl" rotWithShape="0">
                    <a:schemeClr val="dk1">
                      <a:alpha val="40000"/>
                    </a:schemeClr>
                  </a:outerShdw>
                </a:effectLst>
              </a:endParaRPr>
            </a:p>
          </p:txBody>
        </p:sp>
        <p:sp>
          <p:nvSpPr>
            <p:cNvPr id="88069" name="Text Box 5"/>
            <p:cNvSpPr txBox="1">
              <a:spLocks noChangeArrowheads="1"/>
            </p:cNvSpPr>
            <p:nvPr/>
          </p:nvSpPr>
          <p:spPr bwMode="auto">
            <a:xfrm>
              <a:off x="541678" y="836712"/>
              <a:ext cx="1701458" cy="44651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7" tIns="34288" rIns="68577" bIns="34288">
              <a:spAutoFit/>
              <a:scene3d>
                <a:camera prst="orthographicFront"/>
                <a:lightRig rig="soft" dir="t">
                  <a:rot lat="0" lon="0" rev="15600000"/>
                </a:lightRig>
              </a:scene3d>
              <a:sp3d extrusionH="57150" prstMaterial="softEdge">
                <a:bevelT w="25400" h="38100"/>
              </a:sp3d>
            </a:bodyPr>
            <a:lstStyle/>
            <a:p>
              <a:pPr>
                <a:buFont typeface="Wingdings" panose="05000000000000000000" pitchFamily="2" charset="2"/>
                <a:buNone/>
              </a:pPr>
              <a:r>
                <a:rPr lang="es-ES" altLang="es-ES" sz="2700" b="1" dirty="0">
                  <a:ln/>
                  <a:solidFill>
                    <a:schemeClr val="tx2"/>
                  </a:solidFill>
                  <a:latin typeface="+mj-lt"/>
                </a:rPr>
                <a:t>VALOR</a:t>
              </a:r>
            </a:p>
          </p:txBody>
        </p:sp>
        <p:sp>
          <p:nvSpPr>
            <p:cNvPr id="2" name="Flecha abajo 1"/>
            <p:cNvSpPr/>
            <p:nvPr/>
          </p:nvSpPr>
          <p:spPr>
            <a:xfrm>
              <a:off x="1114426" y="1577128"/>
              <a:ext cx="496229" cy="4134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Text Box 5"/>
            <p:cNvSpPr txBox="1">
              <a:spLocks noChangeArrowheads="1"/>
            </p:cNvSpPr>
            <p:nvPr/>
          </p:nvSpPr>
          <p:spPr bwMode="auto">
            <a:xfrm>
              <a:off x="3929062" y="908720"/>
              <a:ext cx="2366846" cy="44651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7" tIns="34288" rIns="68577" bIns="34288">
              <a:spAutoFit/>
            </a:bodyPr>
            <a:lstStyle/>
            <a:p>
              <a:pPr>
                <a:buFont typeface="Wingdings" panose="05000000000000000000" pitchFamily="2" charset="2"/>
                <a:buNone/>
              </a:pPr>
              <a:r>
                <a:rPr lang="es-ES" altLang="es-ES" sz="2700" b="1" dirty="0">
                  <a:ln w="22225">
                    <a:solidFill>
                      <a:srgbClr val="11F606"/>
                    </a:solidFill>
                    <a:prstDash val="solid"/>
                  </a:ln>
                  <a:solidFill>
                    <a:srgbClr val="11F606"/>
                  </a:solidFill>
                  <a:latin typeface="+mj-lt"/>
                </a:rPr>
                <a:t>CLIENTE</a:t>
              </a:r>
            </a:p>
          </p:txBody>
        </p:sp>
        <p:sp>
          <p:nvSpPr>
            <p:cNvPr id="5" name="Flecha abajo 4"/>
            <p:cNvSpPr/>
            <p:nvPr/>
          </p:nvSpPr>
          <p:spPr>
            <a:xfrm flipH="1">
              <a:off x="4288828" y="1412776"/>
              <a:ext cx="517697" cy="501182"/>
            </a:xfrm>
            <a:prstGeom prst="downArrow">
              <a:avLst/>
            </a:prstGeom>
            <a:solidFill>
              <a:srgbClr val="11F606"/>
            </a:solidFill>
            <a:ln>
              <a:solidFill>
                <a:srgbClr val="11F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3426413" y="1988840"/>
              <a:ext cx="2008230" cy="31185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s-ES" sz="1600" kern="100" dirty="0">
                  <a:solidFill>
                    <a:schemeClr val="tx2"/>
                  </a:solidFill>
                  <a:ea typeface="SimSun" panose="02010600030101010101" pitchFamily="2" charset="-122"/>
                  <a:cs typeface="Times New Roman" panose="02020603050405020304" pitchFamily="18" charset="0"/>
                </a:rPr>
                <a:t>utilidad de </a:t>
              </a:r>
              <a:r>
                <a:rPr lang="es-ES" sz="1600" kern="100" dirty="0" smtClean="0">
                  <a:solidFill>
                    <a:schemeClr val="tx2"/>
                  </a:solidFill>
                  <a:ea typeface="SimSun" panose="02010600030101010101" pitchFamily="2" charset="-122"/>
                  <a:cs typeface="Times New Roman" panose="02020603050405020304" pitchFamily="18" charset="0"/>
                </a:rPr>
                <a:t>forma </a:t>
              </a:r>
              <a:endParaRPr lang="es-ES" sz="1600" dirty="0">
                <a:solidFill>
                  <a:schemeClr val="tx2"/>
                </a:solidFill>
              </a:endParaRPr>
            </a:p>
          </p:txBody>
        </p:sp>
        <p:sp>
          <p:nvSpPr>
            <p:cNvPr id="9" name="Rectángulo 8"/>
            <p:cNvSpPr/>
            <p:nvPr/>
          </p:nvSpPr>
          <p:spPr>
            <a:xfrm>
              <a:off x="5434643" y="1539746"/>
              <a:ext cx="3474304" cy="765453"/>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1600" kern="100" dirty="0">
                  <a:solidFill>
                    <a:schemeClr val="tx2"/>
                  </a:solidFill>
                  <a:ea typeface="SimSun" panose="02010600030101010101" pitchFamily="2" charset="-122"/>
                  <a:cs typeface="Times New Roman" panose="02020603050405020304" pitchFamily="18" charset="0"/>
                </a:rPr>
                <a:t>al generar las características físicas y de funcionamiento del producto</a:t>
              </a:r>
              <a:endParaRPr lang="es-ES" sz="1600" dirty="0">
                <a:solidFill>
                  <a:schemeClr val="tx2"/>
                </a:solidFill>
              </a:endParaRPr>
            </a:p>
          </p:txBody>
        </p:sp>
        <p:sp>
          <p:nvSpPr>
            <p:cNvPr id="11" name="Rectángulo 10"/>
            <p:cNvSpPr/>
            <p:nvPr/>
          </p:nvSpPr>
          <p:spPr>
            <a:xfrm>
              <a:off x="3531314" y="2755231"/>
              <a:ext cx="1935145" cy="338554"/>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s-ES" sz="1600" kern="100" dirty="0">
                  <a:solidFill>
                    <a:schemeClr val="tx2"/>
                  </a:solidFill>
                  <a:ea typeface="SimSun" panose="02010600030101010101" pitchFamily="2" charset="-122"/>
                  <a:cs typeface="Times New Roman" panose="02020603050405020304" pitchFamily="18" charset="0"/>
                </a:rPr>
                <a:t>utilidad de lugar </a:t>
              </a:r>
              <a:endParaRPr lang="es-ES" sz="1600" dirty="0">
                <a:solidFill>
                  <a:schemeClr val="tx2"/>
                </a:solidFill>
              </a:endParaRPr>
            </a:p>
          </p:txBody>
        </p:sp>
        <p:sp>
          <p:nvSpPr>
            <p:cNvPr id="12" name="Rectángulo 11"/>
            <p:cNvSpPr/>
            <p:nvPr/>
          </p:nvSpPr>
          <p:spPr>
            <a:xfrm>
              <a:off x="5434643" y="2522271"/>
              <a:ext cx="3474304" cy="992254"/>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1600" kern="100" dirty="0">
                  <a:solidFill>
                    <a:schemeClr val="tx2"/>
                  </a:solidFill>
                  <a:ea typeface="SimSun" panose="02010600030101010101" pitchFamily="2" charset="-122"/>
                  <a:cs typeface="Times New Roman" panose="02020603050405020304" pitchFamily="18" charset="0"/>
                </a:rPr>
                <a:t>por el traslado de los productos al punto de venta, contribuyendo a la cercanía al consumidor</a:t>
              </a:r>
              <a:endParaRPr lang="es-ES" sz="1600" dirty="0">
                <a:solidFill>
                  <a:schemeClr val="tx2"/>
                </a:solidFill>
              </a:endParaRPr>
            </a:p>
          </p:txBody>
        </p:sp>
        <p:sp>
          <p:nvSpPr>
            <p:cNvPr id="13" name="Rectángulo 12"/>
            <p:cNvSpPr/>
            <p:nvPr/>
          </p:nvSpPr>
          <p:spPr>
            <a:xfrm>
              <a:off x="3421017" y="3882534"/>
              <a:ext cx="2121093" cy="338554"/>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s-ES" sz="1600" kern="100" dirty="0">
                  <a:solidFill>
                    <a:schemeClr val="tx2"/>
                  </a:solidFill>
                  <a:ea typeface="SimSun" panose="02010600030101010101" pitchFamily="2" charset="-122"/>
                  <a:cs typeface="Times New Roman" panose="02020603050405020304" pitchFamily="18" charset="0"/>
                </a:rPr>
                <a:t>utilidad de tiempo </a:t>
              </a:r>
              <a:endParaRPr lang="es-ES" sz="1600" dirty="0">
                <a:solidFill>
                  <a:schemeClr val="tx2"/>
                </a:solidFill>
              </a:endParaRPr>
            </a:p>
          </p:txBody>
        </p:sp>
        <p:sp>
          <p:nvSpPr>
            <p:cNvPr id="14" name="Rectángulo 13"/>
            <p:cNvSpPr/>
            <p:nvPr/>
          </p:nvSpPr>
          <p:spPr>
            <a:xfrm>
              <a:off x="5555397" y="3778369"/>
              <a:ext cx="2764068" cy="765453"/>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1600" kern="100" dirty="0">
                  <a:solidFill>
                    <a:schemeClr val="tx2"/>
                  </a:solidFill>
                  <a:ea typeface="SimSun" panose="02010600030101010101" pitchFamily="2" charset="-122"/>
                  <a:cs typeface="Times New Roman" panose="02020603050405020304" pitchFamily="18" charset="0"/>
                </a:rPr>
                <a:t>por el proceso de almacenamiento y conservación</a:t>
              </a:r>
              <a:endParaRPr lang="es-ES" sz="1600" dirty="0">
                <a:solidFill>
                  <a:schemeClr val="tx2"/>
                </a:solidFill>
              </a:endParaRPr>
            </a:p>
          </p:txBody>
        </p:sp>
        <p:sp>
          <p:nvSpPr>
            <p:cNvPr id="15" name="Rectángulo 14"/>
            <p:cNvSpPr/>
            <p:nvPr/>
          </p:nvSpPr>
          <p:spPr>
            <a:xfrm>
              <a:off x="3728125" y="4740520"/>
              <a:ext cx="1470274" cy="58477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s-ES" sz="1600" kern="100" dirty="0">
                  <a:solidFill>
                    <a:schemeClr val="tx2"/>
                  </a:solidFill>
                  <a:ea typeface="SimSun" panose="02010600030101010101" pitchFamily="2" charset="-122"/>
                  <a:cs typeface="Times New Roman" panose="02020603050405020304" pitchFamily="18" charset="0"/>
                </a:rPr>
                <a:t>utilidad de </a:t>
              </a:r>
              <a:endParaRPr lang="es-ES" sz="1600" kern="100" dirty="0" smtClean="0">
                <a:solidFill>
                  <a:schemeClr val="tx2"/>
                </a:solidFill>
                <a:ea typeface="SimSun" panose="02010600030101010101" pitchFamily="2" charset="-122"/>
                <a:cs typeface="Times New Roman" panose="02020603050405020304" pitchFamily="18" charset="0"/>
              </a:endParaRPr>
            </a:p>
            <a:p>
              <a:r>
                <a:rPr lang="es-ES" sz="1600" kern="100" dirty="0" smtClean="0">
                  <a:solidFill>
                    <a:schemeClr val="tx2"/>
                  </a:solidFill>
                  <a:ea typeface="SimSun" panose="02010600030101010101" pitchFamily="2" charset="-122"/>
                  <a:cs typeface="Times New Roman" panose="02020603050405020304" pitchFamily="18" charset="0"/>
                </a:rPr>
                <a:t>información </a:t>
              </a:r>
              <a:endParaRPr lang="es-ES" sz="1600" dirty="0">
                <a:solidFill>
                  <a:schemeClr val="tx2"/>
                </a:solidFill>
              </a:endParaRPr>
            </a:p>
          </p:txBody>
        </p:sp>
        <p:sp>
          <p:nvSpPr>
            <p:cNvPr id="16" name="Rectángulo 15"/>
            <p:cNvSpPr/>
            <p:nvPr/>
          </p:nvSpPr>
          <p:spPr>
            <a:xfrm>
              <a:off x="5198399" y="4670884"/>
              <a:ext cx="3478057" cy="53865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1600" kern="100" dirty="0">
                  <a:solidFill>
                    <a:schemeClr val="tx2"/>
                  </a:solidFill>
                  <a:ea typeface="SimSun" panose="02010600030101010101" pitchFamily="2" charset="-122"/>
                  <a:cs typeface="Times New Roman" panose="02020603050405020304" pitchFamily="18" charset="0"/>
                </a:rPr>
                <a:t>debido a la comunicación que se establece con el cliente</a:t>
              </a:r>
              <a:endParaRPr lang="es-ES" sz="1600" dirty="0">
                <a:solidFill>
                  <a:schemeClr val="tx2"/>
                </a:solidFill>
              </a:endParaRPr>
            </a:p>
          </p:txBody>
        </p:sp>
        <p:sp>
          <p:nvSpPr>
            <p:cNvPr id="17" name="Rectángulo 16"/>
            <p:cNvSpPr/>
            <p:nvPr/>
          </p:nvSpPr>
          <p:spPr>
            <a:xfrm>
              <a:off x="3594855" y="5908011"/>
              <a:ext cx="2169184" cy="338554"/>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s-ES" sz="1600" kern="100" dirty="0">
                  <a:solidFill>
                    <a:schemeClr val="tx2"/>
                  </a:solidFill>
                  <a:ea typeface="SimSun" panose="02010600030101010101" pitchFamily="2" charset="-122"/>
                  <a:cs typeface="Times New Roman" panose="02020603050405020304" pitchFamily="18" charset="0"/>
                </a:rPr>
                <a:t>utilidad de imagen </a:t>
              </a:r>
              <a:endParaRPr lang="es-ES" sz="1600" dirty="0">
                <a:solidFill>
                  <a:schemeClr val="tx2"/>
                </a:solidFill>
              </a:endParaRPr>
            </a:p>
          </p:txBody>
        </p:sp>
        <p:sp>
          <p:nvSpPr>
            <p:cNvPr id="18" name="Rectángulo 17"/>
            <p:cNvSpPr/>
            <p:nvPr/>
          </p:nvSpPr>
          <p:spPr>
            <a:xfrm>
              <a:off x="5779821" y="5397023"/>
              <a:ext cx="3057365" cy="1077218"/>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S" sz="1600" kern="100" dirty="0">
                  <a:solidFill>
                    <a:schemeClr val="tx2"/>
                  </a:solidFill>
                  <a:latin typeface="+mj-lt"/>
                  <a:ea typeface="SimSun" panose="02010600030101010101" pitchFamily="2" charset="-122"/>
                  <a:cs typeface="Times New Roman" panose="02020603050405020304" pitchFamily="18" charset="0"/>
                </a:rPr>
                <a:t>por la posesión del bien en relación con su posicionamiento comunicacional</a:t>
              </a:r>
              <a:endParaRPr lang="es-ES" sz="1600" dirty="0">
                <a:solidFill>
                  <a:schemeClr val="tx2"/>
                </a:solidFill>
                <a:latin typeface="+mj-lt"/>
              </a:endParaRPr>
            </a:p>
          </p:txBody>
        </p:sp>
        <p:cxnSp>
          <p:nvCxnSpPr>
            <p:cNvPr id="21" name="Conector recto de flecha 20"/>
            <p:cNvCxnSpPr/>
            <p:nvPr/>
          </p:nvCxnSpPr>
          <p:spPr>
            <a:xfrm>
              <a:off x="2243137" y="1124744"/>
              <a:ext cx="1685925" cy="0"/>
            </a:xfrm>
            <a:prstGeom prst="straightConnector1">
              <a:avLst/>
            </a:prstGeom>
            <a:ln w="28575">
              <a:solidFill>
                <a:schemeClr val="tx2"/>
              </a:solidFill>
              <a:tailEnd type="triangle"/>
            </a:ln>
          </p:spPr>
          <p:style>
            <a:lnRef idx="1">
              <a:schemeClr val="dk1"/>
            </a:lnRef>
            <a:fillRef idx="0">
              <a:schemeClr val="dk1"/>
            </a:fillRef>
            <a:effectRef idx="0">
              <a:schemeClr val="dk1"/>
            </a:effectRef>
            <a:fontRef idx="minor">
              <a:schemeClr val="tx1"/>
            </a:fontRef>
          </p:style>
        </p:cxnSp>
        <p:sp>
          <p:nvSpPr>
            <p:cNvPr id="22" name="CuadroTexto 21"/>
            <p:cNvSpPr txBox="1"/>
            <p:nvPr/>
          </p:nvSpPr>
          <p:spPr>
            <a:xfrm>
              <a:off x="177932" y="4417301"/>
              <a:ext cx="1366025"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b="1" dirty="0">
                  <a:solidFill>
                    <a:schemeClr val="tx2"/>
                  </a:solidFill>
                </a:rPr>
                <a:t>L</a:t>
              </a:r>
              <a:r>
                <a:rPr lang="es-ES" b="1" dirty="0" smtClean="0">
                  <a:solidFill>
                    <a:schemeClr val="tx2"/>
                  </a:solidFill>
                </a:rPr>
                <a:t>EVITT</a:t>
              </a:r>
              <a:endParaRPr lang="es-ES" b="1" dirty="0">
                <a:solidFill>
                  <a:schemeClr val="tx2"/>
                </a:solidFill>
              </a:endParaRPr>
            </a:p>
          </p:txBody>
        </p:sp>
        <p:sp>
          <p:nvSpPr>
            <p:cNvPr id="24" name="Rectángulo 23"/>
            <p:cNvSpPr/>
            <p:nvPr/>
          </p:nvSpPr>
          <p:spPr>
            <a:xfrm>
              <a:off x="81624" y="4786633"/>
              <a:ext cx="3409346" cy="167265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Aft>
                  <a:spcPts val="450"/>
                </a:spcAft>
              </a:pPr>
              <a:r>
                <a:rPr lang="es-ES" sz="1600" b="1" kern="100" dirty="0">
                  <a:solidFill>
                    <a:schemeClr val="tx2"/>
                  </a:solidFill>
                  <a:ea typeface="SimSun" panose="02010600030101010101" pitchFamily="2" charset="-122"/>
                  <a:cs typeface="Times New Roman" panose="02020603050405020304" pitchFamily="18" charset="0"/>
                </a:rPr>
                <a:t>diseñar su oferta de modo que el cliente la reciba en la forma, lugar, tiempo, con la información e imagen que se corresponda con sus necesidades: eso es valor.</a:t>
              </a:r>
            </a:p>
          </p:txBody>
        </p:sp>
      </p:grpSp>
    </p:spTree>
    <p:extLst>
      <p:ext uri="{BB962C8B-B14F-4D97-AF65-F5344CB8AC3E}">
        <p14:creationId xmlns:p14="http://schemas.microsoft.com/office/powerpoint/2010/main" val="6796040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ENFOQUES DEL MARKETING</a:t>
            </a:r>
            <a:endParaRPr lang="es-ES" dirty="0">
              <a:solidFill>
                <a:schemeClr val="tx2"/>
              </a:solidFill>
            </a:endParaRPr>
          </a:p>
        </p:txBody>
      </p:sp>
      <p:sp>
        <p:nvSpPr>
          <p:cNvPr id="3" name="Marcador de contenido 2"/>
          <p:cNvSpPr>
            <a:spLocks noGrp="1"/>
          </p:cNvSpPr>
          <p:nvPr>
            <p:ph idx="1"/>
          </p:nvPr>
        </p:nvSpPr>
        <p:spPr/>
        <p:txBody>
          <a:bodyPr/>
          <a:lstStyle/>
          <a:p>
            <a:pPr marL="0" indent="0" algn="just">
              <a:buNone/>
            </a:pPr>
            <a:r>
              <a:rPr lang="es-ES" dirty="0">
                <a:solidFill>
                  <a:schemeClr val="tx2"/>
                </a:solidFill>
              </a:rPr>
              <a:t>El término marketing (en inglés) o mercadotecnia puede definirse desde distintos </a:t>
            </a:r>
            <a:r>
              <a:rPr lang="es-ES" dirty="0" smtClean="0">
                <a:solidFill>
                  <a:schemeClr val="tx2"/>
                </a:solidFill>
              </a:rPr>
              <a:t>enfoques.</a:t>
            </a:r>
          </a:p>
          <a:p>
            <a:pPr marL="0" indent="0" algn="just">
              <a:buNone/>
            </a:pPr>
            <a:endParaRPr lang="es-ES" dirty="0" smtClean="0">
              <a:solidFill>
                <a:schemeClr val="tx2"/>
              </a:solidFill>
            </a:endParaRPr>
          </a:p>
          <a:p>
            <a:pPr marL="0" indent="0" algn="just">
              <a:buNone/>
            </a:pPr>
            <a:r>
              <a:rPr lang="es-ES" dirty="0">
                <a:solidFill>
                  <a:schemeClr val="tx2"/>
                </a:solidFill>
              </a:rPr>
              <a:t>En años recientes varios estudiosos de la administración en las organizaciones afirman </a:t>
            </a:r>
            <a:r>
              <a:rPr lang="es-ES" dirty="0" smtClean="0">
                <a:solidFill>
                  <a:schemeClr val="tx2"/>
                </a:solidFill>
              </a:rPr>
              <a:t>que la </a:t>
            </a:r>
            <a:r>
              <a:rPr lang="es-ES" b="1" dirty="0" smtClean="0">
                <a:solidFill>
                  <a:srgbClr val="FF0000"/>
                </a:solidFill>
              </a:rPr>
              <a:t>mercadotecnia </a:t>
            </a:r>
            <a:r>
              <a:rPr lang="es-ES" b="1" dirty="0">
                <a:solidFill>
                  <a:srgbClr val="FF0000"/>
                </a:solidFill>
              </a:rPr>
              <a:t>es el punto de partida e, incluso, que es la más importante de todas las áreas </a:t>
            </a:r>
            <a:r>
              <a:rPr lang="es-ES" b="1" dirty="0" smtClean="0">
                <a:solidFill>
                  <a:srgbClr val="FF0000"/>
                </a:solidFill>
              </a:rPr>
              <a:t>funcionales de una empresa.</a:t>
            </a:r>
            <a:endParaRPr lang="es-ES" b="1" dirty="0">
              <a:solidFill>
                <a:srgbClr val="FF0000"/>
              </a:solidFill>
            </a:endParaRPr>
          </a:p>
          <a:p>
            <a:pPr marL="0" indent="0" algn="just">
              <a:buNone/>
            </a:pPr>
            <a:endParaRPr lang="es-ES" dirty="0">
              <a:solidFill>
                <a:schemeClr val="tx2"/>
              </a:solidFill>
            </a:endParaRPr>
          </a:p>
        </p:txBody>
      </p:sp>
    </p:spTree>
    <p:extLst>
      <p:ext uri="{BB962C8B-B14F-4D97-AF65-F5344CB8AC3E}">
        <p14:creationId xmlns:p14="http://schemas.microsoft.com/office/powerpoint/2010/main" val="41155802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ENFOQUES DEL MARKETING</a:t>
            </a:r>
            <a:endParaRPr lang="es-ES" dirty="0">
              <a:solidFill>
                <a:schemeClr val="tx2"/>
              </a:solidFill>
            </a:endParaRPr>
          </a:p>
        </p:txBody>
      </p:sp>
      <p:sp>
        <p:nvSpPr>
          <p:cNvPr id="4" name="Marcador de contenido 3"/>
          <p:cNvSpPr>
            <a:spLocks noGrp="1"/>
          </p:cNvSpPr>
          <p:nvPr>
            <p:ph idx="1"/>
          </p:nvPr>
        </p:nvSpPr>
        <p:spPr/>
        <p:style>
          <a:lnRef idx="2">
            <a:schemeClr val="dk1"/>
          </a:lnRef>
          <a:fillRef idx="1">
            <a:schemeClr val="lt1"/>
          </a:fillRef>
          <a:effectRef idx="0">
            <a:schemeClr val="dk1"/>
          </a:effectRef>
          <a:fontRef idx="minor">
            <a:schemeClr val="dk1"/>
          </a:fontRef>
        </p:style>
        <p:txBody>
          <a:bodyPr/>
          <a:lstStyle/>
          <a:p>
            <a:pPr marL="0" indent="0" algn="just">
              <a:buNone/>
            </a:pPr>
            <a:r>
              <a:rPr lang="es-ES" dirty="0">
                <a:solidFill>
                  <a:schemeClr val="tx2"/>
                </a:solidFill>
              </a:rPr>
              <a:t>Tradicionalmente el marketing de la empresa buscaba convencer al cliente de comprar el producto que había producido, usando si fuera necesario agresivas técnicas de venta</a:t>
            </a:r>
            <a:r>
              <a:rPr lang="es-ES" dirty="0" smtClean="0">
                <a:solidFill>
                  <a:schemeClr val="tx2"/>
                </a:solidFill>
              </a:rPr>
              <a:t>.</a:t>
            </a:r>
          </a:p>
          <a:p>
            <a:pPr marL="0" indent="0" algn="just">
              <a:buNone/>
            </a:pPr>
            <a:endParaRPr lang="es-ES" dirty="0">
              <a:solidFill>
                <a:schemeClr val="tx2"/>
              </a:solidFill>
            </a:endParaRPr>
          </a:p>
          <a:p>
            <a:pPr marL="0" indent="0" algn="just">
              <a:buNone/>
            </a:pPr>
            <a:r>
              <a:rPr lang="es-ES" dirty="0">
                <a:solidFill>
                  <a:schemeClr val="tx2"/>
                </a:solidFill>
              </a:rPr>
              <a:t>Actualmente el marketing tiene un nuevo enfoque, ya que parte de las </a:t>
            </a:r>
            <a:r>
              <a:rPr lang="es-ES" b="1" dirty="0">
                <a:solidFill>
                  <a:srgbClr val="FF0000"/>
                </a:solidFill>
              </a:rPr>
              <a:t>necesidades</a:t>
            </a:r>
            <a:r>
              <a:rPr lang="es-ES" dirty="0">
                <a:solidFill>
                  <a:schemeClr val="tx2"/>
                </a:solidFill>
              </a:rPr>
              <a:t> del consumidor y trata de crear productos para </a:t>
            </a:r>
            <a:r>
              <a:rPr lang="es-ES" b="1" dirty="0">
                <a:solidFill>
                  <a:srgbClr val="FF0000"/>
                </a:solidFill>
              </a:rPr>
              <a:t>satisfacerlas</a:t>
            </a:r>
            <a:r>
              <a:rPr lang="es-ES" dirty="0">
                <a:solidFill>
                  <a:schemeClr val="tx2"/>
                </a:solidFill>
              </a:rPr>
              <a:t> de manera rentable. </a:t>
            </a:r>
          </a:p>
          <a:p>
            <a:pPr marL="0" indent="0" algn="just">
              <a:buNone/>
            </a:pPr>
            <a:endParaRPr lang="es-ES" dirty="0">
              <a:solidFill>
                <a:schemeClr val="tx2"/>
              </a:solidFill>
            </a:endParaRPr>
          </a:p>
        </p:txBody>
      </p:sp>
    </p:spTree>
    <p:extLst>
      <p:ext uri="{BB962C8B-B14F-4D97-AF65-F5344CB8AC3E}">
        <p14:creationId xmlns:p14="http://schemas.microsoft.com/office/powerpoint/2010/main" val="3846400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ENFOQUES DEL MARKETING</a:t>
            </a:r>
            <a:endParaRPr lang="es-ES" dirty="0">
              <a:solidFill>
                <a:schemeClr val="tx2"/>
              </a:solidFill>
            </a:endParaRPr>
          </a:p>
        </p:txBody>
      </p:sp>
      <p:graphicFrame>
        <p:nvGraphicFramePr>
          <p:cNvPr id="6" name="Tabla 5"/>
          <p:cNvGraphicFramePr>
            <a:graphicFrameLocks noGrp="1"/>
          </p:cNvGraphicFramePr>
          <p:nvPr>
            <p:extLst>
              <p:ext uri="{D42A27DB-BD31-4B8C-83A1-F6EECF244321}">
                <p14:modId xmlns:p14="http://schemas.microsoft.com/office/powerpoint/2010/main" val="202983522"/>
              </p:ext>
            </p:extLst>
          </p:nvPr>
        </p:nvGraphicFramePr>
        <p:xfrm>
          <a:off x="611560" y="1052736"/>
          <a:ext cx="7992888" cy="5475724"/>
        </p:xfrm>
        <a:graphic>
          <a:graphicData uri="http://schemas.openxmlformats.org/drawingml/2006/table">
            <a:tbl>
              <a:tblPr firstRow="1" firstCol="1" bandRow="1">
                <a:tableStyleId>{9DCAF9ED-07DC-4A11-8D7F-57B35C25682E}</a:tableStyleId>
              </a:tblPr>
              <a:tblGrid>
                <a:gridCol w="3996444">
                  <a:extLst>
                    <a:ext uri="{9D8B030D-6E8A-4147-A177-3AD203B41FA5}">
                      <a16:colId xmlns:a16="http://schemas.microsoft.com/office/drawing/2014/main" val="2848952075"/>
                    </a:ext>
                  </a:extLst>
                </a:gridCol>
                <a:gridCol w="3996444">
                  <a:extLst>
                    <a:ext uri="{9D8B030D-6E8A-4147-A177-3AD203B41FA5}">
                      <a16:colId xmlns:a16="http://schemas.microsoft.com/office/drawing/2014/main" val="1996660657"/>
                    </a:ext>
                  </a:extLst>
                </a:gridCol>
              </a:tblGrid>
              <a:tr h="432049">
                <a:tc>
                  <a:txBody>
                    <a:bodyPr/>
                    <a:lstStyle/>
                    <a:p>
                      <a:pPr algn="just">
                        <a:spcAft>
                          <a:spcPts val="0"/>
                        </a:spcAft>
                      </a:pPr>
                      <a:endParaRPr lang="es-ES" sz="1600" dirty="0" smtClean="0">
                        <a:solidFill>
                          <a:schemeClr val="tx2"/>
                        </a:solidFill>
                        <a:effectLst/>
                      </a:endParaRPr>
                    </a:p>
                    <a:p>
                      <a:pPr algn="ctr">
                        <a:spcAft>
                          <a:spcPts val="0"/>
                        </a:spcAft>
                      </a:pPr>
                      <a:r>
                        <a:rPr lang="es-ES" sz="1600" dirty="0" smtClean="0">
                          <a:solidFill>
                            <a:schemeClr val="tx2"/>
                          </a:solidFill>
                          <a:effectLst/>
                        </a:rPr>
                        <a:t>ENFOQUE </a:t>
                      </a:r>
                      <a:r>
                        <a:rPr lang="es-ES" sz="1600" dirty="0">
                          <a:solidFill>
                            <a:schemeClr val="tx2"/>
                          </a:solidFill>
                          <a:effectLst/>
                        </a:rPr>
                        <a:t>TRADICIONAL</a:t>
                      </a:r>
                      <a:endPar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lgn="just">
                        <a:spcAft>
                          <a:spcPts val="0"/>
                        </a:spcAft>
                      </a:pPr>
                      <a:endParaRPr lang="es-ES_tradnl" sz="1600" dirty="0" smtClean="0">
                        <a:solidFill>
                          <a:schemeClr val="tx2"/>
                        </a:solidFill>
                        <a:effectLst/>
                      </a:endParaRPr>
                    </a:p>
                    <a:p>
                      <a:pPr algn="ctr">
                        <a:spcAft>
                          <a:spcPts val="0"/>
                        </a:spcAft>
                      </a:pPr>
                      <a:r>
                        <a:rPr lang="es-ES_tradnl" sz="1600" dirty="0" smtClean="0">
                          <a:solidFill>
                            <a:schemeClr val="tx2"/>
                          </a:solidFill>
                          <a:effectLst/>
                        </a:rPr>
                        <a:t>ENFOQUE </a:t>
                      </a:r>
                      <a:r>
                        <a:rPr lang="es-ES_tradnl" sz="1600" dirty="0">
                          <a:solidFill>
                            <a:schemeClr val="tx2"/>
                          </a:solidFill>
                          <a:effectLst/>
                        </a:rPr>
                        <a:t>MODERNO</a:t>
                      </a:r>
                      <a:endPar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3615938699"/>
                  </a:ext>
                </a:extLst>
              </a:tr>
              <a:tr h="552241">
                <a:tc>
                  <a:txBody>
                    <a:bodyPr/>
                    <a:lstStyle/>
                    <a:p>
                      <a:pPr algn="just">
                        <a:spcAft>
                          <a:spcPts val="0"/>
                        </a:spcAft>
                      </a:pPr>
                      <a:r>
                        <a:rPr lang="es-ES" sz="1600" b="0" dirty="0">
                          <a:solidFill>
                            <a:schemeClr val="tx2"/>
                          </a:solidFill>
                          <a:effectLst/>
                        </a:rPr>
                        <a:t>Lo importante es vender mucho y maximizar el beneficio, todo ello a corto plazo</a:t>
                      </a:r>
                      <a:endParaRPr lang="es-ES" sz="1600" b="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600" dirty="0">
                          <a:solidFill>
                            <a:schemeClr val="tx2"/>
                          </a:solidFill>
                          <a:effectLst/>
                        </a:rPr>
                        <a:t>Lo importante es la satisfacción del cliente. </a:t>
                      </a:r>
                    </a:p>
                    <a:p>
                      <a:pPr algn="just">
                        <a:spcAft>
                          <a:spcPts val="0"/>
                        </a:spcAft>
                      </a:pPr>
                      <a:r>
                        <a:rPr lang="es-ES" sz="1600" dirty="0">
                          <a:solidFill>
                            <a:schemeClr val="tx2"/>
                          </a:solidFill>
                          <a:effectLst/>
                        </a:rPr>
                        <a:t>Los beneficios son un objetivo permanente.</a:t>
                      </a:r>
                      <a:endPar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9574396"/>
                  </a:ext>
                </a:extLst>
              </a:tr>
              <a:tr h="828360">
                <a:tc>
                  <a:txBody>
                    <a:bodyPr/>
                    <a:lstStyle/>
                    <a:p>
                      <a:pPr algn="just">
                        <a:spcAft>
                          <a:spcPts val="0"/>
                        </a:spcAft>
                      </a:pPr>
                      <a:r>
                        <a:rPr lang="es-ES" sz="1600" b="0" dirty="0">
                          <a:solidFill>
                            <a:schemeClr val="tx2"/>
                          </a:solidFill>
                          <a:effectLst/>
                        </a:rPr>
                        <a:t>El marketing crea necesidades.</a:t>
                      </a:r>
                    </a:p>
                    <a:p>
                      <a:pPr algn="just">
                        <a:spcAft>
                          <a:spcPts val="0"/>
                        </a:spcAft>
                      </a:pPr>
                      <a:r>
                        <a:rPr lang="es-ES" sz="1600" b="0" dirty="0">
                          <a:solidFill>
                            <a:schemeClr val="tx2"/>
                          </a:solidFill>
                          <a:effectLst/>
                        </a:rPr>
                        <a:t>La publicidad debe incitar al consumo.</a:t>
                      </a:r>
                      <a:endParaRPr lang="es-ES" sz="1600" b="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600">
                          <a:solidFill>
                            <a:schemeClr val="tx2"/>
                          </a:solidFill>
                          <a:effectLst/>
                        </a:rPr>
                        <a:t>El marketing investiga las necesidades y el modo de satisfacerlas. La publicidad enseña cómo satisfacer las necesidades.</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3657537"/>
                  </a:ext>
                </a:extLst>
              </a:tr>
              <a:tr h="552241">
                <a:tc>
                  <a:txBody>
                    <a:bodyPr/>
                    <a:lstStyle/>
                    <a:p>
                      <a:pPr algn="just">
                        <a:spcAft>
                          <a:spcPts val="0"/>
                        </a:spcAft>
                      </a:pPr>
                      <a:r>
                        <a:rPr lang="es-ES" sz="1600" b="0" dirty="0">
                          <a:solidFill>
                            <a:schemeClr val="tx2"/>
                          </a:solidFill>
                          <a:effectLst/>
                        </a:rPr>
                        <a:t>Productos basados en posibilidades técnicas.</a:t>
                      </a:r>
                      <a:endParaRPr lang="es-ES" sz="1600" b="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600">
                          <a:solidFill>
                            <a:schemeClr val="tx2"/>
                          </a:solidFill>
                          <a:effectLst/>
                        </a:rPr>
                        <a:t>Productos basados en satisfacción de necesidades.</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1274607"/>
                  </a:ext>
                </a:extLst>
              </a:tr>
              <a:tr h="552241">
                <a:tc>
                  <a:txBody>
                    <a:bodyPr/>
                    <a:lstStyle/>
                    <a:p>
                      <a:pPr algn="just">
                        <a:spcAft>
                          <a:spcPts val="0"/>
                        </a:spcAft>
                      </a:pPr>
                      <a:r>
                        <a:rPr lang="es-ES" sz="1600" b="0" dirty="0">
                          <a:solidFill>
                            <a:schemeClr val="tx2"/>
                          </a:solidFill>
                          <a:effectLst/>
                        </a:rPr>
                        <a:t>Producto satisfactor de necesidad preconcebida.</a:t>
                      </a:r>
                      <a:endParaRPr lang="es-ES" sz="1600" b="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600">
                          <a:solidFill>
                            <a:schemeClr val="tx2"/>
                          </a:solidFill>
                          <a:effectLst/>
                        </a:rPr>
                        <a:t>Un producto puede satisfacer necesidades diferentes</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5521428"/>
                  </a:ext>
                </a:extLst>
              </a:tr>
              <a:tr h="552241">
                <a:tc>
                  <a:txBody>
                    <a:bodyPr/>
                    <a:lstStyle/>
                    <a:p>
                      <a:pPr algn="just">
                        <a:spcAft>
                          <a:spcPts val="0"/>
                        </a:spcAft>
                      </a:pPr>
                      <a:r>
                        <a:rPr lang="es-ES" sz="1600" b="0" dirty="0">
                          <a:solidFill>
                            <a:schemeClr val="tx2"/>
                          </a:solidFill>
                          <a:effectLst/>
                        </a:rPr>
                        <a:t>Desprecio de las necesidades reales del cliente</a:t>
                      </a:r>
                      <a:endParaRPr lang="es-ES" sz="1600" b="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600">
                          <a:solidFill>
                            <a:schemeClr val="tx2"/>
                          </a:solidFill>
                          <a:effectLst/>
                        </a:rPr>
                        <a:t>Investigación profunda de las necesidades y móviles del cliente.</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6777505"/>
                  </a:ext>
                </a:extLst>
              </a:tr>
              <a:tr h="552241">
                <a:tc>
                  <a:txBody>
                    <a:bodyPr/>
                    <a:lstStyle/>
                    <a:p>
                      <a:pPr algn="just">
                        <a:spcAft>
                          <a:spcPts val="0"/>
                        </a:spcAft>
                      </a:pPr>
                      <a:r>
                        <a:rPr lang="es-ES" sz="1600" b="0" dirty="0">
                          <a:solidFill>
                            <a:schemeClr val="tx2"/>
                          </a:solidFill>
                          <a:effectLst/>
                        </a:rPr>
                        <a:t>Argumentos de venta basados en características técnicas.</a:t>
                      </a:r>
                      <a:endParaRPr lang="es-ES" sz="1600" b="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 sz="1600">
                          <a:solidFill>
                            <a:schemeClr val="tx2"/>
                          </a:solidFill>
                          <a:effectLst/>
                        </a:rPr>
                        <a:t>Argumentos de venta basados en beneficios que recibirá el cliente.</a:t>
                      </a:r>
                      <a:endParaRPr lang="es-ES" sz="160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1989095"/>
                  </a:ext>
                </a:extLst>
              </a:tr>
              <a:tr h="828360">
                <a:tc>
                  <a:txBody>
                    <a:bodyPr/>
                    <a:lstStyle/>
                    <a:p>
                      <a:pPr algn="just">
                        <a:spcAft>
                          <a:spcPts val="0"/>
                        </a:spcAft>
                      </a:pPr>
                      <a:r>
                        <a:rPr lang="es-ES" sz="1600" b="0" dirty="0">
                          <a:solidFill>
                            <a:schemeClr val="tx2"/>
                          </a:solidFill>
                          <a:effectLst/>
                        </a:rPr>
                        <a:t>Adulación al cliente. El cliente siempre tiene la razón.</a:t>
                      </a:r>
                      <a:endParaRPr lang="es-ES" sz="1600" b="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s-ES_tradnl" sz="1600" dirty="0">
                          <a:solidFill>
                            <a:schemeClr val="tx2"/>
                          </a:solidFill>
                          <a:effectLst/>
                        </a:rPr>
                        <a:t>La calidad en función del cliente. El vendedor como asesor del cliente.</a:t>
                      </a:r>
                      <a:endParaRPr lang="es-ES" sz="1600" dirty="0">
                        <a:solidFill>
                          <a:schemeClr val="tx2"/>
                        </a:solidFill>
                        <a:effectLst/>
                      </a:endParaRPr>
                    </a:p>
                    <a:p>
                      <a:pPr algn="just">
                        <a:spcAft>
                          <a:spcPts val="0"/>
                        </a:spcAft>
                      </a:pPr>
                      <a:r>
                        <a:rPr lang="es-ES" sz="1600" dirty="0">
                          <a:solidFill>
                            <a:schemeClr val="tx2"/>
                          </a:solidFill>
                          <a:effectLst/>
                        </a:rPr>
                        <a:t> </a:t>
                      </a:r>
                      <a:endParaRPr lang="es-ES" sz="1600" dirty="0">
                        <a:solidFill>
                          <a:schemeClr val="tx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1537503"/>
                  </a:ext>
                </a:extLst>
              </a:tr>
            </a:tbl>
          </a:graphicData>
        </a:graphic>
      </p:graphicFrame>
    </p:spTree>
    <p:extLst>
      <p:ext uri="{BB962C8B-B14F-4D97-AF65-F5344CB8AC3E}">
        <p14:creationId xmlns:p14="http://schemas.microsoft.com/office/powerpoint/2010/main" val="1414848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1228724"/>
            <a:ext cx="8023225" cy="5296619"/>
          </a:xfrm>
        </p:spPr>
        <p:style>
          <a:lnRef idx="2">
            <a:schemeClr val="dk1"/>
          </a:lnRef>
          <a:fillRef idx="1">
            <a:schemeClr val="lt1"/>
          </a:fillRef>
          <a:effectRef idx="0">
            <a:schemeClr val="dk1"/>
          </a:effectRef>
          <a:fontRef idx="minor">
            <a:schemeClr val="dk1"/>
          </a:fontRef>
        </p:style>
        <p:txBody>
          <a:bodyPr/>
          <a:lstStyle/>
          <a:p>
            <a:pPr marL="0" indent="0" algn="just">
              <a:buNone/>
            </a:pPr>
            <a:r>
              <a:rPr lang="es-ES" dirty="0" smtClean="0">
                <a:solidFill>
                  <a:schemeClr val="tx2"/>
                </a:solidFill>
                <a:cs typeface="Arial" panose="020B0604020202020204" pitchFamily="34" charset="0"/>
              </a:rPr>
              <a:t>En la actualidad, el Marketing ya no es solo una función o actividad más en la organización, sino una </a:t>
            </a:r>
            <a:r>
              <a:rPr lang="es-ES" b="1" dirty="0" smtClean="0">
                <a:solidFill>
                  <a:srgbClr val="FF0000"/>
                </a:solidFill>
                <a:cs typeface="Arial" panose="020B0604020202020204" pitchFamily="34" charset="0"/>
              </a:rPr>
              <a:t>actitud gerencial</a:t>
            </a:r>
            <a:r>
              <a:rPr lang="es-ES" dirty="0" smtClean="0">
                <a:solidFill>
                  <a:srgbClr val="FF0000"/>
                </a:solidFill>
                <a:cs typeface="Arial" panose="020B0604020202020204" pitchFamily="34" charset="0"/>
              </a:rPr>
              <a:t> </a:t>
            </a:r>
            <a:r>
              <a:rPr lang="es-ES" dirty="0" smtClean="0">
                <a:solidFill>
                  <a:schemeClr val="tx2"/>
                </a:solidFill>
                <a:cs typeface="Arial" panose="020B0604020202020204" pitchFamily="34" charset="0"/>
              </a:rPr>
              <a:t>hacia la forma de hacer negocios, </a:t>
            </a:r>
            <a:r>
              <a:rPr lang="es-ES" b="1" dirty="0" smtClean="0">
                <a:solidFill>
                  <a:srgbClr val="FF0000"/>
                </a:solidFill>
                <a:cs typeface="Arial" panose="020B0604020202020204" pitchFamily="34" charset="0"/>
              </a:rPr>
              <a:t>considerando como centro de su atención el cliente </a:t>
            </a:r>
            <a:r>
              <a:rPr lang="es-ES" dirty="0" smtClean="0">
                <a:solidFill>
                  <a:schemeClr val="tx2"/>
                </a:solidFill>
                <a:cs typeface="Arial" panose="020B0604020202020204" pitchFamily="34" charset="0"/>
              </a:rPr>
              <a:t>para lograr el éxito, ya que el </a:t>
            </a:r>
            <a:r>
              <a:rPr lang="es-ES" b="1" dirty="0" smtClean="0">
                <a:solidFill>
                  <a:srgbClr val="FF0000"/>
                </a:solidFill>
                <a:cs typeface="Arial" panose="020B0604020202020204" pitchFamily="34" charset="0"/>
              </a:rPr>
              <a:t>objetivo del Marketing no es vender el producto, sino dominar el mercado</a:t>
            </a:r>
            <a:r>
              <a:rPr lang="es-ES" dirty="0" smtClean="0">
                <a:solidFill>
                  <a:srgbClr val="FF0000"/>
                </a:solidFill>
                <a:cs typeface="Arial" panose="020B0604020202020204" pitchFamily="34" charset="0"/>
              </a:rPr>
              <a:t>, </a:t>
            </a:r>
            <a:r>
              <a:rPr lang="es-ES" dirty="0" smtClean="0">
                <a:solidFill>
                  <a:schemeClr val="tx2"/>
                </a:solidFill>
                <a:cs typeface="Arial" panose="020B0604020202020204" pitchFamily="34" charset="0"/>
              </a:rPr>
              <a:t>que implica trascender la simple venta mediante el logro de una competitividad que asegure permanecer y crecer en ese mercado. </a:t>
            </a:r>
          </a:p>
          <a:p>
            <a:pPr algn="just"/>
            <a:endParaRPr lang="es-ES" dirty="0">
              <a:solidFill>
                <a:schemeClr val="tx2"/>
              </a:solidFill>
            </a:endParaRPr>
          </a:p>
        </p:txBody>
      </p:sp>
      <p:sp>
        <p:nvSpPr>
          <p:cNvPr id="4" name="Título 1"/>
          <p:cNvSpPr>
            <a:spLocks noGrp="1"/>
          </p:cNvSpPr>
          <p:nvPr>
            <p:ph type="title"/>
          </p:nvPr>
        </p:nvSpPr>
        <p:spPr>
          <a:xfrm>
            <a:off x="990600" y="122238"/>
            <a:ext cx="6893768" cy="563562"/>
          </a:xfrm>
        </p:spPr>
        <p:txBody>
          <a:bodyPr/>
          <a:lstStyle/>
          <a:p>
            <a:r>
              <a:rPr lang="es-ES" sz="2400" dirty="0" smtClean="0">
                <a:solidFill>
                  <a:schemeClr val="tx2"/>
                </a:solidFill>
              </a:rPr>
              <a:t>ENFOQUE MODERNO DEL MARKETING</a:t>
            </a:r>
            <a:endParaRPr lang="es-ES" sz="2400" dirty="0">
              <a:solidFill>
                <a:schemeClr val="tx2"/>
              </a:solidFill>
            </a:endParaRPr>
          </a:p>
        </p:txBody>
      </p:sp>
    </p:spTree>
    <p:extLst>
      <p:ext uri="{BB962C8B-B14F-4D97-AF65-F5344CB8AC3E}">
        <p14:creationId xmlns:p14="http://schemas.microsoft.com/office/powerpoint/2010/main" val="36163456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1560" y="1124744"/>
            <a:ext cx="8023225" cy="3456384"/>
          </a:xfrm>
          <a:ln w="57150">
            <a:solidFill>
              <a:srgbClr val="A973BF"/>
            </a:solidFill>
          </a:ln>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dirty="0">
                <a:solidFill>
                  <a:schemeClr val="tx2"/>
                </a:solidFill>
                <a:cs typeface="Arial" panose="020B0604020202020204" pitchFamily="34" charset="0"/>
              </a:rPr>
              <a:t>El marketing moderno, cuyo paradigma es </a:t>
            </a:r>
            <a:r>
              <a:rPr lang="es-ES" dirty="0" smtClean="0">
                <a:solidFill>
                  <a:srgbClr val="FF0000"/>
                </a:solidFill>
                <a:cs typeface="Arial" panose="020B0604020202020204" pitchFamily="34" charset="0"/>
              </a:rPr>
              <a:t>“</a:t>
            </a:r>
            <a:r>
              <a:rPr lang="es-ES" b="1" dirty="0" smtClean="0">
                <a:solidFill>
                  <a:srgbClr val="FF0000"/>
                </a:solidFill>
                <a:cs typeface="Arial" panose="020B0604020202020204" pitchFamily="34" charset="0"/>
              </a:rPr>
              <a:t>producir </a:t>
            </a:r>
            <a:r>
              <a:rPr lang="es-ES" b="1" dirty="0">
                <a:solidFill>
                  <a:srgbClr val="FF0000"/>
                </a:solidFill>
                <a:cs typeface="Arial" panose="020B0604020202020204" pitchFamily="34" charset="0"/>
              </a:rPr>
              <a:t>aquello que se venda y no vender aquello que se </a:t>
            </a:r>
            <a:r>
              <a:rPr lang="es-ES" b="1" dirty="0" smtClean="0">
                <a:solidFill>
                  <a:srgbClr val="FF0000"/>
                </a:solidFill>
                <a:cs typeface="Arial" panose="020B0604020202020204" pitchFamily="34" charset="0"/>
              </a:rPr>
              <a:t>produce”</a:t>
            </a:r>
            <a:r>
              <a:rPr lang="es-ES" dirty="0" smtClean="0">
                <a:solidFill>
                  <a:schemeClr val="tx2"/>
                </a:solidFill>
                <a:cs typeface="Arial" panose="020B0604020202020204" pitchFamily="34" charset="0"/>
              </a:rPr>
              <a:t> </a:t>
            </a:r>
            <a:r>
              <a:rPr lang="es-ES" dirty="0">
                <a:solidFill>
                  <a:schemeClr val="tx2"/>
                </a:solidFill>
                <a:cs typeface="Arial" panose="020B0604020202020204" pitchFamily="34" charset="0"/>
              </a:rPr>
              <a:t>, estudia al consumidor como fuente de necesidades y deseos a satisfacer para planificar la producción y organizar el proceso de intercambio de manera </a:t>
            </a:r>
            <a:r>
              <a:rPr lang="es-ES" dirty="0" smtClean="0">
                <a:solidFill>
                  <a:schemeClr val="tx2"/>
                </a:solidFill>
                <a:cs typeface="Arial" panose="020B0604020202020204" pitchFamily="34" charset="0"/>
              </a:rPr>
              <a:t>racional</a:t>
            </a:r>
            <a:endParaRPr lang="es-ES" dirty="0">
              <a:solidFill>
                <a:schemeClr val="tx2"/>
              </a:solidFill>
              <a:cs typeface="Arial" panose="020B0604020202020204" pitchFamily="34" charset="0"/>
            </a:endParaRPr>
          </a:p>
        </p:txBody>
      </p:sp>
      <p:sp>
        <p:nvSpPr>
          <p:cNvPr id="5" name="Título 1"/>
          <p:cNvSpPr>
            <a:spLocks noGrp="1"/>
          </p:cNvSpPr>
          <p:nvPr>
            <p:ph type="title"/>
          </p:nvPr>
        </p:nvSpPr>
        <p:spPr>
          <a:xfrm>
            <a:off x="990600" y="122238"/>
            <a:ext cx="6893768" cy="563562"/>
          </a:xfrm>
        </p:spPr>
        <p:txBody>
          <a:bodyPr/>
          <a:lstStyle/>
          <a:p>
            <a:r>
              <a:rPr lang="es-ES" sz="2400" dirty="0" smtClean="0">
                <a:solidFill>
                  <a:schemeClr val="tx2"/>
                </a:solidFill>
              </a:rPr>
              <a:t>ENFOQUE MODERNO DEL MARKETING</a:t>
            </a:r>
            <a:endParaRPr lang="es-ES" sz="2400" dirty="0">
              <a:solidFill>
                <a:schemeClr val="tx2"/>
              </a:solidFill>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77430">
            <a:off x="5292080" y="4833629"/>
            <a:ext cx="3096344" cy="1691715"/>
          </a:xfrm>
          <a:prstGeom prst="rect">
            <a:avLst/>
          </a:prstGeom>
        </p:spPr>
      </p:pic>
    </p:spTree>
    <p:extLst>
      <p:ext uri="{BB962C8B-B14F-4D97-AF65-F5344CB8AC3E}">
        <p14:creationId xmlns:p14="http://schemas.microsoft.com/office/powerpoint/2010/main" val="24849828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16669" y="188640"/>
            <a:ext cx="7113671" cy="512001"/>
          </a:xfrm>
          <a:noFill/>
          <a:ln/>
        </p:spPr>
        <p:txBody>
          <a:bodyPr>
            <a:noAutofit/>
          </a:bodyPr>
          <a:lstStyle/>
          <a:p>
            <a:r>
              <a:rPr lang="es-ES_tradnl" altLang="es-ES" sz="3200" dirty="0" smtClean="0">
                <a:solidFill>
                  <a:schemeClr val="tx2"/>
                </a:solidFill>
                <a:latin typeface="Verdana" panose="020B0604030504040204" pitchFamily="34" charset="0"/>
                <a:ea typeface="Verdana" panose="020B0604030504040204" pitchFamily="34" charset="0"/>
                <a:cs typeface="Verdana" panose="020B0604030504040204" pitchFamily="34" charset="0"/>
              </a:rPr>
              <a:t>OBJETIVOS </a:t>
            </a:r>
            <a:r>
              <a:rPr lang="es-ES_tradnl" altLang="es-ES" sz="3200" dirty="0">
                <a:solidFill>
                  <a:schemeClr val="tx2"/>
                </a:solidFill>
                <a:latin typeface="Verdana" panose="020B0604030504040204" pitchFamily="34" charset="0"/>
                <a:ea typeface="Verdana" panose="020B0604030504040204" pitchFamily="34" charset="0"/>
                <a:cs typeface="Verdana" panose="020B0604030504040204" pitchFamily="34" charset="0"/>
              </a:rPr>
              <a:t>DE MARKETING</a:t>
            </a:r>
          </a:p>
        </p:txBody>
      </p:sp>
      <p:sp>
        <p:nvSpPr>
          <p:cNvPr id="20483" name="Rectangle 3"/>
          <p:cNvSpPr>
            <a:spLocks noGrp="1" noChangeArrowheads="1"/>
          </p:cNvSpPr>
          <p:nvPr>
            <p:ph type="body" idx="1"/>
          </p:nvPr>
        </p:nvSpPr>
        <p:spPr>
          <a:xfrm>
            <a:off x="628650" y="1197787"/>
            <a:ext cx="7889708" cy="4320480"/>
          </a:xfrm>
          <a:ln w="57150"/>
        </p:spPr>
        <p:style>
          <a:lnRef idx="2">
            <a:schemeClr val="accent1"/>
          </a:lnRef>
          <a:fillRef idx="1">
            <a:schemeClr val="lt1"/>
          </a:fillRef>
          <a:effectRef idx="0">
            <a:schemeClr val="accent1"/>
          </a:effectRef>
          <a:fontRef idx="minor">
            <a:schemeClr val="dk1"/>
          </a:fontRef>
        </p:style>
        <p:txBody>
          <a:bodyPr>
            <a:noAutofit/>
          </a:bodyPr>
          <a:lstStyle/>
          <a:p>
            <a:pPr algn="just">
              <a:lnSpc>
                <a:spcPct val="150000"/>
              </a:lnSpc>
              <a:buClr>
                <a:schemeClr val="tx2"/>
              </a:buClr>
              <a:buFont typeface="Arial" panose="020B0604020202020204" pitchFamily="34" charset="0"/>
              <a:buChar char="•"/>
            </a:pPr>
            <a:r>
              <a:rPr lang="es-ES_tradnl" altLang="es-ES" dirty="0" smtClean="0">
                <a:solidFill>
                  <a:schemeClr val="tx2"/>
                </a:solidFill>
                <a:latin typeface="Verdana" panose="020B0604030504040204" pitchFamily="34" charset="0"/>
                <a:ea typeface="Verdana" panose="020B0604030504040204" pitchFamily="34" charset="0"/>
                <a:cs typeface="Verdana" panose="020B0604030504040204" pitchFamily="34" charset="0"/>
              </a:rPr>
              <a:t>Regular la demanda</a:t>
            </a:r>
          </a:p>
          <a:p>
            <a:pPr algn="just">
              <a:lnSpc>
                <a:spcPct val="150000"/>
              </a:lnSpc>
              <a:buClr>
                <a:schemeClr val="tx2"/>
              </a:buClr>
              <a:buFont typeface="Arial" panose="020B0604020202020204" pitchFamily="34" charset="0"/>
              <a:buChar char="•"/>
            </a:pPr>
            <a:r>
              <a:rPr lang="es-ES_tradnl" altLang="es-ES" dirty="0" smtClean="0">
                <a:solidFill>
                  <a:schemeClr val="tx2"/>
                </a:solidFill>
                <a:latin typeface="Verdana" panose="020B0604030504040204" pitchFamily="34" charset="0"/>
                <a:ea typeface="Verdana" panose="020B0604030504040204" pitchFamily="34" charset="0"/>
                <a:cs typeface="Verdana" panose="020B0604030504040204" pitchFamily="34" charset="0"/>
              </a:rPr>
              <a:t>Identificar nuevas necesidades</a:t>
            </a:r>
          </a:p>
          <a:p>
            <a:pPr algn="just">
              <a:lnSpc>
                <a:spcPct val="150000"/>
              </a:lnSpc>
              <a:buClr>
                <a:schemeClr val="tx2"/>
              </a:buClr>
              <a:buFont typeface="Arial" panose="020B0604020202020204" pitchFamily="34" charset="0"/>
              <a:buChar char="•"/>
            </a:pPr>
            <a:r>
              <a:rPr lang="es-ES_tradnl" altLang="es-ES" dirty="0" smtClean="0">
                <a:solidFill>
                  <a:schemeClr val="tx2"/>
                </a:solidFill>
                <a:latin typeface="Verdana" panose="020B0604030504040204" pitchFamily="34" charset="0"/>
                <a:ea typeface="Verdana" panose="020B0604030504040204" pitchFamily="34" charset="0"/>
                <a:cs typeface="Verdana" panose="020B0604030504040204" pitchFamily="34" charset="0"/>
              </a:rPr>
              <a:t>Conocer el consumidor potencial</a:t>
            </a:r>
          </a:p>
          <a:p>
            <a:pPr algn="just">
              <a:lnSpc>
                <a:spcPct val="150000"/>
              </a:lnSpc>
              <a:buClr>
                <a:schemeClr val="tx2"/>
              </a:buClr>
              <a:buFont typeface="Arial" panose="020B0604020202020204" pitchFamily="34" charset="0"/>
              <a:buChar char="•"/>
            </a:pPr>
            <a:r>
              <a:rPr lang="es-ES_tradnl" altLang="es-ES" dirty="0" smtClean="0">
                <a:solidFill>
                  <a:schemeClr val="tx2"/>
                </a:solidFill>
                <a:latin typeface="Verdana" panose="020B0604030504040204" pitchFamily="34" charset="0"/>
                <a:ea typeface="Verdana" panose="020B0604030504040204" pitchFamily="34" charset="0"/>
                <a:cs typeface="Verdana" panose="020B0604030504040204" pitchFamily="34" charset="0"/>
              </a:rPr>
              <a:t>Identificar mercado</a:t>
            </a:r>
          </a:p>
          <a:p>
            <a:pPr algn="just">
              <a:lnSpc>
                <a:spcPct val="150000"/>
              </a:lnSpc>
              <a:buClr>
                <a:schemeClr val="tx2"/>
              </a:buClr>
              <a:buFont typeface="Arial" panose="020B0604020202020204" pitchFamily="34" charset="0"/>
              <a:buChar char="•"/>
            </a:pPr>
            <a:r>
              <a:rPr lang="es-ES_tradnl" altLang="es-ES" dirty="0" smtClean="0">
                <a:solidFill>
                  <a:schemeClr val="tx2"/>
                </a:solidFill>
                <a:latin typeface="Verdana" panose="020B0604030504040204" pitchFamily="34" charset="0"/>
                <a:ea typeface="Verdana" panose="020B0604030504040204" pitchFamily="34" charset="0"/>
                <a:cs typeface="Verdana" panose="020B0604030504040204" pitchFamily="34" charset="0"/>
              </a:rPr>
              <a:t>Segmentar mercado</a:t>
            </a:r>
          </a:p>
          <a:p>
            <a:pPr algn="just">
              <a:lnSpc>
                <a:spcPct val="150000"/>
              </a:lnSpc>
              <a:buClr>
                <a:schemeClr val="tx2"/>
              </a:buClr>
              <a:buFont typeface="Arial" panose="020B0604020202020204" pitchFamily="34" charset="0"/>
              <a:buChar char="•"/>
            </a:pPr>
            <a:r>
              <a:rPr lang="es-ES_tradnl" altLang="es-ES" dirty="0" smtClean="0">
                <a:solidFill>
                  <a:schemeClr val="tx2"/>
                </a:solidFill>
                <a:latin typeface="Verdana" panose="020B0604030504040204" pitchFamily="34" charset="0"/>
                <a:ea typeface="Verdana" panose="020B0604030504040204" pitchFamily="34" charset="0"/>
                <a:cs typeface="Verdana" panose="020B0604030504040204" pitchFamily="34" charset="0"/>
              </a:rPr>
              <a:t>Desarrollar productos según segmento</a:t>
            </a:r>
            <a:endParaRPr lang="es-ES_tradnl" altLang="es-ES"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Imagen 4"/>
          <p:cNvPicPr/>
          <p:nvPr/>
        </p:nvPicPr>
        <p:blipFill>
          <a:blip r:embed="rId3"/>
          <a:stretch>
            <a:fillRect/>
          </a:stretch>
        </p:blipFill>
        <p:spPr>
          <a:xfrm>
            <a:off x="7524328" y="685786"/>
            <a:ext cx="1447800" cy="1933575"/>
          </a:xfrm>
          <a:prstGeom prst="rect">
            <a:avLst/>
          </a:prstGeom>
        </p:spPr>
      </p:pic>
    </p:spTree>
    <p:extLst>
      <p:ext uri="{BB962C8B-B14F-4D97-AF65-F5344CB8AC3E}">
        <p14:creationId xmlns:p14="http://schemas.microsoft.com/office/powerpoint/2010/main" val="2177784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81" name="AutoShape 21"/>
          <p:cNvSpPr>
            <a:spLocks noChangeArrowheads="1"/>
          </p:cNvSpPr>
          <p:nvPr/>
        </p:nvSpPr>
        <p:spPr bwMode="auto">
          <a:xfrm>
            <a:off x="2228850" y="3314700"/>
            <a:ext cx="5357813" cy="1410444"/>
          </a:xfrm>
          <a:prstGeom prst="flowChartAlternateProcess">
            <a:avLst/>
          </a:prstGeom>
          <a:solidFill>
            <a:srgbClr val="8000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solidFill>
                <a:schemeClr val="bg1"/>
              </a:solidFill>
            </a:endParaRPr>
          </a:p>
        </p:txBody>
      </p:sp>
      <p:sp>
        <p:nvSpPr>
          <p:cNvPr id="15380" name="AutoShape 20"/>
          <p:cNvSpPr>
            <a:spLocks noChangeArrowheads="1"/>
          </p:cNvSpPr>
          <p:nvPr/>
        </p:nvSpPr>
        <p:spPr bwMode="auto">
          <a:xfrm>
            <a:off x="878143" y="1425789"/>
            <a:ext cx="7598570" cy="1042988"/>
          </a:xfrm>
          <a:prstGeom prst="cloudCallout">
            <a:avLst>
              <a:gd name="adj1" fmla="val -22025"/>
              <a:gd name="adj2" fmla="val 112231"/>
            </a:avLst>
          </a:prstGeom>
          <a:solidFill>
            <a:srgbClr val="80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sz="1500" dirty="0">
              <a:latin typeface="HandelGotDLig"/>
            </a:endParaRPr>
          </a:p>
        </p:txBody>
      </p:sp>
      <p:sp>
        <p:nvSpPr>
          <p:cNvPr id="15375" name="Text Box 15"/>
          <p:cNvSpPr txBox="1">
            <a:spLocks noChangeArrowheads="1"/>
          </p:cNvSpPr>
          <p:nvPr/>
        </p:nvSpPr>
        <p:spPr bwMode="auto">
          <a:xfrm>
            <a:off x="2270521" y="3329697"/>
            <a:ext cx="527446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s-ES_tradnl" altLang="es-ES" sz="1600" b="1" dirty="0">
                <a:solidFill>
                  <a:schemeClr val="bg1"/>
                </a:solidFill>
                <a:latin typeface="Verdana" panose="020B0604030504040204" pitchFamily="34" charset="0"/>
                <a:ea typeface="Verdana" panose="020B0604030504040204" pitchFamily="34" charset="0"/>
                <a:cs typeface="Verdana" panose="020B0604030504040204" pitchFamily="34" charset="0"/>
              </a:rPr>
              <a:t>Como función el marketing es el modo específico de ejecutar o llevar a cabo la relación de intercambio. La puesta en marcha de esta función supone una doble actividad</a:t>
            </a:r>
          </a:p>
        </p:txBody>
      </p:sp>
      <p:sp>
        <p:nvSpPr>
          <p:cNvPr id="15378" name="Text Box 18"/>
          <p:cNvSpPr txBox="1">
            <a:spLocks noChangeArrowheads="1"/>
          </p:cNvSpPr>
          <p:nvPr/>
        </p:nvSpPr>
        <p:spPr bwMode="auto">
          <a:xfrm>
            <a:off x="1331640" y="5533782"/>
            <a:ext cx="33457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Marketing estratégico</a:t>
            </a:r>
          </a:p>
        </p:txBody>
      </p:sp>
      <p:sp>
        <p:nvSpPr>
          <p:cNvPr id="15379" name="Text Box 19"/>
          <p:cNvSpPr txBox="1">
            <a:spLocks noChangeArrowheads="1"/>
          </p:cNvSpPr>
          <p:nvPr/>
        </p:nvSpPr>
        <p:spPr bwMode="auto">
          <a:xfrm>
            <a:off x="5274470" y="5533782"/>
            <a:ext cx="30989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Marketing operativo</a:t>
            </a:r>
          </a:p>
        </p:txBody>
      </p:sp>
      <p:sp>
        <p:nvSpPr>
          <p:cNvPr id="15382" name="AutoShape 22"/>
          <p:cNvSpPr>
            <a:spLocks noChangeArrowheads="1"/>
          </p:cNvSpPr>
          <p:nvPr/>
        </p:nvSpPr>
        <p:spPr bwMode="auto">
          <a:xfrm rot="2472683">
            <a:off x="5594037" y="4766004"/>
            <a:ext cx="814388" cy="63341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5383" name="AutoShape 23"/>
          <p:cNvSpPr>
            <a:spLocks noChangeArrowheads="1"/>
          </p:cNvSpPr>
          <p:nvPr/>
        </p:nvSpPr>
        <p:spPr bwMode="auto">
          <a:xfrm rot="7904648">
            <a:off x="3304527" y="4764823"/>
            <a:ext cx="803672" cy="629841"/>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 name="Rectángulo 2"/>
          <p:cNvSpPr/>
          <p:nvPr/>
        </p:nvSpPr>
        <p:spPr>
          <a:xfrm>
            <a:off x="1803235" y="1614738"/>
            <a:ext cx="6209039" cy="584775"/>
          </a:xfrm>
          <a:prstGeom prst="rect">
            <a:avLst/>
          </a:prstGeom>
        </p:spPr>
        <p:txBody>
          <a:bodyPr wrap="square">
            <a:spAutoFit/>
          </a:bodyPr>
          <a:lstStyle/>
          <a:p>
            <a:pPr algn="ctr" defTabSz="685800" fontAlgn="auto">
              <a:spcBef>
                <a:spcPts val="0"/>
              </a:spcBef>
              <a:spcAft>
                <a:spcPts val="0"/>
              </a:spcAft>
              <a:defRPr/>
            </a:pPr>
            <a:r>
              <a:rPr lang="es-ES_tradnl" altLang="es-ES" sz="1600" b="1" kern="0" dirty="0">
                <a:solidFill>
                  <a:srgbClr val="FFFFFF"/>
                </a:solidFill>
                <a:latin typeface="Verdana" panose="020B0604030504040204" pitchFamily="34" charset="0"/>
                <a:ea typeface="Verdana" panose="020B0604030504040204" pitchFamily="34" charset="0"/>
                <a:cs typeface="Verdana" panose="020B0604030504040204" pitchFamily="34" charset="0"/>
              </a:rPr>
              <a:t>Como filosofía es una postura, una actitud, una forma de concebir la relación de intercambio.</a:t>
            </a:r>
            <a:endParaRPr lang="es-ES" sz="1600" b="1" kern="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Rectangle 4"/>
          <p:cNvSpPr>
            <a:spLocks noGrp="1" noChangeArrowheads="1"/>
          </p:cNvSpPr>
          <p:nvPr>
            <p:ph type="title"/>
          </p:nvPr>
        </p:nvSpPr>
        <p:spPr>
          <a:xfrm>
            <a:off x="990599" y="122238"/>
            <a:ext cx="7486113" cy="563562"/>
          </a:xfrm>
          <a:noFill/>
          <a:ln/>
        </p:spPr>
        <p:txBody>
          <a:bodyPr>
            <a:normAutofit fontScale="90000"/>
          </a:bodyPr>
          <a:lstStyle/>
          <a:p>
            <a:pPr algn="ctr"/>
            <a:r>
              <a:rPr lang="es-ES_tradnl" altLang="es-ES" sz="2700" dirty="0">
                <a:solidFill>
                  <a:schemeClr val="tx2"/>
                </a:solidFill>
              </a:rPr>
              <a:t>EL MARKETING COMO FILOSOFÍA Y COMO FUNCIÓN</a:t>
            </a:r>
            <a:endParaRPr lang="es-ES_tradnl" altLang="es-ES" dirty="0">
              <a:solidFill>
                <a:schemeClr val="tx2"/>
              </a:solidFill>
            </a:endParaRPr>
          </a:p>
        </p:txBody>
      </p:sp>
    </p:spTree>
    <p:extLst>
      <p:ext uri="{BB962C8B-B14F-4D97-AF65-F5344CB8AC3E}">
        <p14:creationId xmlns:p14="http://schemas.microsoft.com/office/powerpoint/2010/main" val="7442259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lgn="ctr"/>
            <a:r>
              <a:rPr lang="es-ES_tradnl" altLang="es-ES" sz="2400" dirty="0">
                <a:solidFill>
                  <a:schemeClr val="tx2"/>
                </a:solidFill>
                <a:latin typeface="Verdana" panose="020B0604030504040204" pitchFamily="34" charset="0"/>
                <a:ea typeface="Verdana" panose="020B0604030504040204" pitchFamily="34" charset="0"/>
                <a:cs typeface="Verdana" panose="020B0604030504040204" pitchFamily="34" charset="0"/>
              </a:rPr>
              <a:t>Análisis/Planificación</a:t>
            </a:r>
            <a:br>
              <a:rPr lang="es-ES_tradnl" altLang="es-ES" sz="2400" dirty="0">
                <a:solidFill>
                  <a:schemeClr val="tx2"/>
                </a:solidFill>
                <a:latin typeface="Verdana" panose="020B0604030504040204" pitchFamily="34" charset="0"/>
                <a:ea typeface="Verdana" panose="020B0604030504040204" pitchFamily="34" charset="0"/>
                <a:cs typeface="Verdana" panose="020B0604030504040204" pitchFamily="34" charset="0"/>
              </a:rPr>
            </a:br>
            <a:r>
              <a:rPr lang="es-ES_tradnl" altLang="es-ES" sz="2400" dirty="0">
                <a:solidFill>
                  <a:schemeClr val="tx2"/>
                </a:solidFill>
                <a:latin typeface="Verdana" panose="020B0604030504040204" pitchFamily="34" charset="0"/>
                <a:ea typeface="Verdana" panose="020B0604030504040204" pitchFamily="34" charset="0"/>
                <a:cs typeface="Verdana" panose="020B0604030504040204" pitchFamily="34" charset="0"/>
              </a:rPr>
              <a:t>MARKETING ESTRATÉGICO</a:t>
            </a:r>
            <a:endParaRPr lang="es-ES_tradnl" altLang="es-ES" sz="2400" b="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55299" name="Rectangle 3"/>
          <p:cNvSpPr>
            <a:spLocks noChangeArrowheads="1"/>
          </p:cNvSpPr>
          <p:nvPr/>
        </p:nvSpPr>
        <p:spPr bwMode="auto">
          <a:xfrm>
            <a:off x="755576" y="1340768"/>
            <a:ext cx="5486400" cy="4032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8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056" tIns="34529" rIns="69056" bIns="34529"/>
          <a:lstStyle>
            <a:lvl1pPr>
              <a:spcBef>
                <a:spcPct val="20000"/>
              </a:spcBef>
              <a:buChar char="•"/>
              <a:defRPr sz="2800">
                <a:solidFill>
                  <a:srgbClr val="800000"/>
                </a:solidFill>
                <a:latin typeface="HandelGotDLig" pitchFamily="34" charset="0"/>
              </a:defRPr>
            </a:lvl1pPr>
            <a:lvl2pPr marL="895350" indent="-285750">
              <a:spcBef>
                <a:spcPct val="20000"/>
              </a:spcBef>
              <a:buChar char="–"/>
              <a:defRPr sz="2400">
                <a:solidFill>
                  <a:srgbClr val="800000"/>
                </a:solidFill>
                <a:latin typeface="HandelGotDLig" pitchFamily="34" charset="0"/>
              </a:defRPr>
            </a:lvl2pPr>
            <a:lvl3pPr marL="1314450" indent="-228600">
              <a:spcBef>
                <a:spcPct val="20000"/>
              </a:spcBef>
              <a:buChar char="•"/>
              <a:defRPr sz="2000">
                <a:solidFill>
                  <a:srgbClr val="800000"/>
                </a:solidFill>
                <a:latin typeface="HandelGotDLig" pitchFamily="34" charset="0"/>
              </a:defRPr>
            </a:lvl3pPr>
            <a:lvl4pPr marL="1733550" indent="-228600">
              <a:spcBef>
                <a:spcPct val="20000"/>
              </a:spcBef>
              <a:buChar char="–"/>
              <a:defRPr>
                <a:solidFill>
                  <a:srgbClr val="800000"/>
                </a:solidFill>
                <a:latin typeface="HandelGotDLig" pitchFamily="34" charset="0"/>
              </a:defRPr>
            </a:lvl4pPr>
            <a:lvl5pPr marL="2152650" indent="-228600">
              <a:spcBef>
                <a:spcPct val="20000"/>
              </a:spcBef>
              <a:buChar char="•"/>
              <a:defRPr>
                <a:solidFill>
                  <a:srgbClr val="800000"/>
                </a:solidFill>
                <a:latin typeface="HandelGotDLig" pitchFamily="34" charset="0"/>
              </a:defRPr>
            </a:lvl5pPr>
            <a:lvl6pPr marL="2609850" indent="-228600" eaLnBrk="0" fontAlgn="base" hangingPunct="0">
              <a:spcBef>
                <a:spcPct val="20000"/>
              </a:spcBef>
              <a:spcAft>
                <a:spcPct val="0"/>
              </a:spcAft>
              <a:buChar char="•"/>
              <a:defRPr>
                <a:solidFill>
                  <a:srgbClr val="800000"/>
                </a:solidFill>
                <a:latin typeface="HandelGotDLig" pitchFamily="34" charset="0"/>
              </a:defRPr>
            </a:lvl6pPr>
            <a:lvl7pPr marL="3067050" indent="-228600" eaLnBrk="0" fontAlgn="base" hangingPunct="0">
              <a:spcBef>
                <a:spcPct val="20000"/>
              </a:spcBef>
              <a:spcAft>
                <a:spcPct val="0"/>
              </a:spcAft>
              <a:buChar char="•"/>
              <a:defRPr>
                <a:solidFill>
                  <a:srgbClr val="800000"/>
                </a:solidFill>
                <a:latin typeface="HandelGotDLig" pitchFamily="34" charset="0"/>
              </a:defRPr>
            </a:lvl7pPr>
            <a:lvl8pPr marL="3524250" indent="-228600" eaLnBrk="0" fontAlgn="base" hangingPunct="0">
              <a:spcBef>
                <a:spcPct val="20000"/>
              </a:spcBef>
              <a:spcAft>
                <a:spcPct val="0"/>
              </a:spcAft>
              <a:buChar char="•"/>
              <a:defRPr>
                <a:solidFill>
                  <a:srgbClr val="800000"/>
                </a:solidFill>
                <a:latin typeface="HandelGotDLig" pitchFamily="34" charset="0"/>
              </a:defRPr>
            </a:lvl8pPr>
            <a:lvl9pPr marL="3981450" indent="-228600" eaLnBrk="0" fontAlgn="base" hangingPunct="0">
              <a:spcBef>
                <a:spcPct val="20000"/>
              </a:spcBef>
              <a:spcAft>
                <a:spcPct val="0"/>
              </a:spcAft>
              <a:buChar char="•"/>
              <a:defRPr>
                <a:solidFill>
                  <a:srgbClr val="800000"/>
                </a:solidFill>
                <a:latin typeface="HandelGotDLig" pitchFamily="34" charset="0"/>
              </a:defRPr>
            </a:lvl9pPr>
          </a:lstStyle>
          <a:p>
            <a:pPr algn="ctr">
              <a:buFontTx/>
              <a:buNone/>
            </a:pP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Un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ANÁLISIS</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sistemático y permanente de las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NECESIDADES</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del mercado que desemboca en el desarrollo de conceptos de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PRODUCTOS RENTABLES</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que presentan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CUALIDADES DISTINTIVAS </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que los diferencian de los competidores inmediatos, destinados a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COMPRADORES ESPECÍFICOS</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y asegurando al producto una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VENTAJA COMPETITIVA</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defendible.</a:t>
            </a:r>
          </a:p>
        </p:txBody>
      </p:sp>
      <p:graphicFrame>
        <p:nvGraphicFramePr>
          <p:cNvPr id="55300" name="Object 4"/>
          <p:cNvGraphicFramePr>
            <a:graphicFrameLocks noChangeAspect="1"/>
          </p:cNvGraphicFramePr>
          <p:nvPr>
            <p:extLst>
              <p:ext uri="{D42A27DB-BD31-4B8C-83A1-F6EECF244321}">
                <p14:modId xmlns:p14="http://schemas.microsoft.com/office/powerpoint/2010/main" val="1868136186"/>
              </p:ext>
            </p:extLst>
          </p:nvPr>
        </p:nvGraphicFramePr>
        <p:xfrm>
          <a:off x="5940152" y="3519570"/>
          <a:ext cx="2682478" cy="1925240"/>
        </p:xfrm>
        <a:graphic>
          <a:graphicData uri="http://schemas.openxmlformats.org/presentationml/2006/ole">
            <mc:AlternateContent xmlns:mc="http://schemas.openxmlformats.org/markup-compatibility/2006">
              <mc:Choice xmlns:v="urn:schemas-microsoft-com:vml" Requires="v">
                <p:oleObj spid="_x0000_s1051" name="Imagen" r:id="rId3" imgW="3576240" imgH="2566800" progId="MS_ClipArt_Gallery.2">
                  <p:embed/>
                </p:oleObj>
              </mc:Choice>
              <mc:Fallback>
                <p:oleObj name="Imagen" r:id="rId3" imgW="3576240" imgH="2566800" progId="MS_ClipArt_Gallery.2">
                  <p:embed/>
                  <p:pic>
                    <p:nvPicPr>
                      <p:cNvPr id="5530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3519570"/>
                        <a:ext cx="2682478" cy="1925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Rectángulo 1"/>
          <p:cNvSpPr/>
          <p:nvPr/>
        </p:nvSpPr>
        <p:spPr>
          <a:xfrm>
            <a:off x="739226" y="5516404"/>
            <a:ext cx="6316153" cy="400110"/>
          </a:xfrm>
          <a:prstGeom prst="rect">
            <a:avLst/>
          </a:prstGeom>
        </p:spPr>
        <p:txBody>
          <a:bodyPr wrap="none">
            <a:spAutoFit/>
          </a:bodyPr>
          <a:lstStyle/>
          <a:p>
            <a:r>
              <a:rPr lang="es-ES" sz="2000" b="1" dirty="0">
                <a:solidFill>
                  <a:schemeClr val="tx2"/>
                </a:solidFill>
                <a:latin typeface="+mn-lt"/>
              </a:rPr>
              <a:t>Es la etapa analítica del plan de </a:t>
            </a:r>
            <a:r>
              <a:rPr lang="es-ES" sz="2000" b="1" dirty="0" smtClean="0">
                <a:solidFill>
                  <a:schemeClr val="tx2"/>
                </a:solidFill>
                <a:latin typeface="+mn-lt"/>
              </a:rPr>
              <a:t>marketing</a:t>
            </a:r>
            <a:endParaRPr lang="es-ES" sz="2000" b="1" dirty="0">
              <a:solidFill>
                <a:schemeClr val="tx2"/>
              </a:solidFill>
              <a:latin typeface="+mn-lt"/>
            </a:endParaRPr>
          </a:p>
        </p:txBody>
      </p:sp>
    </p:spTree>
    <p:extLst>
      <p:ext uri="{BB962C8B-B14F-4D97-AF65-F5344CB8AC3E}">
        <p14:creationId xmlns:p14="http://schemas.microsoft.com/office/powerpoint/2010/main" val="2302043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ChangeArrowheads="1"/>
          </p:cNvSpPr>
          <p:nvPr/>
        </p:nvSpPr>
        <p:spPr bwMode="auto">
          <a:xfrm>
            <a:off x="966462" y="1340768"/>
            <a:ext cx="5158603" cy="3286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8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056" tIns="34529" rIns="69056" bIns="34529"/>
          <a:lstStyle>
            <a:lvl1pPr>
              <a:spcBef>
                <a:spcPct val="20000"/>
              </a:spcBef>
              <a:buChar char="•"/>
              <a:defRPr sz="2800">
                <a:solidFill>
                  <a:srgbClr val="800000"/>
                </a:solidFill>
                <a:latin typeface="HandelGotDLig" pitchFamily="34" charset="0"/>
              </a:defRPr>
            </a:lvl1pPr>
            <a:lvl2pPr marL="857250" indent="-285750">
              <a:spcBef>
                <a:spcPct val="20000"/>
              </a:spcBef>
              <a:buChar char="–"/>
              <a:defRPr sz="2400">
                <a:solidFill>
                  <a:srgbClr val="800000"/>
                </a:solidFill>
                <a:latin typeface="HandelGotDLig" pitchFamily="34" charset="0"/>
              </a:defRPr>
            </a:lvl2pPr>
            <a:lvl3pPr marL="1276350" indent="-228600">
              <a:spcBef>
                <a:spcPct val="20000"/>
              </a:spcBef>
              <a:buChar char="•"/>
              <a:defRPr sz="2000">
                <a:solidFill>
                  <a:srgbClr val="800000"/>
                </a:solidFill>
                <a:latin typeface="HandelGotDLig" pitchFamily="34" charset="0"/>
              </a:defRPr>
            </a:lvl3pPr>
            <a:lvl4pPr marL="1695450" indent="-228600">
              <a:spcBef>
                <a:spcPct val="20000"/>
              </a:spcBef>
              <a:buChar char="–"/>
              <a:defRPr>
                <a:solidFill>
                  <a:srgbClr val="800000"/>
                </a:solidFill>
                <a:latin typeface="HandelGotDLig" pitchFamily="34" charset="0"/>
              </a:defRPr>
            </a:lvl4pPr>
            <a:lvl5pPr marL="2114550" indent="-228600">
              <a:spcBef>
                <a:spcPct val="20000"/>
              </a:spcBef>
              <a:buChar char="•"/>
              <a:defRPr>
                <a:solidFill>
                  <a:srgbClr val="800000"/>
                </a:solidFill>
                <a:latin typeface="HandelGotDLig" pitchFamily="34" charset="0"/>
              </a:defRPr>
            </a:lvl5pPr>
            <a:lvl6pPr marL="2571750" indent="-228600" eaLnBrk="0" fontAlgn="base" hangingPunct="0">
              <a:spcBef>
                <a:spcPct val="20000"/>
              </a:spcBef>
              <a:spcAft>
                <a:spcPct val="0"/>
              </a:spcAft>
              <a:buChar char="•"/>
              <a:defRPr>
                <a:solidFill>
                  <a:srgbClr val="800000"/>
                </a:solidFill>
                <a:latin typeface="HandelGotDLig" pitchFamily="34" charset="0"/>
              </a:defRPr>
            </a:lvl6pPr>
            <a:lvl7pPr marL="3028950" indent="-228600" eaLnBrk="0" fontAlgn="base" hangingPunct="0">
              <a:spcBef>
                <a:spcPct val="20000"/>
              </a:spcBef>
              <a:spcAft>
                <a:spcPct val="0"/>
              </a:spcAft>
              <a:buChar char="•"/>
              <a:defRPr>
                <a:solidFill>
                  <a:srgbClr val="800000"/>
                </a:solidFill>
                <a:latin typeface="HandelGotDLig" pitchFamily="34" charset="0"/>
              </a:defRPr>
            </a:lvl7pPr>
            <a:lvl8pPr marL="3486150" indent="-228600" eaLnBrk="0" fontAlgn="base" hangingPunct="0">
              <a:spcBef>
                <a:spcPct val="20000"/>
              </a:spcBef>
              <a:spcAft>
                <a:spcPct val="0"/>
              </a:spcAft>
              <a:buChar char="•"/>
              <a:defRPr>
                <a:solidFill>
                  <a:srgbClr val="800000"/>
                </a:solidFill>
                <a:latin typeface="HandelGotDLig" pitchFamily="34" charset="0"/>
              </a:defRPr>
            </a:lvl8pPr>
            <a:lvl9pPr marL="3943350" indent="-228600" eaLnBrk="0" fontAlgn="base" hangingPunct="0">
              <a:spcBef>
                <a:spcPct val="20000"/>
              </a:spcBef>
              <a:spcAft>
                <a:spcPct val="0"/>
              </a:spcAft>
              <a:buChar char="•"/>
              <a:defRPr>
                <a:solidFill>
                  <a:srgbClr val="800000"/>
                </a:solidFill>
                <a:latin typeface="HandelGotDLig" pitchFamily="34" charset="0"/>
              </a:defRPr>
            </a:lvl9pPr>
          </a:lstStyle>
          <a:p>
            <a:pPr algn="ctr">
              <a:buFontTx/>
              <a:buNone/>
            </a:pP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El desarrollo de una serie de programas de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PRODUCTO</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de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PRECIO</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de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DISTRIBUCIÓN</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y de </a:t>
            </a:r>
            <a:r>
              <a:rPr lang="es-ES_tradnl" altLang="es-ES" sz="2000" b="1" dirty="0">
                <a:solidFill>
                  <a:srgbClr val="FF0000"/>
                </a:solidFill>
                <a:latin typeface="Verdana" panose="020B0604030504040204" pitchFamily="34" charset="0"/>
                <a:ea typeface="Verdana" panose="020B0604030504040204" pitchFamily="34" charset="0"/>
                <a:cs typeface="Verdana" panose="020B0604030504040204" pitchFamily="34" charset="0"/>
              </a:rPr>
              <a:t>COMUNICACIÓN</a:t>
            </a:r>
            <a:r>
              <a:rPr lang="es-ES_tradnl" altLang="es-ES" sz="2000" b="1" dirty="0">
                <a:solidFill>
                  <a:schemeClr val="tx2"/>
                </a:solidFill>
                <a:latin typeface="Verdana" panose="020B0604030504040204" pitchFamily="34" charset="0"/>
                <a:ea typeface="Verdana" panose="020B0604030504040204" pitchFamily="34" charset="0"/>
                <a:cs typeface="Verdana" panose="020B0604030504040204" pitchFamily="34" charset="0"/>
              </a:rPr>
              <a:t> con el objetivo de dar a conocer a los compradores potenciales las cualidades distintivas y el posicionamiento de los productos ofrecidos.</a:t>
            </a:r>
          </a:p>
        </p:txBody>
      </p:sp>
      <p:graphicFrame>
        <p:nvGraphicFramePr>
          <p:cNvPr id="56325" name="Object 5"/>
          <p:cNvGraphicFramePr>
            <a:graphicFrameLocks noChangeAspect="1"/>
          </p:cNvGraphicFramePr>
          <p:nvPr>
            <p:extLst>
              <p:ext uri="{D42A27DB-BD31-4B8C-83A1-F6EECF244321}">
                <p14:modId xmlns:p14="http://schemas.microsoft.com/office/powerpoint/2010/main" val="1611398233"/>
              </p:ext>
            </p:extLst>
          </p:nvPr>
        </p:nvGraphicFramePr>
        <p:xfrm>
          <a:off x="6372200" y="2984052"/>
          <a:ext cx="1914525" cy="2115740"/>
        </p:xfrm>
        <a:graphic>
          <a:graphicData uri="http://schemas.openxmlformats.org/presentationml/2006/ole">
            <mc:AlternateContent xmlns:mc="http://schemas.openxmlformats.org/markup-compatibility/2006">
              <mc:Choice xmlns:v="urn:schemas-microsoft-com:vml" Requires="v">
                <p:oleObj spid="_x0000_s2075" name="Imagen" r:id="rId3" imgW="1807560" imgH="2001960" progId="MS_ClipArt_Gallery.2">
                  <p:embed/>
                </p:oleObj>
              </mc:Choice>
              <mc:Fallback>
                <p:oleObj name="Imagen" r:id="rId3" imgW="1807560" imgH="2001960" progId="MS_ClipArt_Gallery.2">
                  <p:embed/>
                  <p:pic>
                    <p:nvPicPr>
                      <p:cNvPr id="5632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2984052"/>
                        <a:ext cx="1914525" cy="2115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Rectangle 2"/>
          <p:cNvSpPr>
            <a:spLocks noGrp="1" noChangeArrowheads="1"/>
          </p:cNvSpPr>
          <p:nvPr>
            <p:ph type="title"/>
          </p:nvPr>
        </p:nvSpPr>
        <p:spPr/>
        <p:txBody>
          <a:bodyPr/>
          <a:lstStyle/>
          <a:p>
            <a:pPr algn="ctr"/>
            <a:r>
              <a:rPr lang="es-ES_tradnl" altLang="es-ES" sz="2400" dirty="0" smtClean="0">
                <a:solidFill>
                  <a:schemeClr val="tx2"/>
                </a:solidFill>
                <a:latin typeface="Verdana" panose="020B0604030504040204" pitchFamily="34" charset="0"/>
                <a:ea typeface="Verdana" panose="020B0604030504040204" pitchFamily="34" charset="0"/>
                <a:cs typeface="Verdana" panose="020B0604030504040204" pitchFamily="34" charset="0"/>
              </a:rPr>
              <a:t>Gestión/Acción </a:t>
            </a:r>
            <a:br>
              <a:rPr lang="es-ES_tradnl" altLang="es-ES" sz="2400" dirty="0" smtClean="0">
                <a:solidFill>
                  <a:schemeClr val="tx2"/>
                </a:solidFill>
                <a:latin typeface="Verdana" panose="020B0604030504040204" pitchFamily="34" charset="0"/>
                <a:ea typeface="Verdana" panose="020B0604030504040204" pitchFamily="34" charset="0"/>
                <a:cs typeface="Verdana" panose="020B0604030504040204" pitchFamily="34" charset="0"/>
              </a:rPr>
            </a:br>
            <a:r>
              <a:rPr lang="es-ES_tradnl" altLang="es-ES" sz="2400" dirty="0" smtClean="0">
                <a:solidFill>
                  <a:schemeClr val="tx2"/>
                </a:solidFill>
                <a:latin typeface="Verdana" panose="020B0604030504040204" pitchFamily="34" charset="0"/>
                <a:ea typeface="Verdana" panose="020B0604030504040204" pitchFamily="34" charset="0"/>
                <a:cs typeface="Verdana" panose="020B0604030504040204" pitchFamily="34" charset="0"/>
              </a:rPr>
              <a:t>MARKETING OPERATIVO</a:t>
            </a:r>
            <a:endParaRPr lang="es-ES_tradnl" altLang="es-ES" sz="2400" b="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ángulo 4"/>
          <p:cNvSpPr/>
          <p:nvPr/>
        </p:nvSpPr>
        <p:spPr>
          <a:xfrm>
            <a:off x="739226" y="5516404"/>
            <a:ext cx="6295313" cy="400110"/>
          </a:xfrm>
          <a:prstGeom prst="rect">
            <a:avLst/>
          </a:prstGeom>
        </p:spPr>
        <p:txBody>
          <a:bodyPr wrap="none">
            <a:spAutoFit/>
          </a:bodyPr>
          <a:lstStyle/>
          <a:p>
            <a:r>
              <a:rPr lang="es-ES" sz="2000" b="1" dirty="0">
                <a:solidFill>
                  <a:schemeClr val="tx2"/>
                </a:solidFill>
                <a:latin typeface="+mn-lt"/>
              </a:rPr>
              <a:t>Es la etapa </a:t>
            </a:r>
            <a:r>
              <a:rPr lang="es-ES" sz="2000" b="1" dirty="0" smtClean="0">
                <a:solidFill>
                  <a:schemeClr val="tx2"/>
                </a:solidFill>
                <a:latin typeface="+mn-lt"/>
              </a:rPr>
              <a:t>práctica </a:t>
            </a:r>
            <a:r>
              <a:rPr lang="es-ES" sz="2000" b="1" dirty="0">
                <a:solidFill>
                  <a:schemeClr val="tx2"/>
                </a:solidFill>
                <a:latin typeface="+mn-lt"/>
              </a:rPr>
              <a:t>del plan de </a:t>
            </a:r>
            <a:r>
              <a:rPr lang="es-ES" sz="2000" b="1" dirty="0" smtClean="0">
                <a:solidFill>
                  <a:schemeClr val="tx2"/>
                </a:solidFill>
                <a:latin typeface="+mn-lt"/>
              </a:rPr>
              <a:t>marketing</a:t>
            </a:r>
            <a:endParaRPr lang="es-ES" sz="2000" b="1" dirty="0">
              <a:solidFill>
                <a:schemeClr val="tx2"/>
              </a:solidFill>
              <a:latin typeface="+mn-lt"/>
            </a:endParaRPr>
          </a:p>
        </p:txBody>
      </p:sp>
    </p:spTree>
    <p:extLst>
      <p:ext uri="{BB962C8B-B14F-4D97-AF65-F5344CB8AC3E}">
        <p14:creationId xmlns:p14="http://schemas.microsoft.com/office/powerpoint/2010/main" val="3535085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3"/>
          <p:cNvSpPr txBox="1">
            <a:spLocks noChangeArrowheads="1"/>
          </p:cNvSpPr>
          <p:nvPr/>
        </p:nvSpPr>
        <p:spPr bwMode="auto">
          <a:xfrm>
            <a:off x="302600" y="614005"/>
            <a:ext cx="2109160" cy="3247043"/>
          </a:xfrm>
          <a:prstGeom prst="rect">
            <a:avLst/>
          </a:prstGeom>
          <a:solidFill>
            <a:schemeClr val="bg2">
              <a:lumMod val="40000"/>
              <a:lumOff val="60000"/>
            </a:schemeClr>
          </a:solidFill>
          <a:ln>
            <a:headEnd/>
            <a:tailEnd/>
          </a:ln>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s-MX" altLang="es-ES" sz="1600" b="1" u="sng" dirty="0">
                <a:solidFill>
                  <a:schemeClr val="tx2"/>
                </a:solidFill>
                <a:latin typeface="+mn-lt"/>
              </a:rPr>
              <a:t>PRODUCTO</a:t>
            </a:r>
          </a:p>
          <a:p>
            <a:pPr eaLnBrk="1" hangingPunct="1">
              <a:spcBef>
                <a:spcPct val="50000"/>
              </a:spcBef>
              <a:buFontTx/>
              <a:buChar char="•"/>
            </a:pPr>
            <a:r>
              <a:rPr lang="es-MX" altLang="es-ES" sz="1400" b="1" dirty="0">
                <a:solidFill>
                  <a:schemeClr val="tx2"/>
                </a:solidFill>
                <a:latin typeface="+mn-lt"/>
              </a:rPr>
              <a:t>Variedad</a:t>
            </a:r>
          </a:p>
          <a:p>
            <a:pPr eaLnBrk="1" hangingPunct="1">
              <a:spcBef>
                <a:spcPct val="50000"/>
              </a:spcBef>
              <a:buFontTx/>
              <a:buChar char="•"/>
            </a:pPr>
            <a:r>
              <a:rPr lang="es-MX" altLang="es-ES" sz="1400" b="1" dirty="0">
                <a:solidFill>
                  <a:schemeClr val="tx2"/>
                </a:solidFill>
                <a:latin typeface="+mn-lt"/>
              </a:rPr>
              <a:t>Calidad</a:t>
            </a:r>
          </a:p>
          <a:p>
            <a:pPr eaLnBrk="1" hangingPunct="1">
              <a:spcBef>
                <a:spcPct val="50000"/>
              </a:spcBef>
              <a:buFontTx/>
              <a:buChar char="•"/>
            </a:pPr>
            <a:r>
              <a:rPr lang="es-MX" altLang="es-ES" sz="1400" b="1" dirty="0">
                <a:solidFill>
                  <a:schemeClr val="tx2"/>
                </a:solidFill>
                <a:latin typeface="+mn-lt"/>
              </a:rPr>
              <a:t>Características</a:t>
            </a:r>
          </a:p>
          <a:p>
            <a:pPr eaLnBrk="1" hangingPunct="1">
              <a:spcBef>
                <a:spcPct val="50000"/>
              </a:spcBef>
              <a:buFontTx/>
              <a:buChar char="•"/>
            </a:pPr>
            <a:r>
              <a:rPr lang="es-MX" altLang="es-ES" sz="1400" b="1" dirty="0">
                <a:solidFill>
                  <a:schemeClr val="tx2"/>
                </a:solidFill>
                <a:latin typeface="+mn-lt"/>
              </a:rPr>
              <a:t>Nombre de marca</a:t>
            </a:r>
          </a:p>
          <a:p>
            <a:pPr eaLnBrk="1" hangingPunct="1">
              <a:spcBef>
                <a:spcPct val="50000"/>
              </a:spcBef>
              <a:buFontTx/>
              <a:buChar char="•"/>
            </a:pPr>
            <a:r>
              <a:rPr lang="es-MX" altLang="es-ES" sz="1400" b="1" dirty="0">
                <a:solidFill>
                  <a:schemeClr val="tx2"/>
                </a:solidFill>
                <a:latin typeface="+mn-lt"/>
              </a:rPr>
              <a:t>Envase</a:t>
            </a:r>
          </a:p>
          <a:p>
            <a:pPr eaLnBrk="1" hangingPunct="1">
              <a:spcBef>
                <a:spcPct val="50000"/>
              </a:spcBef>
              <a:buFontTx/>
              <a:buChar char="•"/>
            </a:pPr>
            <a:r>
              <a:rPr lang="es-MX" altLang="es-ES" sz="1400" b="1" dirty="0">
                <a:solidFill>
                  <a:schemeClr val="tx2"/>
                </a:solidFill>
                <a:latin typeface="+mn-lt"/>
              </a:rPr>
              <a:t>Tamaños</a:t>
            </a:r>
          </a:p>
          <a:p>
            <a:pPr eaLnBrk="1" hangingPunct="1">
              <a:spcBef>
                <a:spcPct val="50000"/>
              </a:spcBef>
              <a:buFontTx/>
              <a:buChar char="•"/>
            </a:pPr>
            <a:r>
              <a:rPr lang="es-MX" altLang="es-ES" sz="1400" b="1" dirty="0">
                <a:solidFill>
                  <a:schemeClr val="tx2"/>
                </a:solidFill>
                <a:latin typeface="+mn-lt"/>
              </a:rPr>
              <a:t>Servicios</a:t>
            </a:r>
          </a:p>
          <a:p>
            <a:pPr eaLnBrk="1" hangingPunct="1">
              <a:spcBef>
                <a:spcPct val="50000"/>
              </a:spcBef>
              <a:buFontTx/>
              <a:buChar char="•"/>
            </a:pPr>
            <a:r>
              <a:rPr lang="es-MX" altLang="es-ES" sz="1400" b="1" dirty="0">
                <a:solidFill>
                  <a:schemeClr val="tx2"/>
                </a:solidFill>
                <a:latin typeface="+mn-lt"/>
              </a:rPr>
              <a:t>Garantías</a:t>
            </a:r>
          </a:p>
          <a:p>
            <a:pPr eaLnBrk="1" hangingPunct="1">
              <a:spcBef>
                <a:spcPct val="50000"/>
              </a:spcBef>
              <a:buFontTx/>
              <a:buChar char="•"/>
            </a:pPr>
            <a:r>
              <a:rPr lang="es-MX" altLang="es-ES" sz="1400" b="1" dirty="0" smtClean="0">
                <a:solidFill>
                  <a:schemeClr val="tx2"/>
                </a:solidFill>
                <a:latin typeface="+mn-lt"/>
              </a:rPr>
              <a:t>Utilidades</a:t>
            </a:r>
            <a:endParaRPr lang="es-ES" altLang="es-ES" sz="1400" b="1" dirty="0">
              <a:solidFill>
                <a:schemeClr val="tx2"/>
              </a:solidFill>
              <a:latin typeface="+mn-lt"/>
            </a:endParaRPr>
          </a:p>
        </p:txBody>
      </p:sp>
      <p:sp>
        <p:nvSpPr>
          <p:cNvPr id="81923" name="Text Box 4"/>
          <p:cNvSpPr txBox="1">
            <a:spLocks noChangeArrowheads="1"/>
          </p:cNvSpPr>
          <p:nvPr/>
        </p:nvSpPr>
        <p:spPr bwMode="auto">
          <a:xfrm>
            <a:off x="6629400" y="3821113"/>
            <a:ext cx="1676400" cy="2579687"/>
          </a:xfrm>
          <a:prstGeom prst="rect">
            <a:avLst/>
          </a:prstGeom>
          <a:solidFill>
            <a:schemeClr val="bg1">
              <a:lumMod val="95000"/>
            </a:schemeClr>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s-MX" altLang="es-ES" sz="1600" b="1" u="sng" dirty="0">
                <a:solidFill>
                  <a:schemeClr val="tx2"/>
                </a:solidFill>
                <a:latin typeface="+mn-lt"/>
              </a:rPr>
              <a:t>PLAZA</a:t>
            </a:r>
          </a:p>
          <a:p>
            <a:pPr eaLnBrk="1" hangingPunct="1">
              <a:spcBef>
                <a:spcPct val="50000"/>
              </a:spcBef>
              <a:buFontTx/>
              <a:buChar char="•"/>
            </a:pPr>
            <a:r>
              <a:rPr lang="es-MX" altLang="es-ES" sz="1400" b="1" dirty="0">
                <a:solidFill>
                  <a:schemeClr val="tx2"/>
                </a:solidFill>
                <a:latin typeface="+mn-lt"/>
              </a:rPr>
              <a:t>Canales</a:t>
            </a:r>
          </a:p>
          <a:p>
            <a:pPr eaLnBrk="1" hangingPunct="1">
              <a:spcBef>
                <a:spcPct val="50000"/>
              </a:spcBef>
              <a:buFontTx/>
              <a:buChar char="•"/>
            </a:pPr>
            <a:r>
              <a:rPr lang="es-MX" altLang="es-ES" sz="1400" b="1" dirty="0">
                <a:solidFill>
                  <a:schemeClr val="tx2"/>
                </a:solidFill>
                <a:latin typeface="+mn-lt"/>
              </a:rPr>
              <a:t>Cobertura</a:t>
            </a:r>
          </a:p>
          <a:p>
            <a:pPr eaLnBrk="1" hangingPunct="1">
              <a:spcBef>
                <a:spcPct val="50000"/>
              </a:spcBef>
              <a:buFontTx/>
              <a:buChar char="•"/>
            </a:pPr>
            <a:r>
              <a:rPr lang="es-MX" altLang="es-ES" sz="1400" b="1" dirty="0">
                <a:solidFill>
                  <a:schemeClr val="tx2"/>
                </a:solidFill>
                <a:latin typeface="+mn-lt"/>
              </a:rPr>
              <a:t>Variedad</a:t>
            </a:r>
          </a:p>
          <a:p>
            <a:pPr eaLnBrk="1" hangingPunct="1">
              <a:spcBef>
                <a:spcPct val="50000"/>
              </a:spcBef>
              <a:buFontTx/>
              <a:buChar char="•"/>
            </a:pPr>
            <a:r>
              <a:rPr lang="es-MX" altLang="es-ES" sz="1400" b="1" dirty="0">
                <a:solidFill>
                  <a:schemeClr val="tx2"/>
                </a:solidFill>
                <a:latin typeface="+mn-lt"/>
              </a:rPr>
              <a:t>Localización</a:t>
            </a:r>
          </a:p>
          <a:p>
            <a:pPr eaLnBrk="1" hangingPunct="1">
              <a:spcBef>
                <a:spcPct val="50000"/>
              </a:spcBef>
              <a:buFontTx/>
              <a:buChar char="•"/>
            </a:pPr>
            <a:r>
              <a:rPr lang="es-MX" altLang="es-ES" sz="1400" b="1" dirty="0">
                <a:solidFill>
                  <a:schemeClr val="tx2"/>
                </a:solidFill>
                <a:latin typeface="+mn-lt"/>
              </a:rPr>
              <a:t>Inventario</a:t>
            </a:r>
          </a:p>
          <a:p>
            <a:pPr eaLnBrk="1" hangingPunct="1">
              <a:spcBef>
                <a:spcPct val="50000"/>
              </a:spcBef>
              <a:buFontTx/>
              <a:buChar char="•"/>
            </a:pPr>
            <a:r>
              <a:rPr lang="es-MX" altLang="es-ES" sz="1400" b="1" dirty="0">
                <a:solidFill>
                  <a:schemeClr val="tx2"/>
                </a:solidFill>
                <a:latin typeface="+mn-lt"/>
              </a:rPr>
              <a:t>Transporte</a:t>
            </a:r>
          </a:p>
          <a:p>
            <a:pPr eaLnBrk="1" hangingPunct="1">
              <a:spcBef>
                <a:spcPct val="50000"/>
              </a:spcBef>
              <a:buFontTx/>
              <a:buChar char="•"/>
            </a:pPr>
            <a:r>
              <a:rPr lang="es-MX" altLang="es-ES" sz="1400" b="1" dirty="0">
                <a:solidFill>
                  <a:schemeClr val="tx2"/>
                </a:solidFill>
                <a:latin typeface="+mn-lt"/>
              </a:rPr>
              <a:t>Logística</a:t>
            </a:r>
          </a:p>
        </p:txBody>
      </p:sp>
      <p:sp>
        <p:nvSpPr>
          <p:cNvPr id="81924" name="Text Box 5"/>
          <p:cNvSpPr txBox="1">
            <a:spLocks noChangeArrowheads="1"/>
          </p:cNvSpPr>
          <p:nvPr/>
        </p:nvSpPr>
        <p:spPr bwMode="auto">
          <a:xfrm>
            <a:off x="344299" y="4365275"/>
            <a:ext cx="2267272" cy="2169825"/>
          </a:xfrm>
          <a:prstGeom prst="rect">
            <a:avLst/>
          </a:prstGeom>
          <a:solidFill>
            <a:schemeClr val="accent6">
              <a:lumMod val="40000"/>
              <a:lumOff val="60000"/>
            </a:schemeClr>
          </a:solidFill>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s-MX" altLang="es-ES" sz="1400" b="1" u="sng" dirty="0">
                <a:solidFill>
                  <a:schemeClr val="tx2"/>
                </a:solidFill>
                <a:latin typeface="+mn-lt"/>
              </a:rPr>
              <a:t>PROMOCIÓN</a:t>
            </a:r>
          </a:p>
          <a:p>
            <a:pPr eaLnBrk="1" hangingPunct="1">
              <a:spcBef>
                <a:spcPct val="50000"/>
              </a:spcBef>
              <a:buFontTx/>
              <a:buChar char="•"/>
            </a:pPr>
            <a:r>
              <a:rPr lang="es-MX" altLang="es-ES" sz="1400" b="1" dirty="0">
                <a:solidFill>
                  <a:schemeClr val="tx2"/>
                </a:solidFill>
                <a:latin typeface="+mn-lt"/>
              </a:rPr>
              <a:t>Promoción de ventas</a:t>
            </a:r>
          </a:p>
          <a:p>
            <a:pPr eaLnBrk="1" hangingPunct="1">
              <a:spcBef>
                <a:spcPct val="50000"/>
              </a:spcBef>
              <a:buFontTx/>
              <a:buChar char="•"/>
            </a:pPr>
            <a:r>
              <a:rPr lang="es-MX" altLang="es-ES" sz="1400" b="1" dirty="0">
                <a:solidFill>
                  <a:schemeClr val="tx2"/>
                </a:solidFill>
                <a:latin typeface="+mn-lt"/>
              </a:rPr>
              <a:t>Publicidad</a:t>
            </a:r>
          </a:p>
          <a:p>
            <a:pPr eaLnBrk="1" hangingPunct="1">
              <a:spcBef>
                <a:spcPct val="50000"/>
              </a:spcBef>
              <a:buFontTx/>
              <a:buChar char="•"/>
            </a:pPr>
            <a:r>
              <a:rPr lang="es-MX" altLang="es-ES" sz="1400" b="1" dirty="0" smtClean="0">
                <a:solidFill>
                  <a:schemeClr val="tx2"/>
                </a:solidFill>
                <a:latin typeface="+mn-lt"/>
              </a:rPr>
              <a:t>Fuerza de Ventas</a:t>
            </a:r>
          </a:p>
          <a:p>
            <a:pPr eaLnBrk="1" hangingPunct="1">
              <a:spcBef>
                <a:spcPct val="50000"/>
              </a:spcBef>
              <a:buFontTx/>
              <a:buChar char="•"/>
            </a:pPr>
            <a:r>
              <a:rPr lang="es-MX" altLang="es-ES" sz="1400" b="1" dirty="0" smtClean="0">
                <a:solidFill>
                  <a:schemeClr val="tx2"/>
                </a:solidFill>
                <a:latin typeface="+mn-lt"/>
              </a:rPr>
              <a:t>Relaciones </a:t>
            </a:r>
            <a:r>
              <a:rPr lang="es-MX" altLang="es-ES" sz="1400" b="1" dirty="0">
                <a:solidFill>
                  <a:schemeClr val="tx2"/>
                </a:solidFill>
                <a:latin typeface="+mn-lt"/>
              </a:rPr>
              <a:t>públicas</a:t>
            </a:r>
          </a:p>
          <a:p>
            <a:pPr eaLnBrk="1" hangingPunct="1">
              <a:spcBef>
                <a:spcPct val="50000"/>
              </a:spcBef>
              <a:buFontTx/>
              <a:buChar char="•"/>
            </a:pPr>
            <a:r>
              <a:rPr lang="es-MX" altLang="es-ES" sz="1400" b="1" dirty="0">
                <a:solidFill>
                  <a:schemeClr val="tx2"/>
                </a:solidFill>
                <a:latin typeface="+mn-lt"/>
              </a:rPr>
              <a:t>Marketing directo</a:t>
            </a:r>
          </a:p>
        </p:txBody>
      </p:sp>
      <p:sp>
        <p:nvSpPr>
          <p:cNvPr id="81925" name="Text Box 6"/>
          <p:cNvSpPr txBox="1">
            <a:spLocks noChangeArrowheads="1"/>
          </p:cNvSpPr>
          <p:nvPr/>
        </p:nvSpPr>
        <p:spPr bwMode="auto">
          <a:xfrm>
            <a:off x="6629399" y="1474619"/>
            <a:ext cx="1910713" cy="1954381"/>
          </a:xfrm>
          <a:prstGeom prst="rect">
            <a:avLst/>
          </a:prstGeom>
          <a:solidFill>
            <a:schemeClr val="accent2">
              <a:lumMod val="40000"/>
              <a:lumOff val="60000"/>
            </a:schemeClr>
          </a:solidFill>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s-MX" altLang="es-ES" sz="1400" b="1" u="sng" dirty="0">
                <a:solidFill>
                  <a:schemeClr val="tx2"/>
                </a:solidFill>
                <a:latin typeface="+mn-lt"/>
              </a:rPr>
              <a:t>PRECIO</a:t>
            </a:r>
          </a:p>
          <a:p>
            <a:pPr eaLnBrk="1" hangingPunct="1">
              <a:spcBef>
                <a:spcPct val="50000"/>
              </a:spcBef>
              <a:buFontTx/>
              <a:buChar char="•"/>
            </a:pPr>
            <a:r>
              <a:rPr lang="es-MX" altLang="es-ES" sz="1400" b="1" dirty="0">
                <a:solidFill>
                  <a:schemeClr val="tx2"/>
                </a:solidFill>
                <a:latin typeface="+mn-lt"/>
              </a:rPr>
              <a:t>Precio de lista</a:t>
            </a:r>
          </a:p>
          <a:p>
            <a:pPr eaLnBrk="1" hangingPunct="1">
              <a:spcBef>
                <a:spcPct val="50000"/>
              </a:spcBef>
              <a:buFontTx/>
              <a:buChar char="•"/>
            </a:pPr>
            <a:r>
              <a:rPr lang="es-MX" altLang="es-ES" sz="1400" b="1" dirty="0">
                <a:solidFill>
                  <a:schemeClr val="tx2"/>
                </a:solidFill>
                <a:latin typeface="+mn-lt"/>
              </a:rPr>
              <a:t>Descuentos</a:t>
            </a:r>
          </a:p>
          <a:p>
            <a:pPr eaLnBrk="1" hangingPunct="1">
              <a:spcBef>
                <a:spcPct val="50000"/>
              </a:spcBef>
              <a:buFontTx/>
              <a:buChar char="•"/>
            </a:pPr>
            <a:r>
              <a:rPr lang="es-MX" altLang="es-ES" sz="1400" b="1" dirty="0">
                <a:solidFill>
                  <a:schemeClr val="tx2"/>
                </a:solidFill>
                <a:latin typeface="+mn-lt"/>
              </a:rPr>
              <a:t>Rebajas</a:t>
            </a:r>
          </a:p>
          <a:p>
            <a:pPr eaLnBrk="1" hangingPunct="1">
              <a:spcBef>
                <a:spcPct val="50000"/>
              </a:spcBef>
              <a:buFontTx/>
              <a:buChar char="•"/>
            </a:pPr>
            <a:r>
              <a:rPr lang="es-MX" altLang="es-ES" sz="1400" b="1" dirty="0">
                <a:solidFill>
                  <a:schemeClr val="tx2"/>
                </a:solidFill>
                <a:latin typeface="+mn-lt"/>
              </a:rPr>
              <a:t>Periodo de pago</a:t>
            </a:r>
          </a:p>
          <a:p>
            <a:pPr eaLnBrk="1" hangingPunct="1">
              <a:spcBef>
                <a:spcPct val="50000"/>
              </a:spcBef>
              <a:buFontTx/>
              <a:buChar char="•"/>
            </a:pPr>
            <a:r>
              <a:rPr lang="es-MX" altLang="es-ES" sz="1400" b="1" dirty="0">
                <a:solidFill>
                  <a:schemeClr val="tx2"/>
                </a:solidFill>
                <a:latin typeface="+mn-lt"/>
              </a:rPr>
              <a:t>Créditos</a:t>
            </a:r>
          </a:p>
        </p:txBody>
      </p:sp>
      <p:sp>
        <p:nvSpPr>
          <p:cNvPr id="81926" name="AutoShape 7"/>
          <p:cNvSpPr>
            <a:spLocks noChangeArrowheads="1"/>
          </p:cNvSpPr>
          <p:nvPr/>
        </p:nvSpPr>
        <p:spPr bwMode="auto">
          <a:xfrm rot="1469678">
            <a:off x="2590800" y="3124200"/>
            <a:ext cx="914400" cy="533400"/>
          </a:xfrm>
          <a:prstGeom prst="rightArrow">
            <a:avLst>
              <a:gd name="adj1" fmla="val 50000"/>
              <a:gd name="adj2" fmla="val 4285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p>
        </p:txBody>
      </p:sp>
      <p:sp>
        <p:nvSpPr>
          <p:cNvPr id="81927" name="AutoShape 8"/>
          <p:cNvSpPr>
            <a:spLocks noChangeArrowheads="1"/>
          </p:cNvSpPr>
          <p:nvPr/>
        </p:nvSpPr>
        <p:spPr bwMode="auto">
          <a:xfrm rot="-1546714">
            <a:off x="5486400" y="2895600"/>
            <a:ext cx="914400" cy="533400"/>
          </a:xfrm>
          <a:prstGeom prst="leftArrow">
            <a:avLst>
              <a:gd name="adj1" fmla="val 50000"/>
              <a:gd name="adj2" fmla="val 4285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p>
        </p:txBody>
      </p:sp>
      <p:sp>
        <p:nvSpPr>
          <p:cNvPr id="81928" name="AutoShape 9"/>
          <p:cNvSpPr>
            <a:spLocks noChangeArrowheads="1"/>
          </p:cNvSpPr>
          <p:nvPr/>
        </p:nvSpPr>
        <p:spPr bwMode="auto">
          <a:xfrm rot="-1558296">
            <a:off x="2667000" y="4191000"/>
            <a:ext cx="976313" cy="533400"/>
          </a:xfrm>
          <a:prstGeom prst="rightArrow">
            <a:avLst>
              <a:gd name="adj1" fmla="val 50000"/>
              <a:gd name="adj2" fmla="val 45759"/>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p>
        </p:txBody>
      </p:sp>
      <p:sp>
        <p:nvSpPr>
          <p:cNvPr id="81929" name="AutoShape 10"/>
          <p:cNvSpPr>
            <a:spLocks noChangeArrowheads="1"/>
          </p:cNvSpPr>
          <p:nvPr/>
        </p:nvSpPr>
        <p:spPr bwMode="auto">
          <a:xfrm rot="1438017">
            <a:off x="5486400" y="3962400"/>
            <a:ext cx="914400" cy="533400"/>
          </a:xfrm>
          <a:prstGeom prst="leftArrow">
            <a:avLst>
              <a:gd name="adj1" fmla="val 50000"/>
              <a:gd name="adj2" fmla="val 4285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p>
        </p:txBody>
      </p:sp>
      <p:sp>
        <p:nvSpPr>
          <p:cNvPr id="81930" name="AutoShape 11"/>
          <p:cNvSpPr>
            <a:spLocks noChangeArrowheads="1"/>
          </p:cNvSpPr>
          <p:nvPr/>
        </p:nvSpPr>
        <p:spPr bwMode="auto">
          <a:xfrm>
            <a:off x="3505200" y="2743200"/>
            <a:ext cx="2057400" cy="2057400"/>
          </a:xfrm>
          <a:custGeom>
            <a:avLst/>
            <a:gdLst>
              <a:gd name="T0" fmla="*/ 97983663 w 21600"/>
              <a:gd name="T1" fmla="*/ 0 h 21600"/>
              <a:gd name="T2" fmla="*/ 28696541 w 21600"/>
              <a:gd name="T3" fmla="*/ 28696541 h 21600"/>
              <a:gd name="T4" fmla="*/ 0 w 21600"/>
              <a:gd name="T5" fmla="*/ 97983663 h 21600"/>
              <a:gd name="T6" fmla="*/ 28696541 w 21600"/>
              <a:gd name="T7" fmla="*/ 167270798 h 21600"/>
              <a:gd name="T8" fmla="*/ 97983663 w 21600"/>
              <a:gd name="T9" fmla="*/ 195967327 h 21600"/>
              <a:gd name="T10" fmla="*/ 167270798 w 21600"/>
              <a:gd name="T11" fmla="*/ 167270798 h 21600"/>
              <a:gd name="T12" fmla="*/ 195967327 w 21600"/>
              <a:gd name="T13" fmla="*/ 97983663 h 21600"/>
              <a:gd name="T14" fmla="*/ 167270798 w 21600"/>
              <a:gd name="T15" fmla="*/ 2869654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MX" altLang="es-ES" sz="1400" b="1" dirty="0">
                <a:solidFill>
                  <a:schemeClr val="tx2"/>
                </a:solidFill>
                <a:latin typeface="+mn-lt"/>
              </a:rPr>
              <a:t>CLIENTES </a:t>
            </a:r>
          </a:p>
          <a:p>
            <a:pPr algn="ctr" eaLnBrk="1" hangingPunct="1"/>
            <a:r>
              <a:rPr lang="es-MX" altLang="es-ES" sz="1400" b="1" dirty="0">
                <a:solidFill>
                  <a:schemeClr val="tx2"/>
                </a:solidFill>
                <a:latin typeface="+mn-lt"/>
              </a:rPr>
              <a:t>META</a:t>
            </a:r>
          </a:p>
        </p:txBody>
      </p:sp>
      <p:sp>
        <p:nvSpPr>
          <p:cNvPr id="81931" name="Text Box 12"/>
          <p:cNvSpPr txBox="1">
            <a:spLocks noChangeArrowheads="1"/>
          </p:cNvSpPr>
          <p:nvPr/>
        </p:nvSpPr>
        <p:spPr bwMode="auto">
          <a:xfrm>
            <a:off x="3657600" y="3023374"/>
            <a:ext cx="1752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s-MX" altLang="es-ES" sz="1100" b="1">
                <a:solidFill>
                  <a:schemeClr val="tx2"/>
                </a:solidFill>
                <a:latin typeface="+mn-lt"/>
              </a:rPr>
              <a:t>POSICIONAMIENTO</a:t>
            </a:r>
            <a:endParaRPr lang="es-ES" altLang="es-ES" sz="1100" b="1">
              <a:solidFill>
                <a:schemeClr val="tx2"/>
              </a:solidFill>
              <a:latin typeface="+mn-lt"/>
            </a:endParaRPr>
          </a:p>
        </p:txBody>
      </p:sp>
      <p:sp>
        <p:nvSpPr>
          <p:cNvPr id="81933" name="Oval 16"/>
          <p:cNvSpPr>
            <a:spLocks noChangeArrowheads="1"/>
          </p:cNvSpPr>
          <p:nvPr/>
        </p:nvSpPr>
        <p:spPr bwMode="auto">
          <a:xfrm>
            <a:off x="2590800" y="1772816"/>
            <a:ext cx="1295400" cy="1046584"/>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1200" b="1" i="1" u="sng" dirty="0">
                <a:solidFill>
                  <a:schemeClr val="tx2"/>
                </a:solidFill>
                <a:latin typeface="+mn-lt"/>
              </a:rPr>
              <a:t>CONSUMIDOR</a:t>
            </a:r>
          </a:p>
          <a:p>
            <a:pPr algn="ctr" eaLnBrk="1" hangingPunct="1"/>
            <a:r>
              <a:rPr lang="es-ES" altLang="es-ES" sz="1200" b="1" dirty="0">
                <a:solidFill>
                  <a:schemeClr val="tx2"/>
                </a:solidFill>
                <a:latin typeface="+mn-lt"/>
              </a:rPr>
              <a:t>Necesidades</a:t>
            </a:r>
          </a:p>
          <a:p>
            <a:pPr algn="ctr" eaLnBrk="1" hangingPunct="1"/>
            <a:r>
              <a:rPr lang="es-ES" altLang="es-ES" sz="1200" b="1" dirty="0">
                <a:solidFill>
                  <a:schemeClr val="tx2"/>
                </a:solidFill>
                <a:latin typeface="+mn-lt"/>
              </a:rPr>
              <a:t> y deseos</a:t>
            </a:r>
          </a:p>
        </p:txBody>
      </p:sp>
      <p:sp>
        <p:nvSpPr>
          <p:cNvPr id="81934" name="Oval 17"/>
          <p:cNvSpPr>
            <a:spLocks noChangeArrowheads="1"/>
          </p:cNvSpPr>
          <p:nvPr/>
        </p:nvSpPr>
        <p:spPr bwMode="auto">
          <a:xfrm>
            <a:off x="5334000" y="1905000"/>
            <a:ext cx="1295400" cy="9144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1200" b="1" i="1" u="sng">
                <a:solidFill>
                  <a:schemeClr val="tx2"/>
                </a:solidFill>
                <a:latin typeface="+mn-lt"/>
              </a:rPr>
              <a:t>COSTO</a:t>
            </a:r>
            <a:endParaRPr lang="es-ES" altLang="es-ES" sz="1200" b="1" i="1">
              <a:solidFill>
                <a:schemeClr val="tx2"/>
              </a:solidFill>
              <a:latin typeface="+mn-lt"/>
            </a:endParaRPr>
          </a:p>
          <a:p>
            <a:pPr algn="ctr" eaLnBrk="1" hangingPunct="1"/>
            <a:r>
              <a:rPr lang="es-ES" altLang="es-ES" sz="1200" b="1">
                <a:solidFill>
                  <a:schemeClr val="tx2"/>
                </a:solidFill>
                <a:latin typeface="+mn-lt"/>
              </a:rPr>
              <a:t> Valor de </a:t>
            </a:r>
          </a:p>
          <a:p>
            <a:pPr algn="ctr" eaLnBrk="1" hangingPunct="1"/>
            <a:r>
              <a:rPr lang="es-ES" altLang="es-ES" sz="1200" b="1">
                <a:solidFill>
                  <a:schemeClr val="tx2"/>
                </a:solidFill>
                <a:latin typeface="+mn-lt"/>
              </a:rPr>
              <a:t>intercambio</a:t>
            </a:r>
          </a:p>
        </p:txBody>
      </p:sp>
      <p:sp>
        <p:nvSpPr>
          <p:cNvPr id="81935" name="Oval 18"/>
          <p:cNvSpPr>
            <a:spLocks noChangeArrowheads="1"/>
          </p:cNvSpPr>
          <p:nvPr/>
        </p:nvSpPr>
        <p:spPr bwMode="auto">
          <a:xfrm>
            <a:off x="2590800" y="4876799"/>
            <a:ext cx="1477144" cy="1108557"/>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1200" b="1" i="1" u="sng" dirty="0">
                <a:solidFill>
                  <a:schemeClr val="tx2"/>
                </a:solidFill>
                <a:latin typeface="+mn-lt"/>
              </a:rPr>
              <a:t>COMUNICACIÓN</a:t>
            </a:r>
            <a:endParaRPr lang="es-ES" altLang="es-ES" sz="1200" b="1" i="1" dirty="0">
              <a:solidFill>
                <a:schemeClr val="tx2"/>
              </a:solidFill>
              <a:latin typeface="+mn-lt"/>
            </a:endParaRPr>
          </a:p>
          <a:p>
            <a:pPr algn="ctr" eaLnBrk="1" hangingPunct="1"/>
            <a:r>
              <a:rPr lang="es-ES" altLang="es-ES" sz="1200" b="1" dirty="0">
                <a:solidFill>
                  <a:schemeClr val="tx2"/>
                </a:solidFill>
                <a:latin typeface="+mn-lt"/>
              </a:rPr>
              <a:t>Con el  </a:t>
            </a:r>
          </a:p>
          <a:p>
            <a:pPr algn="ctr" eaLnBrk="1" hangingPunct="1"/>
            <a:r>
              <a:rPr lang="es-ES" altLang="es-ES" sz="1200" b="1" dirty="0">
                <a:solidFill>
                  <a:schemeClr val="tx2"/>
                </a:solidFill>
                <a:latin typeface="+mn-lt"/>
              </a:rPr>
              <a:t>consumidor</a:t>
            </a:r>
          </a:p>
        </p:txBody>
      </p:sp>
      <p:sp>
        <p:nvSpPr>
          <p:cNvPr id="81936" name="Oval 19"/>
          <p:cNvSpPr>
            <a:spLocks noChangeArrowheads="1"/>
          </p:cNvSpPr>
          <p:nvPr/>
        </p:nvSpPr>
        <p:spPr bwMode="auto">
          <a:xfrm>
            <a:off x="5004048" y="4876800"/>
            <a:ext cx="1625352" cy="1108556"/>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1200" b="1" i="1" u="sng" dirty="0">
                <a:solidFill>
                  <a:schemeClr val="tx2"/>
                </a:solidFill>
                <a:latin typeface="+mn-lt"/>
              </a:rPr>
              <a:t>CONVENIENCIA</a:t>
            </a:r>
            <a:endParaRPr lang="es-ES" altLang="es-ES" sz="1200" b="1" i="1" dirty="0">
              <a:solidFill>
                <a:schemeClr val="tx2"/>
              </a:solidFill>
              <a:latin typeface="+mn-lt"/>
            </a:endParaRPr>
          </a:p>
          <a:p>
            <a:pPr algn="ctr" eaLnBrk="1" hangingPunct="1"/>
            <a:r>
              <a:rPr lang="es-ES" altLang="es-ES" sz="1200" b="1" dirty="0">
                <a:solidFill>
                  <a:schemeClr val="tx2"/>
                </a:solidFill>
                <a:latin typeface="+mn-lt"/>
              </a:rPr>
              <a:t>Ventajas para </a:t>
            </a:r>
          </a:p>
          <a:p>
            <a:pPr algn="ctr" eaLnBrk="1" hangingPunct="1"/>
            <a:r>
              <a:rPr lang="es-ES" altLang="es-ES" sz="1200" b="1" dirty="0">
                <a:solidFill>
                  <a:schemeClr val="tx2"/>
                </a:solidFill>
                <a:latin typeface="+mn-lt"/>
              </a:rPr>
              <a:t> el  consumidor</a:t>
            </a:r>
          </a:p>
        </p:txBody>
      </p:sp>
      <p:sp>
        <p:nvSpPr>
          <p:cNvPr id="81937" name="Text Box 20"/>
          <p:cNvSpPr txBox="1">
            <a:spLocks noChangeArrowheads="1"/>
          </p:cNvSpPr>
          <p:nvPr/>
        </p:nvSpPr>
        <p:spPr bwMode="auto">
          <a:xfrm>
            <a:off x="2895600" y="6324600"/>
            <a:ext cx="1447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ES" sz="1000" b="1">
                <a:latin typeface="+mn-lt"/>
              </a:rPr>
              <a:t>R. LAUTERBORN</a:t>
            </a:r>
          </a:p>
        </p:txBody>
      </p:sp>
      <p:sp>
        <p:nvSpPr>
          <p:cNvPr id="2" name="Rectángulo 1"/>
          <p:cNvSpPr/>
          <p:nvPr/>
        </p:nvSpPr>
        <p:spPr>
          <a:xfrm>
            <a:off x="296633" y="44464"/>
            <a:ext cx="2121093" cy="338554"/>
          </a:xfrm>
          <a:prstGeom prst="rect">
            <a:avLst/>
          </a:prstGeom>
        </p:spPr>
        <p:txBody>
          <a:bodyPr wrap="none">
            <a:spAutoFit/>
          </a:bodyPr>
          <a:lstStyle/>
          <a:p>
            <a:pPr algn="ctr" eaLnBrk="1" hangingPunct="1"/>
            <a:r>
              <a:rPr lang="es-MX" altLang="es-ES" sz="1600" b="1" dirty="0">
                <a:solidFill>
                  <a:schemeClr val="tx2"/>
                </a:solidFill>
                <a:latin typeface="+mn-lt"/>
              </a:rPr>
              <a:t>MARKETING MIX</a:t>
            </a:r>
            <a:endParaRPr lang="es-ES" altLang="es-ES" sz="1600" b="1" dirty="0">
              <a:solidFill>
                <a:schemeClr val="tx2"/>
              </a:solidFill>
              <a:latin typeface="+mn-lt"/>
            </a:endParaRPr>
          </a:p>
        </p:txBody>
      </p:sp>
      <p:sp>
        <p:nvSpPr>
          <p:cNvPr id="19" name="Rectángulo 18"/>
          <p:cNvSpPr/>
          <p:nvPr/>
        </p:nvSpPr>
        <p:spPr>
          <a:xfrm>
            <a:off x="2455303" y="47526"/>
            <a:ext cx="5850497" cy="10772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s-ES" sz="1600"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Son las herramientas </a:t>
            </a:r>
            <a:r>
              <a:rPr lang="es-ES" sz="1600" b="1" dirty="0">
                <a:solidFill>
                  <a:schemeClr val="tx2"/>
                </a:solidFill>
                <a:latin typeface="Verdana" panose="020B0604030504040204" pitchFamily="34" charset="0"/>
                <a:ea typeface="Verdana" panose="020B0604030504040204" pitchFamily="34" charset="0"/>
                <a:cs typeface="Verdana" panose="020B0604030504040204" pitchFamily="34" charset="0"/>
              </a:rPr>
              <a:t>de </a:t>
            </a:r>
            <a:r>
              <a:rPr lang="es-ES" sz="1600" b="1" dirty="0" smtClean="0">
                <a:solidFill>
                  <a:schemeClr val="tx2"/>
                </a:solidFill>
                <a:latin typeface="Verdana" panose="020B0604030504040204" pitchFamily="34" charset="0"/>
                <a:ea typeface="Verdana" panose="020B0604030504040204" pitchFamily="34" charset="0"/>
                <a:cs typeface="Verdana" panose="020B0604030504040204" pitchFamily="34" charset="0"/>
              </a:rPr>
              <a:t>marketing combinadas en un programa de marketing integral que entrega en realidad el valor deseado a los clientes meta.</a:t>
            </a:r>
            <a:endParaRPr lang="es-ES" sz="1600" b="1"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4832876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E</a:t>
            </a:r>
            <a:r>
              <a:rPr lang="es-ES" dirty="0" smtClean="0">
                <a:solidFill>
                  <a:schemeClr val="tx2"/>
                </a:solidFill>
              </a:rPr>
              <a:t>l </a:t>
            </a:r>
            <a:r>
              <a:rPr lang="es-ES" dirty="0">
                <a:solidFill>
                  <a:schemeClr val="tx2"/>
                </a:solidFill>
              </a:rPr>
              <a:t>proceso de Marketing</a:t>
            </a:r>
            <a:endParaRPr lang="es-ES" dirty="0"/>
          </a:p>
        </p:txBody>
      </p:sp>
      <p:sp>
        <p:nvSpPr>
          <p:cNvPr id="3" name="Marcador de contenido 2"/>
          <p:cNvSpPr>
            <a:spLocks noGrp="1"/>
          </p:cNvSpPr>
          <p:nvPr>
            <p:ph idx="1"/>
          </p:nvPr>
        </p:nvSpPr>
        <p:spPr>
          <a:xfrm>
            <a:off x="609600" y="1228725"/>
            <a:ext cx="8023225" cy="3280395"/>
          </a:xfrm>
        </p:spPr>
        <p:txBody>
          <a:bodyPr/>
          <a:lstStyle/>
          <a:p>
            <a:pPr marL="0" indent="0" algn="just">
              <a:buNone/>
            </a:pPr>
            <a:r>
              <a:rPr lang="es-ES" dirty="0" smtClean="0">
                <a:solidFill>
                  <a:schemeClr val="tx2"/>
                </a:solidFill>
              </a:rPr>
              <a:t>Es </a:t>
            </a:r>
            <a:r>
              <a:rPr lang="es-ES" dirty="0">
                <a:solidFill>
                  <a:schemeClr val="tx2"/>
                </a:solidFill>
              </a:rPr>
              <a:t>mediante este proceso que se va a promover y vender un producto o servicio a través de estrategias de publicidad, relaciones públicas, y ventas que transmiten y generen valor para conectar con el público objetivo (target).</a:t>
            </a:r>
          </a:p>
        </p:txBody>
      </p:sp>
      <p:pic>
        <p:nvPicPr>
          <p:cNvPr id="4" name="Picture 11" descr="D:\frida25814\facultad\2015\imagenes para ppt\plan....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944420">
            <a:off x="6045716" y="4245556"/>
            <a:ext cx="2197996" cy="1612981"/>
          </a:xfrm>
          <a:prstGeom prst="rect">
            <a:avLst/>
          </a:prstGeom>
          <a:noFill/>
          <a:ln>
            <a:noFill/>
          </a:ln>
          <a:extLst/>
        </p:spPr>
      </p:pic>
    </p:spTree>
    <p:extLst>
      <p:ext uri="{BB962C8B-B14F-4D97-AF65-F5344CB8AC3E}">
        <p14:creationId xmlns:p14="http://schemas.microsoft.com/office/powerpoint/2010/main" val="4791978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5576" y="122238"/>
            <a:ext cx="7776864" cy="563562"/>
          </a:xfrm>
        </p:spPr>
        <p:txBody>
          <a:bodyPr/>
          <a:lstStyle/>
          <a:p>
            <a:r>
              <a:rPr lang="es-ES" sz="2400" dirty="0" smtClean="0">
                <a:solidFill>
                  <a:schemeClr val="tx2"/>
                </a:solidFill>
              </a:rPr>
              <a:t/>
            </a:r>
            <a:br>
              <a:rPr lang="es-ES" sz="2400" dirty="0" smtClean="0">
                <a:solidFill>
                  <a:schemeClr val="tx2"/>
                </a:solidFill>
              </a:rPr>
            </a:br>
            <a:r>
              <a:rPr lang="es-ES" sz="2400" dirty="0" smtClean="0">
                <a:solidFill>
                  <a:schemeClr val="tx2"/>
                </a:solidFill>
              </a:rPr>
              <a:t>Modelo </a:t>
            </a:r>
            <a:r>
              <a:rPr lang="es-ES" sz="2400" dirty="0">
                <a:solidFill>
                  <a:schemeClr val="tx2"/>
                </a:solidFill>
              </a:rPr>
              <a:t>sencillo del proceso de Marketing</a:t>
            </a:r>
            <a:br>
              <a:rPr lang="es-ES" sz="2400" dirty="0">
                <a:solidFill>
                  <a:schemeClr val="tx2"/>
                </a:solidFill>
              </a:rPr>
            </a:br>
            <a:endParaRPr lang="es-ES" sz="2400" dirty="0">
              <a:solidFill>
                <a:schemeClr val="tx2"/>
              </a:solidFill>
            </a:endParaRPr>
          </a:p>
        </p:txBody>
      </p:sp>
      <p:pic>
        <p:nvPicPr>
          <p:cNvPr id="6" name="Imagen 5"/>
          <p:cNvPicPr>
            <a:picLocks noChangeAspect="1"/>
          </p:cNvPicPr>
          <p:nvPr/>
        </p:nvPicPr>
        <p:blipFill>
          <a:blip r:embed="rId2"/>
          <a:stretch>
            <a:fillRect/>
          </a:stretch>
        </p:blipFill>
        <p:spPr>
          <a:xfrm>
            <a:off x="736869" y="1772816"/>
            <a:ext cx="7476356" cy="3024336"/>
          </a:xfrm>
          <a:prstGeom prst="rect">
            <a:avLst/>
          </a:prstGeom>
          <a:ln w="57150">
            <a:solidFill>
              <a:srgbClr val="BF3025"/>
            </a:solidFill>
          </a:ln>
        </p:spPr>
      </p:pic>
      <p:sp>
        <p:nvSpPr>
          <p:cNvPr id="7" name="Rectángulo 6"/>
          <p:cNvSpPr/>
          <p:nvPr/>
        </p:nvSpPr>
        <p:spPr>
          <a:xfrm>
            <a:off x="728045" y="5733256"/>
            <a:ext cx="7503841" cy="276999"/>
          </a:xfrm>
          <a:prstGeom prst="rect">
            <a:avLst/>
          </a:prstGeom>
        </p:spPr>
        <p:txBody>
          <a:bodyPr wrap="square">
            <a:spAutoFit/>
          </a:bodyPr>
          <a:lstStyle/>
          <a:p>
            <a:r>
              <a:rPr lang="en-US" sz="1200" b="1" dirty="0">
                <a:solidFill>
                  <a:schemeClr val="tx2"/>
                </a:solidFill>
                <a:latin typeface="Arial" panose="020B0604020202020204" pitchFamily="34" charset="0"/>
                <a:cs typeface="Arial" panose="020B0604020202020204" pitchFamily="34" charset="0"/>
              </a:rPr>
              <a:t>KOTLER, PHILIP Y ARMSTRONG, </a:t>
            </a:r>
            <a:r>
              <a:rPr lang="en-US" sz="1200" b="1" dirty="0" smtClean="0">
                <a:solidFill>
                  <a:schemeClr val="tx2"/>
                </a:solidFill>
                <a:latin typeface="Arial" panose="020B0604020202020204" pitchFamily="34" charset="0"/>
                <a:cs typeface="Arial" panose="020B0604020202020204" pitchFamily="34" charset="0"/>
              </a:rPr>
              <a:t>GARY. </a:t>
            </a:r>
            <a:r>
              <a:rPr lang="es-ES" sz="1200" b="1" dirty="0" smtClean="0">
                <a:solidFill>
                  <a:schemeClr val="tx2"/>
                </a:solidFill>
                <a:latin typeface="Arial" panose="020B0604020202020204" pitchFamily="34" charset="0"/>
                <a:cs typeface="Arial" panose="020B0604020202020204" pitchFamily="34" charset="0"/>
              </a:rPr>
              <a:t>Marketing, 2012, p.5</a:t>
            </a:r>
            <a:endParaRPr lang="es-ES" sz="1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03019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AutoShape 5"/>
          <p:cNvSpPr>
            <a:spLocks noChangeArrowheads="1"/>
          </p:cNvSpPr>
          <p:nvPr/>
        </p:nvSpPr>
        <p:spPr bwMode="auto">
          <a:xfrm>
            <a:off x="691817" y="2628900"/>
            <a:ext cx="1257300" cy="1543050"/>
          </a:xfrm>
          <a:prstGeom prst="curvedRightArrow">
            <a:avLst>
              <a:gd name="adj1" fmla="val 24545"/>
              <a:gd name="adj2" fmla="val 49091"/>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3318" name="AutoShape 6"/>
          <p:cNvSpPr>
            <a:spLocks noChangeArrowheads="1"/>
          </p:cNvSpPr>
          <p:nvPr/>
        </p:nvSpPr>
        <p:spPr bwMode="auto">
          <a:xfrm>
            <a:off x="7696200" y="2686050"/>
            <a:ext cx="1028700" cy="1485900"/>
          </a:xfrm>
          <a:prstGeom prst="curvedLeftArrow">
            <a:avLst>
              <a:gd name="adj1" fmla="val 28889"/>
              <a:gd name="adj2" fmla="val 57778"/>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3314" name="Text Box 2"/>
          <p:cNvSpPr txBox="1">
            <a:spLocks noChangeArrowheads="1"/>
          </p:cNvSpPr>
          <p:nvPr/>
        </p:nvSpPr>
        <p:spPr bwMode="auto">
          <a:xfrm>
            <a:off x="2162175" y="1459708"/>
            <a:ext cx="138558" cy="357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77" tIns="34288" rIns="68577" bIns="34288">
            <a:spAutoFit/>
          </a:bodyP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buClrTx/>
              <a:buFontTx/>
              <a:buNone/>
            </a:pPr>
            <a:endParaRPr lang="es-ES_tradnl" altLang="es-ES" sz="1875">
              <a:solidFill>
                <a:srgbClr val="FFFFFF"/>
              </a:solidFill>
              <a:latin typeface="Arial" panose="020B0604020202020204" pitchFamily="34" charset="0"/>
            </a:endParaRPr>
          </a:p>
        </p:txBody>
      </p:sp>
      <p:sp>
        <p:nvSpPr>
          <p:cNvPr id="13315" name="AutoShape 3"/>
          <p:cNvSpPr>
            <a:spLocks noChangeArrowheads="1"/>
          </p:cNvSpPr>
          <p:nvPr/>
        </p:nvSpPr>
        <p:spPr bwMode="auto">
          <a:xfrm>
            <a:off x="1828800" y="1143000"/>
            <a:ext cx="5486400" cy="10287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3319" name="Text Box 7"/>
          <p:cNvSpPr txBox="1">
            <a:spLocks noChangeArrowheads="1"/>
          </p:cNvSpPr>
          <p:nvPr/>
        </p:nvSpPr>
        <p:spPr bwMode="auto">
          <a:xfrm>
            <a:off x="1943290" y="1189544"/>
            <a:ext cx="5695528" cy="480900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8577" tIns="34288" rIns="68577" bIns="34288">
            <a:spAutoFit/>
          </a:bodyPr>
          <a:lstStyle>
            <a:lvl1pPr algn="l">
              <a:spcBef>
                <a:spcPct val="0"/>
              </a:spcBef>
              <a:defRPr sz="2400">
                <a:solidFill>
                  <a:schemeClr val="tx1"/>
                </a:solidFill>
                <a:latin typeface="Times New Roman" panose="02020603050405020304" pitchFamily="18" charset="0"/>
              </a:defRPr>
            </a:lvl1pPr>
            <a:lvl2pPr marL="458788" algn="l">
              <a:spcBef>
                <a:spcPct val="0"/>
              </a:spcBef>
              <a:defRPr sz="2400">
                <a:solidFill>
                  <a:schemeClr val="tx1"/>
                </a:solidFill>
                <a:latin typeface="Times New Roman" panose="02020603050405020304" pitchFamily="18" charset="0"/>
              </a:defRPr>
            </a:lvl2pPr>
            <a:lvl3pPr algn="l">
              <a:spcBef>
                <a:spcPct val="0"/>
              </a:spcBef>
              <a:defRPr sz="2400">
                <a:solidFill>
                  <a:schemeClr val="tx1"/>
                </a:solidFill>
                <a:latin typeface="Times New Roman" panose="02020603050405020304" pitchFamily="18" charset="0"/>
              </a:defRPr>
            </a:lvl3pPr>
            <a:lvl4pPr marL="1373188" algn="l">
              <a:spcBef>
                <a:spcPct val="0"/>
              </a:spcBef>
              <a:defRPr sz="2400">
                <a:solidFill>
                  <a:schemeClr val="tx1"/>
                </a:solidFill>
                <a:latin typeface="Times New Roman" panose="02020603050405020304" pitchFamily="18" charset="0"/>
              </a:defRPr>
            </a:lvl4pPr>
            <a:lvl5pPr algn="l">
              <a:spcBef>
                <a:spcPct val="0"/>
              </a:spcBef>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just">
              <a:lnSpc>
                <a:spcPct val="110000"/>
              </a:lnSpc>
              <a:spcBef>
                <a:spcPct val="50000"/>
              </a:spcBef>
              <a:buClrTx/>
              <a:buFontTx/>
              <a:buNone/>
            </a:pPr>
            <a:r>
              <a:rPr lang="es-ES" altLang="es-ES" sz="2800" b="1" dirty="0">
                <a:solidFill>
                  <a:schemeClr val="tx2"/>
                </a:solidFill>
                <a:latin typeface="+mn-lt"/>
              </a:rPr>
              <a:t>Es el proceso de planificar y ejecutar la concepción del PRODUCTO, el PRECIO, la PROMOCIÓN y la DISTRIBUCIÓN  de ideas, bienes y servicios, para crear intercambios que satisfagan tanto objetivos individuales como  de las organizaciones.</a:t>
            </a:r>
          </a:p>
        </p:txBody>
      </p:sp>
      <p:sp>
        <p:nvSpPr>
          <p:cNvPr id="9" name="Título 1"/>
          <p:cNvSpPr txBox="1">
            <a:spLocks/>
          </p:cNvSpPr>
          <p:nvPr/>
        </p:nvSpPr>
        <p:spPr>
          <a:xfrm>
            <a:off x="990600" y="122238"/>
            <a:ext cx="6705600" cy="563562"/>
          </a:xfrm>
          <a:prstGeom prst="rect">
            <a:avLst/>
          </a:prstGeom>
        </p:spPr>
        <p:txBody>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ES" dirty="0">
                <a:solidFill>
                  <a:schemeClr val="tx2"/>
                </a:solidFill>
              </a:rPr>
              <a:t>GESTIÓN DE MARKETING</a:t>
            </a:r>
          </a:p>
        </p:txBody>
      </p:sp>
    </p:spTree>
    <p:extLst>
      <p:ext uri="{BB962C8B-B14F-4D97-AF65-F5344CB8AC3E}">
        <p14:creationId xmlns:p14="http://schemas.microsoft.com/office/powerpoint/2010/main" val="4844507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Bibliografía Básica</a:t>
            </a:r>
          </a:p>
        </p:txBody>
      </p:sp>
      <p:sp>
        <p:nvSpPr>
          <p:cNvPr id="3" name="Marcador de contenido 2"/>
          <p:cNvSpPr>
            <a:spLocks noGrp="1"/>
          </p:cNvSpPr>
          <p:nvPr>
            <p:ph idx="1"/>
          </p:nvPr>
        </p:nvSpPr>
        <p:spPr>
          <a:xfrm>
            <a:off x="611560" y="980728"/>
            <a:ext cx="8077200" cy="5544616"/>
          </a:xfrm>
        </p:spPr>
        <p:txBody>
          <a:bodyPr/>
          <a:lstStyle/>
          <a:p>
            <a:pPr marL="0" indent="0" algn="just">
              <a:spcBef>
                <a:spcPts val="0"/>
              </a:spcBef>
              <a:spcAft>
                <a:spcPts val="1200"/>
              </a:spcAft>
              <a:buNone/>
            </a:pPr>
            <a:r>
              <a:rPr lang="es-ES" sz="2200" b="1" dirty="0">
                <a:solidFill>
                  <a:schemeClr val="tx2"/>
                </a:solidFill>
              </a:rPr>
              <a:t>BÁSICA</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&amp; Armstrong, G. (2012). Marketing. Pearson.</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Lovelock</a:t>
            </a:r>
            <a:r>
              <a:rPr lang="es-ES" sz="2200" dirty="0">
                <a:solidFill>
                  <a:schemeClr val="tx2"/>
                </a:solidFill>
              </a:rPr>
              <a:t>, C, y </a:t>
            </a:r>
            <a:r>
              <a:rPr lang="es-ES" sz="2200" dirty="0" err="1">
                <a:solidFill>
                  <a:schemeClr val="tx2"/>
                </a:solidFill>
              </a:rPr>
              <a:t>Wirtz</a:t>
            </a:r>
            <a:r>
              <a:rPr lang="es-ES" sz="2200" dirty="0">
                <a:solidFill>
                  <a:schemeClr val="tx2"/>
                </a:solidFill>
              </a:rPr>
              <a:t>, J. (2009). Marketing de servicios. personal, tecnología y estrategia. 6ª. Ed.  México: Pearson Educación. ISBN: 978-970-26-1515-6</a:t>
            </a:r>
          </a:p>
          <a:p>
            <a:pPr marL="0" indent="0" algn="just">
              <a:spcBef>
                <a:spcPts val="0"/>
              </a:spcBef>
              <a:spcAft>
                <a:spcPts val="1200"/>
              </a:spcAft>
              <a:buNone/>
            </a:pPr>
            <a:r>
              <a:rPr lang="es-ES" sz="2200" b="1" dirty="0" smtClean="0">
                <a:solidFill>
                  <a:schemeClr val="tx2"/>
                </a:solidFill>
              </a:rPr>
              <a:t>COMPLEMENTARIA</a:t>
            </a:r>
            <a:endParaRPr lang="es-ES" sz="2200" b="1" dirty="0">
              <a:solidFill>
                <a:schemeClr val="tx2"/>
              </a:solidFill>
            </a:endParaRP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(2001). Dirección de Mercadotecnia, Análisis, Planeación, Implementación y Control. 8ª. Ed. México: Pearson Educación. </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y </a:t>
            </a:r>
            <a:r>
              <a:rPr lang="es-ES" sz="2200" dirty="0" err="1">
                <a:solidFill>
                  <a:schemeClr val="tx2"/>
                </a:solidFill>
              </a:rPr>
              <a:t>Keller</a:t>
            </a:r>
            <a:r>
              <a:rPr lang="es-ES" sz="2200" dirty="0">
                <a:solidFill>
                  <a:schemeClr val="tx2"/>
                </a:solidFill>
              </a:rPr>
              <a:t>, K. (2012). Dirección de Marketing. 14ª. Ed.  México: Pearson Educación. ISBN: 978-607-32-1245-8</a:t>
            </a:r>
          </a:p>
        </p:txBody>
      </p:sp>
    </p:spTree>
    <p:extLst>
      <p:ext uri="{BB962C8B-B14F-4D97-AF65-F5344CB8AC3E}">
        <p14:creationId xmlns:p14="http://schemas.microsoft.com/office/powerpoint/2010/main" val="24663262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2004848125"/>
              </p:ext>
            </p:extLst>
          </p:nvPr>
        </p:nvGraphicFramePr>
        <p:xfrm>
          <a:off x="755576" y="1052736"/>
          <a:ext cx="7922795" cy="4603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1"/>
          <p:cNvSpPr txBox="1">
            <a:spLocks/>
          </p:cNvSpPr>
          <p:nvPr/>
        </p:nvSpPr>
        <p:spPr>
          <a:xfrm>
            <a:off x="990600" y="122238"/>
            <a:ext cx="6705600" cy="563562"/>
          </a:xfrm>
          <a:prstGeom prst="rect">
            <a:avLst/>
          </a:prstGeom>
        </p:spPr>
        <p:txBody>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ES" dirty="0">
                <a:solidFill>
                  <a:schemeClr val="tx2"/>
                </a:solidFill>
              </a:rPr>
              <a:t>CONCLUSIONES</a:t>
            </a:r>
          </a:p>
        </p:txBody>
      </p:sp>
    </p:spTree>
    <p:extLst>
      <p:ext uri="{BB962C8B-B14F-4D97-AF65-F5344CB8AC3E}">
        <p14:creationId xmlns:p14="http://schemas.microsoft.com/office/powerpoint/2010/main" val="34954804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990600" y="122238"/>
            <a:ext cx="6705600" cy="563562"/>
          </a:xfrm>
          <a:prstGeom prst="rect">
            <a:avLst/>
          </a:prstGeom>
        </p:spPr>
        <p:txBody>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ES" dirty="0">
                <a:solidFill>
                  <a:schemeClr val="tx2"/>
                </a:solidFill>
              </a:rPr>
              <a:t>CONCLUSIONES</a:t>
            </a:r>
          </a:p>
        </p:txBody>
      </p:sp>
      <p:sp>
        <p:nvSpPr>
          <p:cNvPr id="3" name="Rectángulo 2"/>
          <p:cNvSpPr/>
          <p:nvPr/>
        </p:nvSpPr>
        <p:spPr>
          <a:xfrm>
            <a:off x="683568" y="1196752"/>
            <a:ext cx="7776864" cy="224676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ES" sz="2000" b="1" dirty="0" smtClean="0">
                <a:solidFill>
                  <a:schemeClr val="tx2"/>
                </a:solidFill>
                <a:latin typeface="+mn-lt"/>
              </a:rPr>
              <a:t>Las empresas modernas, deben poseer </a:t>
            </a:r>
            <a:r>
              <a:rPr lang="es-ES" sz="2000" b="1" dirty="0">
                <a:solidFill>
                  <a:schemeClr val="tx2"/>
                </a:solidFill>
                <a:latin typeface="+mn-lt"/>
              </a:rPr>
              <a:t>una estrategia de Marketing que se concrete en políticas para la "mezcla" de Marketing que aseguren la oferta, para cada producto del mercado, de forma tal que el cliente reconozca en ella un valor percibido para él de ese producto (servicio), que sea capaz de satisfacer su necesidad.</a:t>
            </a:r>
          </a:p>
        </p:txBody>
      </p:sp>
      <p:sp>
        <p:nvSpPr>
          <p:cNvPr id="5" name="Rectángulo 4"/>
          <p:cNvSpPr/>
          <p:nvPr/>
        </p:nvSpPr>
        <p:spPr>
          <a:xfrm>
            <a:off x="683568" y="3861048"/>
            <a:ext cx="7776864" cy="132343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ES" sz="2000" b="1" dirty="0">
                <a:solidFill>
                  <a:schemeClr val="tx2"/>
                </a:solidFill>
                <a:latin typeface="+mn-lt"/>
              </a:rPr>
              <a:t>La mezcla de marketing </a:t>
            </a:r>
            <a:r>
              <a:rPr lang="es-ES" sz="2000" b="1" dirty="0" smtClean="0">
                <a:solidFill>
                  <a:schemeClr val="tx2"/>
                </a:solidFill>
                <a:latin typeface="+mn-lt"/>
              </a:rPr>
              <a:t>(las 4P´s), </a:t>
            </a:r>
            <a:r>
              <a:rPr lang="es-ES" sz="2000" b="1" dirty="0">
                <a:solidFill>
                  <a:schemeClr val="tx2"/>
                </a:solidFill>
                <a:latin typeface="+mn-lt"/>
              </a:rPr>
              <a:t>consiste en herramientas de </a:t>
            </a:r>
            <a:r>
              <a:rPr lang="es-ES" sz="2000" b="1" dirty="0" smtClean="0">
                <a:solidFill>
                  <a:schemeClr val="tx2"/>
                </a:solidFill>
                <a:latin typeface="+mn-lt"/>
              </a:rPr>
              <a:t>marketing combinadas </a:t>
            </a:r>
            <a:r>
              <a:rPr lang="es-ES" sz="2000" b="1" dirty="0">
                <a:solidFill>
                  <a:schemeClr val="tx2"/>
                </a:solidFill>
                <a:latin typeface="+mn-lt"/>
              </a:rPr>
              <a:t>en un programa de marketing integral que entrega en realidad el valor deseado a los clientes meta.</a:t>
            </a:r>
          </a:p>
        </p:txBody>
      </p:sp>
    </p:spTree>
    <p:extLst>
      <p:ext uri="{BB962C8B-B14F-4D97-AF65-F5344CB8AC3E}">
        <p14:creationId xmlns:p14="http://schemas.microsoft.com/office/powerpoint/2010/main" val="8235626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solidFill>
                  <a:schemeClr val="tx2"/>
                </a:solidFill>
              </a:rPr>
              <a:t>Preguntas de comprobación </a:t>
            </a:r>
          </a:p>
        </p:txBody>
      </p:sp>
      <p:sp>
        <p:nvSpPr>
          <p:cNvPr id="4" name="Marcador de contenido 3"/>
          <p:cNvSpPr>
            <a:spLocks noGrp="1"/>
          </p:cNvSpPr>
          <p:nvPr>
            <p:ph idx="1"/>
          </p:nvPr>
        </p:nvSpPr>
        <p:spPr/>
        <p:txBody>
          <a:bodyPr/>
          <a:lstStyle/>
          <a:p>
            <a:pPr marL="0" indent="0" algn="just">
              <a:spcAft>
                <a:spcPts val="600"/>
              </a:spcAft>
              <a:buNone/>
            </a:pPr>
            <a:r>
              <a:rPr lang="es-ES" b="1" dirty="0" smtClean="0">
                <a:solidFill>
                  <a:schemeClr val="tx2"/>
                </a:solidFill>
                <a:latin typeface="HandelGotDLig"/>
              </a:rPr>
              <a:t>1. </a:t>
            </a:r>
            <a:r>
              <a:rPr lang="es-ES" b="1" dirty="0">
                <a:solidFill>
                  <a:schemeClr val="tx2"/>
                </a:solidFill>
                <a:latin typeface="HandelGotDLig"/>
              </a:rPr>
              <a:t>¿Qué entienden por Marketing?</a:t>
            </a:r>
          </a:p>
          <a:p>
            <a:pPr marL="0" indent="0" algn="just">
              <a:spcAft>
                <a:spcPts val="600"/>
              </a:spcAft>
              <a:buNone/>
            </a:pPr>
            <a:r>
              <a:rPr lang="es-ES" b="1" dirty="0">
                <a:solidFill>
                  <a:schemeClr val="tx2"/>
                </a:solidFill>
                <a:latin typeface="HandelGotDLig"/>
              </a:rPr>
              <a:t>2. Qué es necesidad.</a:t>
            </a:r>
          </a:p>
          <a:p>
            <a:pPr marL="0" indent="0" algn="just">
              <a:spcAft>
                <a:spcPts val="600"/>
              </a:spcAft>
              <a:buNone/>
            </a:pPr>
            <a:r>
              <a:rPr lang="es-ES" b="1" dirty="0">
                <a:solidFill>
                  <a:schemeClr val="tx2"/>
                </a:solidFill>
                <a:latin typeface="HandelGotDLig"/>
              </a:rPr>
              <a:t>3. Qué es deseo.</a:t>
            </a:r>
          </a:p>
          <a:p>
            <a:pPr marL="0" indent="0" algn="just">
              <a:spcAft>
                <a:spcPts val="600"/>
              </a:spcAft>
              <a:buNone/>
            </a:pPr>
            <a:r>
              <a:rPr lang="es-ES" b="1" dirty="0">
                <a:solidFill>
                  <a:schemeClr val="tx2"/>
                </a:solidFill>
                <a:latin typeface="HandelGotDLig"/>
              </a:rPr>
              <a:t>4. ¿Cuándo existe demanda?</a:t>
            </a:r>
            <a:r>
              <a:rPr lang="es-ES_tradnl" b="1" dirty="0">
                <a:solidFill>
                  <a:schemeClr val="tx2"/>
                </a:solidFill>
                <a:latin typeface="HandelGotDLig"/>
                <a:ea typeface="Times New Roman" panose="02020603050405020304" pitchFamily="18" charset="0"/>
              </a:rPr>
              <a:t> </a:t>
            </a:r>
          </a:p>
          <a:p>
            <a:pPr marL="0" indent="0" algn="just">
              <a:spcAft>
                <a:spcPts val="600"/>
              </a:spcAft>
              <a:buNone/>
            </a:pPr>
            <a:r>
              <a:rPr lang="es-ES_tradnl" b="1" dirty="0">
                <a:solidFill>
                  <a:schemeClr val="tx2"/>
                </a:solidFill>
                <a:latin typeface="HandelGotDLig"/>
                <a:ea typeface="Times New Roman" panose="02020603050405020304" pitchFamily="18" charset="0"/>
              </a:rPr>
              <a:t>5. ¿ Cuál es al diferencia entre el concepto de marketing estratégico y operativo ?</a:t>
            </a:r>
          </a:p>
          <a:p>
            <a:pPr marL="0" indent="0" algn="just">
              <a:spcAft>
                <a:spcPts val="600"/>
              </a:spcAft>
              <a:buNone/>
            </a:pPr>
            <a:r>
              <a:rPr lang="es-ES_tradnl" b="1" dirty="0">
                <a:solidFill>
                  <a:schemeClr val="tx2"/>
                </a:solidFill>
                <a:latin typeface="HandelGotDLig"/>
              </a:rPr>
              <a:t>6. ¿Cuál es el principal objetivo del Marketing?</a:t>
            </a:r>
            <a:endParaRPr lang="es-ES" b="1" dirty="0">
              <a:solidFill>
                <a:schemeClr val="tx2"/>
              </a:solidFill>
              <a:latin typeface="HandelGotDLig"/>
            </a:endParaRPr>
          </a:p>
          <a:p>
            <a:pPr marL="0" indent="0">
              <a:buNone/>
            </a:pPr>
            <a:endParaRPr lang="es-ES" dirty="0">
              <a:solidFill>
                <a:schemeClr val="tx2"/>
              </a:solidFill>
            </a:endParaRPr>
          </a:p>
        </p:txBody>
      </p:sp>
    </p:spTree>
    <p:extLst>
      <p:ext uri="{BB962C8B-B14F-4D97-AF65-F5344CB8AC3E}">
        <p14:creationId xmlns:p14="http://schemas.microsoft.com/office/powerpoint/2010/main" val="41050583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smtClean="0">
                <a:solidFill>
                  <a:schemeClr val="tx2"/>
                </a:solidFill>
              </a:rPr>
              <a:t>Estudio Independiente </a:t>
            </a:r>
            <a:endParaRPr lang="es-ES" sz="3200" dirty="0">
              <a:solidFill>
                <a:schemeClr val="tx2"/>
              </a:solidFill>
            </a:endParaRPr>
          </a:p>
        </p:txBody>
      </p:sp>
      <p:sp>
        <p:nvSpPr>
          <p:cNvPr id="5" name="Marcador de contenido 4"/>
          <p:cNvSpPr>
            <a:spLocks noGrp="1"/>
          </p:cNvSpPr>
          <p:nvPr>
            <p:ph idx="1"/>
          </p:nvPr>
        </p:nvSpPr>
        <p:spPr>
          <a:xfrm>
            <a:off x="611560" y="1196752"/>
            <a:ext cx="8023225" cy="4464496"/>
          </a:xfrm>
        </p:spPr>
        <p:txBody>
          <a:bodyPr/>
          <a:lstStyle/>
          <a:p>
            <a:pPr marL="0" indent="0" algn="just">
              <a:buNone/>
            </a:pPr>
            <a:r>
              <a:rPr lang="es-ES" sz="2000" b="1" dirty="0">
                <a:solidFill>
                  <a:schemeClr val="tx2"/>
                </a:solidFill>
              </a:rPr>
              <a:t>I. Conteste las siguientes preguntas.</a:t>
            </a:r>
          </a:p>
          <a:p>
            <a:pPr lvl="0" algn="just">
              <a:buClr>
                <a:schemeClr val="tx2"/>
              </a:buClr>
              <a:buFont typeface="+mj-lt"/>
              <a:buAutoNum type="alphaLcParenR"/>
            </a:pPr>
            <a:r>
              <a:rPr lang="es-ES" sz="2000" dirty="0">
                <a:solidFill>
                  <a:schemeClr val="tx2"/>
                </a:solidFill>
              </a:rPr>
              <a:t>Define el concepto de marketing.</a:t>
            </a:r>
          </a:p>
          <a:p>
            <a:pPr lvl="0" algn="just">
              <a:buClr>
                <a:schemeClr val="tx2"/>
              </a:buClr>
              <a:buFont typeface="+mj-lt"/>
              <a:buAutoNum type="alphaLcParenR"/>
            </a:pPr>
            <a:r>
              <a:rPr lang="es-ES" sz="2000" dirty="0">
                <a:solidFill>
                  <a:schemeClr val="tx2"/>
                </a:solidFill>
              </a:rPr>
              <a:t>Explica el concepto que tienes sobre deseo.</a:t>
            </a:r>
          </a:p>
          <a:p>
            <a:pPr lvl="0" algn="just">
              <a:buClr>
                <a:schemeClr val="tx2"/>
              </a:buClr>
              <a:buFont typeface="+mj-lt"/>
              <a:buAutoNum type="alphaLcParenR"/>
            </a:pPr>
            <a:r>
              <a:rPr lang="es-ES" sz="2000" dirty="0">
                <a:solidFill>
                  <a:schemeClr val="tx2"/>
                </a:solidFill>
              </a:rPr>
              <a:t>Explica el concepto que tienes sobre necesidad.</a:t>
            </a:r>
          </a:p>
          <a:p>
            <a:pPr lvl="0" algn="just">
              <a:buClr>
                <a:schemeClr val="tx2"/>
              </a:buClr>
              <a:buFont typeface="+mj-lt"/>
              <a:buAutoNum type="alphaLcParenR"/>
            </a:pPr>
            <a:r>
              <a:rPr lang="es-ES" sz="2000" dirty="0">
                <a:solidFill>
                  <a:schemeClr val="tx2"/>
                </a:solidFill>
              </a:rPr>
              <a:t>Explica el concepto que tienes sobre demanda.</a:t>
            </a:r>
          </a:p>
          <a:p>
            <a:pPr lvl="0" algn="just">
              <a:buClr>
                <a:schemeClr val="tx2"/>
              </a:buClr>
              <a:buFont typeface="+mj-lt"/>
              <a:buAutoNum type="alphaLcParenR"/>
            </a:pPr>
            <a:r>
              <a:rPr lang="es-ES" sz="2000" dirty="0">
                <a:solidFill>
                  <a:schemeClr val="tx2"/>
                </a:solidFill>
              </a:rPr>
              <a:t>Explica el concepto que tienes sobre oferta.</a:t>
            </a:r>
          </a:p>
          <a:p>
            <a:pPr lvl="0" algn="just">
              <a:buClr>
                <a:schemeClr val="tx2"/>
              </a:buClr>
              <a:buFont typeface="+mj-lt"/>
              <a:buAutoNum type="alphaLcParenR"/>
            </a:pPr>
            <a:r>
              <a:rPr lang="es-ES" sz="2000" dirty="0">
                <a:solidFill>
                  <a:schemeClr val="tx2"/>
                </a:solidFill>
              </a:rPr>
              <a:t>Explica la relación que existe entre necesidad y demanda. </a:t>
            </a:r>
          </a:p>
          <a:p>
            <a:pPr lvl="0" algn="just">
              <a:buClr>
                <a:schemeClr val="tx2"/>
              </a:buClr>
              <a:buFont typeface="+mj-lt"/>
              <a:buAutoNum type="alphaLcParenR"/>
            </a:pPr>
            <a:r>
              <a:rPr lang="es-ES" sz="2000" dirty="0">
                <a:solidFill>
                  <a:schemeClr val="tx2"/>
                </a:solidFill>
              </a:rPr>
              <a:t>Con base en lo expuesto en esta unidad, identifica y explica la importancia de la demanda con base en los deseos de un consumidor.</a:t>
            </a:r>
          </a:p>
          <a:p>
            <a:pPr lvl="0" algn="just">
              <a:buClr>
                <a:schemeClr val="tx2"/>
              </a:buClr>
              <a:buFont typeface="+mj-lt"/>
              <a:buAutoNum type="alphaLcParenR"/>
            </a:pPr>
            <a:r>
              <a:rPr lang="es-ES" sz="2000" dirty="0">
                <a:solidFill>
                  <a:schemeClr val="tx2"/>
                </a:solidFill>
              </a:rPr>
              <a:t>¿Cuál es la diferencia entre el concepto de marketing estratégico y operativo?</a:t>
            </a:r>
          </a:p>
          <a:p>
            <a:pPr marL="0" indent="0" algn="just">
              <a:buNone/>
            </a:pPr>
            <a:endParaRPr lang="es-ES" sz="2000" dirty="0">
              <a:solidFill>
                <a:schemeClr val="tx2"/>
              </a:solidFill>
            </a:endParaRPr>
          </a:p>
        </p:txBody>
      </p:sp>
    </p:spTree>
    <p:extLst>
      <p:ext uri="{BB962C8B-B14F-4D97-AF65-F5344CB8AC3E}">
        <p14:creationId xmlns:p14="http://schemas.microsoft.com/office/powerpoint/2010/main" val="32402178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smtClean="0">
                <a:solidFill>
                  <a:schemeClr val="tx2"/>
                </a:solidFill>
              </a:rPr>
              <a:t>Estudio Independiente </a:t>
            </a:r>
            <a:endParaRPr lang="es-ES" sz="3200" dirty="0">
              <a:solidFill>
                <a:schemeClr val="tx2"/>
              </a:solidFill>
            </a:endParaRPr>
          </a:p>
        </p:txBody>
      </p:sp>
      <p:sp>
        <p:nvSpPr>
          <p:cNvPr id="3" name="Marcador de contenido 2"/>
          <p:cNvSpPr>
            <a:spLocks noGrp="1"/>
          </p:cNvSpPr>
          <p:nvPr>
            <p:ph idx="1"/>
          </p:nvPr>
        </p:nvSpPr>
        <p:spPr>
          <a:xfrm>
            <a:off x="755576" y="980728"/>
            <a:ext cx="7848872" cy="5472608"/>
          </a:xfrm>
        </p:spPr>
        <p:txBody>
          <a:bodyPr/>
          <a:lstStyle/>
          <a:p>
            <a:pPr marL="0" indent="0" algn="ctr">
              <a:buNone/>
            </a:pPr>
            <a:r>
              <a:rPr lang="es-ES" sz="1400" b="1" dirty="0">
                <a:solidFill>
                  <a:schemeClr val="tx2"/>
                </a:solidFill>
              </a:rPr>
              <a:t>II. Indica si las siguientes aseveraciones son verdaderas (V) o falsas (F</a:t>
            </a:r>
            <a:r>
              <a:rPr lang="es-ES" sz="1400" b="1" dirty="0" smtClean="0">
                <a:solidFill>
                  <a:schemeClr val="tx2"/>
                </a:solidFill>
              </a:rPr>
              <a:t>).</a:t>
            </a:r>
          </a:p>
          <a:p>
            <a:pPr marL="0" indent="0" algn="ctr">
              <a:buNone/>
            </a:pPr>
            <a:endParaRPr lang="es-ES" sz="1400" b="1" dirty="0">
              <a:solidFill>
                <a:schemeClr val="tx2"/>
              </a:solidFill>
            </a:endParaRPr>
          </a:p>
          <a:p>
            <a:pPr lvl="0" algn="just">
              <a:buClr>
                <a:schemeClr val="tx2"/>
              </a:buClr>
              <a:buFont typeface="+mj-lt"/>
              <a:buAutoNum type="alphaLcParenR"/>
            </a:pPr>
            <a:r>
              <a:rPr lang="es-ES" sz="1600" dirty="0">
                <a:solidFill>
                  <a:schemeClr val="tx2"/>
                </a:solidFill>
              </a:rPr>
              <a:t>___</a:t>
            </a:r>
            <a:r>
              <a:rPr lang="es-ES" sz="1400" dirty="0">
                <a:solidFill>
                  <a:schemeClr val="tx2"/>
                </a:solidFill>
              </a:rPr>
              <a:t>El deseo es un estado de carencia percibida.</a:t>
            </a:r>
          </a:p>
          <a:p>
            <a:pPr lvl="0" algn="just">
              <a:buClr>
                <a:schemeClr val="tx2"/>
              </a:buClr>
              <a:buFont typeface="+mj-lt"/>
              <a:buAutoNum type="alphaLcParenR"/>
            </a:pPr>
            <a:r>
              <a:rPr lang="es-ES" sz="1400" dirty="0">
                <a:solidFill>
                  <a:schemeClr val="tx2"/>
                </a:solidFill>
              </a:rPr>
              <a:t>___La demanda es la manifestación expresa de la voluntad de satisfacer una necesidad, en función de las características del individuo.</a:t>
            </a:r>
          </a:p>
          <a:p>
            <a:pPr lvl="0" algn="just">
              <a:buClr>
                <a:schemeClr val="tx2"/>
              </a:buClr>
              <a:buFont typeface="+mj-lt"/>
              <a:buAutoNum type="alphaLcParenR"/>
            </a:pPr>
            <a:r>
              <a:rPr lang="es-ES" sz="1400" dirty="0">
                <a:solidFill>
                  <a:schemeClr val="tx2"/>
                </a:solidFill>
              </a:rPr>
              <a:t>___Marketing es un término de origen inglés y deriva de la palabra market.</a:t>
            </a:r>
          </a:p>
          <a:p>
            <a:pPr lvl="0" algn="just">
              <a:buClr>
                <a:schemeClr val="tx2"/>
              </a:buClr>
              <a:buFont typeface="+mj-lt"/>
              <a:buAutoNum type="alphaLcParenR"/>
            </a:pPr>
            <a:r>
              <a:rPr lang="es-ES" sz="1400" dirty="0">
                <a:solidFill>
                  <a:schemeClr val="tx2"/>
                </a:solidFill>
              </a:rPr>
              <a:t>___Mercadotecnia se concibe como el proceso logístico para determinar el mejor canal de entrega de la venta de un producto.</a:t>
            </a:r>
          </a:p>
          <a:p>
            <a:pPr lvl="0" algn="just">
              <a:buClr>
                <a:schemeClr val="tx2"/>
              </a:buClr>
              <a:buFont typeface="+mj-lt"/>
              <a:buAutoNum type="alphaLcParenR"/>
            </a:pPr>
            <a:r>
              <a:rPr lang="es-ES" sz="1400" dirty="0">
                <a:solidFill>
                  <a:schemeClr val="tx2"/>
                </a:solidFill>
              </a:rPr>
              <a:t>___La mercadotecnia es un esfuerzo para identificar las necesidades, pero no para determinar los deseos.</a:t>
            </a:r>
          </a:p>
          <a:p>
            <a:pPr lvl="0" algn="just">
              <a:buClr>
                <a:schemeClr val="tx2"/>
              </a:buClr>
              <a:buFont typeface="+mj-lt"/>
              <a:buAutoNum type="alphaLcParenR"/>
            </a:pPr>
            <a:r>
              <a:rPr lang="es-ES" sz="1400" dirty="0">
                <a:solidFill>
                  <a:schemeClr val="tx2"/>
                </a:solidFill>
              </a:rPr>
              <a:t>___Necesidad se concibe como la sensación de la carencia de algo.</a:t>
            </a:r>
          </a:p>
          <a:p>
            <a:pPr lvl="0" algn="just">
              <a:buClr>
                <a:schemeClr val="tx2"/>
              </a:buClr>
              <a:buFont typeface="+mj-lt"/>
              <a:buAutoNum type="alphaLcParenR"/>
            </a:pPr>
            <a:r>
              <a:rPr lang="es-ES" sz="1400" dirty="0">
                <a:solidFill>
                  <a:schemeClr val="tx2"/>
                </a:solidFill>
              </a:rPr>
              <a:t>___Mercado es el conjunto de individuos u organizaciones que tienen necesidades y están dispuestas a realizar un intercambio con un oferente determinado.</a:t>
            </a:r>
          </a:p>
          <a:p>
            <a:pPr lvl="0" algn="just">
              <a:buClr>
                <a:schemeClr val="tx2"/>
              </a:buClr>
              <a:buFont typeface="+mj-lt"/>
              <a:buAutoNum type="alphaLcParenR"/>
            </a:pPr>
            <a:r>
              <a:rPr lang="es-ES" sz="1400" dirty="0">
                <a:solidFill>
                  <a:schemeClr val="tx2"/>
                </a:solidFill>
              </a:rPr>
              <a:t>___La demanda de un producto está respaldada por necesidades, deseos y poder de compra.</a:t>
            </a:r>
          </a:p>
          <a:p>
            <a:pPr lvl="0" algn="just">
              <a:buClr>
                <a:schemeClr val="tx2"/>
              </a:buClr>
              <a:buFont typeface="+mj-lt"/>
              <a:buAutoNum type="alphaLcParenR"/>
            </a:pPr>
            <a:r>
              <a:rPr lang="es-ES" sz="1400" dirty="0">
                <a:solidFill>
                  <a:schemeClr val="tx2"/>
                </a:solidFill>
              </a:rPr>
              <a:t>___La oferta es la cantidad de productos y/o servicios que las empresas u organizaciones ponen a disposición del comprador.</a:t>
            </a:r>
          </a:p>
          <a:p>
            <a:pPr lvl="0" algn="just">
              <a:buClr>
                <a:schemeClr val="tx2"/>
              </a:buClr>
              <a:buFont typeface="+mj-lt"/>
              <a:buAutoNum type="alphaLcParenR"/>
            </a:pPr>
            <a:r>
              <a:rPr lang="es-ES" sz="1400" dirty="0">
                <a:solidFill>
                  <a:schemeClr val="tx2"/>
                </a:solidFill>
              </a:rPr>
              <a:t>___Mercado meta es el número de consumidores que compran el producto específico de un oferente.</a:t>
            </a:r>
          </a:p>
          <a:p>
            <a:pPr marL="0" indent="0" algn="just">
              <a:buNone/>
            </a:pPr>
            <a:endParaRPr lang="es-ES" sz="1400" dirty="0">
              <a:solidFill>
                <a:schemeClr val="tx2"/>
              </a:solidFill>
            </a:endParaRPr>
          </a:p>
        </p:txBody>
      </p:sp>
    </p:spTree>
    <p:extLst>
      <p:ext uri="{BB962C8B-B14F-4D97-AF65-F5344CB8AC3E}">
        <p14:creationId xmlns:p14="http://schemas.microsoft.com/office/powerpoint/2010/main" val="574169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solidFill>
                  <a:schemeClr val="tx2"/>
                </a:solidFill>
              </a:rPr>
              <a:t>Motivación próxima clase:</a:t>
            </a:r>
          </a:p>
        </p:txBody>
      </p:sp>
      <p:sp>
        <p:nvSpPr>
          <p:cNvPr id="3" name="Marcador de contenido 2"/>
          <p:cNvSpPr>
            <a:spLocks noGrp="1"/>
          </p:cNvSpPr>
          <p:nvPr>
            <p:ph idx="1"/>
          </p:nvPr>
        </p:nvSpPr>
        <p:spPr>
          <a:xfrm>
            <a:off x="609601" y="1228725"/>
            <a:ext cx="4886368" cy="4648547"/>
          </a:xfrm>
        </p:spPr>
        <p:txBody>
          <a:bodyPr/>
          <a:lstStyle/>
          <a:p>
            <a:pPr marL="0" indent="0" algn="just">
              <a:buNone/>
            </a:pPr>
            <a:r>
              <a:rPr lang="es-ES" dirty="0">
                <a:solidFill>
                  <a:schemeClr val="tx2"/>
                </a:solidFill>
              </a:rPr>
              <a:t>En la próxima conferencia se </a:t>
            </a:r>
            <a:r>
              <a:rPr lang="es-ES" dirty="0" smtClean="0">
                <a:solidFill>
                  <a:schemeClr val="tx2"/>
                </a:solidFill>
              </a:rPr>
              <a:t>definirán </a:t>
            </a:r>
            <a:r>
              <a:rPr lang="es-ES" dirty="0">
                <a:solidFill>
                  <a:schemeClr val="tx2"/>
                </a:solidFill>
              </a:rPr>
              <a:t>los factores medioambientales que afectan a la </a:t>
            </a:r>
            <a:r>
              <a:rPr lang="es-ES" dirty="0" smtClean="0">
                <a:solidFill>
                  <a:schemeClr val="tx2"/>
                </a:solidFill>
              </a:rPr>
              <a:t>mercadotecnia, así como los </a:t>
            </a:r>
            <a:r>
              <a:rPr lang="es-ES" dirty="0">
                <a:solidFill>
                  <a:schemeClr val="tx2"/>
                </a:solidFill>
              </a:rPr>
              <a:t>elementos de la segmentación y posicionamiento de </a:t>
            </a:r>
            <a:r>
              <a:rPr lang="es-ES" dirty="0" smtClean="0">
                <a:solidFill>
                  <a:schemeClr val="tx2"/>
                </a:solidFill>
              </a:rPr>
              <a:t>mercado y la </a:t>
            </a:r>
            <a:r>
              <a:rPr lang="es-ES" dirty="0">
                <a:solidFill>
                  <a:schemeClr val="tx2"/>
                </a:solidFill>
              </a:rPr>
              <a:t>importancia de </a:t>
            </a:r>
            <a:r>
              <a:rPr lang="es-ES" dirty="0" smtClean="0">
                <a:solidFill>
                  <a:schemeClr val="tx2"/>
                </a:solidFill>
              </a:rPr>
              <a:t>ellos. </a:t>
            </a:r>
            <a:endParaRPr lang="es-ES" dirty="0">
              <a:solidFill>
                <a:schemeClr val="tx2"/>
              </a:solidFill>
            </a:endParaRPr>
          </a:p>
          <a:p>
            <a:pPr marL="0" indent="0" algn="just">
              <a:buNone/>
            </a:pPr>
            <a:endParaRPr lang="es-ES" dirty="0">
              <a:solidFill>
                <a:schemeClr val="tx2"/>
              </a:solidFill>
            </a:endParaRPr>
          </a:p>
        </p:txBody>
      </p:sp>
      <p:pic>
        <p:nvPicPr>
          <p:cNvPr id="5" name="Picture 43" descr="D:\frida25814\facultad\2015\imagenes para ppt\uhuh.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5969" y="1264940"/>
            <a:ext cx="2892455" cy="2380084"/>
          </a:xfrm>
          <a:prstGeom prst="rect">
            <a:avLst/>
          </a:prstGeom>
          <a:noFill/>
          <a:ln>
            <a:noFill/>
          </a:ln>
          <a:extLst/>
        </p:spPr>
      </p:pic>
    </p:spTree>
    <p:extLst>
      <p:ext uri="{BB962C8B-B14F-4D97-AF65-F5344CB8AC3E}">
        <p14:creationId xmlns:p14="http://schemas.microsoft.com/office/powerpoint/2010/main" val="16625785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1560" y="1124744"/>
            <a:ext cx="8023225" cy="4921250"/>
          </a:xfrm>
        </p:spPr>
        <p:style>
          <a:lnRef idx="0">
            <a:schemeClr val="accent3"/>
          </a:lnRef>
          <a:fillRef idx="3">
            <a:schemeClr val="accent3"/>
          </a:fillRef>
          <a:effectRef idx="3">
            <a:schemeClr val="accent3"/>
          </a:effectRef>
          <a:fontRef idx="minor">
            <a:schemeClr val="lt1"/>
          </a:fontRef>
        </p:style>
        <p:txBody>
          <a:bodyPr/>
          <a:lstStyle/>
          <a:p>
            <a:pPr marL="0" indent="0" algn="just">
              <a:buNone/>
            </a:pPr>
            <a:r>
              <a:rPr lang="es-ES" b="1" dirty="0">
                <a:solidFill>
                  <a:schemeClr val="tx2"/>
                </a:solidFill>
              </a:rPr>
              <a:t>Saber investigar es un deber de todo estudiante universitario. Un verdadero universitario no es aquel que aprueba un curso y obtiene un título, sino aquel que se dedica a investigar. La vida universitaria es investigación. Quien no investiga vuelve sus conocimientos obsoletos en poco tiempo. </a:t>
            </a:r>
            <a:endParaRPr lang="es-ES" b="1" dirty="0" smtClean="0">
              <a:solidFill>
                <a:schemeClr val="tx2"/>
              </a:solidFill>
            </a:endParaRPr>
          </a:p>
          <a:p>
            <a:pPr marL="0" indent="0" algn="just">
              <a:buNone/>
            </a:pPr>
            <a:endParaRPr lang="es-ES" b="1" dirty="0">
              <a:solidFill>
                <a:schemeClr val="tx2"/>
              </a:solidFill>
            </a:endParaRPr>
          </a:p>
          <a:p>
            <a:pPr marL="0" indent="0" algn="r">
              <a:buNone/>
            </a:pPr>
            <a:r>
              <a:rPr lang="es-ES" b="1" dirty="0">
                <a:solidFill>
                  <a:schemeClr val="tx2"/>
                </a:solidFill>
              </a:rPr>
              <a:t>Casasola, W</a:t>
            </a:r>
          </a:p>
          <a:p>
            <a:pPr marL="0" indent="0" algn="just">
              <a:buNone/>
            </a:pPr>
            <a:endParaRPr lang="es-ES" b="1" dirty="0">
              <a:solidFill>
                <a:schemeClr val="tx2"/>
              </a:solidFill>
            </a:endParaRPr>
          </a:p>
        </p:txBody>
      </p:sp>
      <p:pic>
        <p:nvPicPr>
          <p:cNvPr id="6" name="Picture 7" descr="D:\frida25814\facultad\2015\imagenes para ppt\oi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4797152"/>
            <a:ext cx="1829584" cy="1440160"/>
          </a:xfrm>
          <a:prstGeom prst="rect">
            <a:avLst/>
          </a:prstGeom>
          <a:noFill/>
          <a:ln>
            <a:noFill/>
          </a:ln>
          <a:extLst/>
        </p:spPr>
      </p:pic>
      <p:pic>
        <p:nvPicPr>
          <p:cNvPr id="7" name="Picture 5" descr="D:\frida25814\facultad\2015\imagenes para ppt\x3.jpg"/>
          <p:cNvPicPr/>
          <p:nvPr/>
        </p:nvPicPr>
        <p:blipFill>
          <a:blip r:embed="rId3">
            <a:extLst>
              <a:ext uri="{28A0092B-C50C-407E-A947-70E740481C1C}">
                <a14:useLocalDpi xmlns:a14="http://schemas.microsoft.com/office/drawing/2010/main" val="0"/>
              </a:ext>
            </a:extLst>
          </a:blip>
          <a:srcRect b="20428"/>
          <a:stretch>
            <a:fillRect/>
          </a:stretch>
        </p:blipFill>
        <p:spPr bwMode="auto">
          <a:xfrm>
            <a:off x="7524328" y="100153"/>
            <a:ext cx="1326481" cy="1008112"/>
          </a:xfrm>
          <a:prstGeom prst="rect">
            <a:avLst/>
          </a:prstGeom>
          <a:noFill/>
          <a:ln>
            <a:noFill/>
          </a:ln>
          <a:extLst/>
        </p:spPr>
      </p:pic>
    </p:spTree>
    <p:extLst>
      <p:ext uri="{BB962C8B-B14F-4D97-AF65-F5344CB8AC3E}">
        <p14:creationId xmlns:p14="http://schemas.microsoft.com/office/powerpoint/2010/main" val="15174437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p:nvPr/>
        </p:nvPicPr>
        <p:blipFill>
          <a:blip r:embed="rId2">
            <a:extLst>
              <a:ext uri="{28A0092B-C50C-407E-A947-70E740481C1C}">
                <a14:useLocalDpi xmlns:a14="http://schemas.microsoft.com/office/drawing/2010/main" val="0"/>
              </a:ext>
            </a:extLst>
          </a:blip>
          <a:stretch>
            <a:fillRect/>
          </a:stretch>
        </p:blipFill>
        <p:spPr>
          <a:xfrm>
            <a:off x="909754" y="2420888"/>
            <a:ext cx="2036204" cy="1766314"/>
          </a:xfrm>
          <a:prstGeom prst="rect">
            <a:avLst/>
          </a:prstGeom>
        </p:spPr>
      </p:pic>
      <p:pic>
        <p:nvPicPr>
          <p:cNvPr id="11" name="Imagen 10" descr="D:\Imagenes mias\12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01707">
            <a:off x="6402880" y="4729713"/>
            <a:ext cx="2226348" cy="1530239"/>
          </a:xfrm>
          <a:prstGeom prst="rect">
            <a:avLst/>
          </a:prstGeom>
          <a:noFill/>
          <a:ln>
            <a:noFill/>
          </a:ln>
        </p:spPr>
      </p:pic>
      <p:sp>
        <p:nvSpPr>
          <p:cNvPr id="2050" name="Rectangle 2"/>
          <p:cNvSpPr>
            <a:spLocks noGrp="1" noChangeArrowheads="1"/>
          </p:cNvSpPr>
          <p:nvPr>
            <p:ph type="ctrTitle"/>
          </p:nvPr>
        </p:nvSpPr>
        <p:spPr>
          <a:xfrm>
            <a:off x="1752600" y="1821496"/>
            <a:ext cx="5791200" cy="1934529"/>
          </a:xfrm>
        </p:spPr>
        <p:txBody>
          <a:bodyPr/>
          <a:lstStyle/>
          <a:p>
            <a:pPr>
              <a:lnSpc>
                <a:spcPct val="150000"/>
              </a:lnSpc>
            </a:pPr>
            <a:r>
              <a:rPr lang="en-US" altLang="es-ES" sz="3200" dirty="0" smtClean="0">
                <a:solidFill>
                  <a:schemeClr val="tx2"/>
                </a:solidFill>
              </a:rPr>
              <a:t>OPTATIVA II</a:t>
            </a:r>
            <a:br>
              <a:rPr lang="en-US" altLang="es-ES" sz="3200" dirty="0" smtClean="0">
                <a:solidFill>
                  <a:schemeClr val="tx2"/>
                </a:solidFill>
              </a:rPr>
            </a:br>
            <a:r>
              <a:rPr lang="en-US" altLang="es-ES" sz="3200" dirty="0" smtClean="0">
                <a:solidFill>
                  <a:schemeClr val="tx2"/>
                </a:solidFill>
              </a:rPr>
              <a:t>MARKETING </a:t>
            </a:r>
            <a:endParaRPr lang="en-US" altLang="es-ES" sz="3200" dirty="0">
              <a:solidFill>
                <a:schemeClr val="tx2"/>
              </a:solidFill>
            </a:endParaRPr>
          </a:p>
        </p:txBody>
      </p:sp>
      <p:sp>
        <p:nvSpPr>
          <p:cNvPr id="2051" name="Rectangle 3"/>
          <p:cNvSpPr>
            <a:spLocks noGrp="1" noChangeArrowheads="1"/>
          </p:cNvSpPr>
          <p:nvPr>
            <p:ph type="subTitle" idx="1"/>
          </p:nvPr>
        </p:nvSpPr>
        <p:spPr>
          <a:xfrm>
            <a:off x="1987990" y="4845568"/>
            <a:ext cx="6563816" cy="457200"/>
          </a:xfrm>
        </p:spPr>
        <p:txBody>
          <a:bodyPr/>
          <a:lstStyle/>
          <a:p>
            <a:r>
              <a:rPr lang="en-US" altLang="es-ES" dirty="0">
                <a:solidFill>
                  <a:schemeClr val="tx2"/>
                </a:solidFill>
              </a:rPr>
              <a:t>MSc. Beatriz </a:t>
            </a:r>
            <a:r>
              <a:rPr lang="es-ES" altLang="es-ES" dirty="0">
                <a:solidFill>
                  <a:schemeClr val="tx2"/>
                </a:solidFill>
              </a:rPr>
              <a:t>Fernández</a:t>
            </a:r>
            <a:r>
              <a:rPr lang="en-US" altLang="es-ES" dirty="0">
                <a:solidFill>
                  <a:schemeClr val="tx2"/>
                </a:solidFill>
              </a:rPr>
              <a:t> Pérez</a:t>
            </a:r>
          </a:p>
        </p:txBody>
      </p:sp>
      <p:sp>
        <p:nvSpPr>
          <p:cNvPr id="2" name="Rectángulo 1"/>
          <p:cNvSpPr/>
          <p:nvPr/>
        </p:nvSpPr>
        <p:spPr>
          <a:xfrm>
            <a:off x="3995936" y="5517232"/>
            <a:ext cx="172819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2</a:t>
            </a:r>
            <a:r>
              <a:rPr lang="es-ES" b="1" dirty="0" smtClean="0">
                <a:solidFill>
                  <a:schemeClr val="tx2"/>
                </a:solidFill>
              </a:rPr>
              <a:t>CURSO: 2026/2027</a:t>
            </a:r>
            <a:endParaRPr lang="es-ES" b="1" dirty="0"/>
          </a:p>
        </p:txBody>
      </p:sp>
      <p:sp>
        <p:nvSpPr>
          <p:cNvPr id="7" name="Rectangle 3"/>
          <p:cNvSpPr txBox="1">
            <a:spLocks noChangeArrowheads="1"/>
          </p:cNvSpPr>
          <p:nvPr/>
        </p:nvSpPr>
        <p:spPr bwMode="gray">
          <a:xfrm>
            <a:off x="1758427" y="4290412"/>
            <a:ext cx="65638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Clr>
                <a:schemeClr val="hlink"/>
              </a:buClr>
              <a:buFont typeface="Wingdings" panose="05000000000000000000" pitchFamily="2" charset="2"/>
              <a:buNone/>
              <a:defRPr sz="1800" b="1"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ES" dirty="0" smtClean="0">
                <a:solidFill>
                  <a:schemeClr val="tx2"/>
                </a:solidFill>
              </a:rPr>
              <a:t>PROGRAMA CICLO CORTO AUDITORÍA</a:t>
            </a:r>
            <a:endParaRPr lang="en-US" altLang="es-ES" dirty="0">
              <a:solidFill>
                <a:schemeClr val="tx2"/>
              </a:solidFill>
            </a:endParaRPr>
          </a:p>
        </p:txBody>
      </p:sp>
      <p:pic>
        <p:nvPicPr>
          <p:cNvPr id="8" name="Imagen 7" descr="D:\Imagenes mias\12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81706">
            <a:off x="724403" y="591094"/>
            <a:ext cx="1955600" cy="1449797"/>
          </a:xfrm>
          <a:prstGeom prst="rect">
            <a:avLst/>
          </a:prstGeom>
          <a:noFill/>
          <a:ln>
            <a:noFill/>
          </a:ln>
        </p:spPr>
      </p:pic>
      <p:pic>
        <p:nvPicPr>
          <p:cNvPr id="9" name="Picture 11" descr="D:\frida25814\facultad\2015\imagenes para ppt\plan....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944420">
            <a:off x="6353092" y="2629233"/>
            <a:ext cx="2197996" cy="1612981"/>
          </a:xfrm>
          <a:prstGeom prst="rect">
            <a:avLst/>
          </a:prstGeom>
          <a:noFill/>
          <a:ln>
            <a:noFill/>
          </a:ln>
          <a:extLst/>
        </p:spPr>
      </p:pic>
      <p:pic>
        <p:nvPicPr>
          <p:cNvPr id="10" name="Imagen 9" descr="D:\Imagenes mias\MK.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21296952">
            <a:off x="776756" y="4721773"/>
            <a:ext cx="2410386" cy="1588941"/>
          </a:xfrm>
          <a:prstGeom prst="rect">
            <a:avLst/>
          </a:prstGeom>
          <a:noFill/>
          <a:ln>
            <a:noFill/>
          </a:ln>
        </p:spPr>
      </p:pic>
      <p:sp>
        <p:nvSpPr>
          <p:cNvPr id="12" name="4 CuadroTexto"/>
          <p:cNvSpPr txBox="1"/>
          <p:nvPr/>
        </p:nvSpPr>
        <p:spPr bwMode="auto">
          <a:xfrm>
            <a:off x="2683132" y="523211"/>
            <a:ext cx="5868674" cy="1200329"/>
          </a:xfrm>
          <a:prstGeom prst="rect">
            <a:avLst/>
          </a:prstGeom>
          <a:noFill/>
          <a:ln>
            <a:noFill/>
          </a:ln>
          <a:effectLst/>
          <a:extLst/>
        </p:spPr>
        <p:txBody>
          <a:bodyPr wrap="square" rtlCol="0">
            <a:spAutoFit/>
          </a:bodyPr>
          <a:lstStyle/>
          <a:p>
            <a:pPr algn="ctr">
              <a:spcBef>
                <a:spcPct val="50000"/>
              </a:spcBef>
            </a:pPr>
            <a:r>
              <a:rPr lang="es-ES" sz="2400" b="1" dirty="0">
                <a:ln w="0"/>
                <a:solidFill>
                  <a:schemeClr val="tx2"/>
                </a:solidFill>
                <a:latin typeface="Arial" panose="020B0604020202020204" pitchFamily="34" charset="0"/>
                <a:cs typeface="Arial" panose="020B0604020202020204" pitchFamily="34" charset="0"/>
              </a:rPr>
              <a:t>FACULTAD DE </a:t>
            </a:r>
            <a:r>
              <a:rPr lang="es-ES" sz="2400" b="1" dirty="0" smtClean="0">
                <a:ln w="0"/>
                <a:solidFill>
                  <a:schemeClr val="tx2"/>
                </a:solidFill>
                <a:latin typeface="Arial" panose="020B0604020202020204" pitchFamily="34" charset="0"/>
                <a:cs typeface="Arial" panose="020B0604020202020204" pitchFamily="34" charset="0"/>
              </a:rPr>
              <a:t>CIENCIAS AGROPECUARIAS, TÉCNICAS Y ECONÓMICAS</a:t>
            </a:r>
            <a:endParaRPr lang="es-ES" sz="2400" b="1" dirty="0">
              <a:ln w="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6317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F52C0"/>
        </a:dk1>
        <a:lt1>
          <a:srgbClr val="FFFFFF"/>
        </a:lt1>
        <a:dk2>
          <a:srgbClr val="000000"/>
        </a:dk2>
        <a:lt2>
          <a:srgbClr val="D6E1E2"/>
        </a:lt2>
        <a:accent1>
          <a:srgbClr val="E38B55"/>
        </a:accent1>
        <a:accent2>
          <a:srgbClr val="CB81D5"/>
        </a:accent2>
        <a:accent3>
          <a:srgbClr val="FFFFFF"/>
        </a:accent3>
        <a:accent4>
          <a:srgbClr val="1945A4"/>
        </a:accent4>
        <a:accent5>
          <a:srgbClr val="EFC4B4"/>
        </a:accent5>
        <a:accent6>
          <a:srgbClr val="B874C1"/>
        </a:accent6>
        <a:hlink>
          <a:srgbClr val="705FC3"/>
        </a:hlink>
        <a:folHlink>
          <a:srgbClr val="83A6A7"/>
        </a:folHlink>
      </a:clrScheme>
      <a:clrMap bg1="lt1" tx1="dk1" bg2="lt2" tx2="dk2" accent1="accent1" accent2="accent2" accent3="accent3" accent4="accent4" accent5="accent5" accent6="accent6" hlink="hlink" folHlink="folHlink"/>
    </a:extraClrScheme>
    <a:extraClrScheme>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clrMap bg1="lt1" tx1="dk1" bg2="lt2" tx2="dk2" accent1="accent1" accent2="accent2" accent3="accent3" accent4="accent4" accent5="accent5" accent6="accent6" hlink="hlink" folHlink="folHlink"/>
    </a:extraClrScheme>
    <a:extraClrScheme>
      <a:clrScheme name="sample 3">
        <a:dk1>
          <a:srgbClr val="1F2163"/>
        </a:dk1>
        <a:lt1>
          <a:srgbClr val="FFFFFF"/>
        </a:lt1>
        <a:dk2>
          <a:srgbClr val="000000"/>
        </a:dk2>
        <a:lt2>
          <a:srgbClr val="CCD8DA"/>
        </a:lt2>
        <a:accent1>
          <a:srgbClr val="4067CA"/>
        </a:accent1>
        <a:accent2>
          <a:srgbClr val="00B4B0"/>
        </a:accent2>
        <a:accent3>
          <a:srgbClr val="FFFFFF"/>
        </a:accent3>
        <a:accent4>
          <a:srgbClr val="191B53"/>
        </a:accent4>
        <a:accent5>
          <a:srgbClr val="AFB8E1"/>
        </a:accent5>
        <a:accent6>
          <a:srgbClr val="00A39F"/>
        </a:accent6>
        <a:hlink>
          <a:srgbClr val="6DB1DF"/>
        </a:hlink>
        <a:folHlink>
          <a:srgbClr val="9292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cdb2004119gl</Template>
  <TotalTime>1334</TotalTime>
  <Words>2522</Words>
  <Application>Microsoft Office PowerPoint</Application>
  <PresentationFormat>Presentación en pantalla (4:3)</PresentationFormat>
  <Paragraphs>293</Paragraphs>
  <Slides>37</Slides>
  <Notes>3</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37</vt:i4>
      </vt:variant>
    </vt:vector>
  </HeadingPairs>
  <TitlesOfParts>
    <vt:vector size="47" baseType="lpstr">
      <vt:lpstr>SimSun</vt:lpstr>
      <vt:lpstr>Arial</vt:lpstr>
      <vt:lpstr>Calibri</vt:lpstr>
      <vt:lpstr>Cambria Math</vt:lpstr>
      <vt:lpstr>HandelGotDLig</vt:lpstr>
      <vt:lpstr>Times New Roman</vt:lpstr>
      <vt:lpstr>Verdana</vt:lpstr>
      <vt:lpstr>Wingdings</vt:lpstr>
      <vt:lpstr>sample</vt:lpstr>
      <vt:lpstr>Imagen</vt:lpstr>
      <vt:lpstr>OPTATIVA II MARKETING </vt:lpstr>
      <vt:lpstr>Presentación de PowerPoint</vt:lpstr>
      <vt:lpstr>Presentación de PowerPoint</vt:lpstr>
      <vt:lpstr>CONFERENCIA No. 1</vt:lpstr>
      <vt:lpstr>OBJETIVOS:</vt:lpstr>
      <vt:lpstr>Marketing NO es</vt:lpstr>
      <vt:lpstr> DEFINICIONES DE MARKETING </vt:lpstr>
      <vt:lpstr>Presentación de PowerPoint</vt:lpstr>
      <vt:lpstr>Presentación de PowerPoint</vt:lpstr>
      <vt:lpstr>Presentación de PowerPoint</vt:lpstr>
      <vt:lpstr> Categorías básicas que sustentan la definición de marketing  </vt:lpstr>
      <vt:lpstr> Categorías básicas que sustentan la definición de marketing  </vt:lpstr>
      <vt:lpstr> Categorías básicas que sustentan la definición de marketing  </vt:lpstr>
      <vt:lpstr> Categorías básicas que sustentan la definición de marketing  </vt:lpstr>
      <vt:lpstr>Presentación de PowerPoint</vt:lpstr>
      <vt:lpstr>ENFOQUES DEL MARKETING</vt:lpstr>
      <vt:lpstr>ENFOQUES DEL MARKETING</vt:lpstr>
      <vt:lpstr>ENFOQUES DEL MARKETING</vt:lpstr>
      <vt:lpstr>ENFOQUE MODERNO DEL MARKETING</vt:lpstr>
      <vt:lpstr>ENFOQUE MODERNO DEL MARKETING</vt:lpstr>
      <vt:lpstr>OBJETIVOS DE MARKETING</vt:lpstr>
      <vt:lpstr>EL MARKETING COMO FILOSOFÍA Y COMO FUNCIÓN</vt:lpstr>
      <vt:lpstr>Análisis/Planificación MARKETING ESTRATÉGICO</vt:lpstr>
      <vt:lpstr>Gestión/Acción  MARKETING OPERATIVO</vt:lpstr>
      <vt:lpstr>Presentación de PowerPoint</vt:lpstr>
      <vt:lpstr>El proceso de Marketing</vt:lpstr>
      <vt:lpstr> Modelo sencillo del proceso de Marketing </vt:lpstr>
      <vt:lpstr>Presentación de PowerPoint</vt:lpstr>
      <vt:lpstr>Bibliografía Básica</vt:lpstr>
      <vt:lpstr>Presentación de PowerPoint</vt:lpstr>
      <vt:lpstr>Presentación de PowerPoint</vt:lpstr>
      <vt:lpstr>Preguntas de comprobación </vt:lpstr>
      <vt:lpstr>Estudio Independiente </vt:lpstr>
      <vt:lpstr>Estudio Independiente </vt:lpstr>
      <vt:lpstr>Motivación próxima clase:</vt:lpstr>
      <vt:lpstr>Presentación de PowerPoint</vt:lpstr>
      <vt:lpstr>OPTATIVA II MARKETING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ADMINISTRACIÓN  FINANCIERA OPERATIVA</dc:title>
  <dc:creator>Pavilion dv7</dc:creator>
  <cp:lastModifiedBy>Beatriz Fernandez</cp:lastModifiedBy>
  <cp:revision>118</cp:revision>
  <dcterms:created xsi:type="dcterms:W3CDTF">2019-11-05T13:28:43Z</dcterms:created>
  <dcterms:modified xsi:type="dcterms:W3CDTF">2026-09-13T19:39:21Z</dcterms:modified>
</cp:coreProperties>
</file>