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bookmarkIdSeed="4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Omar" initials="O" lastIdx="0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731" autoAdjust="0"/>
    <p:restoredTop sz="94011" autoAdjust="0"/>
  </p:normalViewPr>
  <p:slideViewPr>
    <p:cSldViewPr>
      <p:cViewPr>
        <p:scale>
          <a:sx n="75" d="100"/>
          <a:sy n="75" d="100"/>
        </p:scale>
        <p:origin x="-12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commentAuthors" Target="commentAuthor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75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AFBB21B6-CF6D-465A-A420-60543C587541}" type="datetimeFigureOut">
              <a:rPr lang="es-ES" smtClean="0"/>
            </a:fld>
            <a:endParaRPr lang="es-ES"/>
          </a:p>
        </p:txBody>
      </p:sp>
      <p:sp>
        <p:nvSpPr>
          <p:cNvPr id="1048676" name="Marcador de imagen de diapositiva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s-ES"/>
          </a:p>
        </p:txBody>
      </p:sp>
      <p:sp>
        <p:nvSpPr>
          <p:cNvPr id="1048677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1048678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79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Marcador de imagen de diapositiva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5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s-ES"/>
          </a:p>
        </p:txBody>
      </p:sp>
      <p:sp>
        <p:nvSpPr>
          <p:cNvPr id="1048616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93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48594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95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6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97" name="7 Elipse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98" name="8 Elipse"/>
          <p:cNvSpPr/>
          <p:nvPr/>
        </p:nvSpPr>
        <p:spPr>
          <a:xfrm>
            <a:off x="1157176" y="1345016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7" name="2 Marcador de contenido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588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Encabezado de secció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6 Rectángulo"/>
          <p:cNvSpPr/>
          <p:nvPr/>
        </p:nvSpPr>
        <p:spPr>
          <a:xfrm>
            <a:off x="2282890" y="-54"/>
            <a:ext cx="68580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1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2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4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46" name="9 Rectángulo"/>
          <p:cNvSpPr/>
          <p:nvPr/>
        </p:nvSpPr>
        <p:spPr bwMode="invGray">
          <a:xfrm>
            <a:off x="2286000" y="0"/>
            <a:ext cx="762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7" name="7 Elipse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8" name="8 Elipse"/>
          <p:cNvSpPr/>
          <p:nvPr/>
        </p:nvSpPr>
        <p:spPr>
          <a:xfrm>
            <a:off x="2408064" y="2745870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0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1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2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53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ació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baseline="0" b="1" cap="none" sz="45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6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7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8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9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0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1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2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ólo el título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18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19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0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En blanco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4 Rectángulo"/>
          <p:cNvSpPr/>
          <p:nvPr/>
        </p:nvSpPr>
        <p:spPr>
          <a:xfrm>
            <a:off x="1014984" y="0"/>
            <a:ext cx="8129016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6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67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ido con título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9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70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7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Imagen con título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30" name="7 Rectángulo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anchor="t" lIns="91440" rtlCol="0" tIns="274320">
            <a:normAutofit/>
          </a:bodyPr>
          <a:p>
            <a:pPr algn="l" eaLnBrk="1" hangingPunct="1" indent="-283464" latinLnBrk="0" marL="0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dirty="0" sz="3200" kern="1200"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1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anchor="t" lIns="91440" tIns="274320"/>
          <a:lstStyle>
            <a:lvl1pPr indent="0">
              <a:buNone/>
              <a:defRPr sz="3200"/>
            </a:lvl1pPr>
          </a:lstStyle>
          <a:p>
            <a:pPr algn="l" eaLnBrk="1" hangingPunct="1" latinLnBrk="0" marL="0"/>
            <a:r>
              <a:rPr dirty="0" kumimoji="0" lang="es-ES" smtClean="0"/>
              <a:t>Haga clic en el icono para agregar una imagen</a:t>
            </a:r>
            <a:endParaRPr dirty="0" kumimoji="0" lang="en-US"/>
          </a:p>
        </p:txBody>
      </p:sp>
      <p:sp>
        <p:nvSpPr>
          <p:cNvPr id="1048632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33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3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6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3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2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2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7" name="7 Elipse"/>
          <p:cNvSpPr/>
          <p:nvPr/>
        </p:nvSpPr>
        <p:spPr>
          <a:xfrm>
            <a:off x="168816" y="21102"/>
            <a:ext cx="1702191" cy="1702191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8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9" name="11 Rectángulo"/>
          <p:cNvSpPr/>
          <p:nvPr/>
        </p:nvSpPr>
        <p:spPr>
          <a:xfrm>
            <a:off x="1012873" y="-54"/>
            <a:ext cx="8131127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0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rmAutofit/>
          </a:bodyPr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1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/>
        </p:spPr>
        <p:txBody>
          <a:bodyPr>
            <a:normAutofit/>
          </a:bodyPr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  <a:p>
            <a:pPr eaLnBrk="1" hangingPunct="1" latinLnBrk="0" lvl="1"/>
            <a:r>
              <a:rPr kumimoji="0" lang="es-ES" smtClean="0"/>
              <a:t>Segundo nivel</a:t>
            </a:r>
          </a:p>
          <a:p>
            <a:pPr eaLnBrk="1" hangingPunct="1" latinLnBrk="0" lvl="2"/>
            <a:r>
              <a:rPr kumimoji="0" lang="es-ES" smtClean="0"/>
              <a:t>Tercer nivel</a:t>
            </a:r>
          </a:p>
          <a:p>
            <a:pPr eaLnBrk="1" hangingPunct="1" latinLnBrk="0" lvl="3"/>
            <a:r>
              <a:rPr kumimoji="0" lang="es-ES" smtClean="0"/>
              <a:t>Cuarto nivel</a:t>
            </a:r>
          </a:p>
          <a:p>
            <a:pPr eaLnBrk="1" hangingPunct="1" latinLnBrk="0" lvl="4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48582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3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dirty="0" lang="en-US"/>
          </a:p>
        </p:txBody>
      </p:sp>
      <p:sp>
        <p:nvSpPr>
          <p:cNvPr id="1048584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/>
        </p:spPr>
        <p:txBody>
          <a:bodyPr anchor="b"/>
          <a:lstStyle>
            <a:lvl1pPr algn="ct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8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sz="4300" kern="1200" kumimoji="0">
          <a:solidFill>
            <a:schemeClr val="tx2">
              <a:satMod val="130000"/>
            </a:schemeClr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83464" latinLnBrk="0" marL="365760" rtl="0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37744" latinLnBrk="0" marL="640080" rtl="0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86968" rtl="0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73736" latinLnBrk="0" marL="1097280" rtl="0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298448" rtl="0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08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entos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0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4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10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5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11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25562"/>
          </a:xfrm>
        </p:spPr>
        <p:txBody>
          <a:bodyPr>
            <a:normAutofit/>
          </a:bodyPr>
          <a:p>
            <a:pPr algn="ctr"/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Clase Pr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á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ctica No. </a:t>
            </a:r>
            <a:r>
              <a:rPr altLang="es-ES" b="1" dirty="0" sz="3600" lang="en-U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13" name="Marcador de contenido 2"/>
          <p:cNvSpPr>
            <a:spLocks noGrp="1"/>
          </p:cNvSpPr>
          <p:nvPr>
            <p:ph idx="1"/>
          </p:nvPr>
        </p:nvSpPr>
        <p:spPr>
          <a:xfrm>
            <a:off x="1137284" y="1447800"/>
            <a:ext cx="7796404" cy="4800600"/>
          </a:xfrm>
        </p:spPr>
        <p:txBody>
          <a:bodyPr>
            <a:normAutofit/>
          </a:bodyPr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Tema I</a:t>
            </a:r>
            <a:r>
              <a:rPr altLang="es-ES" b="1" dirty="0" sz="2800"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altLang="es-ES" b="1" dirty="0" sz="2800"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altLang="es-ES" b="1" dirty="0" sz="2800"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Técnicas para la toma de decisiones y cierra de la auditoría</a:t>
            </a:r>
            <a:endParaRPr dirty="0" sz="2800"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82296">
              <a:buNone/>
            </a:pPr>
            <a:r>
              <a:rPr dirty="0" sz="2800" lang="es-E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 sz="2800"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umario</a:t>
            </a:r>
            <a:r>
              <a:rPr b="1" dirty="0" sz="2800" lang="es-ES" smtClean="0"/>
              <a:t>:</a:t>
            </a:r>
            <a:endParaRPr sz="2800"/>
          </a:p>
          <a:p>
            <a:r>
              <a:rPr dirty="0" sz="2800" lang="es-ES" smtClean="0"/>
              <a:t>Resolución de ejercicios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p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imientos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q</a:t>
            </a:r>
            <a:r>
              <a:rPr altLang="es-ES" dirty="0" sz="2800" lang="en-US" smtClean="0"/>
              <a:t>u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r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urante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f</a:t>
            </a:r>
            <a:r>
              <a:rPr altLang="es-ES" dirty="0" sz="2800" lang="en-US" smtClean="0"/>
              <a:t>erencias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t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m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.</a:t>
            </a:r>
            <a:endParaRPr dirty="0" sz="2800"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 txBox="1"/>
          <p:nvPr/>
        </p:nvSpPr>
        <p:spPr>
          <a:xfrm>
            <a:off x="1298841" y="535549"/>
            <a:ext cx="7749804" cy="451485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EJERCICIO 1</a:t>
            </a:r>
            <a:endParaRPr sz="2400" lang="es-US">
              <a:solidFill>
                <a:srgbClr val="000000"/>
              </a:solidFill>
            </a:endParaRPr>
          </a:p>
          <a:p>
            <a:endParaRPr sz="2400" lang="es-US">
              <a:solidFill>
                <a:srgbClr val="000000"/>
              </a:solidFill>
            </a:endParaRPr>
          </a:p>
          <a:p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edad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uditoría </a:t>
            </a:r>
            <a:r>
              <a:rPr altLang="es-US" b="0" sz="2400" lang="en-US">
                <a:solidFill>
                  <a:srgbClr val="000000"/>
                </a:solidFill>
              </a:rPr>
              <a:t>xy2 </a:t>
            </a:r>
            <a:r>
              <a:rPr altLang="es-US" b="0" sz="2400" lang="en-US">
                <a:solidFill>
                  <a:srgbClr val="000000"/>
                </a:solidFill>
              </a:rPr>
              <a:t>está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f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 </a:t>
            </a:r>
            <a:r>
              <a:rPr altLang="es-US" b="0" sz="2400" lang="en-US">
                <a:solidFill>
                  <a:srgbClr val="000000"/>
                </a:solidFill>
              </a:rPr>
              <a:t>sus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ocedimiento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itoría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ara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revisión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z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b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lidad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enta 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v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ntario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dad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B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,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del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j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rcicio </a:t>
            </a:r>
            <a:r>
              <a:rPr altLang="es-US" b="0" sz="2400" lang="en-US">
                <a:solidFill>
                  <a:srgbClr val="000000"/>
                </a:solidFill>
              </a:rPr>
              <a:t>económico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2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2</a:t>
            </a:r>
            <a:r>
              <a:rPr altLang="es-US" b="0" sz="2400" lang="en-US">
                <a:solidFill>
                  <a:srgbClr val="000000"/>
                </a:solidFill>
              </a:rPr>
              <a:t>5</a:t>
            </a:r>
            <a:r>
              <a:rPr altLang="es-US" b="0" sz="2400" lang="en-US">
                <a:solidFill>
                  <a:srgbClr val="000000"/>
                </a:solidFill>
              </a:rPr>
              <a:t>.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ores </a:t>
            </a:r>
            <a:r>
              <a:rPr altLang="es-US" b="0" sz="2400" lang="en-US">
                <a:solidFill>
                  <a:srgbClr val="000000"/>
                </a:solidFill>
              </a:rPr>
              <a:t>h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v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,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1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y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5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v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m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.</a:t>
            </a:r>
            <a:endParaRPr sz="2400" lang="es-US">
              <a:solidFill>
                <a:srgbClr val="000000"/>
              </a:solidFill>
            </a:endParaRPr>
          </a:p>
          <a:p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go </a:t>
            </a:r>
            <a:r>
              <a:rPr altLang="es-US" b="0" sz="2400" lang="en-US">
                <a:solidFill>
                  <a:srgbClr val="000000"/>
                </a:solidFill>
              </a:rPr>
              <a:t>de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cción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ara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itoría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q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s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m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g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itoría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3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y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5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 txBox="1"/>
          <p:nvPr/>
        </p:nvSpPr>
        <p:spPr>
          <a:xfrm>
            <a:off x="1157556" y="476421"/>
            <a:ext cx="7581184" cy="584644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EJERCICIO</a:t>
            </a:r>
            <a:r>
              <a:rPr altLang="es-US" b="1" sz="2800" lang="en-US">
                <a:solidFill>
                  <a:srgbClr val="000000"/>
                </a:solidFill>
              </a:rPr>
              <a:t> </a:t>
            </a:r>
            <a:r>
              <a:rPr altLang="es-US" b="1" sz="2800" lang="en-US">
                <a:solidFill>
                  <a:srgbClr val="000000"/>
                </a:solidFill>
              </a:rPr>
              <a:t>2</a:t>
            </a:r>
            <a:endParaRPr sz="2800" lang="es-US">
              <a:solidFill>
                <a:srgbClr val="000000"/>
              </a:solidFill>
            </a:endParaRPr>
          </a:p>
          <a:p>
            <a:endParaRPr sz="2800" lang="es-US">
              <a:solidFill>
                <a:srgbClr val="000000"/>
              </a:solidFill>
            </a:endParaRPr>
          </a:p>
          <a:p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presa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ra </a:t>
            </a:r>
            <a:r>
              <a:rPr altLang="es-US" b="0" sz="2800" lang="en-US">
                <a:solidFill>
                  <a:srgbClr val="000000"/>
                </a:solidFill>
              </a:rPr>
              <a:t>x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está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lizando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uditoría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empeño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acuerdo 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ciones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q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una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ala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ativa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su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ortancia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roducción </a:t>
            </a:r>
            <a:r>
              <a:rPr altLang="es-US" b="0" sz="2800" lang="en-US">
                <a:solidFill>
                  <a:srgbClr val="000000"/>
                </a:solidFill>
              </a:rPr>
              <a:t>y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babilidad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problemas 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presa 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entre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ciones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incipales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f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iones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es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olares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es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q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n-US" b="0" sz="2800" lang="es-US">
                <a:solidFill>
                  <a:srgbClr val="000000"/>
                </a:solidFill>
              </a:rPr>
              <a:t>ñ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ucciones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 txBox="1"/>
          <p:nvPr/>
        </p:nvSpPr>
        <p:spPr>
          <a:xfrm>
            <a:off x="1235379" y="994250"/>
            <a:ext cx="7587573" cy="4345305"/>
          </a:xfrm>
          <a:prstGeom prst="rect"/>
        </p:spPr>
        <p:txBody>
          <a:bodyPr rtlCol="0" wrap="square">
            <a:spAutoFit/>
          </a:bodyPr>
          <a:p>
            <a:r>
              <a:rPr altLang="es-US" b="0" sz="2800" lang="en-US">
                <a:solidFill>
                  <a:srgbClr val="000000"/>
                </a:solidFill>
              </a:rPr>
              <a:t>Estás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iones 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portancia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go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7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9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b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b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g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4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3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3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endParaRPr sz="2800" lang="es-US">
              <a:solidFill>
                <a:srgbClr val="000000"/>
              </a:solidFill>
            </a:endParaRPr>
          </a:p>
          <a:p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n-US" b="0" sz="2800" lang="es-US">
                <a:solidFill>
                  <a:srgbClr val="000000"/>
                </a:solidFill>
              </a:rPr>
              <a:t>área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oducción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sa </a:t>
            </a:r>
            <a:endParaRPr sz="2800" lang="es-US">
              <a:solidFill>
                <a:srgbClr val="000000"/>
              </a:solidFill>
            </a:endParaRPr>
          </a:p>
          <a:p>
            <a:r>
              <a:rPr altLang="es-US" b="0" sz="2800" lang="en-US">
                <a:solidFill>
                  <a:srgbClr val="000000"/>
                </a:solidFill>
              </a:rPr>
              <a:t>Conociendo </a:t>
            </a:r>
            <a:r>
              <a:rPr altLang="es-US" b="0" sz="2800" lang="en-US">
                <a:solidFill>
                  <a:srgbClr val="000000"/>
                </a:solidFill>
              </a:rPr>
              <a:t>q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7</a:t>
            </a:r>
            <a:r>
              <a:rPr altLang="es-US" b="0" sz="2800" lang="en-US">
                <a:solidFill>
                  <a:srgbClr val="000000"/>
                </a:solidFill>
              </a:rPr>
              <a:t>0</a:t>
            </a:r>
            <a:r>
              <a:rPr altLang="es-US" b="0" sz="2800" lang="en-US">
                <a:solidFill>
                  <a:srgbClr val="000000"/>
                </a:solidFill>
              </a:rPr>
              <a:t>%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de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nfianza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9</a:t>
            </a:r>
            <a:r>
              <a:rPr altLang="es-US" b="0" sz="2800" lang="en-US">
                <a:solidFill>
                  <a:srgbClr val="000000"/>
                </a:solidFill>
              </a:rPr>
              <a:t>4</a:t>
            </a:r>
            <a:r>
              <a:rPr altLang="es-US" b="0" sz="2800" lang="en-US">
                <a:solidFill>
                  <a:srgbClr val="000000"/>
                </a:solidFill>
              </a:rPr>
              <a:t>%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>
            <a:spLocks noGrp="1"/>
          </p:cNvSpPr>
          <p:nvPr>
            <p:ph idx="1"/>
          </p:nvPr>
        </p:nvSpPr>
        <p:spPr>
          <a:xfrm>
            <a:off x="1176195" y="539832"/>
            <a:ext cx="7822346" cy="4800600"/>
          </a:xfrm>
        </p:spPr>
        <p:txBody>
          <a:bodyPr>
            <a:normAutofit fontScale="94821" lnSpcReduction="20000"/>
          </a:bodyPr>
          <a:p>
            <a:pPr indent="0" marL="82296">
              <a:buNone/>
            </a:pPr>
            <a:r>
              <a:rPr altLang="es-US" b="1" sz="3368" lang="en-US"/>
              <a:t>F</a:t>
            </a:r>
            <a:r>
              <a:rPr altLang="en-US" b="1" sz="3368" lang="es-US"/>
              <a:t>órmulas</a:t>
            </a:r>
            <a:r>
              <a:rPr altLang="es-US" b="1" sz="2800" lang="en-US"/>
              <a:t>:</a:t>
            </a:r>
            <a:endParaRPr b="1" sz="3368" lang="es-US"/>
          </a:p>
          <a:p>
            <a:pPr indent="0" marL="82296">
              <a:buNone/>
            </a:pP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v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i</a:t>
            </a:r>
            <a:r>
              <a:rPr altLang="es-US" sz="2800" lang="en-US"/>
              <a:t>m</a:t>
            </a:r>
            <a:r>
              <a:rPr altLang="es-US" sz="2800" lang="en-US"/>
              <a:t>p</a:t>
            </a:r>
            <a:r>
              <a:rPr altLang="es-US" sz="2800" lang="en-US"/>
              <a:t>ortancia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total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d</a:t>
            </a:r>
            <a:r>
              <a:rPr altLang="es-US" sz="2800" lang="en-US"/>
              <a:t>u</a:t>
            </a:r>
            <a:r>
              <a:rPr altLang="es-US" sz="2800" lang="en-US"/>
              <a:t>c</a:t>
            </a:r>
            <a:r>
              <a:rPr altLang="es-US" sz="2800" lang="en-US"/>
              <a:t>c</a:t>
            </a:r>
            <a:r>
              <a:rPr altLang="es-US" sz="2800" lang="en-US"/>
              <a:t>i</a:t>
            </a:r>
            <a:r>
              <a:rPr altLang="en-US" sz="2800" lang="es-US"/>
              <a:t>ó</a:t>
            </a:r>
            <a:r>
              <a:rPr altLang="es-US" sz="2800" lang="en-US"/>
              <a:t>n</a:t>
            </a:r>
            <a:r>
              <a:rPr altLang="es-US" sz="2800" lang="en-US"/>
              <a:t> </a:t>
            </a:r>
            <a:r>
              <a:rPr altLang="es-US" sz="2800" lang="en-US"/>
              <a:t>*</a:t>
            </a:r>
            <a:r>
              <a:rPr altLang="es-US" sz="2800" lang="en-US"/>
              <a:t>r</a:t>
            </a:r>
            <a:r>
              <a:rPr altLang="es-US" sz="2800" lang="en-US"/>
              <a:t>a</a:t>
            </a:r>
            <a:r>
              <a:rPr altLang="es-US" sz="2800" lang="en-US"/>
              <a:t>n</a:t>
            </a:r>
            <a:r>
              <a:rPr altLang="es-US" sz="2800" lang="en-US"/>
              <a:t>g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 </a:t>
            </a: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babilidad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ocurrencia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d</a:t>
            </a:r>
            <a:r>
              <a:rPr altLang="es-US" sz="2800" lang="en-US"/>
              <a:t>ucción</a:t>
            </a:r>
            <a:r>
              <a:rPr altLang="es-US" sz="2800" lang="en-US"/>
              <a:t>*</a:t>
            </a:r>
            <a:r>
              <a:rPr altLang="es-US" sz="2800" lang="en-US"/>
              <a:t> </a:t>
            </a:r>
            <a:r>
              <a:rPr altLang="es-US" sz="2800" lang="en-US"/>
              <a:t>r</a:t>
            </a:r>
            <a:r>
              <a:rPr altLang="es-US" sz="2800" lang="en-US"/>
              <a:t>ango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l</a:t>
            </a:r>
            <a:r>
              <a:rPr altLang="es-US" sz="2800" lang="en-US"/>
              <a:t>a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C</a:t>
            </a:r>
            <a:r>
              <a:rPr altLang="es-US" sz="2800" lang="en-US"/>
              <a:t>alculo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R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r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d</a:t>
            </a:r>
            <a:r>
              <a:rPr altLang="es-US" sz="2800" lang="en-US"/>
              <a:t>u</a:t>
            </a:r>
            <a:r>
              <a:rPr altLang="es-US" sz="2800" lang="en-US"/>
              <a:t>c</a:t>
            </a:r>
            <a:r>
              <a:rPr altLang="es-US" sz="2800" lang="en-US"/>
              <a:t>c</a:t>
            </a:r>
            <a:r>
              <a:rPr altLang="es-US" sz="2800" lang="en-US"/>
              <a:t>iones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1</a:t>
            </a:r>
            <a:r>
              <a:rPr altLang="es-US" sz="2800" lang="en-US"/>
              <a:t>/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+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1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2</a:t>
            </a: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C</a:t>
            </a:r>
            <a:r>
              <a:rPr altLang="es-US" sz="2800" lang="en-US"/>
              <a:t>alculo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R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r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al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+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al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2</a:t>
            </a:r>
            <a:endParaRPr sz="2800" lang="es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83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entos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8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7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87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9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89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lastClr="000000" val="windowText"/>
      </a:dk1>
      <a:lt1>
        <a:sysClr lastClr="FFFFFF" val="window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Tema de 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Universidad de Artemisa  Facultad: Ingeniería y Ciencias Empresariales.</dc:title>
  <dc:creator>Osvaldo Borges</dc:creator>
  <cp:lastModifiedBy>Usuario de Windows</cp:lastModifiedBy>
  <dcterms:created xsi:type="dcterms:W3CDTF">2017-11-08T02:12:46Z</dcterms:created>
  <dcterms:modified xsi:type="dcterms:W3CDTF">2026-09-16T17:25:55Z</dcterms:modified>
</cp:coreProperties>
</file>