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5"/>
  </p:notesMasterIdLst>
  <p:sldIdLst>
    <p:sldId id="272" r:id="rId2"/>
    <p:sldId id="257" r:id="rId3"/>
    <p:sldId id="258" r:id="rId4"/>
    <p:sldId id="291" r:id="rId5"/>
    <p:sldId id="292" r:id="rId6"/>
    <p:sldId id="293" r:id="rId7"/>
    <p:sldId id="303" r:id="rId8"/>
    <p:sldId id="294" r:id="rId9"/>
    <p:sldId id="304" r:id="rId10"/>
    <p:sldId id="296" r:id="rId11"/>
    <p:sldId id="297" r:id="rId12"/>
    <p:sldId id="298" r:id="rId13"/>
    <p:sldId id="305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74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04/09/2026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</a:t>
            </a:r>
            <a:r>
              <a:rPr lang="es-ES" b="1" dirty="0"/>
              <a:t>Base de Datos 2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2015861" y="1901129"/>
            <a:ext cx="81242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Introductoria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</a:t>
            </a:r>
            <a:r>
              <a:rPr lang="es-ES" sz="3200" dirty="0" smtClean="0">
                <a:solidFill>
                  <a:schemeClr val="bg1"/>
                </a:solidFill>
              </a:rPr>
              <a:t>2026</a:t>
            </a:r>
          </a:p>
          <a:p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b="1" dirty="0"/>
              <a:t>PLAN TEMÁTICO DE LA </a:t>
            </a:r>
            <a:r>
              <a:rPr lang="es-ES" b="1" dirty="0" smtClean="0"/>
              <a:t>ASIGNATURA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3200" dirty="0" smtClean="0"/>
              <a:t>Introducción </a:t>
            </a:r>
            <a:r>
              <a:rPr lang="es-ES" sz="3200" dirty="0"/>
              <a:t>al lenguaje </a:t>
            </a:r>
            <a:r>
              <a:rPr lang="es-ES" sz="3200" dirty="0" smtClean="0"/>
              <a:t>SQL.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 smtClean="0"/>
              <a:t>Creación </a:t>
            </a:r>
            <a:r>
              <a:rPr lang="es-ES" sz="3200" dirty="0"/>
              <a:t>de consultas en el lenguaje SQL.	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 smtClean="0"/>
              <a:t>Actualización </a:t>
            </a:r>
            <a:r>
              <a:rPr lang="es-ES" sz="3200" dirty="0"/>
              <a:t>de Bases de Datos mediante el lenguaje SQL.	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3200" dirty="0" smtClean="0"/>
              <a:t>Creación </a:t>
            </a:r>
            <a:r>
              <a:rPr lang="es-ES" sz="3200" dirty="0"/>
              <a:t>de Bases de Datos en el lenguaje SQL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33607259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b="1" dirty="0"/>
              <a:t>EVALUACIÓN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311400"/>
            <a:ext cx="11029615" cy="2429799"/>
          </a:xfrm>
        </p:spPr>
        <p:txBody>
          <a:bodyPr>
            <a:noAutofit/>
          </a:bodyPr>
          <a:lstStyle/>
          <a:p>
            <a:pPr algn="just"/>
            <a:r>
              <a:rPr lang="es-ES" sz="3200" dirty="0" smtClean="0"/>
              <a:t>Actividades sistemáticas</a:t>
            </a:r>
          </a:p>
          <a:p>
            <a:pPr algn="just"/>
            <a:r>
              <a:rPr lang="es-ES" sz="3200" dirty="0" smtClean="0"/>
              <a:t>Tareas o trabajos independientes</a:t>
            </a:r>
          </a:p>
          <a:p>
            <a:pPr algn="just"/>
            <a:r>
              <a:rPr lang="es-ES" sz="3200" dirty="0" smtClean="0"/>
              <a:t>Proyecto final integrador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440273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/>
              <a:t>Introducción al lenguaje SQL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/>
              <a:t>Reseña histórica de SQL</a:t>
            </a:r>
          </a:p>
          <a:p>
            <a:r>
              <a:rPr lang="es-ES" sz="3200" dirty="0"/>
              <a:t>Funcionamiento y características de SQL</a:t>
            </a:r>
          </a:p>
          <a:p>
            <a:r>
              <a:rPr lang="es-ES" sz="3200" dirty="0"/>
              <a:t>Conceptos básicos de bases de datos</a:t>
            </a:r>
          </a:p>
          <a:p>
            <a:r>
              <a:rPr lang="es-ES" sz="3200" dirty="0"/>
              <a:t>Elementos del lenguaje </a:t>
            </a:r>
            <a:r>
              <a:rPr lang="es-ES" sz="3200" dirty="0" smtClean="0"/>
              <a:t>SQL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869263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historia </a:t>
            </a:r>
            <a:r>
              <a:rPr lang="es-ES" dirty="0"/>
              <a:t>del Lenguaje </a:t>
            </a:r>
            <a:r>
              <a:rPr lang="es-ES" dirty="0" smtClean="0"/>
              <a:t>SQL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501338"/>
            <a:ext cx="11029615" cy="3678303"/>
          </a:xfrm>
        </p:spPr>
        <p:txBody>
          <a:bodyPr>
            <a:noAutofit/>
          </a:bodyPr>
          <a:lstStyle/>
          <a:p>
            <a:r>
              <a:rPr lang="es-ES" sz="3200" dirty="0"/>
              <a:t>Origen: Desarrollado por IBM en los años 70 (proyecto </a:t>
            </a:r>
            <a:r>
              <a:rPr lang="es-ES" sz="3200" dirty="0" err="1"/>
              <a:t>System</a:t>
            </a:r>
            <a:r>
              <a:rPr lang="es-ES" sz="3200" dirty="0"/>
              <a:t> R).</a:t>
            </a:r>
          </a:p>
          <a:p>
            <a:r>
              <a:rPr lang="es-ES" sz="3200" dirty="0"/>
              <a:t>Estandarización: SQL-86 por ANSI, seguido por SQL-92, SQL:1999, etc.</a:t>
            </a:r>
          </a:p>
          <a:p>
            <a:r>
              <a:rPr lang="es-ES" sz="3200" dirty="0"/>
              <a:t>Evolución: Ampliamente adoptado en SGBD como Oracle, </a:t>
            </a:r>
            <a:r>
              <a:rPr lang="es-ES" sz="3200" dirty="0" err="1"/>
              <a:t>MySQL</a:t>
            </a:r>
            <a:r>
              <a:rPr lang="es-ES" sz="3200" dirty="0"/>
              <a:t>, </a:t>
            </a:r>
            <a:r>
              <a:rPr lang="es-ES" sz="3200" dirty="0" err="1"/>
              <a:t>PostgreSQL</a:t>
            </a:r>
            <a:r>
              <a:rPr lang="es-ES" sz="3200" dirty="0"/>
              <a:t>, SQL Server.</a:t>
            </a:r>
          </a:p>
          <a:p>
            <a:r>
              <a:rPr lang="es-ES" sz="3200" dirty="0"/>
              <a:t>Importancia: Estándar para gestionar bases de datos relacionales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673702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¿Qué es SQL y cómo funciona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3" y="2244665"/>
            <a:ext cx="11029615" cy="4027798"/>
          </a:xfrm>
        </p:spPr>
        <p:txBody>
          <a:bodyPr>
            <a:noAutofit/>
          </a:bodyPr>
          <a:lstStyle/>
          <a:p>
            <a:r>
              <a:rPr lang="es-ES" sz="3200" dirty="0"/>
              <a:t>Definición: Lenguaje de consulta estructurado (</a:t>
            </a:r>
            <a:r>
              <a:rPr lang="es-ES" sz="3200" dirty="0" err="1"/>
              <a:t>Structured</a:t>
            </a:r>
            <a:r>
              <a:rPr lang="es-ES" sz="3200" dirty="0"/>
              <a:t> </a:t>
            </a:r>
            <a:r>
              <a:rPr lang="es-ES" sz="3200" dirty="0" err="1"/>
              <a:t>Query</a:t>
            </a:r>
            <a:r>
              <a:rPr lang="es-ES" sz="3200" dirty="0"/>
              <a:t> </a:t>
            </a:r>
            <a:r>
              <a:rPr lang="es-ES" sz="3200" dirty="0" err="1"/>
              <a:t>Language</a:t>
            </a:r>
            <a:r>
              <a:rPr lang="es-ES" sz="3200" dirty="0"/>
              <a:t>) para gestionar bases de datos relacionales.</a:t>
            </a:r>
          </a:p>
          <a:p>
            <a:r>
              <a:rPr lang="es-ES" sz="3200" dirty="0"/>
              <a:t>Funcionamiento</a:t>
            </a:r>
            <a:r>
              <a:rPr lang="es-ES" sz="3200" dirty="0" smtClean="0"/>
              <a:t>:</a:t>
            </a:r>
          </a:p>
          <a:p>
            <a:pPr lvl="1"/>
            <a:r>
              <a:rPr lang="es-ES" sz="2800" dirty="0" smtClean="0"/>
              <a:t>Interactúa </a:t>
            </a:r>
            <a:r>
              <a:rPr lang="es-ES" sz="2800" dirty="0"/>
              <a:t>con SGBD para crear, consultar, actualizar y administrar datos.</a:t>
            </a:r>
          </a:p>
          <a:p>
            <a:pPr lvl="1"/>
            <a:r>
              <a:rPr lang="es-ES" sz="2800" dirty="0"/>
              <a:t>Usa sentencias para definir estructuras, manipular datos y controlar acceso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2012495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¿Qué es SQL y cómo funciona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389044"/>
            <a:ext cx="11029615" cy="36783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800" dirty="0" smtClean="0"/>
              <a:t>Características </a:t>
            </a:r>
            <a:r>
              <a:rPr lang="es-ES" sz="2800" dirty="0"/>
              <a:t>principales</a:t>
            </a:r>
            <a:r>
              <a:rPr lang="es-ES" sz="2800" dirty="0" smtClean="0"/>
              <a:t>:</a:t>
            </a:r>
          </a:p>
          <a:p>
            <a:r>
              <a:rPr lang="es-ES" sz="2800" dirty="0" smtClean="0"/>
              <a:t>Declarativo</a:t>
            </a:r>
            <a:r>
              <a:rPr lang="es-ES" sz="2800" dirty="0"/>
              <a:t>: Describe "qué" hacer, no "cómo".</a:t>
            </a:r>
          </a:p>
          <a:p>
            <a:r>
              <a:rPr lang="es-ES" sz="2800" dirty="0"/>
              <a:t>Estandarizado: Compatible con múltiples SGBD.</a:t>
            </a:r>
          </a:p>
          <a:p>
            <a:r>
              <a:rPr lang="es-ES" sz="2800" dirty="0"/>
              <a:t>Versátil: Soporta consultas, actualizaciones, definición de esquemas y seguridad.</a:t>
            </a:r>
          </a:p>
          <a:p>
            <a:r>
              <a:rPr lang="es-ES" sz="2800" dirty="0" err="1" smtClean="0"/>
              <a:t>Ventajas:Fácil</a:t>
            </a:r>
            <a:r>
              <a:rPr lang="es-ES" sz="2800" dirty="0" smtClean="0"/>
              <a:t> </a:t>
            </a:r>
            <a:r>
              <a:rPr lang="es-ES" sz="2800" dirty="0"/>
              <a:t>de aprender, potente para manejar grandes volúmenes de datos, portable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12105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Fundamentos de Bases de </a:t>
            </a:r>
            <a:r>
              <a:rPr lang="es-ES" dirty="0" smtClean="0"/>
              <a:t>Datos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64454"/>
            <a:ext cx="11029615" cy="4380725"/>
          </a:xfrm>
        </p:spPr>
        <p:txBody>
          <a:bodyPr>
            <a:normAutofit/>
          </a:bodyPr>
          <a:lstStyle/>
          <a:p>
            <a:r>
              <a:rPr lang="es-ES" sz="2800" dirty="0" smtClean="0"/>
              <a:t>Datos</a:t>
            </a:r>
            <a:r>
              <a:rPr lang="es-ES" sz="2800" dirty="0"/>
              <a:t>: Información procesable (números, texto, etc.).</a:t>
            </a:r>
          </a:p>
          <a:p>
            <a:r>
              <a:rPr lang="es-ES" sz="2800" dirty="0"/>
              <a:t>Base de Datos: Conjunto organizado de datos, generalmente en tablas.</a:t>
            </a:r>
          </a:p>
          <a:p>
            <a:r>
              <a:rPr lang="es-ES" sz="2800" dirty="0"/>
              <a:t>Sistema de Bases de Datos: Software + datos + hardware para gestionar información.</a:t>
            </a:r>
          </a:p>
          <a:p>
            <a:r>
              <a:rPr lang="es-ES" sz="2800" dirty="0"/>
              <a:t>SGBD: Sistema Gestor de Bases de Datos (ej. </a:t>
            </a:r>
            <a:r>
              <a:rPr lang="es-ES" sz="2800" dirty="0" err="1"/>
              <a:t>MySQL</a:t>
            </a:r>
            <a:r>
              <a:rPr lang="es-ES" sz="2800" dirty="0"/>
              <a:t>, </a:t>
            </a:r>
            <a:r>
              <a:rPr lang="es-ES" sz="2800" dirty="0" err="1"/>
              <a:t>PostgreSQL</a:t>
            </a:r>
            <a:r>
              <a:rPr lang="es-ES" sz="2800" dirty="0"/>
              <a:t>).</a:t>
            </a:r>
          </a:p>
          <a:p>
            <a:r>
              <a:rPr lang="es-ES" sz="2800" dirty="0"/>
              <a:t>Objetos/Entidades: Representan elementos del mundo real (ej. Cliente, Producto</a:t>
            </a:r>
            <a:r>
              <a:rPr lang="es-ES" sz="2800" dirty="0" smtClean="0"/>
              <a:t>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618114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Fundamentos de Bases de </a:t>
            </a:r>
            <a:r>
              <a:rPr lang="es-ES" dirty="0" smtClean="0"/>
              <a:t>Datos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64454"/>
            <a:ext cx="11029615" cy="4380725"/>
          </a:xfrm>
        </p:spPr>
        <p:txBody>
          <a:bodyPr>
            <a:normAutofit/>
          </a:bodyPr>
          <a:lstStyle/>
          <a:p>
            <a:r>
              <a:rPr lang="es-ES" sz="2800" dirty="0" smtClean="0"/>
              <a:t>Ocurrencia</a:t>
            </a:r>
            <a:r>
              <a:rPr lang="es-ES" sz="2800" dirty="0"/>
              <a:t>: Instancia específica de una entidad (ej. Cliente "Juan Pérez").</a:t>
            </a:r>
          </a:p>
          <a:p>
            <a:r>
              <a:rPr lang="es-ES" sz="2800" dirty="0"/>
              <a:t>Registro: Fila en una tabla.</a:t>
            </a:r>
          </a:p>
          <a:p>
            <a:r>
              <a:rPr lang="es-ES" sz="2800" dirty="0"/>
              <a:t>Campo/Atributo: Columna en una tabla (ej. Nombre, Edad).</a:t>
            </a:r>
          </a:p>
          <a:p>
            <a:r>
              <a:rPr lang="es-ES" sz="2800" dirty="0"/>
              <a:t>Dominio: Conjunto de valores válidos para un atributo.</a:t>
            </a:r>
          </a:p>
          <a:p>
            <a:r>
              <a:rPr lang="es-ES" sz="2800" dirty="0"/>
              <a:t>Campo clave: Atributo que identifica un registro de forma única (llave primaria</a:t>
            </a:r>
            <a:r>
              <a:rPr lang="es-ES" sz="2800" dirty="0" smtClean="0"/>
              <a:t>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33598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Elementos básicos de SQL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7697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Comandos: Instrucciones para interactuar con la base de datos.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Tipos: DDL (Definición), DML (Manipulación), DCL (Control), TCL (Transacciones).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Sentencias: Instrucciones específicas (ej. SELECT, INSERT, CREATE).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Nombres: Identificadores para tablas, columnas, etc. (ej. tabla "Clientes").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Tipos de datos: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Numéricos: INT, DECIMAL, FLOAT.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Texto: VARCHAR, CHAR, TEXT.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Fecha/Hora: DATE, TIME, DATETIME.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Otros: BOOLEAN, BLOB</a:t>
            </a:r>
            <a:r>
              <a:rPr lang="es-ES" sz="2400" dirty="0" smtClean="0"/>
              <a:t>.</a:t>
            </a: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264350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/>
              <a:t>Elementos avanzados de </a:t>
            </a:r>
            <a:r>
              <a:rPr lang="es-ES" dirty="0" smtClean="0"/>
              <a:t>SQL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332599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Constantes: Valores fijos (ej. 100, "Juan").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Expresiones: Combinaciones de valores, operadores y funciones (ej. salario * 1.1).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Funciones internas</a:t>
            </a:r>
            <a:r>
              <a:rPr lang="es-ES" sz="2800" dirty="0" smtClean="0"/>
              <a:t>: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 smtClean="0"/>
              <a:t>Matemáticas</a:t>
            </a:r>
            <a:r>
              <a:rPr lang="es-ES" sz="2400" dirty="0"/>
              <a:t>: ROUND(), ABS().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Texto: CONCAT(), UPPER(), LENGTH().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2400" dirty="0"/>
              <a:t>Fecha: NOW(), DATEADD</a:t>
            </a:r>
            <a:r>
              <a:rPr lang="es-ES" sz="2400" dirty="0" smtClean="0"/>
              <a:t>().</a:t>
            </a:r>
            <a:endParaRPr lang="es-ES" sz="24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Valores nulos: Representan datos desconocidos o no aplicables (NULL).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s-ES" sz="2800" dirty="0"/>
              <a:t>Cláusulas: Componentes de una sentencia (ej. FROM, WHERE, ORDER BY</a:t>
            </a:r>
            <a:r>
              <a:rPr lang="es-ES" sz="2800" dirty="0" smtClean="0"/>
              <a:t>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360048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resumen </a:t>
            </a:r>
            <a:r>
              <a:rPr lang="es-ES" dirty="0"/>
              <a:t>y próximas </a:t>
            </a:r>
            <a:r>
              <a:rPr lang="es-ES" dirty="0" smtClean="0"/>
              <a:t>pasos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s-ES" sz="3200" dirty="0" smtClean="0"/>
              <a:t>Historia </a:t>
            </a:r>
            <a:r>
              <a:rPr lang="es-ES" sz="3200" dirty="0"/>
              <a:t>y características de SQL.</a:t>
            </a:r>
          </a:p>
          <a:p>
            <a:pPr algn="just"/>
            <a:r>
              <a:rPr lang="es-ES" sz="3200" dirty="0"/>
              <a:t>Conceptos básicos: datos, bases de datos, SGBD, entidades, atributos, llaves.</a:t>
            </a:r>
          </a:p>
          <a:p>
            <a:pPr algn="just"/>
            <a:r>
              <a:rPr lang="es-ES" sz="3200" dirty="0"/>
              <a:t>Elementos de SQL: comandos, sentencias, tipos de datos, constantes, expresiones, funciones, valores nulos, cláusulas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257940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s-ES" dirty="0" smtClean="0"/>
              <a:t>resumen </a:t>
            </a:r>
            <a:r>
              <a:rPr lang="es-ES" dirty="0"/>
              <a:t>y próximas </a:t>
            </a:r>
            <a:r>
              <a:rPr lang="es-ES" dirty="0" smtClean="0"/>
              <a:t>pasos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 smtClean="0"/>
              <a:t>Próximos </a:t>
            </a:r>
            <a:r>
              <a:rPr lang="es-ES" sz="2800" dirty="0"/>
              <a:t>pasos</a:t>
            </a:r>
            <a:r>
              <a:rPr lang="es-ES" sz="2800" dirty="0" smtClean="0"/>
              <a:t>:</a:t>
            </a:r>
          </a:p>
          <a:p>
            <a:r>
              <a:rPr lang="es-ES" sz="2800" dirty="0" smtClean="0"/>
              <a:t>Clase </a:t>
            </a:r>
            <a:r>
              <a:rPr lang="es-ES" sz="2800" dirty="0"/>
              <a:t>2: Creación de consultas en SQL (SELECT, WHERE, ORDER BY</a:t>
            </a:r>
            <a:r>
              <a:rPr lang="es-ES" sz="2800" dirty="0" smtClean="0"/>
              <a:t>).</a:t>
            </a:r>
            <a:endParaRPr lang="es-ES" sz="2800" dirty="0"/>
          </a:p>
          <a:p>
            <a:r>
              <a:rPr lang="es-ES" sz="2800" dirty="0"/>
              <a:t>Tarea </a:t>
            </a:r>
            <a:r>
              <a:rPr lang="es-ES" sz="2800" dirty="0" smtClean="0"/>
              <a:t>(</a:t>
            </a:r>
            <a:r>
              <a:rPr lang="es-ES" sz="2800" dirty="0"/>
              <a:t>opcional</a:t>
            </a:r>
            <a:r>
              <a:rPr lang="es-ES" sz="2800" dirty="0" smtClean="0"/>
              <a:t>):</a:t>
            </a:r>
          </a:p>
          <a:p>
            <a:r>
              <a:rPr lang="es-ES" sz="2800" dirty="0" smtClean="0"/>
              <a:t>Diseña </a:t>
            </a:r>
            <a:r>
              <a:rPr lang="es-ES" sz="2800" dirty="0"/>
              <a:t>en papel una tabla para una base de datos de "Productos" (campos, tipos de datos, posibles valores nulos</a:t>
            </a:r>
            <a:r>
              <a:rPr lang="es-ES" sz="2800" dirty="0" smtClean="0"/>
              <a:t>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79464107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247</TotalTime>
  <Words>660</Words>
  <Application>Microsoft Office PowerPoint</Application>
  <PresentationFormat>Panorámica</PresentationFormat>
  <Paragraphs>76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Calibri</vt:lpstr>
      <vt:lpstr>Gill Sans MT</vt:lpstr>
      <vt:lpstr>Wingdings 2</vt:lpstr>
      <vt:lpstr>Dividendo</vt:lpstr>
      <vt:lpstr>ASIGNATURA: Base de Datos 2 </vt:lpstr>
      <vt:lpstr>PLAN TEMÁTICO DE LA ASIGNATURA</vt:lpstr>
      <vt:lpstr>EVALUACIÓN </vt:lpstr>
      <vt:lpstr>Introducción al lenguaje SQL</vt:lpstr>
      <vt:lpstr>historia del Lenguaje SQL</vt:lpstr>
      <vt:lpstr>¿Qué es SQL y cómo funciona?</vt:lpstr>
      <vt:lpstr>¿Qué es SQL y cómo funciona?</vt:lpstr>
      <vt:lpstr>Fundamentos de Bases de Datos</vt:lpstr>
      <vt:lpstr>Fundamentos de Bases de Datos</vt:lpstr>
      <vt:lpstr>Elementos básicos de SQL</vt:lpstr>
      <vt:lpstr>Elementos avanzados de SQL</vt:lpstr>
      <vt:lpstr>resumen y próximas pasos</vt:lpstr>
      <vt:lpstr>resumen y próximas pasos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Artemisa PC</cp:lastModifiedBy>
  <cp:revision>38</cp:revision>
  <dcterms:created xsi:type="dcterms:W3CDTF">2025-09-05T22:17:33Z</dcterms:created>
  <dcterms:modified xsi:type="dcterms:W3CDTF">2026-09-05T01:10:25Z</dcterms:modified>
</cp:coreProperties>
</file>