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70" r:id="rId2"/>
    <p:sldId id="257" r:id="rId3"/>
    <p:sldId id="258" r:id="rId4"/>
    <p:sldId id="259" r:id="rId5"/>
    <p:sldId id="260" r:id="rId6"/>
    <p:sldId id="279" r:id="rId7"/>
    <p:sldId id="261" r:id="rId8"/>
    <p:sldId id="262" r:id="rId9"/>
    <p:sldId id="271" r:id="rId10"/>
    <p:sldId id="263" r:id="rId11"/>
    <p:sldId id="264" r:id="rId12"/>
    <p:sldId id="265" r:id="rId13"/>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4" autoAdjust="0"/>
    <p:restoredTop sz="94660"/>
  </p:normalViewPr>
  <p:slideViewPr>
    <p:cSldViewPr>
      <p:cViewPr varScale="1">
        <p:scale>
          <a:sx n="75" d="100"/>
          <a:sy n="75" d="100"/>
        </p:scale>
        <p:origin x="117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F38CD1D0-97A0-47CF-AF48-92728C90FE2D}" type="datetimeFigureOut">
              <a:rPr lang="es-ES_tradnl" smtClean="0"/>
              <a:t>25/10/2022</a:t>
            </a:fld>
            <a:endParaRPr lang="es-ES_tradnl"/>
          </a:p>
        </p:txBody>
      </p:sp>
      <p:sp>
        <p:nvSpPr>
          <p:cNvPr id="19" name="18 Marcador de pie de página"/>
          <p:cNvSpPr>
            <a:spLocks noGrp="1"/>
          </p:cNvSpPr>
          <p:nvPr>
            <p:ph type="ftr" sz="quarter" idx="11"/>
          </p:nvPr>
        </p:nvSpPr>
        <p:spPr/>
        <p:txBody>
          <a:bodyPr/>
          <a:lstStyle/>
          <a:p>
            <a:endParaRPr lang="es-ES_tradnl"/>
          </a:p>
        </p:txBody>
      </p:sp>
      <p:sp>
        <p:nvSpPr>
          <p:cNvPr id="27" name="2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25/10/2022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F38CD1D0-97A0-47CF-AF48-92728C90FE2D}" type="datetimeFigureOut">
              <a:rPr lang="es-ES_tradnl" smtClean="0"/>
              <a:t>25/10/2022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F38CD1D0-97A0-47CF-AF48-92728C90FE2D}" type="datetimeFigureOut">
              <a:rPr lang="es-ES_tradnl" smtClean="0"/>
              <a:t>25/10/2022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F38CD1D0-97A0-47CF-AF48-92728C90FE2D}" type="datetimeFigureOut">
              <a:rPr lang="es-ES_tradnl" smtClean="0"/>
              <a:t>25/10/2022</a:t>
            </a:fld>
            <a:endParaRPr lang="es-ES_tradnl"/>
          </a:p>
        </p:txBody>
      </p:sp>
      <p:sp>
        <p:nvSpPr>
          <p:cNvPr id="8" name="7 Marcador de pie de página"/>
          <p:cNvSpPr>
            <a:spLocks noGrp="1"/>
          </p:cNvSpPr>
          <p:nvPr>
            <p:ph type="ftr" sz="quarter" idx="11"/>
          </p:nvPr>
        </p:nvSpPr>
        <p:spPr/>
        <p:txBody>
          <a:bodyPr/>
          <a:lstStyle/>
          <a:p>
            <a:endParaRPr lang="es-ES_tradnl"/>
          </a:p>
        </p:txBody>
      </p:sp>
      <p:sp>
        <p:nvSpPr>
          <p:cNvPr id="9" name="8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F38CD1D0-97A0-47CF-AF48-92728C90FE2D}" type="datetimeFigureOut">
              <a:rPr lang="es-ES_tradnl" smtClean="0"/>
              <a:t>25/10/2022</a:t>
            </a:fld>
            <a:endParaRPr lang="es-ES_tradnl"/>
          </a:p>
        </p:txBody>
      </p:sp>
      <p:sp>
        <p:nvSpPr>
          <p:cNvPr id="4" name="3 Marcador de pie de página"/>
          <p:cNvSpPr>
            <a:spLocks noGrp="1"/>
          </p:cNvSpPr>
          <p:nvPr>
            <p:ph type="ftr" sz="quarter" idx="11"/>
          </p:nvPr>
        </p:nvSpPr>
        <p:spPr/>
        <p:txBody>
          <a:bodyPr/>
          <a:lstStyle/>
          <a:p>
            <a:endParaRPr lang="es-ES_tradnl"/>
          </a:p>
        </p:txBody>
      </p:sp>
      <p:sp>
        <p:nvSpPr>
          <p:cNvPr id="5" name="4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38CD1D0-97A0-47CF-AF48-92728C90FE2D}" type="datetimeFigureOut">
              <a:rPr lang="es-ES_tradnl" smtClean="0"/>
              <a:t>25/10/2022</a:t>
            </a:fld>
            <a:endParaRPr lang="es-ES_tradnl"/>
          </a:p>
        </p:txBody>
      </p:sp>
      <p:sp>
        <p:nvSpPr>
          <p:cNvPr id="3" name="2 Marcador de pie de página"/>
          <p:cNvSpPr>
            <a:spLocks noGrp="1"/>
          </p:cNvSpPr>
          <p:nvPr>
            <p:ph type="ftr" sz="quarter" idx="11"/>
          </p:nvPr>
        </p:nvSpPr>
        <p:spPr/>
        <p:txBody>
          <a:bodyPr/>
          <a:lstStyle/>
          <a:p>
            <a:endParaRPr lang="es-ES_tradnl"/>
          </a:p>
        </p:txBody>
      </p:sp>
      <p:sp>
        <p:nvSpPr>
          <p:cNvPr id="4" name="3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F38CD1D0-97A0-47CF-AF48-92728C90FE2D}" type="datetimeFigureOut">
              <a:rPr lang="es-ES_tradnl" smtClean="0"/>
              <a:t>25/10/2022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F38CD1D0-97A0-47CF-AF48-92728C90FE2D}" type="datetimeFigureOut">
              <a:rPr lang="es-ES_tradnl" smtClean="0"/>
              <a:t>25/10/2022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a:xfrm>
            <a:off x="8077200" y="6356350"/>
            <a:ext cx="609600" cy="365125"/>
          </a:xfrm>
        </p:spPr>
        <p:txBody>
          <a:bodyPr/>
          <a:lstStyle/>
          <a:p>
            <a:fld id="{3310C475-7E41-41A4-B353-7C6C9ED82F49}" type="slidenum">
              <a:rPr lang="es-ES_tradnl" smtClean="0"/>
              <a:t>‹Nº›</a:t>
            </a:fld>
            <a:endParaRPr lang="es-ES_tradnl"/>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25/10/2022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25/10/2022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38CD1D0-97A0-47CF-AF48-92728C90FE2D}" type="datetimeFigureOut">
              <a:rPr lang="es-ES_tradnl" smtClean="0"/>
              <a:t>25/10/2022</a:t>
            </a:fld>
            <a:endParaRPr lang="es-ES_tradnl"/>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_tradnl"/>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310C475-7E41-41A4-B353-7C6C9ED82F49}" type="slidenum">
              <a:rPr lang="es-ES_tradnl" smtClean="0"/>
              <a:t>‹Nº›</a:t>
            </a:fld>
            <a:endParaRPr lang="es-ES_tradnl"/>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756750"/>
            <a:ext cx="9144000" cy="54414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a:lnSpc>
                <a:spcPct val="115000"/>
              </a:lnSpc>
              <a:spcAft>
                <a:spcPts val="1000"/>
              </a:spcAft>
            </a:pPr>
            <a:r>
              <a:rPr lang="es-ES" sz="2400" b="1" spc="35" dirty="0">
                <a:solidFill>
                  <a:srgbClr val="000000"/>
                </a:solidFill>
                <a:effectLst/>
                <a:latin typeface="Arial" panose="020B0604020202020204" pitchFamily="34" charset="0"/>
                <a:ea typeface="Times New Roman" panose="02020603050405020304" pitchFamily="18" charset="0"/>
              </a:rPr>
              <a:t>T</a:t>
            </a:r>
            <a:r>
              <a:rPr lang="es-ES" sz="2400" b="1" dirty="0">
                <a:solidFill>
                  <a:srgbClr val="000000"/>
                </a:solidFill>
                <a:effectLst/>
                <a:latin typeface="Arial" panose="020B0604020202020204" pitchFamily="34" charset="0"/>
                <a:ea typeface="Times New Roman" panose="02020603050405020304" pitchFamily="18" charset="0"/>
              </a:rPr>
              <a:t>EM</a:t>
            </a:r>
            <a:r>
              <a:rPr lang="es-ES" sz="2400" b="1" spc="-20" dirty="0">
                <a:solidFill>
                  <a:srgbClr val="000000"/>
                </a:solidFill>
                <a:effectLst/>
                <a:latin typeface="Arial" panose="020B0604020202020204" pitchFamily="34" charset="0"/>
                <a:ea typeface="Times New Roman" panose="02020603050405020304" pitchFamily="18" charset="0"/>
              </a:rPr>
              <a:t>A</a:t>
            </a:r>
            <a:r>
              <a:rPr lang="es-ES" sz="2400" b="1" dirty="0">
                <a:solidFill>
                  <a:srgbClr val="000000"/>
                </a:solidFill>
                <a:effectLst/>
                <a:latin typeface="Arial" panose="020B0604020202020204" pitchFamily="34" charset="0"/>
                <a:ea typeface="Times New Roman" panose="02020603050405020304" pitchFamily="18" charset="0"/>
              </a:rPr>
              <a:t> 2. Las prá</a:t>
            </a:r>
            <a:r>
              <a:rPr lang="es-ES" sz="2400" b="1" spc="-15" dirty="0">
                <a:solidFill>
                  <a:srgbClr val="000000"/>
                </a:solidFill>
                <a:effectLst/>
                <a:latin typeface="Arial" panose="020B0604020202020204" pitchFamily="34" charset="0"/>
                <a:ea typeface="Times New Roman" panose="02020603050405020304" pitchFamily="18" charset="0"/>
              </a:rPr>
              <a:t>c</a:t>
            </a:r>
            <a:r>
              <a:rPr lang="es-ES" sz="2400" b="1" dirty="0">
                <a:solidFill>
                  <a:srgbClr val="000000"/>
                </a:solidFill>
                <a:effectLst/>
                <a:latin typeface="Arial" panose="020B0604020202020204" pitchFamily="34" charset="0"/>
                <a:ea typeface="Times New Roman" panose="02020603050405020304" pitchFamily="18" charset="0"/>
              </a:rPr>
              <a:t>ticas</a:t>
            </a:r>
            <a:r>
              <a:rPr lang="es-ES" sz="2400" b="1" spc="-15" dirty="0">
                <a:solidFill>
                  <a:srgbClr val="000000"/>
                </a:solidFill>
                <a:effectLst/>
                <a:latin typeface="Arial" panose="020B0604020202020204" pitchFamily="34" charset="0"/>
                <a:ea typeface="Times New Roman" panose="02020603050405020304" pitchFamily="18" charset="0"/>
              </a:rPr>
              <a:t> </a:t>
            </a:r>
            <a:r>
              <a:rPr lang="es-ES" sz="2400" b="1" dirty="0">
                <a:solidFill>
                  <a:srgbClr val="000000"/>
                </a:solidFill>
                <a:effectLst/>
                <a:latin typeface="Arial" panose="020B0604020202020204" pitchFamily="34" charset="0"/>
                <a:ea typeface="Times New Roman" panose="02020603050405020304" pitchFamily="18" charset="0"/>
              </a:rPr>
              <a:t>d</a:t>
            </a:r>
            <a:r>
              <a:rPr lang="es-ES" sz="2400" b="1" spc="-15" dirty="0">
                <a:solidFill>
                  <a:srgbClr val="000000"/>
                </a:solidFill>
                <a:effectLst/>
                <a:latin typeface="Arial" panose="020B0604020202020204" pitchFamily="34" charset="0"/>
                <a:ea typeface="Times New Roman" panose="02020603050405020304" pitchFamily="18" charset="0"/>
              </a:rPr>
              <a:t>e</a:t>
            </a:r>
            <a:r>
              <a:rPr lang="es-ES" sz="2400" b="1" dirty="0">
                <a:solidFill>
                  <a:srgbClr val="000000"/>
                </a:solidFill>
                <a:effectLst/>
                <a:latin typeface="Arial" panose="020B0604020202020204" pitchFamily="34" charset="0"/>
                <a:ea typeface="Times New Roman" panose="02020603050405020304" pitchFamily="18" charset="0"/>
              </a:rPr>
              <a:t>portivas en la N</a:t>
            </a:r>
            <a:r>
              <a:rPr lang="es-ES" sz="2400" b="1" spc="-15" dirty="0">
                <a:solidFill>
                  <a:srgbClr val="000000"/>
                </a:solidFill>
                <a:effectLst/>
                <a:latin typeface="Arial" panose="020B0604020202020204" pitchFamily="34" charset="0"/>
                <a:ea typeface="Times New Roman" panose="02020603050405020304" pitchFamily="18" charset="0"/>
              </a:rPr>
              <a:t>e</a:t>
            </a:r>
            <a:r>
              <a:rPr lang="es-ES" sz="2400" b="1" dirty="0">
                <a:solidFill>
                  <a:srgbClr val="000000"/>
                </a:solidFill>
                <a:effectLst/>
                <a:latin typeface="Arial" panose="020B0604020202020204" pitchFamily="34" charset="0"/>
                <a:ea typeface="Times New Roman" panose="02020603050405020304" pitchFamily="18" charset="0"/>
              </a:rPr>
              <a:t>oco</a:t>
            </a:r>
            <a:r>
              <a:rPr lang="es-ES" sz="2400" b="1" spc="-15" dirty="0">
                <a:solidFill>
                  <a:srgbClr val="000000"/>
                </a:solidFill>
                <a:effectLst/>
                <a:latin typeface="Arial" panose="020B0604020202020204" pitchFamily="34" charset="0"/>
                <a:ea typeface="Times New Roman" panose="02020603050405020304" pitchFamily="18" charset="0"/>
              </a:rPr>
              <a:t>l</a:t>
            </a:r>
            <a:r>
              <a:rPr lang="es-ES" sz="2400" b="1" dirty="0">
                <a:solidFill>
                  <a:srgbClr val="000000"/>
                </a:solidFill>
                <a:effectLst/>
                <a:latin typeface="Arial" panose="020B0604020202020204" pitchFamily="34" charset="0"/>
                <a:ea typeface="Times New Roman" panose="02020603050405020304" pitchFamily="18" charset="0"/>
              </a:rPr>
              <a:t>oni</a:t>
            </a:r>
            <a:r>
              <a:rPr lang="es-ES" sz="2400" b="1" spc="40" dirty="0">
                <a:solidFill>
                  <a:srgbClr val="000000"/>
                </a:solidFill>
                <a:effectLst/>
                <a:latin typeface="Arial" panose="020B0604020202020204" pitchFamily="34" charset="0"/>
                <a:ea typeface="Times New Roman" panose="02020603050405020304" pitchFamily="18" charset="0"/>
              </a:rPr>
              <a:t>a</a:t>
            </a:r>
            <a:endParaRPr lang="es-VE" sz="2400" dirty="0">
              <a:effectLst/>
              <a:latin typeface="Arial" panose="020B0604020202020204" pitchFamily="34" charset="0"/>
              <a:ea typeface="Calibri" panose="020F0502020204030204" pitchFamily="34" charset="0"/>
            </a:endParaRPr>
          </a:p>
          <a:p>
            <a:pPr algn="just">
              <a:lnSpc>
                <a:spcPct val="150000"/>
              </a:lnSpc>
            </a:pPr>
            <a:r>
              <a:rPr lang="es-ES_tradnl" sz="2400" dirty="0">
                <a:effectLst/>
                <a:latin typeface="Arial" panose="020B0604020202020204" pitchFamily="34" charset="0"/>
                <a:ea typeface="Calibri" panose="020F0502020204030204" pitchFamily="34" charset="0"/>
              </a:rPr>
              <a:t> “Nuestros deportistas fueron sometidos a todo género de agresiones, hostigamiento, amenazas, tuvieron que vivir en una tensión permanente durante esos días, muchas veces teniendo que velar por la seguridad de los compañeros atletas…”</a:t>
            </a:r>
            <a:endParaRPr lang="es-VE" sz="2400" dirty="0">
              <a:effectLst/>
              <a:latin typeface="Arial" panose="020B0604020202020204" pitchFamily="34" charset="0"/>
              <a:ea typeface="Calibri" panose="020F0502020204030204" pitchFamily="34" charset="0"/>
            </a:endParaRPr>
          </a:p>
          <a:p>
            <a:pPr algn="just">
              <a:lnSpc>
                <a:spcPct val="150000"/>
              </a:lnSpc>
            </a:pPr>
            <a:r>
              <a:rPr lang="es-ES_tradnl" sz="2400" dirty="0">
                <a:effectLst/>
                <a:latin typeface="Arial" panose="020B0604020202020204" pitchFamily="34" charset="0"/>
                <a:ea typeface="Calibri" panose="020F0502020204030204" pitchFamily="34" charset="0"/>
              </a:rPr>
              <a:t>                                                          Fidel Castro Ruz 20.06.1966</a:t>
            </a:r>
          </a:p>
          <a:p>
            <a:pPr algn="just">
              <a:lnSpc>
                <a:spcPct val="150000"/>
              </a:lnSpc>
            </a:pPr>
            <a:endParaRPr lang="es-ES_tradnl" sz="2400" dirty="0">
              <a:effectLst/>
              <a:latin typeface="Arial" panose="020B0604020202020204" pitchFamily="34" charset="0"/>
              <a:ea typeface="Calibri" panose="020F0502020204030204" pitchFamily="34" charset="0"/>
            </a:endParaRPr>
          </a:p>
          <a:p>
            <a:pPr algn="just">
              <a:lnSpc>
                <a:spcPct val="150000"/>
              </a:lnSpc>
            </a:pPr>
            <a:r>
              <a:rPr lang="es-ES_tradnl" sz="2400" b="1" dirty="0">
                <a:effectLst/>
                <a:latin typeface="Arial" panose="020B0604020202020204" pitchFamily="34" charset="0"/>
                <a:ea typeface="Calibri" panose="020F0502020204030204" pitchFamily="34" charset="0"/>
              </a:rPr>
              <a:t>Sumario:</a:t>
            </a:r>
            <a:r>
              <a:rPr lang="es-ES_tradnl" sz="2400" dirty="0">
                <a:effectLst/>
                <a:latin typeface="Arial" panose="020B0604020202020204" pitchFamily="34" charset="0"/>
                <a:ea typeface="Calibri" panose="020F0502020204030204" pitchFamily="34" charset="0"/>
              </a:rPr>
              <a:t> </a:t>
            </a:r>
            <a:r>
              <a:rPr lang="es-ES" sz="2400" spc="40" dirty="0">
                <a:solidFill>
                  <a:srgbClr val="000000"/>
                </a:solidFill>
                <a:latin typeface="Arial" panose="020B0604020202020204" pitchFamily="34" charset="0"/>
                <a:ea typeface="Calibri" panose="020F0502020204030204" pitchFamily="34" charset="0"/>
              </a:rPr>
              <a:t>l</a:t>
            </a:r>
            <a:r>
              <a:rPr lang="es-ES" sz="2400" spc="40" dirty="0">
                <a:solidFill>
                  <a:srgbClr val="000000"/>
                </a:solidFill>
                <a:effectLst/>
                <a:latin typeface="Arial" panose="020B0604020202020204" pitchFamily="34" charset="0"/>
                <a:ea typeface="Times New Roman" panose="02020603050405020304" pitchFamily="18" charset="0"/>
              </a:rPr>
              <a:t>a actividad física en Cuba durante la época Neocolonial. Caracterización</a:t>
            </a:r>
            <a:r>
              <a:rPr lang="es-ES" sz="2400" dirty="0">
                <a:effectLst/>
                <a:latin typeface="Arial" panose="020B0604020202020204" pitchFamily="34" charset="0"/>
                <a:ea typeface="Calibri" panose="020F0502020204030204" pitchFamily="34" charset="0"/>
              </a:rPr>
              <a:t> </a:t>
            </a:r>
            <a:endParaRPr lang="es-VE" sz="2400" dirty="0">
              <a:effectLst/>
              <a:latin typeface="Arial" panose="020B0604020202020204" pitchFamily="34" charset="0"/>
              <a:ea typeface="Calibri" panose="020F0502020204030204" pitchFamily="34" charset="0"/>
            </a:endParaRPr>
          </a:p>
          <a:p>
            <a:pPr algn="just">
              <a:lnSpc>
                <a:spcPct val="150000"/>
              </a:lnSpc>
            </a:pPr>
            <a:endParaRPr lang="es-VE" sz="1800" dirty="0">
              <a:effectLst/>
              <a:latin typeface="Arial" panose="020B0604020202020204" pitchFamily="34" charset="0"/>
              <a:ea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426148"/>
            <a:ext cx="9144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lnSpc>
                <a:spcPct val="150000"/>
              </a:lnSpc>
            </a:pPr>
            <a:r>
              <a:rPr lang="es-ES_tradnl" sz="2400" dirty="0">
                <a:effectLst/>
                <a:latin typeface="Arial" panose="020B0604020202020204" pitchFamily="34" charset="0"/>
                <a:ea typeface="Calibri" panose="020F0502020204030204" pitchFamily="34" charset="0"/>
              </a:rPr>
              <a:t>La situación de principio de siglo respecto a la EF era crítica</a:t>
            </a:r>
          </a:p>
          <a:p>
            <a:pPr algn="just">
              <a:lnSpc>
                <a:spcPct val="150000"/>
              </a:lnSpc>
            </a:pPr>
            <a:r>
              <a:rPr lang="es-ES_tradnl" sz="2400" dirty="0" smtClean="0">
                <a:effectLst/>
                <a:latin typeface="Arial" panose="020B0604020202020204" pitchFamily="34" charset="0"/>
                <a:ea typeface="Calibri" panose="020F0502020204030204" pitchFamily="34" charset="0"/>
              </a:rPr>
              <a:t>-La </a:t>
            </a:r>
            <a:r>
              <a:rPr lang="es-ES_tradnl" sz="2400" dirty="0">
                <a:effectLst/>
                <a:latin typeface="Arial" panose="020B0604020202020204" pitchFamily="34" charset="0"/>
                <a:ea typeface="Calibri" panose="020F0502020204030204" pitchFamily="34" charset="0"/>
              </a:rPr>
              <a:t>escuela oficial prácticamente no existió por lo menos en el 1er cuarto de siglo</a:t>
            </a:r>
          </a:p>
          <a:p>
            <a:pPr algn="just">
              <a:lnSpc>
                <a:spcPct val="150000"/>
              </a:lnSpc>
            </a:pPr>
            <a:r>
              <a:rPr lang="es-ES_tradnl" sz="2400" dirty="0" smtClean="0">
                <a:latin typeface="Arial" panose="020B0604020202020204" pitchFamily="34" charset="0"/>
                <a:ea typeface="Calibri" panose="020F0502020204030204" pitchFamily="34" charset="0"/>
              </a:rPr>
              <a:t>-L</a:t>
            </a:r>
            <a:r>
              <a:rPr lang="es-ES_tradnl" sz="2400" dirty="0" smtClean="0">
                <a:effectLst/>
                <a:latin typeface="Arial" panose="020B0604020202020204" pitchFamily="34" charset="0"/>
                <a:ea typeface="Calibri" panose="020F0502020204030204" pitchFamily="34" charset="0"/>
              </a:rPr>
              <a:t>a </a:t>
            </a:r>
            <a:r>
              <a:rPr lang="es-ES_tradnl" sz="2400" dirty="0">
                <a:effectLst/>
                <a:latin typeface="Arial" panose="020B0604020202020204" pitchFamily="34" charset="0"/>
                <a:ea typeface="Calibri" panose="020F0502020204030204" pitchFamily="34" charset="0"/>
              </a:rPr>
              <a:t>EF solo se practicaba en algunas escuelas privadas que había principalmente en la Habana, y solo tenían acceso a ellas la clase pudiente, y no había extensión a las zonas rurales, solo en el segundo cuarto del siglo se comenzó a esbozar algunas formas de superación y formación de profesores.</a:t>
            </a:r>
            <a:endParaRPr lang="es-VE" sz="2400" dirty="0">
              <a:latin typeface="Arial" panose="020B0604020202020204" pitchFamily="34" charset="0"/>
              <a:ea typeface="Calibri" panose="020F0502020204030204" pitchFamily="34" charset="0"/>
            </a:endParaRPr>
          </a:p>
          <a:p>
            <a:pPr algn="just">
              <a:lnSpc>
                <a:spcPct val="150000"/>
              </a:lnSpc>
            </a:pPr>
            <a:r>
              <a:rPr lang="es-VE" sz="2400" dirty="0" smtClean="0">
                <a:effectLst/>
                <a:latin typeface="Arial" panose="020B0604020202020204" pitchFamily="34" charset="0"/>
                <a:ea typeface="Calibri" panose="020F0502020204030204" pitchFamily="34" charset="0"/>
              </a:rPr>
              <a:t>-N</a:t>
            </a:r>
            <a:r>
              <a:rPr lang="es-ES_tradnl" sz="2400" dirty="0">
                <a:effectLst/>
                <a:latin typeface="Arial" panose="020B0604020202020204" pitchFamily="34" charset="0"/>
                <a:ea typeface="Calibri" panose="020F0502020204030204" pitchFamily="34" charset="0"/>
              </a:rPr>
              <a:t>o existía una dirección general y pedagógica que auspiciara y defendiera las prácticas de la EF en todo el país</a:t>
            </a:r>
          </a:p>
          <a:p>
            <a:pPr algn="just">
              <a:lnSpc>
                <a:spcPct val="150000"/>
              </a:lnSpc>
            </a:pPr>
            <a:r>
              <a:rPr lang="es-ES_tradnl" sz="2400" dirty="0" smtClean="0">
                <a:latin typeface="Arial" panose="020B0604020202020204" pitchFamily="34" charset="0"/>
                <a:ea typeface="Calibri" panose="020F0502020204030204" pitchFamily="34" charset="0"/>
              </a:rPr>
              <a:t>-No</a:t>
            </a:r>
            <a:r>
              <a:rPr lang="es-ES_tradnl" sz="2400" dirty="0" smtClean="0">
                <a:effectLst/>
                <a:latin typeface="Arial" panose="020B0604020202020204" pitchFamily="34" charset="0"/>
                <a:ea typeface="Calibri" panose="020F0502020204030204" pitchFamily="34" charset="0"/>
              </a:rPr>
              <a:t> </a:t>
            </a:r>
            <a:r>
              <a:rPr lang="es-ES_tradnl" sz="2400" dirty="0">
                <a:effectLst/>
                <a:latin typeface="Arial" panose="020B0604020202020204" pitchFamily="34" charset="0"/>
                <a:ea typeface="Calibri" panose="020F0502020204030204" pitchFamily="34" charset="0"/>
              </a:rPr>
              <a:t>existía una dirección general del deporte en Cuba</a:t>
            </a:r>
            <a:endParaRPr lang="es-VE" sz="2400" dirty="0">
              <a:effectLst/>
              <a:latin typeface="Arial" panose="020B0604020202020204" pitchFamily="34" charset="0"/>
              <a:ea typeface="Calibri" panose="020F05020202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116632"/>
            <a:ext cx="91440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smtClean="0">
                <a:latin typeface="Arial" panose="020B0604020202020204" pitchFamily="34" charset="0"/>
                <a:cs typeface="Arial" panose="020B0604020202020204" pitchFamily="34" charset="0"/>
              </a:rPr>
              <a:t>-En el año 1927 </a:t>
            </a:r>
            <a:r>
              <a:rPr lang="es-ES_tradnl" sz="2400" dirty="0">
                <a:latin typeface="Arial" panose="020B0604020202020204" pitchFamily="34" charset="0"/>
                <a:cs typeface="Arial" panose="020B0604020202020204" pitchFamily="34" charset="0"/>
              </a:rPr>
              <a:t>es que se establece un decreto ley, “de la obligatoriedad de la gimnasia y ejercicios de orden en los institutos de 2da enseñanza en la Habana</a:t>
            </a:r>
            <a:r>
              <a:rPr lang="es-ES_tradnl" sz="2400"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_tradnl" sz="2400" dirty="0" smtClean="0">
                <a:latin typeface="Arial" panose="020B0604020202020204" pitchFamily="34" charset="0"/>
                <a:cs typeface="Arial" panose="020B0604020202020204" pitchFamily="34" charset="0"/>
              </a:rPr>
              <a:t>-En </a:t>
            </a:r>
            <a:r>
              <a:rPr lang="es-ES_tradnl" sz="2400" dirty="0">
                <a:latin typeface="Arial" panose="020B0604020202020204" pitchFamily="34" charset="0"/>
                <a:cs typeface="Arial" panose="020B0604020202020204" pitchFamily="34" charset="0"/>
              </a:rPr>
              <a:t>1928 se crea el Instituto Nacional de EF (INEF) que deja de funcionar en el 1932, por la poca importancia que se le daba a la EF, que no estimulaba su estudio y </a:t>
            </a:r>
            <a:r>
              <a:rPr lang="es-ES_tradnl" sz="2400" dirty="0" smtClean="0">
                <a:latin typeface="Arial" panose="020B0604020202020204" pitchFamily="34" charset="0"/>
                <a:cs typeface="Arial" panose="020B0604020202020204" pitchFamily="34" charset="0"/>
              </a:rPr>
              <a:t>superación.</a:t>
            </a:r>
          </a:p>
          <a:p>
            <a:pPr algn="just"/>
            <a:endParaRPr lang="es-ES_tradnl" sz="2400" dirty="0" smtClean="0">
              <a:latin typeface="Arial" panose="020B0604020202020204" pitchFamily="34" charset="0"/>
              <a:cs typeface="Arial" panose="020B0604020202020204" pitchFamily="34" charset="0"/>
            </a:endParaRPr>
          </a:p>
          <a:p>
            <a:pPr algn="just"/>
            <a:r>
              <a:rPr lang="es-ES_tradnl" sz="2400" dirty="0" smtClean="0">
                <a:latin typeface="Arial" panose="020B0604020202020204" pitchFamily="34" charset="0"/>
                <a:cs typeface="Arial" panose="020B0604020202020204" pitchFamily="34" charset="0"/>
              </a:rPr>
              <a:t>-En 1935 </a:t>
            </a:r>
            <a:r>
              <a:rPr lang="es-ES_tradnl" sz="2400" dirty="0">
                <a:latin typeface="Arial" panose="020B0604020202020204" pitchFamily="34" charset="0"/>
                <a:cs typeface="Arial" panose="020B0604020202020204" pitchFamily="34" charset="0"/>
              </a:rPr>
              <a:t>se retoma de nuevo la idea de fomentar la práctica de la EF, creándose la comisión nacional de EF mediante el decreto Ley 409, única con autoridad para expandir títulos de EF. </a:t>
            </a:r>
            <a:endParaRPr lang="es-ES_tradnl" sz="2400" dirty="0" smtClean="0">
              <a:latin typeface="Arial" panose="020B0604020202020204" pitchFamily="34" charset="0"/>
              <a:cs typeface="Arial" panose="020B0604020202020204" pitchFamily="34" charset="0"/>
            </a:endParaRPr>
          </a:p>
          <a:p>
            <a:pPr algn="just"/>
            <a:endParaRPr lang="es-ES_tradnl" sz="2400" dirty="0" smtClean="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a:t>
            </a:r>
            <a:r>
              <a:rPr lang="es-ES_tradnl" sz="2400" dirty="0" smtClean="0">
                <a:latin typeface="Arial" panose="020B0604020202020204" pitchFamily="34" charset="0"/>
                <a:cs typeface="Arial" panose="020B0604020202020204" pitchFamily="34" charset="0"/>
              </a:rPr>
              <a:t>Dicho </a:t>
            </a:r>
            <a:r>
              <a:rPr lang="es-ES_tradnl" sz="2400" dirty="0">
                <a:latin typeface="Arial" panose="020B0604020202020204" pitchFamily="34" charset="0"/>
                <a:cs typeface="Arial" panose="020B0604020202020204" pitchFamily="34" charset="0"/>
              </a:rPr>
              <a:t>decreto declara la obligatoriedad de la EF en todas sus ramas y la necesidad de tener certificación oficial de aquellos que la impartan. Estos certificados se emitirían solo una vez a personas que hubieran ejercidos como profesores al menos 5 años con buenas notas.</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1400001"/>
            <a:ext cx="91440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dirty="0"/>
              <a:t> </a:t>
            </a:r>
            <a:r>
              <a:rPr lang="es-ES_tradnl" dirty="0" smtClean="0"/>
              <a:t>-</a:t>
            </a:r>
            <a:r>
              <a:rPr lang="es-ES_tradnl" sz="2400" dirty="0" smtClean="0">
                <a:latin typeface="Arial" panose="020B0604020202020204" pitchFamily="34" charset="0"/>
                <a:cs typeface="Arial" panose="020B0604020202020204" pitchFamily="34" charset="0"/>
              </a:rPr>
              <a:t>En </a:t>
            </a:r>
            <a:r>
              <a:rPr lang="es-ES_tradnl" sz="2400" dirty="0">
                <a:latin typeface="Arial" panose="020B0604020202020204" pitchFamily="34" charset="0"/>
                <a:cs typeface="Arial" panose="020B0604020202020204" pitchFamily="34" charset="0"/>
              </a:rPr>
              <a:t>1944 a pesar a pesar de que la Comisión Nacional de EF y Deportes no podría emitir nuevos </a:t>
            </a:r>
            <a:r>
              <a:rPr lang="es-ES_tradnl" sz="2400" dirty="0" err="1" smtClean="0">
                <a:latin typeface="Arial" panose="020B0604020202020204" pitchFamily="34" charset="0"/>
                <a:cs typeface="Arial" panose="020B0604020202020204" pitchFamily="34" charset="0"/>
              </a:rPr>
              <a:t>certificos</a:t>
            </a:r>
            <a:r>
              <a:rPr lang="es-ES_tradnl" sz="2400" dirty="0" smtClean="0">
                <a:latin typeface="Arial" panose="020B0604020202020204" pitchFamily="34" charset="0"/>
                <a:cs typeface="Arial" panose="020B0604020202020204" pitchFamily="34" charset="0"/>
              </a:rPr>
              <a:t> </a:t>
            </a:r>
            <a:r>
              <a:rPr lang="es-ES_tradnl" sz="2400" dirty="0">
                <a:latin typeface="Arial" panose="020B0604020202020204" pitchFamily="34" charset="0"/>
                <a:cs typeface="Arial" panose="020B0604020202020204" pitchFamily="34" charset="0"/>
              </a:rPr>
              <a:t>se abre un nuevo “Banderín de enganche” y se regalan cientos de </a:t>
            </a:r>
            <a:r>
              <a:rPr lang="es-ES_tradnl" sz="2400" dirty="0" smtClean="0">
                <a:latin typeface="Arial" panose="020B0604020202020204" pitchFamily="34" charset="0"/>
                <a:cs typeface="Arial" panose="020B0604020202020204" pitchFamily="34" charset="0"/>
              </a:rPr>
              <a:t>títulos.</a:t>
            </a:r>
          </a:p>
          <a:p>
            <a:pPr algn="just"/>
            <a:endParaRPr lang="es-ES_tradnl" sz="2400" dirty="0" smtClean="0">
              <a:latin typeface="Arial" panose="020B0604020202020204" pitchFamily="34" charset="0"/>
              <a:cs typeface="Arial" panose="020B0604020202020204" pitchFamily="34" charset="0"/>
            </a:endParaRPr>
          </a:p>
          <a:p>
            <a:pPr algn="just"/>
            <a:r>
              <a:rPr lang="es-ES_tradnl" sz="2400" dirty="0" smtClean="0">
                <a:latin typeface="Arial" panose="020B0604020202020204" pitchFamily="34" charset="0"/>
                <a:cs typeface="Arial" panose="020B0604020202020204" pitchFamily="34" charset="0"/>
              </a:rPr>
              <a:t>-Años </a:t>
            </a:r>
            <a:r>
              <a:rPr lang="es-ES_tradnl" sz="2400" dirty="0">
                <a:latin typeface="Arial" panose="020B0604020202020204" pitchFamily="34" charset="0"/>
                <a:cs typeface="Arial" panose="020B0604020202020204" pitchFamily="34" charset="0"/>
              </a:rPr>
              <a:t>más tardes en 1947 se pone a funcionar de nuevo la INEF para realizar exámenes solamente en determinadas materias, pero la corrupción llego a tal extremo que regalaron más de 2000 títulos, a lo cual se toman algunas medidas que permite en el año 1948 un realce a la INEF, formándose profesionales capacitados en la materia, siendo este el </a:t>
            </a:r>
            <a:r>
              <a:rPr lang="es-ES_tradnl" sz="2400" dirty="0" smtClean="0">
                <a:latin typeface="Arial" panose="020B0604020202020204" pitchFamily="34" charset="0"/>
                <a:cs typeface="Arial" panose="020B0604020202020204" pitchFamily="34" charset="0"/>
              </a:rPr>
              <a:t>primer </a:t>
            </a:r>
            <a:r>
              <a:rPr lang="es-ES_tradnl" sz="2400" dirty="0">
                <a:latin typeface="Arial" panose="020B0604020202020204" pitchFamily="34" charset="0"/>
                <a:cs typeface="Arial" panose="020B0604020202020204" pitchFamily="34" charset="0"/>
              </a:rPr>
              <a:t>intento serio, con un profesorado de calidad técnica, la cual funcionó hasta 1959.</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107504" y="1215337"/>
            <a:ext cx="892899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b="1" dirty="0" smtClean="0">
                <a:latin typeface="Arial" panose="020B0604020202020204" pitchFamily="34" charset="0"/>
                <a:cs typeface="Arial" panose="020B0604020202020204" pitchFamily="34" charset="0"/>
              </a:rPr>
              <a:t>¿Cómo era entonces la recreación </a:t>
            </a:r>
            <a:r>
              <a:rPr lang="es-ES_tradnl" sz="2400" b="1" dirty="0">
                <a:latin typeface="Arial" panose="020B0604020202020204" pitchFamily="34" charset="0"/>
                <a:cs typeface="Arial" panose="020B0604020202020204" pitchFamily="34" charset="0"/>
              </a:rPr>
              <a:t>en esta </a:t>
            </a:r>
            <a:r>
              <a:rPr lang="es-ES_tradnl" sz="2400" b="1" dirty="0" smtClean="0">
                <a:latin typeface="Arial" panose="020B0604020202020204" pitchFamily="34" charset="0"/>
                <a:cs typeface="Arial" panose="020B0604020202020204" pitchFamily="34" charset="0"/>
              </a:rPr>
              <a:t>época en Cuba?</a:t>
            </a:r>
          </a:p>
          <a:p>
            <a:pPr algn="just"/>
            <a:r>
              <a:rPr lang="es-ES_tradnl" sz="2400" b="1" dirty="0" smtClean="0">
                <a:latin typeface="Arial" panose="020B0604020202020204" pitchFamily="34" charset="0"/>
                <a:cs typeface="Arial" panose="020B0604020202020204" pitchFamily="34" charset="0"/>
              </a:rPr>
              <a:t>    </a:t>
            </a:r>
            <a:endParaRPr lang="es-ES" sz="2400" b="1"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La recreación era muy limitada y solo se llevaba a lugares de esparcimiento y diversión de una minoría adinerada del país, esta se caracterizó principalmente en juegos de salones y pistas para carreras de caballos, vallas para peleas de gallos y perros, el Jai-</a:t>
            </a:r>
            <a:r>
              <a:rPr lang="es-ES_tradnl" sz="2400" dirty="0" err="1">
                <a:latin typeface="Arial" panose="020B0604020202020204" pitchFamily="34" charset="0"/>
                <a:cs typeface="Arial" panose="020B0604020202020204" pitchFamily="34" charset="0"/>
              </a:rPr>
              <a:t>alai</a:t>
            </a:r>
            <a:r>
              <a:rPr lang="es-ES_tradnl" sz="2400" dirty="0">
                <a:latin typeface="Arial" panose="020B0604020202020204" pitchFamily="34" charset="0"/>
                <a:cs typeface="Arial" panose="020B0604020202020204" pitchFamily="34" charset="0"/>
              </a:rPr>
              <a:t>, la lucha libre o de pancracio, las carreras de perros, los casinos de juegos y salones de juego mecánicos, los cuales traían aparejadas formas de lucro por medios de apuestas. También estaban los salones de bolos, mesas de billar y la lotería, donde los pobres buscando fortuna dejaban sus salarios completos. </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07504" y="908720"/>
            <a:ext cx="8929718" cy="4893647"/>
          </a:xfrm>
          <a:prstGeom prst="rect">
            <a:avLst/>
          </a:prstGeom>
        </p:spPr>
        <p:txBody>
          <a:bodyPr wrap="square">
            <a:spAutoFit/>
          </a:bodyPr>
          <a:lstStyle/>
          <a:p>
            <a:pPr algn="just"/>
            <a:r>
              <a:rPr lang="es-ES_tradnl" sz="2400" dirty="0">
                <a:latin typeface="Arial" panose="020B0604020202020204" pitchFamily="34" charset="0"/>
                <a:cs typeface="Arial" panose="020B0604020202020204" pitchFamily="34" charset="0"/>
              </a:rPr>
              <a:t>Además, en todo el país comenzó a </a:t>
            </a:r>
            <a:r>
              <a:rPr lang="es-ES_tradnl" sz="2400" dirty="0" smtClean="0">
                <a:latin typeface="Arial" panose="020B0604020202020204" pitchFamily="34" charset="0"/>
                <a:cs typeface="Arial" panose="020B0604020202020204" pitchFamily="34" charset="0"/>
              </a:rPr>
              <a:t>expandirse los </a:t>
            </a:r>
            <a:r>
              <a:rPr lang="es-ES_tradnl" sz="2400" dirty="0">
                <a:latin typeface="Arial" panose="020B0604020202020204" pitchFamily="34" charset="0"/>
                <a:cs typeface="Arial" panose="020B0604020202020204" pitchFamily="34" charset="0"/>
              </a:rPr>
              <a:t>prostíbulos, llegando a existir en la capital más de 15 zonas de tolerancia amparadas por el gobierno y la policía, zonas como; </a:t>
            </a:r>
            <a:r>
              <a:rPr lang="es-ES_tradnl" sz="2400" b="1" dirty="0">
                <a:latin typeface="Arial" panose="020B0604020202020204" pitchFamily="34" charset="0"/>
                <a:cs typeface="Arial" panose="020B0604020202020204" pitchFamily="34" charset="0"/>
              </a:rPr>
              <a:t>Colon, Marina, la Victoria, Cristina, Plaza del Vapor,</a:t>
            </a:r>
            <a:r>
              <a:rPr lang="es-ES_tradnl" sz="2400" dirty="0">
                <a:latin typeface="Arial" panose="020B0604020202020204" pitchFamily="34" charset="0"/>
                <a:cs typeface="Arial" panose="020B0604020202020204" pitchFamily="34" charset="0"/>
              </a:rPr>
              <a:t> entre otras</a:t>
            </a:r>
            <a:r>
              <a:rPr lang="es-ES_tradnl" sz="2400" dirty="0" smtClean="0">
                <a:latin typeface="Arial" panose="020B0604020202020204" pitchFamily="34" charset="0"/>
                <a:cs typeface="Arial" panose="020B0604020202020204" pitchFamily="34" charset="0"/>
              </a:rPr>
              <a:t>.</a:t>
            </a:r>
          </a:p>
          <a:p>
            <a:pPr algn="just"/>
            <a:endParaRPr lang="es-ES_tradnl" sz="2400" dirty="0" smtClean="0">
              <a:latin typeface="Arial" panose="020B0604020202020204" pitchFamily="34" charset="0"/>
              <a:cs typeface="Arial" panose="020B0604020202020204" pitchFamily="34" charset="0"/>
            </a:endParaRPr>
          </a:p>
          <a:p>
            <a:pPr algn="just"/>
            <a:r>
              <a:rPr lang="es-ES_tradnl" sz="2400" dirty="0" smtClean="0">
                <a:latin typeface="Arial" panose="020B0604020202020204" pitchFamily="34" charset="0"/>
                <a:cs typeface="Arial" panose="020B0604020202020204" pitchFamily="34" charset="0"/>
              </a:rPr>
              <a:t>A </a:t>
            </a:r>
            <a:r>
              <a:rPr lang="es-ES_tradnl" sz="2400" dirty="0">
                <a:latin typeface="Arial" panose="020B0604020202020204" pitchFamily="34" charset="0"/>
                <a:cs typeface="Arial" panose="020B0604020202020204" pitchFamily="34" charset="0"/>
              </a:rPr>
              <a:t>esto se suma los consorcios gansteriles foráneos que controlaban las redes hoteleras con casinos de juego como; el </a:t>
            </a:r>
            <a:r>
              <a:rPr lang="es-ES_tradnl" sz="2400" b="1" dirty="0" err="1">
                <a:latin typeface="Arial" panose="020B0604020202020204" pitchFamily="34" charset="0"/>
                <a:cs typeface="Arial" panose="020B0604020202020204" pitchFamily="34" charset="0"/>
              </a:rPr>
              <a:t>Capri</a:t>
            </a:r>
            <a:r>
              <a:rPr lang="es-ES_tradnl" sz="2400" b="1" dirty="0">
                <a:latin typeface="Arial" panose="020B0604020202020204" pitchFamily="34" charset="0"/>
                <a:cs typeface="Arial" panose="020B0604020202020204" pitchFamily="34" charset="0"/>
              </a:rPr>
              <a:t>, Tropicana, </a:t>
            </a:r>
            <a:r>
              <a:rPr lang="es-ES_tradnl" sz="2400" b="1" dirty="0" err="1">
                <a:latin typeface="Arial" panose="020B0604020202020204" pitchFamily="34" charset="0"/>
                <a:cs typeface="Arial" panose="020B0604020202020204" pitchFamily="34" charset="0"/>
              </a:rPr>
              <a:t>Montmartre</a:t>
            </a:r>
            <a:r>
              <a:rPr lang="es-ES_tradnl" sz="2400" b="1" dirty="0">
                <a:latin typeface="Arial" panose="020B0604020202020204" pitchFamily="34" charset="0"/>
                <a:cs typeface="Arial" panose="020B0604020202020204" pitchFamily="34" charset="0"/>
              </a:rPr>
              <a:t>, </a:t>
            </a:r>
            <a:r>
              <a:rPr lang="es-ES_tradnl" sz="2400" b="1" dirty="0" err="1">
                <a:latin typeface="Arial" panose="020B0604020202020204" pitchFamily="34" charset="0"/>
                <a:cs typeface="Arial" panose="020B0604020202020204" pitchFamily="34" charset="0"/>
              </a:rPr>
              <a:t>Deuville</a:t>
            </a:r>
            <a:r>
              <a:rPr lang="es-ES_tradnl" sz="2400" dirty="0">
                <a:latin typeface="Arial" panose="020B0604020202020204" pitchFamily="34" charset="0"/>
                <a:cs typeface="Arial" panose="020B0604020202020204" pitchFamily="34" charset="0"/>
              </a:rPr>
              <a:t> y otras extendiéndose por toda la ciudad un sin número de salones de juego al azar y juegos mecánicos que escamoteaban a mansalva el dinero, ejemplo de estos casinos populares está el de </a:t>
            </a:r>
            <a:r>
              <a:rPr lang="es-ES_tradnl" sz="2400" b="1" dirty="0">
                <a:latin typeface="Arial" panose="020B0604020202020204" pitchFamily="34" charset="0"/>
                <a:cs typeface="Arial" panose="020B0604020202020204" pitchFamily="34" charset="0"/>
              </a:rPr>
              <a:t>Tropicana</a:t>
            </a:r>
            <a:r>
              <a:rPr lang="es-ES_tradnl" sz="2400" dirty="0">
                <a:latin typeface="Arial" panose="020B0604020202020204" pitchFamily="34" charset="0"/>
                <a:cs typeface="Arial" panose="020B0604020202020204" pitchFamily="34" charset="0"/>
              </a:rPr>
              <a:t> y el </a:t>
            </a:r>
            <a:r>
              <a:rPr lang="es-ES_tradnl" sz="2400" b="1" dirty="0">
                <a:latin typeface="Arial" panose="020B0604020202020204" pitchFamily="34" charset="0"/>
                <a:cs typeface="Arial" panose="020B0604020202020204" pitchFamily="34" charset="0"/>
              </a:rPr>
              <a:t>Frontón</a:t>
            </a:r>
            <a:r>
              <a:rPr lang="es-ES_tradnl" sz="2400" dirty="0">
                <a:latin typeface="Arial" panose="020B0604020202020204" pitchFamily="34" charset="0"/>
                <a:cs typeface="Arial" panose="020B0604020202020204" pitchFamily="34" charset="0"/>
              </a:rPr>
              <a:t> donde el ahusado de oro estaba representado por el” Bingo especial”.</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719724"/>
            <a:ext cx="91440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Otras dos expresiones populares que amortizaron la recreación de la población cubana conformando hábitos recreativos, son los referidos a los </a:t>
            </a:r>
            <a:r>
              <a:rPr lang="es-ES_tradnl" sz="2400" b="1" dirty="0">
                <a:latin typeface="Arial" panose="020B0604020202020204" pitchFamily="34" charset="0"/>
                <a:cs typeface="Arial" panose="020B0604020202020204" pitchFamily="34" charset="0"/>
              </a:rPr>
              <a:t>Carnavales</a:t>
            </a:r>
            <a:r>
              <a:rPr lang="es-ES_tradnl" sz="2400" dirty="0">
                <a:latin typeface="Arial" panose="020B0604020202020204" pitchFamily="34" charset="0"/>
                <a:cs typeface="Arial" panose="020B0604020202020204" pitchFamily="34" charset="0"/>
              </a:rPr>
              <a:t>, que tienen origen en la fiesta del día de los reyes y donde se permitían a la raza negra de origen africana portar licencia para efectuar libremente sus bailes. </a:t>
            </a:r>
            <a:endParaRPr lang="es-ES_tradnl" sz="2400" dirty="0" smtClean="0">
              <a:latin typeface="Arial" panose="020B0604020202020204" pitchFamily="34" charset="0"/>
              <a:cs typeface="Arial" panose="020B0604020202020204" pitchFamily="34" charset="0"/>
            </a:endParaRPr>
          </a:p>
          <a:p>
            <a:pPr algn="just"/>
            <a:endParaRPr lang="es-ES_tradnl" sz="2400" dirty="0">
              <a:latin typeface="Arial" panose="020B0604020202020204" pitchFamily="34" charset="0"/>
              <a:cs typeface="Arial" panose="020B0604020202020204" pitchFamily="34" charset="0"/>
            </a:endParaRPr>
          </a:p>
          <a:p>
            <a:pPr algn="just"/>
            <a:r>
              <a:rPr lang="es-ES_tradnl" sz="2400" dirty="0" smtClean="0">
                <a:latin typeface="Arial" panose="020B0604020202020204" pitchFamily="34" charset="0"/>
                <a:cs typeface="Arial" panose="020B0604020202020204" pitchFamily="34" charset="0"/>
              </a:rPr>
              <a:t>Estas </a:t>
            </a:r>
            <a:r>
              <a:rPr lang="es-ES_tradnl" sz="2400" dirty="0">
                <a:latin typeface="Arial" panose="020B0604020202020204" pitchFamily="34" charset="0"/>
                <a:cs typeface="Arial" panose="020B0604020202020204" pitchFamily="34" charset="0"/>
              </a:rPr>
              <a:t>fiestas se hicieron tradicionales y se convirtieron en nuestros carnavales de comparsas, paseos y máscaras</a:t>
            </a:r>
            <a:r>
              <a:rPr lang="es-ES_tradnl" sz="2400" dirty="0" smtClean="0">
                <a:latin typeface="Arial" panose="020B0604020202020204" pitchFamily="34" charset="0"/>
                <a:cs typeface="Arial" panose="020B0604020202020204" pitchFamily="34" charset="0"/>
              </a:rPr>
              <a:t>.</a:t>
            </a:r>
          </a:p>
          <a:p>
            <a:pPr algn="just"/>
            <a:endParaRPr lang="es-ES_tradnl" sz="2400" dirty="0" smtClean="0">
              <a:latin typeface="Arial" panose="020B0604020202020204" pitchFamily="34" charset="0"/>
              <a:cs typeface="Arial" panose="020B0604020202020204" pitchFamily="34" charset="0"/>
            </a:endParaRPr>
          </a:p>
          <a:p>
            <a:pPr algn="just"/>
            <a:r>
              <a:rPr lang="es-ES_tradnl" sz="2400" dirty="0" smtClean="0">
                <a:latin typeface="Arial" panose="020B0604020202020204" pitchFamily="34" charset="0"/>
                <a:cs typeface="Arial" panose="020B0604020202020204" pitchFamily="34" charset="0"/>
              </a:rPr>
              <a:t>La </a:t>
            </a:r>
            <a:r>
              <a:rPr lang="es-ES_tradnl" sz="2400" dirty="0">
                <a:latin typeface="Arial" panose="020B0604020202020204" pitchFamily="34" charset="0"/>
                <a:cs typeface="Arial" panose="020B0604020202020204" pitchFamily="34" charset="0"/>
              </a:rPr>
              <a:t>otra expresión es el béisbol desde que se celebró el 1er campeonato Habana, </a:t>
            </a:r>
            <a:r>
              <a:rPr lang="es-ES_tradnl" sz="2400" dirty="0" err="1">
                <a:latin typeface="Arial" panose="020B0604020202020204" pitchFamily="34" charset="0"/>
                <a:cs typeface="Arial" panose="020B0604020202020204" pitchFamily="34" charset="0"/>
              </a:rPr>
              <a:t>Almendares</a:t>
            </a:r>
            <a:r>
              <a:rPr lang="es-ES_tradnl" sz="2400" dirty="0">
                <a:latin typeface="Arial" panose="020B0604020202020204" pitchFamily="34" charset="0"/>
                <a:cs typeface="Arial" panose="020B0604020202020204" pitchFamily="34" charset="0"/>
              </a:rPr>
              <a:t> y Matanzas en 1878-1879, y de donde salían los principales exponentes de este deporte para ingresar en las grandes ligas estadunidenses.</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10964"/>
            <a:ext cx="91440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b="1" dirty="0" smtClean="0">
                <a:latin typeface="Arial" panose="020B0604020202020204" pitchFamily="34" charset="0"/>
                <a:cs typeface="Arial" panose="020B0604020202020204" pitchFamily="34" charset="0"/>
              </a:rPr>
              <a:t>¿Cómo podemos caracterizar el deporte en esta época?  </a:t>
            </a:r>
          </a:p>
          <a:p>
            <a:pPr algn="just"/>
            <a:endParaRPr lang="es-ES" sz="2400" b="1" dirty="0">
              <a:latin typeface="Arial" panose="020B0604020202020204" pitchFamily="34" charset="0"/>
              <a:cs typeface="Arial" panose="020B0604020202020204" pitchFamily="34" charset="0"/>
            </a:endParaRPr>
          </a:p>
          <a:p>
            <a:pPr algn="just"/>
            <a:r>
              <a:rPr lang="es-ES_tradnl" sz="2400" dirty="0" smtClean="0">
                <a:latin typeface="Arial" panose="020B0604020202020204" pitchFamily="34" charset="0"/>
                <a:cs typeface="Arial" panose="020B0604020202020204" pitchFamily="34" charset="0"/>
              </a:rPr>
              <a:t>-Existía </a:t>
            </a:r>
            <a:r>
              <a:rPr lang="es-ES_tradnl" sz="2400" dirty="0">
                <a:latin typeface="Arial" panose="020B0604020202020204" pitchFamily="34" charset="0"/>
                <a:cs typeface="Arial" panose="020B0604020202020204" pitchFamily="34" charset="0"/>
              </a:rPr>
              <a:t>el profesionalismo como principal manifestación deportiva, la que se prestaba para la comercialización de los atletas, que eran captados y comprados por lo diferentes </a:t>
            </a:r>
            <a:r>
              <a:rPr lang="es-ES_tradnl" sz="2400" dirty="0" err="1">
                <a:latin typeface="Arial" panose="020B0604020202020204" pitchFamily="34" charset="0"/>
                <a:cs typeface="Arial" panose="020B0604020202020204" pitchFamily="34" charset="0"/>
              </a:rPr>
              <a:t>scaos</a:t>
            </a:r>
            <a:r>
              <a:rPr lang="es-ES_tradnl" sz="2400" dirty="0">
                <a:latin typeface="Arial" panose="020B0604020202020204" pitchFamily="34" charset="0"/>
                <a:cs typeface="Arial" panose="020B0604020202020204" pitchFamily="34" charset="0"/>
              </a:rPr>
              <a:t> del deporte profesional y estos eran practicados principalmente por la clase alta y media. </a:t>
            </a:r>
            <a:endParaRPr lang="es-ES_tradnl" sz="2400" dirty="0" smtClean="0">
              <a:latin typeface="Arial" panose="020B0604020202020204" pitchFamily="34" charset="0"/>
              <a:cs typeface="Arial" panose="020B0604020202020204" pitchFamily="34" charset="0"/>
            </a:endParaRPr>
          </a:p>
          <a:p>
            <a:pPr algn="just"/>
            <a:endParaRPr lang="es-ES_tradnl" sz="2400" dirty="0" smtClean="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a:t>
            </a:r>
            <a:r>
              <a:rPr lang="es-ES_tradnl" sz="2400" dirty="0" smtClean="0">
                <a:latin typeface="Arial" panose="020B0604020202020204" pitchFamily="34" charset="0"/>
                <a:cs typeface="Arial" panose="020B0604020202020204" pitchFamily="34" charset="0"/>
              </a:rPr>
              <a:t>Así </a:t>
            </a:r>
            <a:r>
              <a:rPr lang="es-ES_tradnl" sz="2400" dirty="0">
                <a:latin typeface="Arial" panose="020B0604020202020204" pitchFamily="34" charset="0"/>
                <a:cs typeface="Arial" panose="020B0604020202020204" pitchFamily="34" charset="0"/>
              </a:rPr>
              <a:t>surgen varios clubes como son:</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El </a:t>
            </a:r>
            <a:r>
              <a:rPr lang="es-ES_tradnl" sz="2400" dirty="0" smtClean="0">
                <a:latin typeface="Arial" panose="020B0604020202020204" pitchFamily="34" charset="0"/>
                <a:cs typeface="Arial" panose="020B0604020202020204" pitchFamily="34" charset="0"/>
              </a:rPr>
              <a:t>primer </a:t>
            </a:r>
            <a:r>
              <a:rPr lang="es-ES_tradnl" sz="2400" dirty="0">
                <a:latin typeface="Arial" panose="020B0604020202020204" pitchFamily="34" charset="0"/>
                <a:cs typeface="Arial" panose="020B0604020202020204" pitchFamily="34" charset="0"/>
              </a:rPr>
              <a:t>club aristocrático de la época, el club náutico de Santiago de Cuba, que, a pesar de haberse fundado en 1884, es en este momento que toma un verdadero realce, al igual el Habana </a:t>
            </a:r>
            <a:r>
              <a:rPr lang="es-ES_tradnl" sz="2400" dirty="0" err="1">
                <a:latin typeface="Arial" panose="020B0604020202020204" pitchFamily="34" charset="0"/>
                <a:cs typeface="Arial" panose="020B0604020202020204" pitchFamily="34" charset="0"/>
              </a:rPr>
              <a:t>Yachf</a:t>
            </a:r>
            <a:r>
              <a:rPr lang="es-ES_tradnl" sz="2400" dirty="0">
                <a:latin typeface="Arial" panose="020B0604020202020204" pitchFamily="34" charset="0"/>
                <a:cs typeface="Arial" panose="020B0604020202020204" pitchFamily="34" charset="0"/>
              </a:rPr>
              <a:t> club fundado en 1885, hoy círculo social Julio Antonio Mella, el club de esgrima de la Habana, fundado en 1888, el club del Vedado, Tenis club, creado en 1902, para jugar básicamente el tenis de campo, hoy círculo social José Antonio Echavarría, entre otros.</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2006263"/>
            <a:ext cx="8824048"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En 1927 se crea la </a:t>
            </a:r>
            <a:r>
              <a:rPr lang="es-ES_tradnl" sz="2400" b="1" dirty="0" smtClean="0">
                <a:latin typeface="Arial" panose="020B0604020202020204" pitchFamily="34" charset="0"/>
                <a:cs typeface="Arial" panose="020B0604020202020204" pitchFamily="34" charset="0"/>
              </a:rPr>
              <a:t>Unión </a:t>
            </a:r>
            <a:r>
              <a:rPr lang="es-ES_tradnl" sz="2400" b="1" dirty="0">
                <a:latin typeface="Arial" panose="020B0604020202020204" pitchFamily="34" charset="0"/>
                <a:cs typeface="Arial" panose="020B0604020202020204" pitchFamily="34" charset="0"/>
              </a:rPr>
              <a:t>Atlética de Amateurs de Cuba</a:t>
            </a:r>
            <a:r>
              <a:rPr lang="es-ES_tradnl" sz="2400" dirty="0">
                <a:latin typeface="Arial" panose="020B0604020202020204" pitchFamily="34" charset="0"/>
                <a:cs typeface="Arial" panose="020B0604020202020204" pitchFamily="34" charset="0"/>
              </a:rPr>
              <a:t>, que rige todos los deportes amateurs, máxima autoridad atlética del país hasta que, en el año 1938, se crea la </a:t>
            </a:r>
            <a:r>
              <a:rPr lang="es-ES_tradnl" sz="2400" b="1" dirty="0">
                <a:latin typeface="Arial" panose="020B0604020202020204" pitchFamily="34" charset="0"/>
                <a:cs typeface="Arial" panose="020B0604020202020204" pitchFamily="34" charset="0"/>
              </a:rPr>
              <a:t>Dirección General Nacional de Deportes</a:t>
            </a:r>
            <a:r>
              <a:rPr lang="es-ES_tradnl" sz="2400" dirty="0">
                <a:latin typeface="Arial" panose="020B0604020202020204" pitchFamily="34" charset="0"/>
                <a:cs typeface="Arial" panose="020B0604020202020204" pitchFamily="34" charset="0"/>
              </a:rPr>
              <a:t>, como máxima organismo orientador del deporte, donde su primer director fue el comandante </a:t>
            </a:r>
            <a:r>
              <a:rPr lang="es-ES_tradnl" sz="2400" b="1" dirty="0">
                <a:latin typeface="Arial" panose="020B0604020202020204" pitchFamily="34" charset="0"/>
                <a:cs typeface="Arial" panose="020B0604020202020204" pitchFamily="34" charset="0"/>
              </a:rPr>
              <a:t>Jaime </a:t>
            </a:r>
            <a:r>
              <a:rPr lang="es-ES_tradnl" sz="2400" b="1" dirty="0" err="1">
                <a:latin typeface="Arial" panose="020B0604020202020204" pitchFamily="34" charset="0"/>
                <a:cs typeface="Arial" panose="020B0604020202020204" pitchFamily="34" charset="0"/>
              </a:rPr>
              <a:t>Moriné</a:t>
            </a:r>
            <a:r>
              <a:rPr lang="es-ES_tradnl" sz="2400" b="1" dirty="0">
                <a:latin typeface="Arial" panose="020B0604020202020204" pitchFamily="34" charset="0"/>
                <a:cs typeface="Arial" panose="020B0604020202020204" pitchFamily="34" charset="0"/>
              </a:rPr>
              <a:t>,</a:t>
            </a:r>
            <a:r>
              <a:rPr lang="es-ES_tradnl" sz="2400" dirty="0">
                <a:latin typeface="Arial" panose="020B0604020202020204" pitchFamily="34" charset="0"/>
                <a:cs typeface="Arial" panose="020B0604020202020204" pitchFamily="34" charset="0"/>
              </a:rPr>
              <a:t> quien era el presidente de la comisión nacional de boxeo (deportista calificado, por consiguiente).</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773654"/>
            <a:ext cx="91440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Por primera vez se hace un postulado para ofrecer la mayor protección posible al atleta, estimulándolo con medidas beneficiosas, brindando a los pobres toda clase de facilidades para que puedan disfrutar de las innumerables enseñanzas que el deporte </a:t>
            </a:r>
            <a:r>
              <a:rPr lang="es-ES_tradnl" sz="2400" dirty="0" smtClean="0">
                <a:latin typeface="Arial" panose="020B0604020202020204" pitchFamily="34" charset="0"/>
                <a:cs typeface="Arial" panose="020B0604020202020204" pitchFamily="34" charset="0"/>
              </a:rPr>
              <a:t>envuelve.</a:t>
            </a:r>
          </a:p>
          <a:p>
            <a:pPr algn="just"/>
            <a:endParaRPr lang="es-ES_tradnl" sz="2400" dirty="0" smtClean="0">
              <a:latin typeface="Arial" panose="020B0604020202020204" pitchFamily="34" charset="0"/>
              <a:cs typeface="Arial" panose="020B0604020202020204" pitchFamily="34" charset="0"/>
            </a:endParaRPr>
          </a:p>
          <a:p>
            <a:pPr algn="just"/>
            <a:r>
              <a:rPr lang="es-ES_tradnl" sz="2400" dirty="0" smtClean="0">
                <a:latin typeface="Arial" panose="020B0604020202020204" pitchFamily="34" charset="0"/>
                <a:cs typeface="Arial" panose="020B0604020202020204" pitchFamily="34" charset="0"/>
              </a:rPr>
              <a:t>-Surge </a:t>
            </a:r>
            <a:r>
              <a:rPr lang="es-ES_tradnl" sz="2400" dirty="0">
                <a:latin typeface="Arial" panose="020B0604020202020204" pitchFamily="34" charset="0"/>
                <a:cs typeface="Arial" panose="020B0604020202020204" pitchFamily="34" charset="0"/>
              </a:rPr>
              <a:t>así el comité de regatas en 1938, acometiéndose obras fundamentales para la construcción de un palacio de deportes, hoy la ciudad deportiva, donde son instaladas las oficinas de dirección y donde se podían exhibir espectáculos de boxeo, tenis, </a:t>
            </a:r>
            <a:r>
              <a:rPr lang="es-ES_tradnl" sz="2400" dirty="0" err="1">
                <a:latin typeface="Arial" panose="020B0604020202020204" pitchFamily="34" charset="0"/>
                <a:cs typeface="Arial" panose="020B0604020202020204" pitchFamily="34" charset="0"/>
              </a:rPr>
              <a:t>basket-boll</a:t>
            </a:r>
            <a:r>
              <a:rPr lang="es-ES_tradnl" sz="2400" dirty="0">
                <a:latin typeface="Arial" panose="020B0604020202020204" pitchFamily="34" charset="0"/>
                <a:cs typeface="Arial" panose="020B0604020202020204" pitchFamily="34" charset="0"/>
              </a:rPr>
              <a:t>, Jai-</a:t>
            </a:r>
            <a:r>
              <a:rPr lang="es-ES_tradnl" sz="2400" dirty="0" err="1">
                <a:latin typeface="Arial" panose="020B0604020202020204" pitchFamily="34" charset="0"/>
                <a:cs typeface="Arial" panose="020B0604020202020204" pitchFamily="34" charset="0"/>
              </a:rPr>
              <a:t>alai</a:t>
            </a:r>
            <a:r>
              <a:rPr lang="es-ES_tradnl" sz="2400" dirty="0">
                <a:latin typeface="Arial" panose="020B0604020202020204" pitchFamily="34" charset="0"/>
                <a:cs typeface="Arial" panose="020B0604020202020204" pitchFamily="34" charset="0"/>
              </a:rPr>
              <a:t>, esgrima, voleibol, </a:t>
            </a:r>
            <a:r>
              <a:rPr lang="es-ES_tradnl" sz="2400" dirty="0" err="1">
                <a:latin typeface="Arial" panose="020B0604020202020204" pitchFamily="34" charset="0"/>
                <a:cs typeface="Arial" panose="020B0604020202020204" pitchFamily="34" charset="0"/>
              </a:rPr>
              <a:t>hand-boll</a:t>
            </a:r>
            <a:r>
              <a:rPr lang="es-ES_tradnl" sz="2400" dirty="0">
                <a:latin typeface="Arial" panose="020B0604020202020204" pitchFamily="34" charset="0"/>
                <a:cs typeface="Arial" panose="020B0604020202020204" pitchFamily="34" charset="0"/>
              </a:rPr>
              <a:t>, squash, levantamientos de pesas, billar entre otras modalidades y pudiéndose comparar con los más modernos entre los de su índole en el mundo.</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07504" y="869375"/>
            <a:ext cx="892899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b="1" dirty="0">
                <a:latin typeface="Arial" panose="020B0604020202020204" pitchFamily="34" charset="0"/>
                <a:cs typeface="Arial" panose="020B0604020202020204" pitchFamily="34" charset="0"/>
              </a:rPr>
              <a:t>Conclusiones:</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Todos estos organismos si bien contribuyen al desarrollo y la propagación de EF y el deporte en Cuba, en nada favorecen a que estos llegaran a la mayoría popular, pues su control estaba limitado no solo racial, sino, a las clases más pobres, limitando la práctica positiva de la EF a las minorías y privilegiados, mientras que las grandes masas populares eran discriminadas</a:t>
            </a:r>
            <a:r>
              <a:rPr lang="es-ES_tradnl" sz="2400" dirty="0" smtClean="0">
                <a:latin typeface="Arial" panose="020B0604020202020204" pitchFamily="34" charset="0"/>
                <a:cs typeface="Arial" panose="020B0604020202020204" pitchFamily="34" charset="0"/>
              </a:rPr>
              <a:t>.</a:t>
            </a:r>
          </a:p>
          <a:p>
            <a:pPr algn="just"/>
            <a:endParaRPr lang="es-ES_tradnl" sz="2400" dirty="0">
              <a:latin typeface="Arial" panose="020B0604020202020204" pitchFamily="34" charset="0"/>
              <a:cs typeface="Arial" panose="020B0604020202020204" pitchFamily="34" charset="0"/>
            </a:endParaRPr>
          </a:p>
          <a:p>
            <a:pPr algn="just"/>
            <a:endParaRPr lang="es-ES" sz="2400" dirty="0">
              <a:latin typeface="Arial" panose="020B0604020202020204" pitchFamily="34" charset="0"/>
              <a:cs typeface="Arial" panose="020B0604020202020204" pitchFamily="34" charset="0"/>
            </a:endParaRPr>
          </a:p>
          <a:p>
            <a:pPr algn="just"/>
            <a:r>
              <a:rPr lang="es-ES_tradnl" sz="2400" b="1" dirty="0">
                <a:latin typeface="Arial" panose="020B0604020202020204" pitchFamily="34" charset="0"/>
                <a:cs typeface="Arial" panose="020B0604020202020204" pitchFamily="34" charset="0"/>
              </a:rPr>
              <a:t>Estudio Independiente: </a:t>
            </a:r>
            <a:r>
              <a:rPr lang="es-ES_tradnl" sz="2400" dirty="0">
                <a:latin typeface="Arial" panose="020B0604020202020204" pitchFamily="34" charset="0"/>
                <a:cs typeface="Arial" panose="020B0604020202020204" pitchFamily="34" charset="0"/>
              </a:rPr>
              <a:t>para el próximo encuentro deben indagar sobre cuáles son los exponentes del deporte en Cuba en esta época.</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85720" y="-650871"/>
            <a:ext cx="8572560" cy="78483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endParaRPr lang="es-ES_tradnl" sz="2400" b="1" dirty="0" smtClean="0">
              <a:latin typeface="Arial" panose="020B0604020202020204" pitchFamily="34" charset="0"/>
              <a:cs typeface="Arial" panose="020B0604020202020204" pitchFamily="34" charset="0"/>
            </a:endParaRPr>
          </a:p>
          <a:p>
            <a:pPr algn="just"/>
            <a:endParaRPr lang="es-ES_tradnl" sz="2400" b="1" dirty="0">
              <a:latin typeface="Arial" panose="020B0604020202020204" pitchFamily="34" charset="0"/>
              <a:cs typeface="Arial" panose="020B0604020202020204" pitchFamily="34" charset="0"/>
            </a:endParaRPr>
          </a:p>
          <a:p>
            <a:pPr algn="just"/>
            <a:r>
              <a:rPr lang="es-ES_tradnl" sz="2400" b="1" dirty="0" smtClean="0">
                <a:latin typeface="Arial" panose="020B0604020202020204" pitchFamily="34" charset="0"/>
                <a:cs typeface="Arial" panose="020B0604020202020204" pitchFamily="34" charset="0"/>
              </a:rPr>
              <a:t>Bibliografía</a:t>
            </a:r>
            <a:r>
              <a:rPr lang="es-ES_tradnl" sz="2400" b="1" dirty="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1.- “Cátedra de Historia de la Cultura Física”, ISCFMF. Antecedentes y desarrollo de la Historia de la Cultura Física.</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2.- Colectivo de autores. Cultura Física. Revista científica metodológica del I.S.C.F. Año: II No4. enero 1986.</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3.- Juan Rodríguez López. Historia del deporte. UNDE 2000.</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4.- Gaspar J. García Galló. “Bosquejo histórico de la Educación en Cuba. Editora de libros para la educación, la Habana 1978.</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5.-Julio Fernández </a:t>
            </a:r>
            <a:r>
              <a:rPr lang="es-ES_tradnl" sz="2400" dirty="0" err="1">
                <a:latin typeface="Arial" panose="020B0604020202020204" pitchFamily="34" charset="0"/>
                <a:cs typeface="Arial" panose="020B0604020202020204" pitchFamily="34" charset="0"/>
              </a:rPr>
              <a:t>Corujedo</a:t>
            </a:r>
            <a:r>
              <a:rPr lang="es-ES_tradnl" sz="2400" dirty="0">
                <a:latin typeface="Arial" panose="020B0604020202020204" pitchFamily="34" charset="0"/>
                <a:cs typeface="Arial" panose="020B0604020202020204" pitchFamily="34" charset="0"/>
              </a:rPr>
              <a:t>. Panorama histórico de la Educación Física. 1965.</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6.- Juan A Martínez de Osada y </a:t>
            </a:r>
            <a:r>
              <a:rPr lang="es-ES_tradnl" sz="2400" dirty="0" err="1">
                <a:latin typeface="Arial" panose="020B0604020202020204" pitchFamily="34" charset="0"/>
                <a:cs typeface="Arial" panose="020B0604020202020204" pitchFamily="34" charset="0"/>
              </a:rPr>
              <a:t>Goenaga</a:t>
            </a:r>
            <a:r>
              <a:rPr lang="es-ES_tradnl" sz="2400" dirty="0">
                <a:latin typeface="Arial" panose="020B0604020202020204" pitchFamily="34" charset="0"/>
                <a:cs typeface="Arial" panose="020B0604020202020204" pitchFamily="34" charset="0"/>
              </a:rPr>
              <a:t>. Cultura Física y Deportes. Génesis, Evolución y Desarrollo. Editorial Deportes, 2006.</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7.- La gimnasia y la Educación Rítmica. Colectivo de autores. Editorial Deporte. Primera edición, 2033.</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8.-Psicología de las edades. Colectivo de autores. Editorial Fisicultura y Sport. Moscú. 1974.</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427</TotalTime>
  <Words>1443</Words>
  <Application>Microsoft Office PowerPoint</Application>
  <PresentationFormat>Presentación en pantalla (4:3)</PresentationFormat>
  <Paragraphs>58</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Arial</vt:lpstr>
      <vt:lpstr>Calibri</vt:lpstr>
      <vt:lpstr>Constantia</vt:lpstr>
      <vt:lpstr>Times New Roman</vt:lpstr>
      <vt:lpstr>Wingdings 2</vt:lpstr>
      <vt:lpstr>Flujo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Windows 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WinuE</dc:creator>
  <cp:lastModifiedBy>Jorge</cp:lastModifiedBy>
  <cp:revision>32</cp:revision>
  <dcterms:created xsi:type="dcterms:W3CDTF">2002-01-11T05:47:10Z</dcterms:created>
  <dcterms:modified xsi:type="dcterms:W3CDTF">2022-10-25T15:08:31Z</dcterms:modified>
</cp:coreProperties>
</file>