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74" r:id="rId1"/>
  </p:sldMasterIdLst>
  <p:notesMasterIdLst>
    <p:notesMasterId r:id="rId2"/>
  </p:notesMasterIdLst>
  <p:sldIdLst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8" r:id="rId11"/>
    <p:sldId id="299" r:id="rId12"/>
    <p:sldId id="300" r:id="rId13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7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22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45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62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67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8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7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28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30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7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0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1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6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57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3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3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Padilla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104147" y="695956"/>
            <a:ext cx="9087853" cy="6520770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 No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Auditoría de Gestión a las áreas centrales de la empresa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altLang="en-US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ormación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altLang="en-US" lang="zh-CN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Procedimientos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Evidencias y técnicas de recolección de la información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Indicadores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marL="0">
              <a:lnSpc>
                <a:spcPct val="107000"/>
              </a:lnSpc>
              <a:spcAft>
                <a:spcPts val="800"/>
              </a:spcAft>
              <a:buFontTx/>
              <a:buNone/>
            </a:pP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1"/>
          <p:cNvSpPr txBox="1"/>
          <p:nvPr/>
        </p:nvSpPr>
        <p:spPr>
          <a:xfrm rot="20710511">
            <a:off x="450376" y="1628795"/>
            <a:ext cx="1119117" cy="13233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es-ES" smtClean="0">
                <a:solidFill>
                  <a:schemeClr val="bg1"/>
                </a:solidFill>
              </a:rPr>
              <a:t>Folleto de la página 3-28</a:t>
            </a:r>
            <a:endParaRPr dirty="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8" descr="D:\frida25814\facultad\2015\imagenes para ppt\ugiiiiiii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0"/>
            <a:ext cx="3152274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  <p:sp>
        <p:nvSpPr>
          <p:cNvPr id="1048592" name="Rectangle 2"/>
          <p:cNvSpPr/>
          <p:nvPr/>
        </p:nvSpPr>
        <p:spPr>
          <a:xfrm>
            <a:off x="3577388" y="387458"/>
            <a:ext cx="8357937" cy="5447645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Identificar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objetivos, procedimientos, técnicas, evidencias e indicadores de gestión utilizados en cada una de las áreas centrales de la auditoría de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gestión.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áreas centrales de la entidad a partir de los criterios de medición (Economía, Eficiencia y Eficacia) con el uso de las técnicas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específicas.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Practicar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habilidades relacionadas con la confección de los papeles de trabajo más utilizados por el auditor en el desempeño de sus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funciones.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</a:t>
            </a:r>
            <a:r>
              <a:rPr dirty="0" sz="2400" lang="es-MX" spc="-15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dirty="0" sz="2400" lang="es-MX" spc="-1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funciones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vinculadas</a:t>
            </a:r>
            <a:r>
              <a:rPr dirty="0" sz="2400" lang="es-MX" spc="-1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 las áreas centrales de la organización, desde el punto de vista administrativo y operacional, para medir la Economía, Eficiencia y Eficacia con el uso de las técnicas específicas.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hangingPunct="0" indent="-900430" marL="90043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b="1" dirty="0" sz="24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>
            <p:ph type="title"/>
          </p:nvPr>
        </p:nvSpPr>
        <p:spPr/>
        <p:txBody>
          <a:bodyPr anchor="ctr" anchorCtr="1">
            <a:normAutofit fontScale="90000"/>
          </a:bodyPr>
          <a:p>
            <a:r>
              <a:rPr b="1" sz="4000" lang="es-US">
                <a:solidFill>
                  <a:srgbClr val="000000"/>
                </a:solidFill>
              </a:rPr>
              <a:t>Áreas centrales de la empresa </a:t>
            </a:r>
            <a:br>
              <a:rPr b="1" sz="4000" lang="es-US">
                <a:solidFill>
                  <a:srgbClr val="000000"/>
                </a:solidFill>
              </a:rPr>
            </a:br>
            <a:endParaRPr b="1" sz="4000" lang="es-US">
              <a:solidFill>
                <a:srgbClr val="000000"/>
              </a:solidFill>
            </a:endParaRPr>
          </a:p>
        </p:txBody>
      </p:sp>
      <p:sp>
        <p:nvSpPr>
          <p:cNvPr id="1048594" name=""/>
          <p:cNvSpPr>
            <a:spLocks noGrp="1"/>
          </p:cNvSpPr>
          <p:nvPr>
            <p:ph idx="1"/>
          </p:nvPr>
        </p:nvSpPr>
        <p:spPr/>
        <p:txBody>
          <a:bodyPr>
            <a:normAutofit fontScale="94910" lnSpcReduction="20000"/>
          </a:bodyPr>
          <a:p>
            <a:r>
              <a:rPr altLang="es-US" b="0" lang="en-US">
                <a:solidFill>
                  <a:srgbClr val="000000"/>
                </a:solidFill>
              </a:rPr>
              <a:t>Dirección.</a:t>
            </a:r>
            <a:endParaRPr b="0" lang="es-US">
              <a:solidFill>
                <a:srgbClr val="000000"/>
              </a:solidFill>
            </a:endParaRPr>
          </a:p>
          <a:p>
            <a:r>
              <a:rPr altLang="es-US" b="0" lang="en-US">
                <a:solidFill>
                  <a:srgbClr val="000000"/>
                </a:solidFill>
              </a:rPr>
              <a:t>Planeación.</a:t>
            </a:r>
            <a:endParaRPr b="0" lang="es-US">
              <a:solidFill>
                <a:srgbClr val="000000"/>
              </a:solidFill>
            </a:endParaRPr>
          </a:p>
          <a:p>
            <a:r>
              <a:rPr altLang="es-US" b="0" lang="en-US">
                <a:solidFill>
                  <a:srgbClr val="000000"/>
                </a:solidFill>
              </a:rPr>
              <a:t>Contabilidad y Finanzas.</a:t>
            </a:r>
            <a:endParaRPr b="0" lang="es-US">
              <a:solidFill>
                <a:srgbClr val="000000"/>
              </a:solidFill>
            </a:endParaRPr>
          </a:p>
          <a:p>
            <a:r>
              <a:rPr altLang="es-US" b="1" lang="en-US">
                <a:solidFill>
                  <a:srgbClr val="FF0000"/>
                </a:solidFill>
              </a:rPr>
              <a:t>Tecnologías de la información y la comunicación.</a:t>
            </a:r>
            <a:endParaRPr b="1" lang="es-US">
              <a:solidFill>
                <a:srgbClr val="FF0000"/>
              </a:solidFill>
            </a:endParaRPr>
          </a:p>
          <a:p>
            <a:r>
              <a:rPr altLang="es-US" b="0" lang="en-US">
                <a:solidFill>
                  <a:srgbClr val="000000"/>
                </a:solidFill>
              </a:rPr>
              <a:t>Mercadotecnia.</a:t>
            </a:r>
            <a:endParaRPr b="0" lang="es-US">
              <a:solidFill>
                <a:srgbClr val="000000"/>
              </a:solidFill>
            </a:endParaRPr>
          </a:p>
          <a:p>
            <a:r>
              <a:rPr altLang="es-US" b="0" lang="en-US">
                <a:solidFill>
                  <a:srgbClr val="000000"/>
                </a:solidFill>
              </a:rPr>
              <a:t>Relaciones Públicas.</a:t>
            </a:r>
            <a:endParaRPr b="0" lang="es-US">
              <a:solidFill>
                <a:srgbClr val="000000"/>
              </a:solidFill>
            </a:endParaRPr>
          </a:p>
          <a:p>
            <a:r>
              <a:rPr altLang="es-US" b="0" lang="en-US">
                <a:solidFill>
                  <a:srgbClr val="000000"/>
                </a:solidFill>
              </a:rPr>
              <a:t>Gestión de Innovación.</a:t>
            </a:r>
            <a:endParaRPr b="0" lang="es-US">
              <a:solidFill>
                <a:srgbClr val="000000"/>
              </a:solidFill>
            </a:endParaRPr>
          </a:p>
          <a:p>
            <a:endParaRPr b="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ectangle 3"/>
          <p:cNvSpPr/>
          <p:nvPr/>
        </p:nvSpPr>
        <p:spPr>
          <a:xfrm rot="20392756">
            <a:off x="451906" y="2062314"/>
            <a:ext cx="1330325" cy="567691"/>
          </a:xfrm>
          <a:prstGeom prst="rect"/>
        </p:spPr>
        <p:txBody>
          <a:bodyPr wrap="none">
            <a:spAutoFit/>
          </a:bodyPr>
          <a:p>
            <a:r>
              <a:rPr dirty="0" sz="3200" lang="es-ES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folleto</a:t>
            </a:r>
            <a:endParaRPr dirty="0" sz="3200"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6" name="Rectangle 4"/>
          <p:cNvSpPr/>
          <p:nvPr/>
        </p:nvSpPr>
        <p:spPr>
          <a:xfrm>
            <a:off x="3392905" y="1468996"/>
            <a:ext cx="8301790" cy="1381522"/>
          </a:xfrm>
          <a:prstGeom prst="rect"/>
        </p:spPr>
        <p:txBody>
          <a:bodyPr wrap="square">
            <a:spAutoFit/>
          </a:bodyPr>
          <a:p>
            <a:pPr hangingPunct="0" indent="-900430" marL="90043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b="1" dirty="0" sz="2400" lang="es-CO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Bibliografía</a:t>
            </a:r>
            <a:r>
              <a:rPr b="1" dirty="0" sz="24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b="1"/>
          </a:p>
          <a:p>
            <a:r>
              <a:rPr altLang="zh-CN" sz="2400" lang="en-US"/>
              <a:t>2</a:t>
            </a:r>
            <a:r>
              <a:rPr altLang="zh-CN" sz="2400" lang="en-US"/>
              <a:t>.</a:t>
            </a:r>
            <a:r>
              <a:rPr altLang="zh-CN" sz="2400" lang="en-US"/>
              <a:t>4</a:t>
            </a:r>
            <a:r>
              <a:rPr altLang="zh-CN" sz="2400" lang="en-US"/>
              <a:t> </a:t>
            </a:r>
            <a:r>
              <a:rPr altLang="zh-CN" sz="2400" lang="en-US"/>
              <a:t>T</a:t>
            </a:r>
            <a:r>
              <a:rPr altLang="zh-CN" sz="2400" lang="en-US"/>
              <a:t>e</a:t>
            </a:r>
            <a:r>
              <a:rPr altLang="zh-CN" sz="2400" lang="en-US"/>
              <a:t>c</a:t>
            </a:r>
            <a:r>
              <a:rPr altLang="zh-CN" sz="2400" lang="en-US"/>
              <a:t>n</a:t>
            </a:r>
            <a:r>
              <a:rPr altLang="zh-CN" sz="2400" lang="en-US"/>
              <a:t>ología </a:t>
            </a:r>
            <a:r>
              <a:rPr altLang="zh-CN" sz="2400" lang="en-US"/>
              <a:t>d</a:t>
            </a:r>
            <a:r>
              <a:rPr altLang="zh-CN" sz="2400" lang="en-US"/>
              <a:t>e</a:t>
            </a:r>
            <a:r>
              <a:rPr altLang="zh-CN" sz="2400" lang="en-US"/>
              <a:t> </a:t>
            </a:r>
            <a:r>
              <a:rPr altLang="zh-CN" sz="2400" lang="en-US"/>
              <a:t>l</a:t>
            </a:r>
            <a:r>
              <a:rPr altLang="zh-CN" sz="2400" lang="en-US"/>
              <a:t>a</a:t>
            </a:r>
            <a:r>
              <a:rPr altLang="zh-CN" sz="2400" lang="en-US"/>
              <a:t> </a:t>
            </a:r>
            <a:r>
              <a:rPr altLang="zh-CN" sz="2400" lang="en-US"/>
              <a:t>i</a:t>
            </a:r>
            <a:r>
              <a:rPr altLang="zh-CN" sz="2400" lang="en-US"/>
              <a:t>n</a:t>
            </a:r>
            <a:r>
              <a:rPr altLang="zh-CN" sz="2400" lang="en-US"/>
              <a:t>f</a:t>
            </a:r>
            <a:r>
              <a:rPr altLang="zh-CN" sz="2400" lang="en-US"/>
              <a:t>ormación </a:t>
            </a:r>
            <a:r>
              <a:rPr altLang="zh-CN" sz="2400" lang="en-US"/>
              <a:t>y</a:t>
            </a:r>
            <a:r>
              <a:rPr altLang="zh-CN" sz="2400" lang="en-US"/>
              <a:t> </a:t>
            </a:r>
            <a:r>
              <a:rPr altLang="zh-CN" sz="2400" lang="en-US"/>
              <a:t>c</a:t>
            </a:r>
            <a:r>
              <a:rPr altLang="zh-CN" sz="2400" lang="en-US"/>
              <a:t>o</a:t>
            </a:r>
            <a:r>
              <a:rPr altLang="zh-CN" sz="2400" lang="en-US"/>
              <a:t>m</a:t>
            </a:r>
            <a:r>
              <a:rPr altLang="zh-CN" sz="2400" lang="en-US"/>
              <a:t>unicación </a:t>
            </a:r>
            <a:r>
              <a:rPr altLang="zh-CN" sz="2400" lang="en-US"/>
              <a:t>(</a:t>
            </a:r>
            <a:r>
              <a:rPr altLang="zh-CN" sz="2400" lang="en-US"/>
              <a:t>S</a:t>
            </a:r>
            <a:r>
              <a:rPr altLang="zh-CN" sz="2400" lang="en-US"/>
              <a:t>i</a:t>
            </a:r>
            <a:r>
              <a:rPr altLang="zh-CN" sz="2400" lang="en-US"/>
              <a:t>s</a:t>
            </a:r>
            <a:r>
              <a:rPr altLang="zh-CN" sz="2400" lang="en-US"/>
              <a:t>t</a:t>
            </a:r>
            <a:r>
              <a:rPr altLang="zh-CN" sz="2400" lang="en-US"/>
              <a:t>e</a:t>
            </a:r>
            <a:r>
              <a:rPr altLang="zh-CN" sz="2400" lang="en-US"/>
              <a:t>m</a:t>
            </a:r>
            <a:r>
              <a:rPr altLang="zh-CN" sz="2400" lang="en-US"/>
              <a:t>a</a:t>
            </a:r>
            <a:r>
              <a:rPr altLang="zh-CN" sz="2400" lang="en-US"/>
              <a:t>s</a:t>
            </a:r>
            <a:r>
              <a:rPr altLang="zh-CN" sz="2400" lang="en-US"/>
              <a:t> </a:t>
            </a:r>
            <a:r>
              <a:rPr altLang="zh-CN" sz="2400" lang="en-US"/>
              <a:t>i</a:t>
            </a:r>
            <a:r>
              <a:rPr altLang="zh-CN" sz="2400" lang="en-US"/>
              <a:t>n</a:t>
            </a:r>
            <a:r>
              <a:rPr altLang="zh-CN" sz="2400" lang="en-US"/>
              <a:t>f</a:t>
            </a:r>
            <a:r>
              <a:rPr altLang="zh-CN" sz="2400" lang="en-US"/>
              <a:t>o</a:t>
            </a:r>
            <a:r>
              <a:rPr altLang="zh-CN" sz="2400" lang="en-US"/>
              <a:t>r</a:t>
            </a:r>
            <a:r>
              <a:rPr altLang="zh-CN" sz="2400" lang="en-US"/>
              <a:t>m</a:t>
            </a:r>
            <a:r>
              <a:rPr altLang="zh-CN" sz="2400" lang="en-US"/>
              <a:t>a</a:t>
            </a:r>
            <a:r>
              <a:rPr altLang="zh-CN" sz="2400" lang="en-US"/>
              <a:t>t</a:t>
            </a:r>
            <a:r>
              <a:rPr altLang="zh-CN" sz="2400" lang="en-US"/>
              <a:t>i</a:t>
            </a:r>
            <a:r>
              <a:rPr altLang="zh-CN" sz="2400" lang="en-US"/>
              <a:t>v</a:t>
            </a:r>
            <a:r>
              <a:rPr altLang="zh-CN" sz="2400" lang="en-US"/>
              <a:t>o</a:t>
            </a:r>
            <a:r>
              <a:rPr altLang="zh-CN" sz="2400" lang="en-US"/>
              <a:t>s</a:t>
            </a:r>
            <a:r>
              <a:rPr altLang="zh-CN" sz="2400" lang="en-US"/>
              <a:t> </a:t>
            </a:r>
            <a:r>
              <a:rPr altLang="zh-CN" sz="2400" lang="en-US"/>
              <a:t>2</a:t>
            </a:r>
            <a:r>
              <a:rPr altLang="zh-CN" sz="2400" lang="en-US"/>
              <a:t>.</a:t>
            </a:r>
            <a:r>
              <a:rPr altLang="zh-CN" sz="2400" lang="en-US"/>
              <a:t>7</a:t>
            </a:r>
            <a:r>
              <a:rPr altLang="zh-CN" sz="2400" lang="en-US"/>
              <a:t> </a:t>
            </a:r>
            <a:r>
              <a:rPr altLang="zh-CN" sz="2400" lang="en-US"/>
              <a:t>f</a:t>
            </a:r>
            <a:r>
              <a:rPr altLang="zh-CN" sz="2400" lang="en-US"/>
              <a:t>o</a:t>
            </a:r>
            <a:r>
              <a:rPr altLang="zh-CN" sz="2400" lang="en-US"/>
              <a:t>l</a:t>
            </a:r>
            <a:r>
              <a:rPr altLang="zh-CN" sz="2400" lang="en-US"/>
              <a:t>l</a:t>
            </a:r>
            <a:r>
              <a:rPr altLang="zh-CN" sz="2400" lang="en-US"/>
              <a:t>e</a:t>
            </a:r>
            <a:r>
              <a:rPr altLang="zh-CN" sz="2400" lang="en-US"/>
              <a:t>t</a:t>
            </a:r>
            <a:r>
              <a:rPr altLang="zh-CN" sz="2400" lang="en-US"/>
              <a:t>o</a:t>
            </a:r>
            <a:r>
              <a:rPr altLang="zh-CN" sz="2400" lang="en-US"/>
              <a:t> </a:t>
            </a:r>
            <a:r>
              <a:rPr altLang="zh-CN" sz="2400" lang="en-US"/>
              <a:t>,</a:t>
            </a:r>
            <a:r>
              <a:rPr altLang="zh-CN" sz="2400" lang="en-US"/>
              <a:t> </a:t>
            </a:r>
            <a:r>
              <a:rPr altLang="zh-CN" sz="2400" lang="en-US"/>
              <a:t> </a:t>
            </a:r>
            <a:r>
              <a:rPr altLang="zh-CN" sz="2400" lang="en-US"/>
              <a:t>1</a:t>
            </a:r>
            <a:r>
              <a:rPr altLang="zh-CN" sz="2400" lang="en-US"/>
              <a:t>3</a:t>
            </a:r>
            <a:r>
              <a:rPr altLang="zh-CN" sz="2400" lang="en-US"/>
              <a:t>3</a:t>
            </a:r>
            <a:r>
              <a:rPr altLang="zh-CN" sz="2400" lang="en-US"/>
              <a:t> </a:t>
            </a:r>
            <a:r>
              <a:rPr altLang="zh-CN" sz="2400" lang="en-US"/>
              <a:t>a</a:t>
            </a:r>
            <a:r>
              <a:rPr altLang="zh-CN" sz="2400" lang="en-US"/>
              <a:t> </a:t>
            </a:r>
            <a:r>
              <a:rPr altLang="zh-CN" sz="2400" lang="en-US"/>
              <a:t>l</a:t>
            </a:r>
            <a:r>
              <a:rPr altLang="zh-CN" sz="2400" lang="en-US"/>
              <a:t>a</a:t>
            </a:r>
            <a:r>
              <a:rPr altLang="zh-CN" sz="2400" lang="en-US"/>
              <a:t> </a:t>
            </a:r>
            <a:r>
              <a:rPr altLang="zh-CN" sz="2400" lang="en-US"/>
              <a:t>1</a:t>
            </a:r>
            <a:r>
              <a:rPr altLang="zh-CN" sz="2400" lang="en-US"/>
              <a:t>5</a:t>
            </a:r>
            <a:r>
              <a:rPr altLang="zh-CN" sz="2400" lang="en-US"/>
              <a:t>1</a:t>
            </a:r>
            <a:r>
              <a:rPr altLang="zh-CN" sz="2400" lang="en-US"/>
              <a:t>)</a:t>
            </a:r>
            <a:endParaRPr altLang="en-US" sz="2400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CuadroTexto 4"/>
          <p:cNvSpPr txBox="1"/>
          <p:nvPr/>
        </p:nvSpPr>
        <p:spPr>
          <a:xfrm rot="20530022">
            <a:off x="419408" y="2095900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598" name="Rectangle 1"/>
          <p:cNvSpPr>
            <a:spLocks noChangeArrowheads="1"/>
          </p:cNvSpPr>
          <p:nvPr/>
        </p:nvSpPr>
        <p:spPr bwMode="auto">
          <a:xfrm>
            <a:off x="3416969" y="102219"/>
            <a:ext cx="8775031" cy="950594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Objetivos de auditoría de gestión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ogía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ormación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n-US" baseline="0" b="0" cap="none" dirty="0" sz="28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altLang="en-US" lang="zh-CN"/>
          </a:p>
        </p:txBody>
      </p:sp>
      <p:sp>
        <p:nvSpPr>
          <p:cNvPr id="1048600" name="Rectangle 3"/>
          <p:cNvSpPr>
            <a:spLocks noChangeArrowheads="1"/>
          </p:cNvSpPr>
          <p:nvPr/>
        </p:nvSpPr>
        <p:spPr bwMode="auto">
          <a:xfrm>
            <a:off x="6523081" y="5957189"/>
            <a:ext cx="2599447" cy="356871"/>
          </a:xfrm>
          <a:prstGeom prst="rect"/>
          <a:noFill/>
          <a:ln>
            <a:noFill/>
          </a:ln>
          <a:effectLst/>
        </p:spPr>
        <p:txBody>
          <a:bodyPr anchor="ctr" anchorCtr="0" bIns="0" compatLnSpc="1" lIns="180918" numCol="1" rIns="0" tIns="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0" cap="none" dirty="0" sz="24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altLang="en-US" baseline="0" b="1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85" name=""/>
          <p:cNvSpPr txBox="1"/>
          <p:nvPr/>
        </p:nvSpPr>
        <p:spPr>
          <a:xfrm>
            <a:off x="3308468" y="1210433"/>
            <a:ext cx="8826365" cy="5095876"/>
          </a:xfrm>
          <a:prstGeom prst="rect"/>
        </p:spPr>
        <p:txBody>
          <a:bodyPr rtlCol="0" wrap="square">
            <a:spAutoFit/>
          </a:bodyPr>
          <a:p>
            <a:r>
              <a:rPr sz="2000" lang="es-US" u="sng">
                <a:solidFill>
                  <a:srgbClr val="000000"/>
                </a:solidFill>
              </a:rPr>
              <a:t>MEDICION Y COMPARACION DE LOGROS
</a:t>
            </a:r>
            <a:r>
              <a:rPr sz="2000" lang="es-US">
                <a:solidFill>
                  <a:srgbClr val="000000"/>
                </a:solidFill>
              </a:rPr>
              <a:t>Medir, evaluar y comparar los resultados favorables y no favorables alcanzados en la gestión de las tecnologías de la información y la comunicación, a partir de los procedimientos previstos en los manuales de Operaciones que existen en la entidad auditada.
</a:t>
            </a:r>
            <a:r>
              <a:rPr sz="2000" lang="es-US" u="sng">
                <a:solidFill>
                  <a:srgbClr val="000000"/>
                </a:solidFill>
              </a:rPr>
              <a:t>CONTROL INTERNO EFICAZ
</a:t>
            </a:r>
            <a:r>
              <a:rPr sz="2000" lang="es-US">
                <a:solidFill>
                  <a:srgbClr val="000000"/>
                </a:solidFill>
              </a:rPr>
              <a:t>Verificar el cumplimiento del diseño e implementación de los procedimientos del sistema de control interno vinculados al uso, custodia, seguridad informática y administración de las tecnologías de la comunicación y la información, que promueva el logro de los objetivos y metas de la entidad, la detección temprana de desviaciones o áreas susceptibles de mejoras en esta materia, y la aplicación de las medidas que sean necesarias de manera oportuna.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CuadroTexto 4"/>
          <p:cNvSpPr txBox="1"/>
          <p:nvPr/>
        </p:nvSpPr>
        <p:spPr>
          <a:xfrm rot="20530022">
            <a:off x="419408" y="2095900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2" name="Rectangle 1"/>
          <p:cNvSpPr>
            <a:spLocks noChangeArrowheads="1"/>
          </p:cNvSpPr>
          <p:nvPr/>
        </p:nvSpPr>
        <p:spPr bwMode="auto">
          <a:xfrm flipH="1">
            <a:off x="3880726" y="1317301"/>
            <a:ext cx="7709288" cy="356871"/>
          </a:xfrm>
          <a:prstGeom prst="rect"/>
          <a:noFill/>
          <a:ln>
            <a:noFill/>
          </a:ln>
          <a:effectLst/>
        </p:spPr>
        <p:txBody>
          <a:bodyPr anchor="ctr" anchorCtr="0" bIns="0" compatLnSpc="1" lIns="180918" numCol="1" rIns="0" tIns="0" vert="horz" wrap="square">
            <a:prstTxWarp prst="textNoShape"/>
            <a:spAutoFit/>
          </a:bodyPr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0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altLang="en-US" b="1" dirty="0" sz="2400"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87" name=""/>
          <p:cNvSpPr txBox="1"/>
          <p:nvPr/>
        </p:nvSpPr>
        <p:spPr>
          <a:xfrm>
            <a:off x="3256495" y="207344"/>
            <a:ext cx="8774481" cy="5585460"/>
          </a:xfrm>
          <a:prstGeom prst="rect"/>
        </p:spPr>
        <p:txBody>
          <a:bodyPr rtlCol="0" wrap="square">
            <a:spAutoFit/>
          </a:bodyPr>
          <a:p>
            <a:r>
              <a:rPr sz="2400" lang="es-US" u="sng">
                <a:solidFill>
                  <a:srgbClr val="000000"/>
                </a:solidFill>
              </a:rPr>
              <a:t>CULTURA DE LA RESPONSABILIDAD
</a:t>
            </a:r>
            <a:r>
              <a:rPr sz="2400" lang="es-US">
                <a:solidFill>
                  <a:srgbClr val="000000"/>
                </a:solidFill>
              </a:rPr>
              <a:t>Verificar la existencia de una cultura de la responsabilidad en la gestión de las tecnologías de la información y la comunicación, por parte de los directivos y especialistas que participan en ella dentro de la entidad auditada.
</a:t>
            </a:r>
            <a:r>
              <a:rPr sz="2400" lang="es-US" u="sng">
                <a:solidFill>
                  <a:srgbClr val="000000"/>
                </a:solidFill>
              </a:rPr>
              <a:t>MEJORAMIENTO DE LA PLANIFICACION
</a:t>
            </a:r>
            <a:r>
              <a:rPr sz="2400" lang="es-US">
                <a:solidFill>
                  <a:srgbClr val="000000"/>
                </a:solidFill>
              </a:rPr>
              <a:t>
Comprobar el cumplimiento de los procedimientos establecidos para el diseño, formulación, aprobación, ejecución y control de los planes y presupuesto de gastos aprobados para la organización, administración y control de las tecnologías de la información y la comunicación.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6" name="Rectangle 3"/>
          <p:cNvSpPr/>
          <p:nvPr/>
        </p:nvSpPr>
        <p:spPr>
          <a:xfrm>
            <a:off x="3497176" y="3005117"/>
            <a:ext cx="8414085" cy="448310"/>
          </a:xfrm>
          <a:prstGeom prst="rect"/>
        </p:spPr>
        <p:txBody>
          <a:bodyPr wrap="square">
            <a:spAutoFit/>
          </a:bodyPr>
          <a:p>
            <a:pPr algn="just" lvl="0" marR="0">
              <a:spcBef>
                <a:spcPts val="0"/>
              </a:spcBef>
              <a:spcAft>
                <a:spcPts val="0"/>
              </a:spcAft>
              <a:tabLst>
                <a:tab algn="l" pos="274320"/>
              </a:tabLst>
            </a:pP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48688" name=""/>
          <p:cNvSpPr txBox="1"/>
          <p:nvPr/>
        </p:nvSpPr>
        <p:spPr>
          <a:xfrm>
            <a:off x="3412234" y="449470"/>
            <a:ext cx="8125596" cy="3302000"/>
          </a:xfrm>
          <a:prstGeom prst="rect"/>
        </p:spPr>
        <p:txBody>
          <a:bodyPr rtlCol="0" wrap="square">
            <a:spAutoFit/>
          </a:bodyPr>
          <a:p>
            <a:r>
              <a:rPr sz="2400" lang="es-US" u="sng">
                <a:solidFill>
                  <a:srgbClr val="000000"/>
                </a:solidFill>
              </a:rPr>
              <a:t>NECESIDAD DE UN BUEN SISTEMA INTEGRAL DE INFORMACION Y COMUNICACIÓN
</a:t>
            </a:r>
            <a:r>
              <a:rPr sz="2400" lang="es-US">
                <a:solidFill>
                  <a:srgbClr val="000000"/>
                </a:solidFill>
              </a:rPr>
              <a:t>
Comprobar que los sistemas de información y comunicación cumplen los requisitos en materia de seguridad informática, que permiten garantizar la calidad de las mediciones y evaluaciones del comportamiento económico  financiero de la entidad auditada.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Rectangle 1"/>
          <p:cNvSpPr>
            <a:spLocks noChangeArrowheads="1"/>
          </p:cNvSpPr>
          <p:nvPr/>
        </p:nvSpPr>
        <p:spPr bwMode="auto">
          <a:xfrm>
            <a:off x="3609474" y="246948"/>
            <a:ext cx="9352547" cy="925831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Indicadores de gestión de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nología </a:t>
            </a:r>
            <a:endParaRPr altLang="en-US" baseline="0" b="0" cap="none" dirty="0" sz="2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dirty="0" sz="2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3" name="Rectangle 2"/>
          <p:cNvSpPr>
            <a:spLocks noChangeArrowheads="1"/>
          </p:cNvSpPr>
          <p:nvPr/>
        </p:nvSpPr>
        <p:spPr bwMode="auto">
          <a:xfrm>
            <a:off x="3248526" y="2885116"/>
            <a:ext cx="221159" cy="389255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274638"/>
              </a:tabLst>
            </a:pPr>
            <a:endParaRPr altLang="en-US" baseline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8614" name="Rectangle 5"/>
          <p:cNvSpPr/>
          <p:nvPr/>
        </p:nvSpPr>
        <p:spPr>
          <a:xfrm>
            <a:off x="3412957" y="5434234"/>
            <a:ext cx="7752347" cy="389256"/>
          </a:xfrm>
          <a:prstGeom prst="rect"/>
        </p:spPr>
        <p:txBody>
          <a:bodyPr wrap="square">
            <a:spAutoFit/>
          </a:bodyPr>
          <a:p>
            <a:pPr algn="just" marL="228600" marR="0">
              <a:spcBef>
                <a:spcPts val="0"/>
              </a:spcBef>
              <a:spcAft>
                <a:spcPts val="0"/>
              </a:spcAft>
            </a:pPr>
            <a:endParaRPr dirty="0" sz="200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48689" name=""/>
          <p:cNvSpPr txBox="1"/>
          <p:nvPr/>
        </p:nvSpPr>
        <p:spPr>
          <a:xfrm>
            <a:off x="3291174" y="933781"/>
            <a:ext cx="8661552" cy="5273675"/>
          </a:xfrm>
          <a:prstGeom prst="rect"/>
        </p:spPr>
        <p:txBody>
          <a:bodyPr rtlCol="0" wrap="square">
            <a:spAutoFit/>
          </a:bodyPr>
          <a:p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% GRADO DE AUTOMATIZACION DE LA INFORMACION =
# SISTEMAS INFORMATICOS/ TOTAL SISTEMAS INFORMATIVOS 
				          EXISTENTES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% CUMPLIMIENTO PLAN MANTENIMIENTO DE EQUIPOS INFORMATICOS = REAL/PLAN
</a:t>
            </a:r>
            <a:r>
              <a:rPr altLang="es-US" sz="2000" lang="en-US">
                <a:solidFill>
                  <a:srgbClr val="000000"/>
                </a:solidFill>
              </a:rPr>
              <a:t>3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% USO DE LA COMPUTADORA = # HORAS DE USO/ # HORAS DE 
TRABAJO
</a:t>
            </a:r>
            <a:r>
              <a:rPr altLang="es-US" sz="2000" lang="en-US">
                <a:solidFill>
                  <a:srgbClr val="000000"/>
                </a:solidFill>
              </a:rPr>
              <a:t>4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# ERRORES DETECTADOS POR EL AUDITOR EN LAS PRUEBAS DE SOFTWARES UTILIZADOS EN LA ENTIDAD EN MATERIA DE:
CONTROL DE APLICACIONES
CONTROLES DE PROCESAMIENTO
CONTROLES DE SALIDA
CONTROLES DE ACCESO
CONTROLES QUE DETECTAN Y PROVEEN DE SEGURIDAD AL SISTEMA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Rectangle 3"/>
          <p:cNvSpPr/>
          <p:nvPr/>
        </p:nvSpPr>
        <p:spPr>
          <a:xfrm>
            <a:off x="5544998" y="226420"/>
            <a:ext cx="3692526" cy="508635"/>
          </a:xfrm>
          <a:prstGeom prst="rect"/>
        </p:spPr>
        <p:txBody>
          <a:bodyPr wrap="none">
            <a:spAutoFit/>
          </a:bodyPr>
          <a:p>
            <a:r>
              <a:rPr b="1" dirty="0" sz="2800" lang="es-ES_tradnl" spc="1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independiente</a:t>
            </a:r>
            <a:endParaRPr b="1" dirty="0" sz="2800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7" name="Rectangle 4"/>
          <p:cNvSpPr/>
          <p:nvPr/>
        </p:nvSpPr>
        <p:spPr>
          <a:xfrm>
            <a:off x="3327994" y="1098317"/>
            <a:ext cx="8742947" cy="5178013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Resumir los conceptos fundamentales, comunes (</a:t>
            </a:r>
            <a:r>
              <a:rPr dirty="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Objetivos de auditoría, </a:t>
            </a: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Programa</a:t>
            </a:r>
            <a:r>
              <a:rPr dirty="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 de auditoría, Técnicas de recolección de documentos, Evidencias de auditoría e Indicadores de gestión)  y p</a:t>
            </a: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or cada tema:</a:t>
            </a:r>
            <a:r>
              <a:rPr dirty="0" lang="es-ES"/>
              <a:t> </a:t>
            </a:r>
            <a:endParaRPr dirty="0" lang="en-US"/>
          </a:p>
          <a:p>
            <a:r>
              <a:rPr dirty="0" lang="es-ES"/>
              <a:t> </a:t>
            </a:r>
            <a:endParaRPr dirty="0" lang="en-US"/>
          </a:p>
          <a:p>
            <a:r>
              <a:rPr altLang="es-ES" dirty="0" lang="en-US">
                <a:latin typeface="Arial" panose="020B0604020202020204" pitchFamily="34" charset="0"/>
                <a:ea typeface="Times New Roman" panose="02020603050405020304" pitchFamily="18" charset="0"/>
              </a:rPr>
              <a:t>2.5 Mercadotecnia (Mercadotecnia o Marketing, Planificación, Definición del mercado, Orientación al consumidor, Ciclo de vida del Producto, Estrategias y programas de Precios, Canales de distribución, Comunicación y promoción)
2.6 Relaciones Públicas (Definiciones de Relaciones Públicas, Planificación de las Relaciones Públicas, Identidad corporativa, Imagen corporativa, Públicos, Acciones de las Relaciones Públicas, Comunicación y evaluación de las Relaciones Públic</a:t>
            </a:r>
            <a:r>
              <a:rPr altLang="es-ES" dirty="0" lang="en-US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lang="en-US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lang="en-US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r>
              <a:rPr altLang="es-ES" dirty="0" lang="en-US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dirty="0" lang="en-US"/>
          </a:p>
          <a:p>
            <a:endParaRPr dirty="0" lang="en-US"/>
          </a:p>
          <a:p>
            <a:pPr algn="just" indent="0" lvl="0"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dirty="0" lang="en-US">
                <a:latin typeface="Times New Roman" panose="02020603050405020304" pitchFamily="18" charset="0"/>
                <a:ea typeface="Times New Roman" panose="02020603050405020304" pitchFamily="18" charset="0"/>
              </a:rPr>
              <a:t>2.7 Gestión de innovación (Objetivos de auditoría, Programa de auditoría, Técnicas de recolección de documentos, Evidencias de auditoría e Indicadores de gestión)  y del tema: Investigación y desarrollo, Propiedad Industrial, Programas y proyectos de Ciencia e Innovación Tecnológica, Patente, Marca, Invención y Licencia.</a:t>
            </a:r>
            <a:endParaRPr dirty="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619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0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2021-11-10T11:27:01Z</dcterms:created>
  <dcterms:modified xsi:type="dcterms:W3CDTF">2026-08-23T03:34:57Z</dcterms:modified>
</cp:coreProperties>
</file>