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70" r:id="rId2"/>
    <p:sldId id="257" r:id="rId3"/>
    <p:sldId id="258" r:id="rId4"/>
    <p:sldId id="259" r:id="rId5"/>
    <p:sldId id="260" r:id="rId6"/>
    <p:sldId id="279" r:id="rId7"/>
    <p:sldId id="261" r:id="rId8"/>
    <p:sldId id="262" r:id="rId9"/>
    <p:sldId id="271" r:id="rId10"/>
    <p:sldId id="263" r:id="rId11"/>
    <p:sldId id="264" r:id="rId12"/>
    <p:sldId id="265" r:id="rId13"/>
    <p:sldId id="267" r:id="rId14"/>
    <p:sldId id="266" r:id="rId15"/>
    <p:sldId id="268" r:id="rId16"/>
    <p:sldId id="269" r:id="rId17"/>
    <p:sldId id="272" r:id="rId18"/>
    <p:sldId id="273" r:id="rId19"/>
    <p:sldId id="274" r:id="rId20"/>
    <p:sldId id="275" r:id="rId2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35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19" name="18 Marcador de pie de página"/>
          <p:cNvSpPr>
            <a:spLocks noGrp="1"/>
          </p:cNvSpPr>
          <p:nvPr>
            <p:ph type="ftr" sz="quarter" idx="11"/>
          </p:nvPr>
        </p:nvSpPr>
        <p:spPr/>
        <p:txBody>
          <a:bodyPr/>
          <a:lstStyle/>
          <a:p>
            <a:endParaRPr lang="es-ES_tradnl"/>
          </a:p>
        </p:txBody>
      </p:sp>
      <p:sp>
        <p:nvSpPr>
          <p:cNvPr id="27" name="2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077200" y="6356350"/>
            <a:ext cx="609600" cy="365125"/>
          </a:xfrm>
        </p:spPr>
        <p:txBody>
          <a:bodyPr/>
          <a:lstStyle/>
          <a:p>
            <a:fld id="{3310C475-7E41-41A4-B353-7C6C9ED82F49}" type="slidenum">
              <a:rPr lang="es-ES_tradnl" smtClean="0"/>
              <a:t>‹Nº›</a:t>
            </a:fld>
            <a:endParaRPr lang="es-ES_tradnl"/>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22/09/2022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8CD1D0-97A0-47CF-AF48-92728C90FE2D}" type="datetimeFigureOut">
              <a:rPr lang="es-ES_tradnl" smtClean="0"/>
              <a:t>22/09/2022</a:t>
            </a:fld>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10C475-7E41-41A4-B353-7C6C9ED82F49}" type="slidenum">
              <a:rPr lang="es-ES_tradnl" smtClean="0"/>
              <a:t>‹Nº›</a:t>
            </a:fld>
            <a:endParaRPr lang="es-ES_tradnl"/>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51520" y="476672"/>
            <a:ext cx="871296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Tema # 1.</a:t>
            </a:r>
            <a:r>
              <a:rPr lang="es-ES_tradnl" sz="3200" dirty="0">
                <a:latin typeface="Arial" panose="020B0604020202020204" pitchFamily="34" charset="0"/>
                <a:cs typeface="Arial" panose="020B0604020202020204" pitchFamily="34" charset="0"/>
              </a:rPr>
              <a:t> </a:t>
            </a:r>
            <a:r>
              <a:rPr lang="es-ES_tradnl" sz="3200" b="1" dirty="0">
                <a:latin typeface="Arial" panose="020B0604020202020204" pitchFamily="34" charset="0"/>
                <a:cs typeface="Arial" panose="020B0604020202020204" pitchFamily="34" charset="0"/>
              </a:rPr>
              <a:t>Historia del Deporte en Cuba. Génesis y evolución</a:t>
            </a:r>
            <a:r>
              <a:rPr lang="es-ES_tradnl" sz="3200" b="1" dirty="0" smtClean="0">
                <a:latin typeface="Arial" panose="020B0604020202020204" pitchFamily="34" charset="0"/>
                <a:cs typeface="Arial" panose="020B0604020202020204" pitchFamily="34" charset="0"/>
              </a:rPr>
              <a:t>.</a:t>
            </a:r>
          </a:p>
          <a:p>
            <a:pPr algn="just"/>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“El deporte es fuente de voluntad, constancia, vigor físico y agilidad mental</a:t>
            </a:r>
            <a:r>
              <a:rPr lang="es-ES_tradnl" sz="3200" dirty="0" smtClean="0">
                <a:latin typeface="Arial" panose="020B0604020202020204" pitchFamily="34" charset="0"/>
                <a:cs typeface="Arial" panose="020B0604020202020204" pitchFamily="34" charset="0"/>
              </a:rPr>
              <a:t>…”</a:t>
            </a:r>
          </a:p>
          <a:p>
            <a:pPr algn="just"/>
            <a:r>
              <a:rPr lang="es-ES_tradnl" sz="3200" dirty="0" smtClean="0">
                <a:latin typeface="Arial" panose="020B0604020202020204" pitchFamily="34" charset="0"/>
                <a:cs typeface="Arial" panose="020B0604020202020204" pitchFamily="34" charset="0"/>
              </a:rPr>
              <a:t>                                  Fidel </a:t>
            </a:r>
            <a:r>
              <a:rPr lang="es-ES_tradnl" sz="3200" dirty="0">
                <a:latin typeface="Arial" panose="020B0604020202020204" pitchFamily="34" charset="0"/>
                <a:cs typeface="Arial" panose="020B0604020202020204" pitchFamily="34" charset="0"/>
              </a:rPr>
              <a:t>Castro 29-01-1959 </a:t>
            </a:r>
          </a:p>
          <a:p>
            <a:pPr algn="just"/>
            <a:endParaRPr lang="es-ES" sz="3200" dirty="0">
              <a:latin typeface="Arial" panose="020B0604020202020204" pitchFamily="34" charset="0"/>
              <a:cs typeface="Arial" panose="020B0604020202020204" pitchFamily="34" charset="0"/>
            </a:endParaRPr>
          </a:p>
          <a:p>
            <a:pPr algn="just"/>
            <a:r>
              <a:rPr lang="es-ES_tradnl" sz="3200" b="1" dirty="0" smtClean="0">
                <a:latin typeface="Arial" panose="020B0604020202020204" pitchFamily="34" charset="0"/>
                <a:cs typeface="Arial" panose="020B0604020202020204" pitchFamily="34" charset="0"/>
              </a:rPr>
              <a:t>Sumario</a:t>
            </a:r>
            <a:r>
              <a:rPr lang="es-ES_tradnl" sz="3200" b="1" dirty="0">
                <a:latin typeface="Arial" panose="020B0604020202020204" pitchFamily="34" charset="0"/>
                <a:cs typeface="Arial" panose="020B0604020202020204" pitchFamily="34" charset="0"/>
              </a:rPr>
              <a:t>:</a:t>
            </a:r>
            <a:r>
              <a:rPr lang="es-ES_tradnl" sz="3200" dirty="0">
                <a:latin typeface="Arial" panose="020B0604020202020204" pitchFamily="34" charset="0"/>
                <a:cs typeface="Arial" panose="020B0604020202020204" pitchFamily="34" charset="0"/>
              </a:rPr>
              <a:t> evolución de la educación física en Cuba desde la Colonización hasta el siglo XIX. Figuras importantes de esta </a:t>
            </a:r>
            <a:r>
              <a:rPr lang="es-ES_tradnl" sz="3200" dirty="0" smtClean="0">
                <a:latin typeface="Arial" panose="020B0604020202020204" pitchFamily="34" charset="0"/>
                <a:cs typeface="Arial" panose="020B0604020202020204" pitchFamily="34" charset="0"/>
              </a:rPr>
              <a:t>época. </a:t>
            </a:r>
            <a:r>
              <a:rPr lang="es-ES_tradnl" sz="3200" dirty="0">
                <a:latin typeface="Arial" panose="020B0604020202020204" pitchFamily="34" charset="0"/>
                <a:cs typeface="Arial" panose="020B0604020202020204" pitchFamily="34" charset="0"/>
              </a:rPr>
              <a:t>Juan Bernardo </a:t>
            </a:r>
            <a:r>
              <a:rPr lang="es-ES_tradnl" sz="3200" dirty="0" smtClean="0">
                <a:latin typeface="Arial" panose="020B0604020202020204" pitchFamily="34" charset="0"/>
                <a:cs typeface="Arial" panose="020B0604020202020204" pitchFamily="34" charset="0"/>
              </a:rPr>
              <a:t>O` </a:t>
            </a:r>
            <a:r>
              <a:rPr lang="es-ES_tradnl" sz="3200" dirty="0" err="1">
                <a:latin typeface="Arial" panose="020B0604020202020204" pitchFamily="34" charset="0"/>
                <a:cs typeface="Arial" panose="020B0604020202020204" pitchFamily="34" charset="0"/>
              </a:rPr>
              <a:t>Gavan</a:t>
            </a:r>
            <a:r>
              <a:rPr lang="es-ES_tradnl" sz="3200" dirty="0">
                <a:latin typeface="Arial" panose="020B0604020202020204" pitchFamily="34" charset="0"/>
                <a:cs typeface="Arial" panose="020B0604020202020204" pitchFamily="34" charset="0"/>
              </a:rPr>
              <a:t>, primeros gimnasios de Cuba</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79512" y="691203"/>
            <a:ext cx="8784976"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600" dirty="0">
                <a:latin typeface="Arial" panose="020B0604020202020204" pitchFamily="34" charset="0"/>
                <a:cs typeface="Arial" panose="020B0604020202020204" pitchFamily="34" charset="0"/>
              </a:rPr>
              <a:t>Cuba fue un país de deportistas, pero no de deportes, existían muy pocos profesionales de Educación Física formados por escuelas de capacitación. A pesar que para muchos era un país de deportes, de todos los deportes, que venía notándose desde la etapa primita, nunca conto con una dirección deportiva que organizara la actividad física.</a:t>
            </a:r>
            <a:endParaRPr lang="es-ES" sz="36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85720" y="458252"/>
            <a:ext cx="864399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b="1" dirty="0">
                <a:latin typeface="Arial" panose="020B0604020202020204" pitchFamily="34" charset="0"/>
                <a:cs typeface="Arial" panose="020B0604020202020204" pitchFamily="34" charset="0"/>
              </a:rPr>
              <a:t>¿Qué actividades físicas se practicaban durante la etapa colonial</a:t>
            </a:r>
            <a:r>
              <a:rPr lang="es-ES_tradnl" sz="2400" b="1"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Se </a:t>
            </a:r>
            <a:r>
              <a:rPr lang="es-ES_tradnl" sz="2400" dirty="0">
                <a:latin typeface="Arial" panose="020B0604020202020204" pitchFamily="34" charset="0"/>
                <a:cs typeface="Arial" panose="020B0604020202020204" pitchFamily="34" charset="0"/>
              </a:rPr>
              <a:t>practicaban pocas actividades físicas, solos los españoles podían practicar alguna que otra modalidad, ya que los aborígenes cubanos y los negros traídos del África, solo servían de esclavos para sustraer las riquezas del país, entre estas manifestaciones deportivas se encontraba la educación por la esgrima y la espada que servía además como forma de entrenamiento para combatir a los aborígenes y otras civilizaciones que los atacaran, también desarrollaban el tiro con sus arcabuces, la navegación, la natación se jugaba al ajedrez y alguna que otra actividad física.</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85720" y="729604"/>
            <a:ext cx="85725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Se puede plantear que en esta época los españoles no se preocuparan por formar profesionales de la actividad física, el país estaba sumido en una situación económica difícil y por consiguiente cultural y no había preocupación por la enseñanza, mientras que en Europa se avanzaba a pasos gigantescos en la inclusión de la actividad física dentro del sistema educacional con carácter obligatorio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23528" y="476672"/>
            <a:ext cx="850112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En 1793, fecha en la que se funda la Sociedad Económica de Amigos del País, en la Habana, no se puede considerar que existiera una enseñanza en general estructurada y mucho menos, una cultura física cubana sobre moldes metodológicos y técnicos</a:t>
            </a:r>
            <a:r>
              <a:rPr lang="es-ES_tradnl" sz="3200" dirty="0" smtClean="0">
                <a:latin typeface="Arial" panose="020B0604020202020204" pitchFamily="34" charset="0"/>
                <a:cs typeface="Arial" panose="020B0604020202020204" pitchFamily="34" charset="0"/>
              </a:rPr>
              <a:t>.</a:t>
            </a:r>
            <a:r>
              <a:rPr lang="es-ES_tradnl" sz="3200" dirty="0">
                <a:latin typeface="Arial" panose="020B0604020202020204" pitchFamily="34" charset="0"/>
                <a:cs typeface="Arial" panose="020B0604020202020204" pitchFamily="34" charset="0"/>
              </a:rPr>
              <a:t> A partir de este hecho es que se comienza en el país obtener algunos logros en la instrucción, surge el primer documento de importancia en la educación pública cubana, “Las Ordenanzas” redactada por el padre Agustín Caballero en 1794.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86063" y="980728"/>
            <a:ext cx="8929718" cy="5509200"/>
          </a:xfrm>
          <a:prstGeom prst="rect">
            <a:avLst/>
          </a:prstGeom>
        </p:spPr>
        <p:txBody>
          <a:bodyPr wrap="square">
            <a:spAutoFit/>
          </a:bodyPr>
          <a:lstStyle/>
          <a:p>
            <a:pPr algn="just"/>
            <a:r>
              <a:rPr lang="es-ES_tradnl" sz="3200" dirty="0">
                <a:latin typeface="Arial" panose="020B0604020202020204" pitchFamily="34" charset="0"/>
                <a:cs typeface="Arial" panose="020B0604020202020204" pitchFamily="34" charset="0"/>
              </a:rPr>
              <a:t>Se establecieron a través de ellas </a:t>
            </a:r>
            <a:r>
              <a:rPr lang="es-ES_tradnl" sz="3200" dirty="0" smtClean="0">
                <a:latin typeface="Arial" panose="020B0604020202020204" pitchFamily="34" charset="0"/>
                <a:cs typeface="Arial" panose="020B0604020202020204" pitchFamily="34" charset="0"/>
              </a:rPr>
              <a:t>los primeros cursos, </a:t>
            </a:r>
            <a:r>
              <a:rPr lang="es-ES_tradnl" sz="3200" dirty="0">
                <a:latin typeface="Arial" panose="020B0604020202020204" pitchFamily="34" charset="0"/>
                <a:cs typeface="Arial" panose="020B0604020202020204" pitchFamily="34" charset="0"/>
              </a:rPr>
              <a:t>de los cuales premiaban a los maestros que presentaban mayor cantidad de alumnos destacados por su preparación refrendándose un premio </a:t>
            </a:r>
            <a:r>
              <a:rPr lang="es-ES_tradnl" sz="3200" dirty="0" smtClean="0">
                <a:latin typeface="Arial" panose="020B0604020202020204" pitchFamily="34" charset="0"/>
                <a:cs typeface="Arial" panose="020B0604020202020204" pitchFamily="34" charset="0"/>
              </a:rPr>
              <a:t>por </a:t>
            </a:r>
            <a:r>
              <a:rPr lang="es-ES_tradnl" sz="3200" dirty="0">
                <a:latin typeface="Arial" panose="020B0604020202020204" pitchFamily="34" charset="0"/>
                <a:cs typeface="Arial" panose="020B0604020202020204" pitchFamily="34" charset="0"/>
              </a:rPr>
              <a:t>vez </a:t>
            </a:r>
            <a:r>
              <a:rPr lang="es-ES_tradnl" sz="3200" dirty="0" smtClean="0">
                <a:latin typeface="Arial" panose="020B0604020202020204" pitchFamily="34" charset="0"/>
                <a:cs typeface="Arial" panose="020B0604020202020204" pitchFamily="34" charset="0"/>
              </a:rPr>
              <a:t>primera.</a:t>
            </a:r>
          </a:p>
          <a:p>
            <a:pPr algn="just"/>
            <a:r>
              <a:rPr lang="es-ES_tradnl" sz="3200" dirty="0" smtClean="0">
                <a:latin typeface="Arial" panose="020B0604020202020204" pitchFamily="34" charset="0"/>
                <a:cs typeface="Arial" panose="020B0604020202020204" pitchFamily="34" charset="0"/>
              </a:rPr>
              <a:t>En </a:t>
            </a:r>
            <a:r>
              <a:rPr lang="es-ES_tradnl" sz="3200" dirty="0">
                <a:latin typeface="Arial" panose="020B0604020202020204" pitchFamily="34" charset="0"/>
                <a:cs typeface="Arial" panose="020B0604020202020204" pitchFamily="34" charset="0"/>
              </a:rPr>
              <a:t>este sentido señala Fernando </a:t>
            </a:r>
            <a:r>
              <a:rPr lang="es-ES_tradnl" sz="3200" dirty="0" err="1">
                <a:latin typeface="Arial" panose="020B0604020202020204" pitchFamily="34" charset="0"/>
                <a:cs typeface="Arial" panose="020B0604020202020204" pitchFamily="34" charset="0"/>
              </a:rPr>
              <a:t>Portuondo</a:t>
            </a:r>
            <a:r>
              <a:rPr lang="es-ES_tradnl" sz="3200" dirty="0">
                <a:latin typeface="Arial" panose="020B0604020202020204" pitchFamily="34" charset="0"/>
                <a:cs typeface="Arial" panose="020B0604020202020204" pitchFamily="34" charset="0"/>
              </a:rPr>
              <a:t>: </a:t>
            </a:r>
            <a:endParaRPr lang="es-ES_tradnl" sz="3200" dirty="0" smtClean="0">
              <a:latin typeface="Arial" panose="020B0604020202020204" pitchFamily="34" charset="0"/>
              <a:cs typeface="Arial" panose="020B0604020202020204" pitchFamily="34" charset="0"/>
            </a:endParaRPr>
          </a:p>
          <a:p>
            <a:pPr algn="just"/>
            <a:r>
              <a:rPr lang="es-ES_tradnl" sz="3200" dirty="0" smtClean="0">
                <a:latin typeface="Arial" panose="020B0604020202020204" pitchFamily="34" charset="0"/>
                <a:cs typeface="Arial" panose="020B0604020202020204" pitchFamily="34" charset="0"/>
              </a:rPr>
              <a:t>“</a:t>
            </a:r>
            <a:r>
              <a:rPr lang="es-ES_tradnl" sz="3200" dirty="0">
                <a:latin typeface="Arial" panose="020B0604020202020204" pitchFamily="34" charset="0"/>
                <a:cs typeface="Arial" panose="020B0604020202020204" pitchFamily="34" charset="0"/>
              </a:rPr>
              <a:t>Ya se recogían los frutos de los concursos periódicos para premiar al maestro que lograra mayor promoción y que fue ganado la primera vez por un negro memorable, Lorenzo </a:t>
            </a:r>
            <a:r>
              <a:rPr lang="es-ES_tradnl" sz="3200" dirty="0" smtClean="0">
                <a:latin typeface="Arial" panose="020B0604020202020204" pitchFamily="34" charset="0"/>
                <a:cs typeface="Arial" panose="020B0604020202020204" pitchFamily="34" charset="0"/>
              </a:rPr>
              <a:t>Menéndez”</a:t>
            </a:r>
            <a:endParaRPr lang="es-ES_tradnl"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85720" y="904388"/>
            <a:ext cx="842968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Con el regreso Juan Bernardo O´ Gabán en 1808, se hace sentir estas repercusiones en la isla, siendo el primero en Cuba que habló de la necesidad de establecer un sistema educacional moderno que incluyera el sistema de Pestalozzi y los principios de Amorós, que preconizaban los ejercicios físicos como parte de los trabajos escolares al igual que otras disciplinas.</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836712"/>
            <a:ext cx="857252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A pesar de esto los años que siguieron no </a:t>
            </a:r>
            <a:r>
              <a:rPr lang="es-ES_tradnl" sz="3200" dirty="0" smtClean="0">
                <a:latin typeface="Arial" panose="020B0604020202020204" pitchFamily="34" charset="0"/>
                <a:cs typeface="Arial" panose="020B0604020202020204" pitchFamily="34" charset="0"/>
              </a:rPr>
              <a:t>cambiaron </a:t>
            </a:r>
            <a:r>
              <a:rPr lang="es-ES_tradnl" sz="3200" dirty="0">
                <a:latin typeface="Arial" panose="020B0604020202020204" pitchFamily="34" charset="0"/>
                <a:cs typeface="Arial" panose="020B0604020202020204" pitchFamily="34" charset="0"/>
              </a:rPr>
              <a:t>la educación en Cuba, debido a problemas políticos y económicos.</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Ya entre los años 1881 y 1822 </a:t>
            </a:r>
            <a:r>
              <a:rPr lang="es-ES_tradnl" sz="3200" b="1" dirty="0">
                <a:latin typeface="Arial" panose="020B0604020202020204" pitchFamily="34" charset="0"/>
                <a:cs typeface="Arial" panose="020B0604020202020204" pitchFamily="34" charset="0"/>
              </a:rPr>
              <a:t>Félix Varela </a:t>
            </a:r>
            <a:r>
              <a:rPr lang="es-ES_tradnl" sz="3200" dirty="0">
                <a:latin typeface="Arial" panose="020B0604020202020204" pitchFamily="34" charset="0"/>
                <a:cs typeface="Arial" panose="020B0604020202020204" pitchFamily="34" charset="0"/>
              </a:rPr>
              <a:t>concibe y realiza su reforma de enseñanza, en mejora de nuestra educación, convirtiéndose en una figura con gran proyección de futuro en su tiempo, planteando que, “realizar la actividad jugando era más fructífera”.</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51520" y="836712"/>
            <a:ext cx="857252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Hacia 1834, comienza un movimiento en favor de los gimnasios, apareciendo otras figuras importantes como, José de la Luz y caballero, Domingo del Monte, que junto a Rafael de Castro y otras personalidades progresistas se la época que se reunía en la Sociedad Económica del país para la Sección de </a:t>
            </a:r>
            <a:r>
              <a:rPr lang="es-ES_tradnl" sz="3200" dirty="0" smtClean="0">
                <a:latin typeface="Arial" panose="020B0604020202020204" pitchFamily="34" charset="0"/>
                <a:cs typeface="Arial" panose="020B0604020202020204" pitchFamily="34" charset="0"/>
              </a:rPr>
              <a:t>Educación </a:t>
            </a:r>
            <a:r>
              <a:rPr lang="es-ES_tradnl" sz="3200" dirty="0">
                <a:latin typeface="Arial" panose="020B0604020202020204" pitchFamily="34" charset="0"/>
                <a:cs typeface="Arial" panose="020B0604020202020204" pitchFamily="34" charset="0"/>
              </a:rPr>
              <a:t>aprueban un documento cuya publicación se produce el 21 de marzo de 1839 a favor de los gimnasios.</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79512" y="558211"/>
            <a:ext cx="8784976"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S_tradnl" sz="2800" dirty="0">
                <a:latin typeface="Arial" panose="020B0604020202020204" pitchFamily="34" charset="0"/>
                <a:cs typeface="Arial" panose="020B0604020202020204" pitchFamily="34" charset="0"/>
              </a:rPr>
              <a:t>Así se crea el primer gimnasio en 1839 (</a:t>
            </a:r>
            <a:r>
              <a:rPr lang="es-ES_tradnl" sz="2800" b="1" dirty="0">
                <a:latin typeface="Arial" panose="020B0604020202020204" pitchFamily="34" charset="0"/>
                <a:cs typeface="Arial" panose="020B0604020202020204" pitchFamily="34" charset="0"/>
              </a:rPr>
              <a:t>Gimnasio normal</a:t>
            </a:r>
            <a:r>
              <a:rPr lang="es-ES_tradnl" sz="2800" dirty="0">
                <a:latin typeface="Arial" panose="020B0604020202020204" pitchFamily="34" charset="0"/>
                <a:cs typeface="Arial" panose="020B0604020202020204" pitchFamily="34" charset="0"/>
              </a:rPr>
              <a:t> constituido por el Dr. Rafael José de Castro, quien había estudiado 3 años con Francisco Amorós en Francia), y cuya obra fue ejecutada por el Dr. José Silverio </a:t>
            </a:r>
            <a:r>
              <a:rPr lang="es-ES_tradnl" sz="2800" dirty="0" err="1">
                <a:latin typeface="Arial" panose="020B0604020202020204" pitchFamily="34" charset="0"/>
                <a:cs typeface="Arial" panose="020B0604020202020204" pitchFamily="34" charset="0"/>
              </a:rPr>
              <a:t>Jorrin</a:t>
            </a:r>
            <a:r>
              <a:rPr lang="es-ES_tradnl" sz="2800" dirty="0">
                <a:latin typeface="Arial" panose="020B0604020202020204" pitchFamily="34" charset="0"/>
                <a:cs typeface="Arial" panose="020B0604020202020204" pitchFamily="34" charset="0"/>
              </a:rPr>
              <a:t>, que obtuvieron premios y fueron elegidos en certamen celebrados con ese objeto. Este gimnasio fue establecido en las esquinas de Consulado y Virtudes, </a:t>
            </a:r>
            <a:r>
              <a:rPr lang="es-ES_tradnl" sz="2800" dirty="0" smtClean="0">
                <a:latin typeface="Arial" panose="020B0604020202020204" pitchFamily="34" charset="0"/>
                <a:cs typeface="Arial" panose="020B0604020202020204" pitchFamily="34" charset="0"/>
              </a:rPr>
              <a:t>hoy </a:t>
            </a:r>
            <a:r>
              <a:rPr lang="es-ES_tradnl" sz="2800" dirty="0">
                <a:latin typeface="Arial" panose="020B0604020202020204" pitchFamily="34" charset="0"/>
                <a:cs typeface="Arial" panose="020B0604020202020204" pitchFamily="34" charset="0"/>
              </a:rPr>
              <a:t>teatro Musical de la Habana y conto con profesores como el médico Vicente de Castro, el Dr. José de la </a:t>
            </a:r>
            <a:r>
              <a:rPr lang="es-ES_tradnl" sz="2800" dirty="0" smtClean="0">
                <a:latin typeface="Arial" panose="020B0604020202020204" pitchFamily="34" charset="0"/>
                <a:cs typeface="Arial" panose="020B0604020202020204" pitchFamily="34" charset="0"/>
              </a:rPr>
              <a:t>Luz </a:t>
            </a:r>
            <a:r>
              <a:rPr lang="es-ES_tradnl" sz="2800" dirty="0">
                <a:latin typeface="Arial" panose="020B0604020202020204" pitchFamily="34" charset="0"/>
                <a:cs typeface="Arial" panose="020B0604020202020204" pitchFamily="34" charset="0"/>
              </a:rPr>
              <a:t>Hernández, Juan </a:t>
            </a:r>
            <a:r>
              <a:rPr lang="es-ES_tradnl" sz="2800" dirty="0" err="1">
                <a:latin typeface="Arial" panose="020B0604020202020204" pitchFamily="34" charset="0"/>
                <a:cs typeface="Arial" panose="020B0604020202020204" pitchFamily="34" charset="0"/>
              </a:rPr>
              <a:t>Galetti</a:t>
            </a:r>
            <a:r>
              <a:rPr lang="es-ES_tradnl" sz="2800" dirty="0">
                <a:latin typeface="Arial" panose="020B0604020202020204" pitchFamily="34" charset="0"/>
                <a:cs typeface="Arial" panose="020B0604020202020204" pitchFamily="34" charset="0"/>
              </a:rPr>
              <a:t> y Antonio de la Torre, y sus propulsores fueron José da la Luz y Caballero, </a:t>
            </a:r>
            <a:r>
              <a:rPr lang="es-ES_tradnl" sz="2800" dirty="0" smtClean="0">
                <a:latin typeface="Arial" panose="020B0604020202020204" pitchFamily="34" charset="0"/>
                <a:cs typeface="Arial" panose="020B0604020202020204" pitchFamily="34" charset="0"/>
              </a:rPr>
              <a:t>Antonio </a:t>
            </a:r>
            <a:r>
              <a:rPr lang="es-ES_tradnl" sz="2800" dirty="0">
                <a:latin typeface="Arial" panose="020B0604020202020204" pitchFamily="34" charset="0"/>
                <a:cs typeface="Arial" panose="020B0604020202020204" pitchFamily="34" charset="0"/>
              </a:rPr>
              <a:t>Bachiller y Morales, Manuel González del valle, entre otros.</a:t>
            </a:r>
            <a:endParaRPr kumimoji="0" lang="es-ES_tradnl" sz="2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7504" y="-53956"/>
            <a:ext cx="8928992"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b="1" dirty="0">
                <a:latin typeface="Arial" panose="020B0604020202020204" pitchFamily="34" charset="0"/>
                <a:cs typeface="Arial" panose="020B0604020202020204" pitchFamily="34" charset="0"/>
              </a:rPr>
              <a:t>El Comercio: </a:t>
            </a:r>
            <a:r>
              <a:rPr lang="es-ES_tradnl" sz="2400" dirty="0">
                <a:latin typeface="Arial" panose="020B0604020202020204" pitchFamily="34" charset="0"/>
                <a:cs typeface="Arial" panose="020B0604020202020204" pitchFamily="34" charset="0"/>
              </a:rPr>
              <a:t>Sito calle Aguiar No 86, en la Habana, el cual contaba con aparatos y tenía un profesor de </a:t>
            </a:r>
            <a:r>
              <a:rPr lang="es-ES_tradnl" sz="2400" dirty="0" smtClean="0">
                <a:latin typeface="Arial" panose="020B0604020202020204" pitchFamily="34" charset="0"/>
                <a:cs typeface="Arial" panose="020B0604020202020204" pitchFamily="34" charset="0"/>
              </a:rPr>
              <a:t>esgrima</a:t>
            </a:r>
          </a:p>
          <a:p>
            <a:pPr algn="just"/>
            <a:endParaRPr lang="es-ES" sz="2400" dirty="0">
              <a:latin typeface="Arial" panose="020B0604020202020204" pitchFamily="34" charset="0"/>
              <a:cs typeface="Arial" panose="020B0604020202020204" pitchFamily="34" charset="0"/>
            </a:endParaRPr>
          </a:p>
          <a:p>
            <a:pPr algn="just"/>
            <a:r>
              <a:rPr lang="es-ES_tradnl" sz="2400" b="1" dirty="0" err="1">
                <a:latin typeface="Arial" panose="020B0604020202020204" pitchFamily="34" charset="0"/>
                <a:cs typeface="Arial" panose="020B0604020202020204" pitchFamily="34" charset="0"/>
              </a:rPr>
              <a:t>Belot</a:t>
            </a:r>
            <a:r>
              <a:rPr lang="es-ES_tradnl" sz="2400" b="1" dirty="0">
                <a:latin typeface="Arial" panose="020B0604020202020204" pitchFamily="34" charset="0"/>
                <a:cs typeface="Arial" panose="020B0604020202020204" pitchFamily="34" charset="0"/>
              </a:rPr>
              <a:t>:</a:t>
            </a:r>
            <a:r>
              <a:rPr lang="es-ES_tradnl" sz="2400" dirty="0">
                <a:latin typeface="Arial" panose="020B0604020202020204" pitchFamily="34" charset="0"/>
                <a:cs typeface="Arial" panose="020B0604020202020204" pitchFamily="34" charset="0"/>
              </a:rPr>
              <a:t> Prado No 67 y 69, La Habana, en donde también funcionaban aparatos y una sala de armas, </a:t>
            </a:r>
            <a:r>
              <a:rPr lang="es-ES_tradnl" sz="2400" dirty="0" err="1">
                <a:latin typeface="Arial" panose="020B0604020202020204" pitchFamily="34" charset="0"/>
                <a:cs typeface="Arial" panose="020B0604020202020204" pitchFamily="34" charset="0"/>
              </a:rPr>
              <a:t>hidroterapéuticos</a:t>
            </a:r>
            <a:r>
              <a:rPr lang="es-ES_tradnl" sz="2400" dirty="0">
                <a:latin typeface="Arial" panose="020B0604020202020204" pitchFamily="34" charset="0"/>
                <a:cs typeface="Arial" panose="020B0604020202020204" pitchFamily="34" charset="0"/>
              </a:rPr>
              <a:t> y aguas </a:t>
            </a:r>
            <a:r>
              <a:rPr lang="es-ES_tradnl" sz="2400" dirty="0" smtClean="0">
                <a:latin typeface="Arial" panose="020B0604020202020204" pitchFamily="34" charset="0"/>
                <a:cs typeface="Arial" panose="020B0604020202020204" pitchFamily="34" charset="0"/>
              </a:rPr>
              <a:t>minerales</a:t>
            </a:r>
          </a:p>
          <a:p>
            <a:pPr algn="just"/>
            <a:endParaRPr lang="es-ES" sz="2400" dirty="0">
              <a:latin typeface="Arial" panose="020B0604020202020204" pitchFamily="34" charset="0"/>
              <a:cs typeface="Arial" panose="020B0604020202020204" pitchFamily="34" charset="0"/>
            </a:endParaRPr>
          </a:p>
          <a:p>
            <a:pPr algn="just"/>
            <a:r>
              <a:rPr lang="es-ES_tradnl" sz="2400" b="1" dirty="0">
                <a:latin typeface="Arial" panose="020B0604020202020204" pitchFamily="34" charset="0"/>
                <a:cs typeface="Arial" panose="020B0604020202020204" pitchFamily="34" charset="0"/>
              </a:rPr>
              <a:t>El Gimnasio Central </a:t>
            </a:r>
            <a:r>
              <a:rPr lang="es-ES_tradnl" sz="2400" dirty="0">
                <a:latin typeface="Arial" panose="020B0604020202020204" pitchFamily="34" charset="0"/>
                <a:cs typeface="Arial" panose="020B0604020202020204" pitchFamily="34" charset="0"/>
              </a:rPr>
              <a:t>que estaba ubicado en Dragones, No 18, y que ejerció viva influencia en el proceso de formación de la cultura física de la juventud</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b="1" dirty="0">
                <a:latin typeface="Arial" panose="020B0604020202020204" pitchFamily="34" charset="0"/>
                <a:cs typeface="Arial" panose="020B0604020202020204" pitchFamily="34" charset="0"/>
              </a:rPr>
              <a:t>El Gimnasio </a:t>
            </a:r>
            <a:r>
              <a:rPr lang="es-ES_tradnl" sz="2400" b="1" dirty="0" err="1">
                <a:latin typeface="Arial" panose="020B0604020202020204" pitchFamily="34" charset="0"/>
                <a:cs typeface="Arial" panose="020B0604020202020204" pitchFamily="34" charset="0"/>
              </a:rPr>
              <a:t>Romanguera</a:t>
            </a:r>
            <a:r>
              <a:rPr lang="es-ES_tradnl" sz="2400" b="1" dirty="0">
                <a:latin typeface="Arial" panose="020B0604020202020204" pitchFamily="34" charset="0"/>
                <a:cs typeface="Arial" panose="020B0604020202020204" pitchFamily="34" charset="0"/>
              </a:rPr>
              <a:t>; </a:t>
            </a:r>
            <a:r>
              <a:rPr lang="es-ES_tradnl" sz="2400" dirty="0">
                <a:latin typeface="Arial" panose="020B0604020202020204" pitchFamily="34" charset="0"/>
                <a:cs typeface="Arial" panose="020B0604020202020204" pitchFamily="34" charset="0"/>
              </a:rPr>
              <a:t>colocado en Compostela y Habana, No 113, departamento especialmente para jugadores de </a:t>
            </a:r>
            <a:r>
              <a:rPr lang="es-ES_tradnl" sz="2400" dirty="0" smtClean="0">
                <a:latin typeface="Arial" panose="020B0604020202020204" pitchFamily="34" charset="0"/>
                <a:cs typeface="Arial" panose="020B0604020202020204" pitchFamily="34" charset="0"/>
              </a:rPr>
              <a:t>ajedrez</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b="1" dirty="0" smtClean="0">
                <a:latin typeface="Arial" panose="020B0604020202020204" pitchFamily="34" charset="0"/>
                <a:cs typeface="Arial" panose="020B0604020202020204" pitchFamily="34" charset="0"/>
              </a:rPr>
              <a:t>Club </a:t>
            </a:r>
            <a:r>
              <a:rPr lang="es-ES_tradnl" sz="2400" b="1" dirty="0">
                <a:latin typeface="Arial" panose="020B0604020202020204" pitchFamily="34" charset="0"/>
                <a:cs typeface="Arial" panose="020B0604020202020204" pitchFamily="34" charset="0"/>
              </a:rPr>
              <a:t>Gimnasio; </a:t>
            </a:r>
            <a:r>
              <a:rPr lang="es-ES_tradnl" sz="2400" dirty="0">
                <a:latin typeface="Arial" panose="020B0604020202020204" pitchFamily="34" charset="0"/>
                <a:cs typeface="Arial" panose="020B0604020202020204" pitchFamily="34" charset="0"/>
              </a:rPr>
              <a:t>Prado No 86, con una amplia sala de armas, aparatos gimnásticos y donde sobresalió uno de los gimnastas más notables de Cuba; Alberto </a:t>
            </a:r>
            <a:r>
              <a:rPr lang="es-ES_tradnl" sz="2400" dirty="0" err="1" smtClean="0">
                <a:latin typeface="Arial" panose="020B0604020202020204" pitchFamily="34" charset="0"/>
                <a:cs typeface="Arial" panose="020B0604020202020204" pitchFamily="34" charset="0"/>
              </a:rPr>
              <a:t>Jarrín</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5720" y="764899"/>
            <a:ext cx="857256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smtClean="0">
                <a:latin typeface="Arial" panose="020B0604020202020204" pitchFamily="34" charset="0"/>
                <a:cs typeface="Arial" panose="020B0604020202020204" pitchFamily="34" charset="0"/>
              </a:rPr>
              <a:t>Círculo </a:t>
            </a:r>
            <a:r>
              <a:rPr lang="es-ES_tradnl" sz="3200" b="1" dirty="0">
                <a:latin typeface="Arial" panose="020B0604020202020204" pitchFamily="34" charset="0"/>
                <a:cs typeface="Arial" panose="020B0604020202020204" pitchFamily="34" charset="0"/>
              </a:rPr>
              <a:t>Militar, Club Gimnásticos, central y Habana</a:t>
            </a:r>
            <a:r>
              <a:rPr lang="es-ES_tradnl" sz="3200" dirty="0">
                <a:latin typeface="Arial" panose="020B0604020202020204" pitchFamily="34" charset="0"/>
                <a:cs typeface="Arial" panose="020B0604020202020204" pitchFamily="34" charset="0"/>
              </a:rPr>
              <a:t> que fueron creados por jóvenes de recursos económicos que se habían graduados como médicos en Francia y que recibieron la influencia de Amorós, que además fundaron la </a:t>
            </a:r>
            <a:r>
              <a:rPr lang="es-ES_tradnl" sz="3200" b="1" dirty="0">
                <a:latin typeface="Arial" panose="020B0604020202020204" pitchFamily="34" charset="0"/>
                <a:cs typeface="Arial" panose="020B0604020202020204" pitchFamily="34" charset="0"/>
              </a:rPr>
              <a:t>escuela Normal de Gimnasia</a:t>
            </a:r>
            <a:r>
              <a:rPr lang="es-ES_tradnl" sz="3200" dirty="0">
                <a:latin typeface="Arial" panose="020B0604020202020204" pitchFamily="34" charset="0"/>
                <a:cs typeface="Arial" panose="020B0604020202020204" pitchFamily="34" charset="0"/>
              </a:rPr>
              <a:t>, ellos fueron, José Rafael de Castro, Vicente A de Castro (nadadores), Francisco de Castro (Esgrimista), Ernesto Aurelio (Cazador), Juan </a:t>
            </a:r>
            <a:r>
              <a:rPr lang="es-ES_tradnl" sz="3200" dirty="0" err="1">
                <a:latin typeface="Arial" panose="020B0604020202020204" pitchFamily="34" charset="0"/>
                <a:cs typeface="Arial" panose="020B0604020202020204" pitchFamily="34" charset="0"/>
              </a:rPr>
              <a:t>Galleti</a:t>
            </a:r>
            <a:r>
              <a:rPr lang="es-ES_tradnl" sz="3200" dirty="0">
                <a:latin typeface="Arial" panose="020B0604020202020204" pitchFamily="34" charset="0"/>
                <a:cs typeface="Arial" panose="020B0604020202020204" pitchFamily="34" charset="0"/>
              </a:rPr>
              <a:t> entre otros.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107504" y="69155"/>
            <a:ext cx="8750776"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Cultura Física durante la etapa de la independencia</a:t>
            </a:r>
            <a:r>
              <a:rPr lang="es-ES_tradnl" sz="2800" b="1" dirty="0" smtClean="0">
                <a:latin typeface="Arial" panose="020B0604020202020204" pitchFamily="34" charset="0"/>
                <a:cs typeface="Arial" panose="020B0604020202020204" pitchFamily="34" charset="0"/>
              </a:rPr>
              <a:t>.</a:t>
            </a:r>
          </a:p>
          <a:p>
            <a:pPr algn="just"/>
            <a:endParaRPr lang="es-ES" sz="2800" dirty="0">
              <a:latin typeface="Arial" panose="020B0604020202020204" pitchFamily="34" charset="0"/>
              <a:cs typeface="Arial" panose="020B0604020202020204" pitchFamily="34" charset="0"/>
            </a:endParaRPr>
          </a:p>
          <a:p>
            <a:pPr algn="just"/>
            <a:r>
              <a:rPr lang="es-ES_tradnl" sz="2800" dirty="0">
                <a:latin typeface="Arial" panose="020B0604020202020204" pitchFamily="34" charset="0"/>
                <a:cs typeface="Arial" panose="020B0604020202020204" pitchFamily="34" charset="0"/>
              </a:rPr>
              <a:t>Esta etapa va a provocar la salida de gran cantidad de jóvenes a estudiar al extranjero hacia Europa y EU, debido a la feroz represión desatada por los voluntarios españoles, (fusilamiento de los 7 estudiantes de medicina, en 1871</a:t>
            </a:r>
            <a:r>
              <a:rPr lang="es-ES_tradnl" sz="2800" dirty="0" smtClean="0">
                <a:latin typeface="Arial" panose="020B0604020202020204" pitchFamily="34" charset="0"/>
                <a:cs typeface="Arial" panose="020B0604020202020204" pitchFamily="34" charset="0"/>
              </a:rPr>
              <a:t>), aumentando así </a:t>
            </a:r>
            <a:r>
              <a:rPr lang="es-ES_tradnl" sz="2800" dirty="0">
                <a:latin typeface="Arial" panose="020B0604020202020204" pitchFamily="34" charset="0"/>
                <a:cs typeface="Arial" panose="020B0604020202020204" pitchFamily="34" charset="0"/>
              </a:rPr>
              <a:t>el número de gimnasios e introduciendo algunos deportes como el béisbol en el año 1866 en Matanzas y el tenis traído de EU, mientras </a:t>
            </a:r>
            <a:r>
              <a:rPr lang="es-ES_tradnl" sz="2800" dirty="0" smtClean="0">
                <a:latin typeface="Arial" panose="020B0604020202020204" pitchFamily="34" charset="0"/>
                <a:cs typeface="Arial" panose="020B0604020202020204" pitchFamily="34" charset="0"/>
              </a:rPr>
              <a:t>los </a:t>
            </a:r>
            <a:r>
              <a:rPr lang="es-ES_tradnl" sz="2800" dirty="0">
                <a:latin typeface="Arial" panose="020B0604020202020204" pitchFamily="34" charset="0"/>
                <a:cs typeface="Arial" panose="020B0604020202020204" pitchFamily="34" charset="0"/>
              </a:rPr>
              <a:t>que viajaban a Francia se interesaban por la esgrima, la gimnasia y otras modalidades deportivas.</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85720" y="1278237"/>
            <a:ext cx="857256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Mientras los españoles interesados en restar popularidad al béisbol (que permitía reunir grandes cantidades de opositores y mambises), introdujeron el </a:t>
            </a:r>
            <a:r>
              <a:rPr lang="es-ES_tradnl" sz="3200" dirty="0" smtClean="0">
                <a:latin typeface="Arial" panose="020B0604020202020204" pitchFamily="34" charset="0"/>
                <a:cs typeface="Arial" panose="020B0604020202020204" pitchFamily="34" charset="0"/>
              </a:rPr>
              <a:t>Jai-</a:t>
            </a:r>
            <a:r>
              <a:rPr lang="es-ES_tradnl" sz="3200" dirty="0" err="1" smtClean="0">
                <a:latin typeface="Arial" panose="020B0604020202020204" pitchFamily="34" charset="0"/>
                <a:cs typeface="Arial" panose="020B0604020202020204" pitchFamily="34" charset="0"/>
              </a:rPr>
              <a:t>alai</a:t>
            </a:r>
            <a:r>
              <a:rPr lang="es-ES_tradnl" sz="3200" dirty="0">
                <a:latin typeface="Arial" panose="020B0604020202020204" pitchFamily="34" charset="0"/>
                <a:cs typeface="Arial" panose="020B0604020202020204" pitchFamily="34" charset="0"/>
              </a:rPr>
              <a:t>.</a:t>
            </a:r>
            <a:r>
              <a:rPr lang="es-ES_tradnl" sz="3200" dirty="0" smtClean="0">
                <a:latin typeface="Arial" panose="020B0604020202020204" pitchFamily="34" charset="0"/>
                <a:cs typeface="Arial" panose="020B0604020202020204" pitchFamily="34" charset="0"/>
              </a:rPr>
              <a:t> </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Pudiéndose así afirmar que el béisbol y el Jai-</a:t>
            </a:r>
            <a:r>
              <a:rPr lang="es-ES_tradnl" sz="3200" dirty="0" err="1">
                <a:latin typeface="Arial" panose="020B0604020202020204" pitchFamily="34" charset="0"/>
                <a:cs typeface="Arial" panose="020B0604020202020204" pitchFamily="34" charset="0"/>
              </a:rPr>
              <a:t>alai</a:t>
            </a:r>
            <a:r>
              <a:rPr lang="es-ES_tradnl" sz="3200" dirty="0">
                <a:latin typeface="Arial" panose="020B0604020202020204" pitchFamily="34" charset="0"/>
                <a:cs typeface="Arial" panose="020B0604020202020204" pitchFamily="34" charset="0"/>
              </a:rPr>
              <a:t> fueron los primeros deportes que se conocieron y practicaron en el país.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85720" y="1563990"/>
            <a:ext cx="857252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S_tradnl" sz="3200" dirty="0">
                <a:latin typeface="Arial" panose="020B0604020202020204" pitchFamily="34" charset="0"/>
                <a:cs typeface="Arial" panose="020B0604020202020204" pitchFamily="34" charset="0"/>
              </a:rPr>
              <a:t>Desde el punto recreativo, en las zonas rurales les apasionaba mucho las peleas de gallos, carreras de caballos, peleas de perro y corridos de toros, que eran perseguidos por las autoridades españolas por sus manifestaciones contra la oposición</a:t>
            </a:r>
            <a:endParaRPr kumimoji="0" lang="es-ES_tradnl" sz="3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51520" y="476672"/>
            <a:ext cx="850109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Patriotas vinculados a las actividades Físicas</a:t>
            </a:r>
            <a:r>
              <a:rPr lang="es-ES_tradnl" sz="2800" b="1" dirty="0" smtClean="0">
                <a:latin typeface="Arial" panose="020B0604020202020204" pitchFamily="34" charset="0"/>
                <a:cs typeface="Arial" panose="020B0604020202020204" pitchFamily="34" charset="0"/>
              </a:rPr>
              <a:t>.</a:t>
            </a:r>
          </a:p>
          <a:p>
            <a:pPr algn="just"/>
            <a:endParaRPr lang="es-ES" sz="2800" dirty="0">
              <a:latin typeface="Arial" panose="020B0604020202020204" pitchFamily="34" charset="0"/>
              <a:cs typeface="Arial" panose="020B0604020202020204" pitchFamily="34" charset="0"/>
            </a:endParaRPr>
          </a:p>
          <a:p>
            <a:pPr algn="just"/>
            <a:r>
              <a:rPr lang="es-ES_tradnl" sz="2800" dirty="0" smtClean="0">
                <a:latin typeface="Arial" panose="020B0604020202020204" pitchFamily="34" charset="0"/>
                <a:cs typeface="Arial" panose="020B0604020202020204" pitchFamily="34" charset="0"/>
              </a:rPr>
              <a:t>El </a:t>
            </a:r>
            <a:r>
              <a:rPr lang="es-ES_tradnl" sz="2800" dirty="0">
                <a:latin typeface="Arial" panose="020B0604020202020204" pitchFamily="34" charset="0"/>
                <a:cs typeface="Arial" panose="020B0604020202020204" pitchFamily="34" charset="0"/>
              </a:rPr>
              <a:t>Padre de la Patria, Carlos Manuel de Céspedes, quien fue el 1er impulsor de la enseñanza y popularizó el juego del ajedrez, publicando en el Periódico el Redactor de Santiago de Cuba una traducción corregida y anotada de las Leyes del juego de Ajedrez, el 4 de octubre de 1855. A quien el 27 de febrero de 1874 en su bohío de “desterrado” en el campamento de San Lorenzo en la Sierra Maestra es sorprendido por los españoles jugando su última partida con su amigo leal Pedro Maceo Chamorro.</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23528" y="620108"/>
            <a:ext cx="857256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dirty="0" smtClean="0">
                <a:latin typeface="Arial" panose="020B0604020202020204" pitchFamily="34" charset="0"/>
                <a:cs typeface="Arial" panose="020B0604020202020204" pitchFamily="34" charset="0"/>
              </a:rPr>
              <a:t>Los </a:t>
            </a:r>
            <a:r>
              <a:rPr lang="es-ES_tradnl" sz="2800" dirty="0">
                <a:latin typeface="Arial" panose="020B0604020202020204" pitchFamily="34" charset="0"/>
                <a:cs typeface="Arial" panose="020B0604020202020204" pitchFamily="34" charset="0"/>
              </a:rPr>
              <a:t>maestros José la Luz y Caballero, Juan Alberto Gómez, grandes exponentes de la pedagogía deportiva, de los cuales hoy en día se aplican muchos de sus métodos en la enseñanza de las nuevas generaciones.</a:t>
            </a:r>
            <a:endParaRPr lang="es-ES" sz="2800" dirty="0">
              <a:latin typeface="Arial" panose="020B0604020202020204" pitchFamily="34" charset="0"/>
              <a:cs typeface="Arial" panose="020B0604020202020204" pitchFamily="34" charset="0"/>
            </a:endParaRPr>
          </a:p>
          <a:p>
            <a:pPr algn="just"/>
            <a:r>
              <a:rPr lang="es-ES_tradnl" sz="2800" dirty="0">
                <a:latin typeface="Arial" panose="020B0604020202020204" pitchFamily="34" charset="0"/>
                <a:cs typeface="Arial" panose="020B0604020202020204" pitchFamily="34" charset="0"/>
              </a:rPr>
              <a:t>Un gimnasio de relevancia fue el </a:t>
            </a:r>
            <a:r>
              <a:rPr lang="es-ES_tradnl" sz="2800" b="1" dirty="0">
                <a:latin typeface="Arial" panose="020B0604020202020204" pitchFamily="34" charset="0"/>
                <a:cs typeface="Arial" panose="020B0604020202020204" pitchFamily="34" charset="0"/>
              </a:rPr>
              <a:t>San Anacleto </a:t>
            </a:r>
            <a:r>
              <a:rPr lang="es-ES_tradnl" sz="2800" dirty="0">
                <a:latin typeface="Arial" panose="020B0604020202020204" pitchFamily="34" charset="0"/>
                <a:cs typeface="Arial" panose="020B0604020202020204" pitchFamily="34" charset="0"/>
              </a:rPr>
              <a:t>fundado en 1857 y por donde pasaron José Martí, Anacleto Bermúdez y otros que fueron conspiradores contra el gobierno, los cuales antes del peligro inminente de una derrota comenzó a cerrar todos los gimnasios y lugares que no ofrecían confianza y que servían para reuniones de conspiración.</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51520" y="714356"/>
            <a:ext cx="846385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Para resumir lo acaecido en esta época de la colonia se puedes decir que la gimnasia como parte de un sistema educacional física no existía, no se practicaba en las escuelas públicas, solo en los colegios privados se manifestaron actividades en alguna medida y por ello no se puede valorar como un desarrollo en el país la manifestación de ejercitar el cuerpo.</a:t>
            </a:r>
            <a:r>
              <a:rPr lang="es-ES_tradnl" sz="3200" dirty="0">
                <a:latin typeface="Arial" panose="020B0604020202020204" pitchFamily="34" charset="0"/>
                <a:cs typeface="Arial" panose="020B0604020202020204" pitchFamily="34" charset="0"/>
              </a:rPr>
              <a:t>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85720" y="468136"/>
            <a:ext cx="8678768"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Estudio Independiente</a:t>
            </a:r>
            <a:r>
              <a:rPr lang="es-ES_tradnl" sz="3200" b="1" dirty="0" smtClean="0">
                <a:latin typeface="Arial" panose="020B0604020202020204" pitchFamily="34" charset="0"/>
                <a:cs typeface="Arial" panose="020B0604020202020204" pitchFamily="34" charset="0"/>
              </a:rPr>
              <a:t>.</a:t>
            </a:r>
          </a:p>
          <a:p>
            <a:pPr algn="just"/>
            <a:endParaRPr lang="es-ES" sz="3200" b="1"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José Martí supo también dejar en la esfera de la CF valiosos legados pedagógicos, a su pueblo, para su aplicación y beneficios de la juventud</a:t>
            </a:r>
            <a:r>
              <a:rPr lang="es-ES_tradnl" sz="3200" dirty="0" smtClean="0">
                <a:latin typeface="Arial" panose="020B0604020202020204" pitchFamily="34" charset="0"/>
                <a:cs typeface="Arial" panose="020B0604020202020204" pitchFamily="34" charset="0"/>
              </a:rPr>
              <a:t>.</a:t>
            </a:r>
          </a:p>
          <a:p>
            <a:pPr algn="just"/>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Para la próxima clase deben investigar y traer para discutir en el aula los valores y legados dejados por nuestro apóstol al deporte y la actividad física de nuestro país.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51520" y="-1035496"/>
            <a:ext cx="8572560" cy="85869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_tradnl" sz="2400" b="1" dirty="0" smtClean="0">
              <a:latin typeface="Arial" panose="020B0604020202020204" pitchFamily="34" charset="0"/>
              <a:cs typeface="Arial" panose="020B0604020202020204" pitchFamily="34" charset="0"/>
            </a:endParaRPr>
          </a:p>
          <a:p>
            <a:endParaRPr lang="es-ES_tradnl" sz="2400" b="1" dirty="0">
              <a:latin typeface="Arial" panose="020B0604020202020204" pitchFamily="34" charset="0"/>
              <a:cs typeface="Arial" panose="020B0604020202020204" pitchFamily="34" charset="0"/>
            </a:endParaRPr>
          </a:p>
          <a:p>
            <a:endParaRPr lang="es-ES_tradnl" sz="2400" b="1" dirty="0" smtClean="0">
              <a:latin typeface="Arial" panose="020B0604020202020204" pitchFamily="34" charset="0"/>
              <a:cs typeface="Arial" panose="020B0604020202020204" pitchFamily="34" charset="0"/>
            </a:endParaRPr>
          </a:p>
          <a:p>
            <a:endParaRPr lang="es-ES_tradnl" sz="2400" b="1" dirty="0">
              <a:latin typeface="Arial" panose="020B0604020202020204" pitchFamily="34" charset="0"/>
              <a:cs typeface="Arial" panose="020B0604020202020204" pitchFamily="34" charset="0"/>
            </a:endParaRPr>
          </a:p>
          <a:p>
            <a:r>
              <a:rPr lang="es-ES_tradnl" sz="2400" b="1" dirty="0" smtClean="0">
                <a:latin typeface="Arial" panose="020B0604020202020204" pitchFamily="34" charset="0"/>
                <a:cs typeface="Arial" panose="020B0604020202020204" pitchFamily="34" charset="0"/>
              </a:rPr>
              <a:t>Bibliografía</a:t>
            </a:r>
            <a:r>
              <a:rPr lang="es-ES_tradnl" sz="2400" b="1"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1.- “Cátedra de Historia de la Cultura Física”, ISCFMF. Antecedentes y desarrollo de la Historia de la Cultura Física.</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2.- Juan Rodríguez López. Historia del deporte. UNDE 2000.</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3.- Gaspar J. García Galló. “Bosquejo histórico de la Educación en Cuba. Editora de libros para la educación, la Habana 1978.</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4.-Julio Fernández </a:t>
            </a:r>
            <a:r>
              <a:rPr lang="es-ES_tradnl" sz="2400" dirty="0" err="1">
                <a:latin typeface="Arial" panose="020B0604020202020204" pitchFamily="34" charset="0"/>
                <a:cs typeface="Arial" panose="020B0604020202020204" pitchFamily="34" charset="0"/>
              </a:rPr>
              <a:t>Corujedo</a:t>
            </a:r>
            <a:r>
              <a:rPr lang="es-ES_tradnl" sz="2400" dirty="0">
                <a:latin typeface="Arial" panose="020B0604020202020204" pitchFamily="34" charset="0"/>
                <a:cs typeface="Arial" panose="020B0604020202020204" pitchFamily="34" charset="0"/>
              </a:rPr>
              <a:t>. Panorama histórico de la Educación Física. 1965.</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5.- Juan A Martínez de Osada y </a:t>
            </a:r>
            <a:r>
              <a:rPr lang="es-ES_tradnl" sz="2400" dirty="0" err="1">
                <a:latin typeface="Arial" panose="020B0604020202020204" pitchFamily="34" charset="0"/>
                <a:cs typeface="Arial" panose="020B0604020202020204" pitchFamily="34" charset="0"/>
              </a:rPr>
              <a:t>Goenaga</a:t>
            </a:r>
            <a:r>
              <a:rPr lang="es-ES_tradnl" sz="2400" dirty="0">
                <a:latin typeface="Arial" panose="020B0604020202020204" pitchFamily="34" charset="0"/>
                <a:cs typeface="Arial" panose="020B0604020202020204" pitchFamily="34" charset="0"/>
              </a:rPr>
              <a:t>. Cultura Física y Deportes. Génesis, Evolución y Desarrollo. Editorial Deportes, 2006.</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6.- La gimnasia y la Educación Rítmica. Colectivo de autores. Editorial Deporte. Primera edición, 2033.</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7 .-Psicología de las edades. Colectivo de autores. Editorial Fisicultura y Sport. Moscú. 1974.</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194</TotalTime>
  <Words>1667</Words>
  <Application>Microsoft Office PowerPoint</Application>
  <PresentationFormat>Presentación en pantalla (4:3)</PresentationFormat>
  <Paragraphs>62</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Constantia</vt:lpstr>
      <vt:lpstr>Wingdings 2</vt:lpstr>
      <vt:lpstr>Flujo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Jorge</cp:lastModifiedBy>
  <cp:revision>18</cp:revision>
  <dcterms:created xsi:type="dcterms:W3CDTF">2002-01-11T05:47:10Z</dcterms:created>
  <dcterms:modified xsi:type="dcterms:W3CDTF">2022-09-22T01:34:29Z</dcterms:modified>
</cp:coreProperties>
</file>