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sldx" ContentType="application/vnd.openxmlformats-officedocument.presentationml.slide"/>
  <Default Extension="jpeg" ContentType="image/jpeg"/>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drawings/vmlDrawing1.vml" ContentType="application/vnd.openxmlformats-officedocument.vmlDrawing"/>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xmlns:r="http://schemas.openxmlformats.org/officeDocument/2006/relationships" xmlns:a="http://schemas.openxmlformats.org/drawingml/2006/main">
  <p:cmAuthor id="1" name="Omar" initials="O" lastIdx="0" clrIdx="0"/>
</p:cmAuthorLst>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p:restoredLeft sz="15731" autoAdjust="0"/>
    <p:restoredTop sz="94011" autoAdjust="0"/>
  </p:normalViewPr>
  <p:slideViewPr>
    <p:cSldViewPr>
      <p:cViewPr varScale="1">
        <p:scale>
          <a:sx n="69" d="100"/>
          <a:sy n="69" d="100"/>
        </p:scale>
        <p:origin x="-1398"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tableStyles" Target="tableStyles.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71" name=""/>
        <p:cNvGrpSpPr/>
        <p:nvPr/>
      </p:nvGrpSpPr>
      <p:grpSpPr>
        <a:xfrm>
          <a:off x="0" y="0"/>
          <a:ext cx="0" cy="0"/>
          <a:chOff x="0" y="0"/>
          <a:chExt cx="0" cy="0"/>
        </a:xfrm>
      </p:grpSpPr>
      <p:sp>
        <p:nvSpPr>
          <p:cNvPr id="1048760" name="Marcador de encabezado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lang="es-ES"/>
          </a:p>
        </p:txBody>
      </p:sp>
      <p:sp>
        <p:nvSpPr>
          <p:cNvPr id="1048761" name="Marcador de fecha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AFBB21B6-CF6D-465A-A420-60543C587541}" type="datetimeFigureOut">
              <a:rPr lang="es-ES" smtClean="0"/>
            </a:fld>
            <a:endParaRPr lang="es-ES"/>
          </a:p>
        </p:txBody>
      </p:sp>
      <p:sp>
        <p:nvSpPr>
          <p:cNvPr id="1048762" name="Marcador de imagen de diapositiva 3"/>
          <p:cNvSpPr>
            <a:spLocks noChangeAspect="1" noRot="1" noGrp="1"/>
          </p:cNvSpPr>
          <p:nvPr>
            <p:ph type="sldImg" idx="2"/>
          </p:nvPr>
        </p:nvSpPr>
        <p:spPr>
          <a:xfrm>
            <a:off x="1371600" y="1143000"/>
            <a:ext cx="4114800" cy="3086100"/>
          </a:xfrm>
          <a:prstGeom prst="rect"/>
          <a:noFill/>
          <a:ln w="12700">
            <a:solidFill>
              <a:prstClr val="black"/>
            </a:solidFill>
          </a:ln>
        </p:spPr>
        <p:txBody>
          <a:bodyPr anchor="ctr" bIns="45720" lIns="91440" rIns="91440" rtlCol="0" tIns="45720" vert="horz"/>
          <a:p>
            <a:endParaRPr lang="es-ES"/>
          </a:p>
        </p:txBody>
      </p:sp>
      <p:sp>
        <p:nvSpPr>
          <p:cNvPr id="1048763" name="Marcador de notas 4"/>
          <p:cNvSpPr>
            <a:spLocks noGrp="1"/>
          </p:cNvSpPr>
          <p:nvPr>
            <p:ph type="body" sz="quarter" idx="3"/>
          </p:nvPr>
        </p:nvSpPr>
        <p:spPr>
          <a:xfrm>
            <a:off x="685800" y="4400550"/>
            <a:ext cx="5486400" cy="3600450"/>
          </a:xfrm>
          <a:prstGeom prst="rect"/>
        </p:spPr>
        <p:txBody>
          <a:bodyPr bIns="45720" lIns="91440" rIns="91440" rtlCol="0" tIns="45720" vert="horz"/>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1048764" name="Marcador de pie de página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lang="es-ES"/>
          </a:p>
        </p:txBody>
      </p:sp>
      <p:sp>
        <p:nvSpPr>
          <p:cNvPr id="1048765" name="Marcador de número de diapositiva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CB64CF2D-735D-40D0-B4A4-462987726FA5}" type="slidenum">
              <a:rPr lang="es-ES" smtClean="0"/>
            </a:fld>
            <a:endParaRPr lang="es-ES"/>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5" name="Marcador de imagen de diapositiva 1"/>
          <p:cNvSpPr>
            <a:spLocks noChangeAspect="1" noRot="1" noGrp="1"/>
          </p:cNvSpPr>
          <p:nvPr>
            <p:ph type="sldImg"/>
          </p:nvPr>
        </p:nvSpPr>
        <p:spPr/>
      </p:sp>
      <p:sp>
        <p:nvSpPr>
          <p:cNvPr id="1048606" name="Marcador de notas 2"/>
          <p:cNvSpPr>
            <a:spLocks noGrp="1"/>
          </p:cNvSpPr>
          <p:nvPr>
            <p:ph type="body" idx="1"/>
          </p:nvPr>
        </p:nvSpPr>
        <p:spPr/>
        <p:txBody>
          <a:bodyPr/>
          <a:p>
            <a:endParaRPr dirty="0" lang="es-ES"/>
          </a:p>
        </p:txBody>
      </p:sp>
      <p:sp>
        <p:nvSpPr>
          <p:cNvPr id="1048607" name="Marcador de número de diapositiva 3"/>
          <p:cNvSpPr>
            <a:spLocks noGrp="1"/>
          </p:cNvSpPr>
          <p:nvPr>
            <p:ph type="sldNum" sz="quarter" idx="10"/>
          </p:nvPr>
        </p:nvSpPr>
        <p:spPr/>
        <p:txBody>
          <a:bodyPr/>
          <a:p>
            <a:fld id="{CB64CF2D-735D-40D0-B4A4-462987726FA5}" type="slidenum">
              <a:rPr lang="es-ES" smtClean="0"/>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6" name=""/>
        <p:cNvGrpSpPr/>
        <p:nvPr/>
      </p:nvGrpSpPr>
      <p:grpSpPr>
        <a:xfrm>
          <a:off x="0" y="0"/>
          <a:ext cx="0" cy="0"/>
          <a:chOff x="0" y="0"/>
          <a:chExt cx="0" cy="0"/>
        </a:xfrm>
      </p:grpSpPr>
      <p:sp>
        <p:nvSpPr>
          <p:cNvPr id="1048586" name="13 Título"/>
          <p:cNvSpPr>
            <a:spLocks noGrp="1"/>
          </p:cNvSpPr>
          <p:nvPr>
            <p:ph type="ctrTitle"/>
          </p:nvPr>
        </p:nvSpPr>
        <p:spPr>
          <a:xfrm>
            <a:off x="1432560" y="359898"/>
            <a:ext cx="7406640" cy="1472184"/>
          </a:xfrm>
        </p:spPr>
        <p:txBody>
          <a:bodyPr anchor="b"/>
          <a:lstStyle>
            <a:lvl1pPr algn="l"/>
          </a:lstStyle>
          <a:p>
            <a:r>
              <a:rPr kumimoji="0" lang="es-ES" smtClean="0"/>
              <a:t>Haga clic para modificar el estilo de título del patrón</a:t>
            </a:r>
            <a:endParaRPr kumimoji="0" lang="en-US"/>
          </a:p>
        </p:txBody>
      </p:sp>
      <p:sp>
        <p:nvSpPr>
          <p:cNvPr id="1048587" name="21 Subtítulo"/>
          <p:cNvSpPr>
            <a:spLocks noGrp="1"/>
          </p:cNvSpPr>
          <p:nvPr>
            <p:ph type="subTitle" idx="1"/>
          </p:nvPr>
        </p:nvSpPr>
        <p:spPr>
          <a:xfrm>
            <a:off x="1432560" y="1850064"/>
            <a:ext cx="7406640" cy="1752600"/>
          </a:xfrm>
        </p:spPr>
        <p:txBody>
          <a:bodyPr tIns="0"/>
          <a:lstStyle>
            <a:lvl1pPr algn="l" indent="0" marL="27432">
              <a:buNone/>
              <a:defRPr sz="2600">
                <a:solidFill>
                  <a:schemeClr val="tx2">
                    <a:shade val="30000"/>
                    <a:satMod val="150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s-ES" smtClean="0"/>
              <a:t>Haga clic para modificar el estilo de subtítulo del patrón</a:t>
            </a:r>
            <a:endParaRPr kumimoji="0" lang="en-US"/>
          </a:p>
        </p:txBody>
      </p:sp>
      <p:sp>
        <p:nvSpPr>
          <p:cNvPr id="1048588"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589" name="19 Marcador de pie de página"/>
          <p:cNvSpPr>
            <a:spLocks noGrp="1"/>
          </p:cNvSpPr>
          <p:nvPr>
            <p:ph type="ftr" sz="quarter" idx="11"/>
          </p:nvPr>
        </p:nvSpPr>
        <p:spPr/>
        <p:txBody>
          <a:bodyPr/>
          <a:p>
            <a:endParaRPr dirty="0" lang="en-US"/>
          </a:p>
        </p:txBody>
      </p:sp>
      <p:sp>
        <p:nvSpPr>
          <p:cNvPr id="1048590" name="9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591" name="7 Elipse"/>
          <p:cNvSpPr/>
          <p:nvPr/>
        </p:nvSpPr>
        <p:spPr>
          <a:xfrm>
            <a:off x="921433" y="1413802"/>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592" name="8 Elipse"/>
          <p:cNvSpPr/>
          <p:nvPr/>
        </p:nvSpPr>
        <p:spPr>
          <a:xfrm>
            <a:off x="1157176" y="1345016"/>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38" name=""/>
        <p:cNvGrpSpPr/>
        <p:nvPr/>
      </p:nvGrpSpPr>
      <p:grpSpPr>
        <a:xfrm>
          <a:off x="0" y="0"/>
          <a:ext cx="0" cy="0"/>
          <a:chOff x="0" y="0"/>
          <a:chExt cx="0" cy="0"/>
        </a:xfrm>
      </p:grpSpPr>
      <p:sp>
        <p:nvSpPr>
          <p:cNvPr id="1048598"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599" name="2 Marcador de contenido"/>
          <p:cNvSpPr>
            <a:spLocks noGrp="1"/>
          </p:cNvSpPr>
          <p:nvPr>
            <p:ph idx="1"/>
          </p:nvPr>
        </p:nvSpPr>
        <p:spPr/>
        <p:txBody>
          <a:bodyPr/>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600"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601" name="4 Marcador de pie de página"/>
          <p:cNvSpPr>
            <a:spLocks noGrp="1"/>
          </p:cNvSpPr>
          <p:nvPr>
            <p:ph type="ftr" sz="quarter" idx="11"/>
          </p:nvPr>
        </p:nvSpPr>
        <p:spPr/>
        <p:txBody>
          <a:bodyPr/>
          <a:p>
            <a:endParaRPr dirty="0" lang="en-US"/>
          </a:p>
        </p:txBody>
      </p:sp>
      <p:sp>
        <p:nvSpPr>
          <p:cNvPr id="1048602"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Encabezado de sección">
    <p:spTree>
      <p:nvGrpSpPr>
        <p:cNvPr id="66" name=""/>
        <p:cNvGrpSpPr/>
        <p:nvPr/>
      </p:nvGrpSpPr>
      <p:grpSpPr>
        <a:xfrm>
          <a:off x="0" y="0"/>
          <a:ext cx="0" cy="0"/>
          <a:chOff x="0" y="0"/>
          <a:chExt cx="0" cy="0"/>
        </a:xfrm>
      </p:grpSpPr>
      <p:sp>
        <p:nvSpPr>
          <p:cNvPr id="1048726" name="6 Rectángulo"/>
          <p:cNvSpPr/>
          <p:nvPr/>
        </p:nvSpPr>
        <p:spPr>
          <a:xfrm>
            <a:off x="2282890" y="-54"/>
            <a:ext cx="6858000"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27" name="1 Título"/>
          <p:cNvSpPr>
            <a:spLocks noGrp="1"/>
          </p:cNvSpPr>
          <p:nvPr>
            <p:ph type="title"/>
          </p:nvPr>
        </p:nvSpPr>
        <p:spPr>
          <a:xfrm>
            <a:off x="2578392" y="2600325"/>
            <a:ext cx="6400800" cy="2286000"/>
          </a:xfrm>
        </p:spPr>
        <p:txBody>
          <a:bodyPr anchor="t"/>
          <a:lstStyle>
            <a:lvl1pPr algn="l">
              <a:lnSpc>
                <a:spcPts val="4500"/>
              </a:lnSpc>
              <a:buNone/>
              <a:defRPr b="1" cap="all" sz="4000"/>
            </a:lvl1pPr>
          </a:lstStyle>
          <a:p>
            <a:r>
              <a:rPr kumimoji="0" lang="es-ES" smtClean="0"/>
              <a:t>Haga clic para modificar el estilo de título del patrón</a:t>
            </a:r>
            <a:endParaRPr kumimoji="0" lang="en-US"/>
          </a:p>
        </p:txBody>
      </p:sp>
      <p:sp>
        <p:nvSpPr>
          <p:cNvPr id="1048728" name="2 Marcador de texto"/>
          <p:cNvSpPr>
            <a:spLocks noGrp="1"/>
          </p:cNvSpPr>
          <p:nvPr>
            <p:ph type="body" idx="1"/>
          </p:nvPr>
        </p:nvSpPr>
        <p:spPr>
          <a:xfrm>
            <a:off x="2578392" y="1066800"/>
            <a:ext cx="6400800" cy="1509712"/>
          </a:xfrm>
        </p:spPr>
        <p:txBody>
          <a:bodyPr anchor="b"/>
          <a:lstStyle>
            <a:lvl1pPr indent="0" marL="18288">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s-ES" smtClean="0"/>
              <a:t>Haga clic para modificar el estilo de texto del patrón</a:t>
            </a:r>
          </a:p>
        </p:txBody>
      </p:sp>
      <p:sp>
        <p:nvSpPr>
          <p:cNvPr id="1048729"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30" name="4 Marcador de pie de página"/>
          <p:cNvSpPr>
            <a:spLocks noGrp="1"/>
          </p:cNvSpPr>
          <p:nvPr>
            <p:ph type="ftr" sz="quarter" idx="11"/>
          </p:nvPr>
        </p:nvSpPr>
        <p:spPr/>
        <p:txBody>
          <a:bodyPr/>
          <a:p>
            <a:endParaRPr dirty="0" lang="en-US"/>
          </a:p>
        </p:txBody>
      </p:sp>
      <p:sp>
        <p:nvSpPr>
          <p:cNvPr id="1048731"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732" name="9 Rectángulo"/>
          <p:cNvSpPr/>
          <p:nvPr/>
        </p:nvSpPr>
        <p:spPr bwMode="invGray">
          <a:xfrm>
            <a:off x="2286000" y="0"/>
            <a:ext cx="76200"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33" name="7 Elipse"/>
          <p:cNvSpPr/>
          <p:nvPr/>
        </p:nvSpPr>
        <p:spPr>
          <a:xfrm>
            <a:off x="2172321" y="2814656"/>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
        <p:nvSpPr>
          <p:cNvPr id="1048734" name="8 Elipse"/>
          <p:cNvSpPr/>
          <p:nvPr/>
        </p:nvSpPr>
        <p:spPr>
          <a:xfrm>
            <a:off x="2408064" y="2745870"/>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dirty="0"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67" name=""/>
        <p:cNvGrpSpPr/>
        <p:nvPr/>
      </p:nvGrpSpPr>
      <p:grpSpPr>
        <a:xfrm>
          <a:off x="0" y="0"/>
          <a:ext cx="0" cy="0"/>
          <a:chOff x="0" y="0"/>
          <a:chExt cx="0" cy="0"/>
        </a:xfrm>
      </p:grpSpPr>
      <p:sp>
        <p:nvSpPr>
          <p:cNvPr id="1048735" name="1 Título"/>
          <p:cNvSpPr>
            <a:spLocks noGrp="1"/>
          </p:cNvSpPr>
          <p:nvPr>
            <p:ph type="title"/>
          </p:nvPr>
        </p:nvSpPr>
        <p:spPr>
          <a:xfrm>
            <a:off x="1435608" y="274320"/>
            <a:ext cx="7498080" cy="1143000"/>
          </a:xfrm>
        </p:spPr>
        <p:txBody>
          <a:bodyPr/>
          <a:p>
            <a:r>
              <a:rPr kumimoji="0" lang="es-ES" smtClean="0"/>
              <a:t>Haga clic para modificar el estilo de título del patrón</a:t>
            </a:r>
            <a:endParaRPr kumimoji="0" lang="en-US"/>
          </a:p>
        </p:txBody>
      </p:sp>
      <p:sp>
        <p:nvSpPr>
          <p:cNvPr id="1048736"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37"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38"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39" name="5 Marcador de pie de página"/>
          <p:cNvSpPr>
            <a:spLocks noGrp="1"/>
          </p:cNvSpPr>
          <p:nvPr>
            <p:ph type="ftr" sz="quarter" idx="11"/>
          </p:nvPr>
        </p:nvSpPr>
        <p:spPr/>
        <p:txBody>
          <a:bodyPr/>
          <a:p>
            <a:endParaRPr dirty="0" lang="en-US"/>
          </a:p>
        </p:txBody>
      </p:sp>
      <p:sp>
        <p:nvSpPr>
          <p:cNvPr id="1048740"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ación">
    <p:spTree>
      <p:nvGrpSpPr>
        <p:cNvPr id="68" name=""/>
        <p:cNvGrpSpPr/>
        <p:nvPr/>
      </p:nvGrpSpPr>
      <p:grpSpPr>
        <a:xfrm>
          <a:off x="0" y="0"/>
          <a:ext cx="0" cy="0"/>
          <a:chOff x="0" y="0"/>
          <a:chExt cx="0" cy="0"/>
        </a:xfrm>
      </p:grpSpPr>
      <p:sp>
        <p:nvSpPr>
          <p:cNvPr id="1048741" name="1 Título"/>
          <p:cNvSpPr>
            <a:spLocks noGrp="1"/>
          </p:cNvSpPr>
          <p:nvPr>
            <p:ph type="title"/>
          </p:nvPr>
        </p:nvSpPr>
        <p:spPr>
          <a:xfrm>
            <a:off x="457200" y="5160336"/>
            <a:ext cx="8229600" cy="1143000"/>
          </a:xfrm>
        </p:spPr>
        <p:txBody>
          <a:bodyPr anchor="ctr"/>
          <a:lstStyle>
            <a:lvl1pPr algn="ctr">
              <a:defRPr baseline="0" b="1" cap="none" sz="4500"/>
            </a:lvl1pPr>
          </a:lstStyle>
          <a:p>
            <a:r>
              <a:rPr kumimoji="0" lang="es-ES" smtClean="0"/>
              <a:t>Haga clic para modificar el estilo de título del patrón</a:t>
            </a:r>
            <a:endParaRPr kumimoji="0" lang="en-US"/>
          </a:p>
        </p:txBody>
      </p:sp>
      <p:sp>
        <p:nvSpPr>
          <p:cNvPr id="1048742"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743"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s-ES" smtClean="0"/>
              <a:t>Haga clic para modificar el estilo de texto del patrón</a:t>
            </a:r>
          </a:p>
        </p:txBody>
      </p:sp>
      <p:sp>
        <p:nvSpPr>
          <p:cNvPr id="1048744"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45"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46" name="6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47" name="7 Marcador de pie de página"/>
          <p:cNvSpPr>
            <a:spLocks noGrp="1"/>
          </p:cNvSpPr>
          <p:nvPr>
            <p:ph type="ftr" sz="quarter" idx="11"/>
          </p:nvPr>
        </p:nvSpPr>
        <p:spPr/>
        <p:txBody>
          <a:bodyPr/>
          <a:p>
            <a:endParaRPr dirty="0" lang="en-US"/>
          </a:p>
        </p:txBody>
      </p:sp>
      <p:sp>
        <p:nvSpPr>
          <p:cNvPr id="1048748" name="8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ólo el título">
    <p:spTree>
      <p:nvGrpSpPr>
        <p:cNvPr id="62" name=""/>
        <p:cNvGrpSpPr/>
        <p:nvPr/>
      </p:nvGrpSpPr>
      <p:grpSpPr>
        <a:xfrm>
          <a:off x="0" y="0"/>
          <a:ext cx="0" cy="0"/>
          <a:chOff x="0" y="0"/>
          <a:chExt cx="0" cy="0"/>
        </a:xfrm>
      </p:grpSpPr>
      <p:sp>
        <p:nvSpPr>
          <p:cNvPr id="1048703" name="1 Título"/>
          <p:cNvSpPr>
            <a:spLocks noGrp="1"/>
          </p:cNvSpPr>
          <p:nvPr>
            <p:ph type="title"/>
          </p:nvPr>
        </p:nvSpPr>
        <p:spPr>
          <a:xfrm>
            <a:off x="1435608" y="274320"/>
            <a:ext cx="7498080" cy="1143000"/>
          </a:xfrm>
        </p:spPr>
        <p:txBody>
          <a:bodyPr anchor="ctr"/>
          <a:p>
            <a:r>
              <a:rPr kumimoji="0" lang="es-ES" smtClean="0"/>
              <a:t>Haga clic para modificar el estilo de título del patrón</a:t>
            </a:r>
            <a:endParaRPr kumimoji="0" lang="en-US"/>
          </a:p>
        </p:txBody>
      </p:sp>
      <p:sp>
        <p:nvSpPr>
          <p:cNvPr id="1048704" name="2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05" name="3 Marcador de pie de página"/>
          <p:cNvSpPr>
            <a:spLocks noGrp="1"/>
          </p:cNvSpPr>
          <p:nvPr>
            <p:ph type="ftr" sz="quarter" idx="11"/>
          </p:nvPr>
        </p:nvSpPr>
        <p:spPr/>
        <p:txBody>
          <a:bodyPr/>
          <a:p>
            <a:endParaRPr dirty="0" lang="en-US"/>
          </a:p>
        </p:txBody>
      </p:sp>
      <p:sp>
        <p:nvSpPr>
          <p:cNvPr id="1048706" name="4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En blanco">
    <p:spTree>
      <p:nvGrpSpPr>
        <p:cNvPr id="69" name=""/>
        <p:cNvGrpSpPr/>
        <p:nvPr/>
      </p:nvGrpSpPr>
      <p:grpSpPr>
        <a:xfrm>
          <a:off x="0" y="0"/>
          <a:ext cx="0" cy="0"/>
          <a:chOff x="0" y="0"/>
          <a:chExt cx="0" cy="0"/>
        </a:xfrm>
      </p:grpSpPr>
      <p:sp>
        <p:nvSpPr>
          <p:cNvPr id="1048749" name="4 Rectángulo"/>
          <p:cNvSpPr/>
          <p:nvPr/>
        </p:nvSpPr>
        <p:spPr>
          <a:xfrm>
            <a:off x="1014984" y="0"/>
            <a:ext cx="8129016" cy="6858000"/>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50" name="1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51" name="2 Marcador de pie de página"/>
          <p:cNvSpPr>
            <a:spLocks noGrp="1"/>
          </p:cNvSpPr>
          <p:nvPr>
            <p:ph type="ftr" sz="quarter" idx="11"/>
          </p:nvPr>
        </p:nvSpPr>
        <p:spPr/>
        <p:txBody>
          <a:bodyPr/>
          <a:p>
            <a:endParaRPr dirty="0" lang="en-US"/>
          </a:p>
        </p:txBody>
      </p:sp>
      <p:sp>
        <p:nvSpPr>
          <p:cNvPr id="1048752" name="3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753" name="5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ido con título">
    <p:spTree>
      <p:nvGrpSpPr>
        <p:cNvPr id="70" name=""/>
        <p:cNvGrpSpPr/>
        <p:nvPr/>
      </p:nvGrpSpPr>
      <p:grpSpPr>
        <a:xfrm>
          <a:off x="0" y="0"/>
          <a:ext cx="0" cy="0"/>
          <a:chOff x="0" y="0"/>
          <a:chExt cx="0" cy="0"/>
        </a:xfrm>
      </p:grpSpPr>
      <p:sp>
        <p:nvSpPr>
          <p:cNvPr id="1048754" name="1 Título"/>
          <p:cNvSpPr>
            <a:spLocks noGrp="1"/>
          </p:cNvSpPr>
          <p:nvPr>
            <p:ph type="title"/>
          </p:nvPr>
        </p:nvSpPr>
        <p:spPr>
          <a:xfrm>
            <a:off x="457200" y="216778"/>
            <a:ext cx="3810000" cy="1162050"/>
          </a:xfrm>
          <a:ln>
            <a:noFill/>
          </a:ln>
        </p:spPr>
        <p:txBody>
          <a:bodyPr anchor="b"/>
          <a:lstStyle>
            <a:lvl1pPr algn="l">
              <a:lnSpc>
                <a:spcPts val="2000"/>
              </a:lnSpc>
              <a:buNone/>
              <a:defRPr baseline="0" b="1" cap="all" sz="2200"/>
            </a:lvl1pPr>
          </a:lstStyle>
          <a:p>
            <a:r>
              <a:rPr kumimoji="0" lang="es-ES" smtClean="0"/>
              <a:t>Haga clic para modificar el estilo de título del patrón</a:t>
            </a:r>
            <a:endParaRPr kumimoji="0" lang="en-US"/>
          </a:p>
        </p:txBody>
      </p:sp>
      <p:sp>
        <p:nvSpPr>
          <p:cNvPr id="1048755" name="2 Marcador de texto"/>
          <p:cNvSpPr>
            <a:spLocks noGrp="1"/>
          </p:cNvSpPr>
          <p:nvPr>
            <p:ph type="body" idx="2"/>
          </p:nvPr>
        </p:nvSpPr>
        <p:spPr>
          <a:xfrm>
            <a:off x="457200" y="1406964"/>
            <a:ext cx="3810000" cy="698500"/>
          </a:xfrm>
        </p:spPr>
        <p:txBody>
          <a:bodyPr/>
          <a:lstStyle>
            <a:lvl1pPr indent="0" marL="45720">
              <a:lnSpc>
                <a:spcPct val="100000"/>
              </a:lnSpc>
              <a:spcBef>
                <a:spcPts val="0"/>
              </a:spcBef>
              <a:buNone/>
              <a:defRPr sz="1400"/>
            </a:lvl1pPr>
            <a:lvl2pPr>
              <a:buNone/>
              <a:defRPr sz="1200"/>
            </a:lvl2pPr>
            <a:lvl3pPr>
              <a:buNone/>
              <a:defRPr sz="1000"/>
            </a:lvl3pPr>
            <a:lvl4pPr>
              <a:buNone/>
              <a:defRPr sz="900"/>
            </a:lvl4pPr>
            <a:lvl5pPr>
              <a:buNone/>
              <a:defRPr sz="900"/>
            </a:lvl5pPr>
          </a:lstStyle>
          <a:p>
            <a:pPr eaLnBrk="1" hangingPunct="1" latinLnBrk="0" lvl="0"/>
            <a:r>
              <a:rPr kumimoji="0" lang="es-ES" smtClean="0"/>
              <a:t>Haga clic para modificar el estilo de texto del patrón</a:t>
            </a:r>
          </a:p>
        </p:txBody>
      </p:sp>
      <p:sp>
        <p:nvSpPr>
          <p:cNvPr id="1048756"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57"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58" name="5 Marcador de pie de página"/>
          <p:cNvSpPr>
            <a:spLocks noGrp="1"/>
          </p:cNvSpPr>
          <p:nvPr>
            <p:ph type="ftr" sz="quarter" idx="11"/>
          </p:nvPr>
        </p:nvSpPr>
        <p:spPr/>
        <p:txBody>
          <a:bodyPr/>
          <a:p>
            <a:endParaRPr dirty="0" lang="en-US"/>
          </a:p>
        </p:txBody>
      </p:sp>
      <p:sp>
        <p:nvSpPr>
          <p:cNvPr id="1048759"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Imagen con título">
    <p:spTree>
      <p:nvGrpSpPr>
        <p:cNvPr id="64" name=""/>
        <p:cNvGrpSpPr/>
        <p:nvPr/>
      </p:nvGrpSpPr>
      <p:grpSpPr>
        <a:xfrm>
          <a:off x="0" y="0"/>
          <a:ext cx="0" cy="0"/>
          <a:chOff x="0" y="0"/>
          <a:chExt cx="0" cy="0"/>
        </a:xfrm>
      </p:grpSpPr>
      <p:sp>
        <p:nvSpPr>
          <p:cNvPr id="1048712" name="1 Título"/>
          <p:cNvSpPr>
            <a:spLocks noGrp="1"/>
          </p:cNvSpPr>
          <p:nvPr>
            <p:ph type="title"/>
          </p:nvPr>
        </p:nvSpPr>
        <p:spPr>
          <a:xfrm>
            <a:off x="5886896" y="1066800"/>
            <a:ext cx="2743200" cy="1981200"/>
          </a:xfrm>
        </p:spPr>
        <p:txBody>
          <a:bodyPr anchor="b">
            <a:noAutofit/>
          </a:bodyPr>
          <a:lstStyle>
            <a:lvl1pPr algn="l">
              <a:buNone/>
              <a:defRPr b="1" sz="2100">
                <a:effectLst/>
              </a:defRPr>
            </a:lvl1pPr>
          </a:lstStyle>
          <a:p>
            <a:r>
              <a:rPr kumimoji="0" lang="es-ES" smtClean="0"/>
              <a:t>Haga clic para modificar el estilo de título del patrón</a:t>
            </a:r>
            <a:endParaRPr kumimoji="0" lang="en-US"/>
          </a:p>
        </p:txBody>
      </p:sp>
      <p:sp>
        <p:nvSpPr>
          <p:cNvPr id="1048713" name="4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14" name="5 Marcador de pie de página"/>
          <p:cNvSpPr>
            <a:spLocks noGrp="1"/>
          </p:cNvSpPr>
          <p:nvPr>
            <p:ph type="ftr" sz="quarter" idx="11"/>
          </p:nvPr>
        </p:nvSpPr>
        <p:spPr/>
        <p:txBody>
          <a:bodyPr/>
          <a:p>
            <a:endParaRPr dirty="0" lang="en-US"/>
          </a:p>
        </p:txBody>
      </p:sp>
      <p:sp>
        <p:nvSpPr>
          <p:cNvPr id="1048715" name="6 Marcador de número de diapositiva"/>
          <p:cNvSpPr>
            <a:spLocks noGrp="1"/>
          </p:cNvSpPr>
          <p:nvPr>
            <p:ph type="sldNum" sz="quarter" idx="12"/>
          </p:nvPr>
        </p:nvSpPr>
        <p:spPr/>
        <p:txBody>
          <a:bodyPr/>
          <a:p>
            <a:fld id="{BD475AB2-4B80-4A79-A432-D24494CE451A}" type="slidenum">
              <a:rPr lang="en-US" smtClean="0"/>
            </a:fld>
            <a:endParaRPr dirty="0" lang="en-US"/>
          </a:p>
        </p:txBody>
      </p:sp>
      <p:sp>
        <p:nvSpPr>
          <p:cNvPr id="1048716" name="7 Rectángulo"/>
          <p:cNvSpPr/>
          <p:nvPr/>
        </p:nvSpPr>
        <p:spPr>
          <a:xfrm>
            <a:off x="762000" y="1066800"/>
            <a:ext cx="4572000" cy="4572000"/>
          </a:xfrm>
          <a:prstGeom prst="rect"/>
          <a:solidFill>
            <a:srgbClr val="FFFFFF"/>
          </a:solidFill>
          <a:ln w="88900" cap="sq">
            <a:solidFill>
              <a:srgbClr val="FFFFFF"/>
            </a:solidFill>
            <a:miter lim="800000"/>
          </a:ln>
          <a:effectLst>
            <a:outerShdw algn="tl" blurRad="55500" dir="5400000" dist="18500" rotWithShape="0">
              <a:srgbClr val="000000">
                <a:alpha val="35000"/>
              </a:srgbClr>
            </a:outerShdw>
          </a:effectLst>
          <a:scene3d>
            <a:camera prst="orthographicFront"/>
            <a:lightRig dir="t" rig="twoPt">
              <a:rot lat="0" lon="0" rev="7200000"/>
            </a:lightRig>
          </a:scene3d>
          <a:sp3d contourW="635">
            <a:bevelT w="25400" h="19050"/>
            <a:contourClr>
              <a:srgbClr val="969696"/>
            </a:contourClr>
          </a:sp3d>
        </p:spPr>
        <p:txBody>
          <a:bodyPr anchor="t" lIns="91440" rtlCol="0" tIns="274320">
            <a:normAutofit/>
          </a:bodyPr>
          <a:p>
            <a:pPr algn="l" eaLnBrk="1" hangingPunct="1" indent="-283464" latinLnBrk="0" marL="0" rtl="0">
              <a:lnSpc>
                <a:spcPts val="3000"/>
              </a:lnSpc>
              <a:spcBef>
                <a:spcPts val="600"/>
              </a:spcBef>
              <a:buClr>
                <a:schemeClr val="accent1"/>
              </a:buClr>
              <a:buSzPct val="80000"/>
              <a:buFont typeface="Wingdings 2"/>
              <a:buNone/>
            </a:pPr>
            <a:endParaRPr dirty="0" sz="3200" kern="1200" kumimoji="0" lang="en-US">
              <a:solidFill>
                <a:schemeClr val="tx1"/>
              </a:solidFill>
              <a:latin typeface="+mn-lt"/>
              <a:ea typeface="+mn-ea"/>
              <a:cs typeface="+mn-cs"/>
            </a:endParaRPr>
          </a:p>
        </p:txBody>
      </p:sp>
      <p:sp>
        <p:nvSpPr>
          <p:cNvPr id="1048717"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anchor="t" lIns="91440" tIns="274320"/>
          <a:lstStyle>
            <a:lvl1pPr indent="0">
              <a:buNone/>
              <a:defRPr sz="3200"/>
            </a:lvl1pPr>
          </a:lstStyle>
          <a:p>
            <a:pPr algn="l" eaLnBrk="1" hangingPunct="1" latinLnBrk="0" marL="0"/>
            <a:r>
              <a:rPr dirty="0" kumimoji="0" lang="es-ES" smtClean="0"/>
              <a:t>Haga clic en el icono para agregar una imagen</a:t>
            </a:r>
            <a:endParaRPr dirty="0" kumimoji="0" lang="en-US"/>
          </a:p>
        </p:txBody>
      </p:sp>
      <p:sp>
        <p:nvSpPr>
          <p:cNvPr id="1048718" name="8 Proceso"/>
          <p:cNvSpPr/>
          <p:nvPr/>
        </p:nvSpPr>
        <p:spPr>
          <a:xfrm rot="19468671">
            <a:off x="396725" y="954341"/>
            <a:ext cx="685800"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19" name="9 Proceso"/>
          <p:cNvSpPr/>
          <p:nvPr/>
        </p:nvSpPr>
        <p:spPr>
          <a:xfrm rot="2103354" flipH="1">
            <a:off x="5003667" y="936786"/>
            <a:ext cx="649224"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720" name="3 Marcador de texto"/>
          <p:cNvSpPr>
            <a:spLocks noGrp="1"/>
          </p:cNvSpPr>
          <p:nvPr>
            <p:ph type="body" sz="half" idx="2"/>
          </p:nvPr>
        </p:nvSpPr>
        <p:spPr>
          <a:xfrm>
            <a:off x="838200" y="4800600"/>
            <a:ext cx="4419600" cy="762000"/>
          </a:xfrm>
        </p:spPr>
        <p:txBody>
          <a:bodyPr anchor="ctr"/>
          <a:lstStyle>
            <a:lvl1pPr algn="l" indent="0" marL="0">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eaLnBrk="1" hangingPunct="1" latinLnBrk="0" lvl="0"/>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65" name=""/>
        <p:cNvGrpSpPr/>
        <p:nvPr/>
      </p:nvGrpSpPr>
      <p:grpSpPr>
        <a:xfrm>
          <a:off x="0" y="0"/>
          <a:ext cx="0" cy="0"/>
          <a:chOff x="0" y="0"/>
          <a:chExt cx="0" cy="0"/>
        </a:xfrm>
      </p:grpSpPr>
      <p:sp>
        <p:nvSpPr>
          <p:cNvPr id="1048721" name="1 Título"/>
          <p:cNvSpPr>
            <a:spLocks noGrp="1"/>
          </p:cNvSpPr>
          <p:nvPr>
            <p:ph type="title"/>
          </p:nvPr>
        </p:nvSpPr>
        <p:spPr/>
        <p:txBody>
          <a:bodyPr/>
          <a:p>
            <a:r>
              <a:rPr kumimoji="0" lang="es-ES" smtClean="0"/>
              <a:t>Haga clic para modificar el estilo de título del patrón</a:t>
            </a:r>
            <a:endParaRPr kumimoji="0" lang="en-US"/>
          </a:p>
        </p:txBody>
      </p:sp>
      <p:sp>
        <p:nvSpPr>
          <p:cNvPr id="1048722" name="2 Marcador de texto vertical"/>
          <p:cNvSpPr>
            <a:spLocks noGrp="1"/>
          </p:cNvSpPr>
          <p:nvPr>
            <p:ph type="body" orient="vert" idx="1"/>
          </p:nvPr>
        </p:nvSpPr>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23"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24" name="4 Marcador de pie de página"/>
          <p:cNvSpPr>
            <a:spLocks noGrp="1"/>
          </p:cNvSpPr>
          <p:nvPr>
            <p:ph type="ftr" sz="quarter" idx="11"/>
          </p:nvPr>
        </p:nvSpPr>
        <p:spPr/>
        <p:txBody>
          <a:bodyPr/>
          <a:p>
            <a:endParaRPr dirty="0" lang="en-US"/>
          </a:p>
        </p:txBody>
      </p:sp>
      <p:sp>
        <p:nvSpPr>
          <p:cNvPr id="1048725"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63" name=""/>
        <p:cNvGrpSpPr/>
        <p:nvPr/>
      </p:nvGrpSpPr>
      <p:grpSpPr>
        <a:xfrm>
          <a:off x="0" y="0"/>
          <a:ext cx="0" cy="0"/>
          <a:chOff x="0" y="0"/>
          <a:chExt cx="0" cy="0"/>
        </a:xfrm>
      </p:grpSpPr>
      <p:sp>
        <p:nvSpPr>
          <p:cNvPr id="1048707" name="1 Título vertical"/>
          <p:cNvSpPr>
            <a:spLocks noGrp="1"/>
          </p:cNvSpPr>
          <p:nvPr>
            <p:ph type="title" orient="vert"/>
          </p:nvPr>
        </p:nvSpPr>
        <p:spPr>
          <a:xfrm>
            <a:off x="6858000" y="274639"/>
            <a:ext cx="1828800" cy="5851525"/>
          </a:xfrm>
        </p:spPr>
        <p:txBody>
          <a:bodyPr vert="eaVert"/>
          <a:p>
            <a:r>
              <a:rPr kumimoji="0" lang="es-ES" smtClean="0"/>
              <a:t>Haga clic para modificar el estilo de título del patrón</a:t>
            </a:r>
            <a:endParaRPr kumimoji="0" lang="en-US"/>
          </a:p>
        </p:txBody>
      </p:sp>
      <p:sp>
        <p:nvSpPr>
          <p:cNvPr id="1048708" name="2 Marcador de texto vertical"/>
          <p:cNvSpPr>
            <a:spLocks noGrp="1"/>
          </p:cNvSpPr>
          <p:nvPr>
            <p:ph type="body" orient="vert" idx="1"/>
          </p:nvPr>
        </p:nvSpPr>
        <p:spPr>
          <a:xfrm>
            <a:off x="1143000" y="274640"/>
            <a:ext cx="5562600" cy="5851525"/>
          </a:xfrm>
        </p:spPr>
        <p:txBody>
          <a:bodyPr vert="eaVert"/>
          <a:p>
            <a:pPr eaLnBrk="1" hangingPunct="1" latinLnBrk="0" lvl="0"/>
            <a:r>
              <a:rPr lang="es-ES" smtClean="0"/>
              <a:t>Haga clic para modificar el estilo de texto del patrón</a:t>
            </a:r>
          </a:p>
          <a:p>
            <a:pPr eaLnBrk="1" hangingPunct="1" latinLnBrk="0" lvl="1"/>
            <a:r>
              <a:rPr lang="es-ES" smtClean="0"/>
              <a:t>Segundo nivel</a:t>
            </a:r>
          </a:p>
          <a:p>
            <a:pPr eaLnBrk="1" hangingPunct="1" latinLnBrk="0" lvl="2"/>
            <a:r>
              <a:rPr lang="es-ES" smtClean="0"/>
              <a:t>Tercer nivel</a:t>
            </a:r>
          </a:p>
          <a:p>
            <a:pPr eaLnBrk="1" hangingPunct="1" latinLnBrk="0" lvl="3"/>
            <a:r>
              <a:rPr lang="es-ES" smtClean="0"/>
              <a:t>Cuarto nivel</a:t>
            </a:r>
          </a:p>
          <a:p>
            <a:pPr eaLnBrk="1" hangingPunct="1" latinLnBrk="0" lvl="4"/>
            <a:r>
              <a:rPr lang="es-ES" smtClean="0"/>
              <a:t>Quinto nivel</a:t>
            </a:r>
            <a:endParaRPr kumimoji="0" lang="en-US"/>
          </a:p>
        </p:txBody>
      </p:sp>
      <p:sp>
        <p:nvSpPr>
          <p:cNvPr id="1048709" name="3 Marcador de fecha"/>
          <p:cNvSpPr>
            <a:spLocks noGrp="1"/>
          </p:cNvSpPr>
          <p:nvPr>
            <p:ph type="dt" sz="half" idx="10"/>
          </p:nvPr>
        </p:nvSpPr>
        <p:spPr/>
        <p:txBody>
          <a:bodyPr/>
          <a:p>
            <a:fld id="{1CC5CE51-32EF-407B-A83D-60096ADEC0E6}" type="datetimeFigureOut">
              <a:rPr lang="en-US" smtClean="0"/>
            </a:fld>
            <a:endParaRPr dirty="0" lang="en-US"/>
          </a:p>
        </p:txBody>
      </p:sp>
      <p:sp>
        <p:nvSpPr>
          <p:cNvPr id="1048710" name="4 Marcador de pie de página"/>
          <p:cNvSpPr>
            <a:spLocks noGrp="1"/>
          </p:cNvSpPr>
          <p:nvPr>
            <p:ph type="ftr" sz="quarter" idx="11"/>
          </p:nvPr>
        </p:nvSpPr>
        <p:spPr/>
        <p:txBody>
          <a:bodyPr/>
          <a:p>
            <a:endParaRPr dirty="0" lang="en-US"/>
          </a:p>
        </p:txBody>
      </p:sp>
      <p:sp>
        <p:nvSpPr>
          <p:cNvPr id="1048711" name="5 Marcador de número de diapositiva"/>
          <p:cNvSpPr>
            <a:spLocks noGrp="1"/>
          </p:cNvSpPr>
          <p:nvPr>
            <p:ph type="sldNum" sz="quarter" idx="12"/>
          </p:nvPr>
        </p:nvSpPr>
        <p:spPr/>
        <p:txBody>
          <a:bodyPr/>
          <a:p>
            <a:fld id="{BD475AB2-4B80-4A79-A432-D24494CE451A}" type="slidenum">
              <a:rPr lang="en-US" smtClean="0"/>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24" name=""/>
        <p:cNvGrpSpPr/>
        <p:nvPr/>
      </p:nvGrpSpPr>
      <p:grpSpPr>
        <a:xfrm>
          <a:off x="0" y="0"/>
          <a:ext cx="0" cy="0"/>
          <a:chOff x="0" y="0"/>
          <a:chExt cx="0" cy="0"/>
        </a:xfrm>
      </p:grpSpPr>
      <p:sp>
        <p:nvSpPr>
          <p:cNvPr id="1048576"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7" name="7 Elipse"/>
          <p:cNvSpPr/>
          <p:nvPr/>
        </p:nvSpPr>
        <p:spPr>
          <a:xfrm>
            <a:off x="168816" y="21102"/>
            <a:ext cx="1702191" cy="1702191"/>
          </a:xfrm>
          <a:prstGeom prst="ellipse"/>
          <a:noFill/>
          <a:ln w="27305" cap="rnd" cmpd="sng" algn="ctr">
            <a:solidFill>
              <a:schemeClr val="bg2">
                <a:tint val="45000"/>
                <a:satMod val="325000"/>
                <a:alpha val="100000"/>
              </a:schemeClr>
            </a:solidFill>
            <a:prstDash val="solid"/>
          </a:ln>
          <a:effectLst>
            <a:outerShdw algn="tl" blurRad="25400" dir="5400000" dist="25400"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8"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algn="tl" blurRad="12700" dir="4500000" dist="15000"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79" name="11 Rectángulo"/>
          <p:cNvSpPr/>
          <p:nvPr/>
        </p:nvSpPr>
        <p:spPr>
          <a:xfrm>
            <a:off x="1012873" y="-54"/>
            <a:ext cx="8131127"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580" name="4 Marcador de título"/>
          <p:cNvSpPr>
            <a:spLocks noGrp="1"/>
          </p:cNvSpPr>
          <p:nvPr>
            <p:ph type="title"/>
          </p:nvPr>
        </p:nvSpPr>
        <p:spPr>
          <a:xfrm>
            <a:off x="1435608" y="274638"/>
            <a:ext cx="7498080" cy="1143000"/>
          </a:xfrm>
          <a:prstGeom prst="rect"/>
        </p:spPr>
        <p:txBody>
          <a:bodyPr anchor="ctr">
            <a:normAutofit/>
          </a:bodyPr>
          <a:p>
            <a:r>
              <a:rPr kumimoji="0" lang="es-ES" smtClean="0"/>
              <a:t>Haga clic para modificar el estilo de título del patrón</a:t>
            </a:r>
            <a:endParaRPr kumimoji="0" lang="en-US"/>
          </a:p>
        </p:txBody>
      </p:sp>
      <p:sp>
        <p:nvSpPr>
          <p:cNvPr id="1048581" name="8 Marcador de texto"/>
          <p:cNvSpPr>
            <a:spLocks noGrp="1"/>
          </p:cNvSpPr>
          <p:nvPr>
            <p:ph type="body" idx="1"/>
          </p:nvPr>
        </p:nvSpPr>
        <p:spPr>
          <a:xfrm>
            <a:off x="1435608" y="1447800"/>
            <a:ext cx="7498080" cy="4800600"/>
          </a:xfrm>
          <a:prstGeom prst="rect"/>
        </p:spPr>
        <p:txBody>
          <a:bodyPr>
            <a:normAutofit/>
          </a:bodyPr>
          <a:p>
            <a:pPr eaLnBrk="1" hangingPunct="1" latinLnBrk="0" lvl="0"/>
            <a:r>
              <a:rPr kumimoji="0" lang="es-ES" smtClean="0"/>
              <a:t>Haga clic para modificar el estilo de texto del patrón</a:t>
            </a:r>
          </a:p>
          <a:p>
            <a:pPr eaLnBrk="1" hangingPunct="1" latinLnBrk="0" lvl="1"/>
            <a:r>
              <a:rPr kumimoji="0" lang="es-ES" smtClean="0"/>
              <a:t>Segundo nivel</a:t>
            </a:r>
          </a:p>
          <a:p>
            <a:pPr eaLnBrk="1" hangingPunct="1" latinLnBrk="0" lvl="2"/>
            <a:r>
              <a:rPr kumimoji="0" lang="es-ES" smtClean="0"/>
              <a:t>Tercer nivel</a:t>
            </a:r>
          </a:p>
          <a:p>
            <a:pPr eaLnBrk="1" hangingPunct="1" latinLnBrk="0" lvl="3"/>
            <a:r>
              <a:rPr kumimoji="0" lang="es-ES" smtClean="0"/>
              <a:t>Cuarto nivel</a:t>
            </a:r>
          </a:p>
          <a:p>
            <a:pPr eaLnBrk="1" hangingPunct="1" latinLnBrk="0" lvl="4"/>
            <a:r>
              <a:rPr kumimoji="0" lang="es-ES" smtClean="0"/>
              <a:t>Quinto nivel</a:t>
            </a:r>
            <a:endParaRPr kumimoji="0" lang="en-US"/>
          </a:p>
        </p:txBody>
      </p:sp>
      <p:sp>
        <p:nvSpPr>
          <p:cNvPr id="1048582" name="23 Marcador de fecha"/>
          <p:cNvSpPr>
            <a:spLocks noGrp="1"/>
          </p:cNvSpPr>
          <p:nvPr>
            <p:ph type="dt" sz="half" idx="2"/>
          </p:nvPr>
        </p:nvSpPr>
        <p:spPr>
          <a:xfrm>
            <a:off x="3581400" y="6305550"/>
            <a:ext cx="2133600" cy="476250"/>
          </a:xfrm>
          <a:prstGeom prst="rect"/>
        </p:spPr>
        <p:txBody>
          <a:bodyPr anchor="b"/>
          <a:lstStyle>
            <a:lvl1pPr algn="r" eaLnBrk="1" hangingPunct="1" latinLnBrk="0">
              <a:defRPr sz="1200" kumimoji="0">
                <a:solidFill>
                  <a:schemeClr val="bg2">
                    <a:shade val="50000"/>
                    <a:satMod val="200000"/>
                  </a:schemeClr>
                </a:solidFill>
              </a:defRPr>
            </a:lvl1pPr>
          </a:lstStyle>
          <a:p>
            <a:fld id="{1CC5CE51-32EF-407B-A83D-60096ADEC0E6}" type="datetimeFigureOut">
              <a:rPr lang="en-US" smtClean="0"/>
            </a:fld>
            <a:endParaRPr dirty="0" lang="en-US"/>
          </a:p>
        </p:txBody>
      </p:sp>
      <p:sp>
        <p:nvSpPr>
          <p:cNvPr id="1048583" name="9 Marcador de pie de página"/>
          <p:cNvSpPr>
            <a:spLocks noGrp="1"/>
          </p:cNvSpPr>
          <p:nvPr>
            <p:ph type="ftr" sz="quarter" idx="3"/>
          </p:nvPr>
        </p:nvSpPr>
        <p:spPr>
          <a:xfrm>
            <a:off x="5715000" y="6305550"/>
            <a:ext cx="2895600" cy="476250"/>
          </a:xfrm>
          <a:prstGeom prst="rect"/>
        </p:spPr>
        <p:txBody>
          <a:bodyPr anchor="b"/>
          <a:lstStyle>
            <a:lvl1pPr eaLnBrk="1" hangingPunct="1" latinLnBrk="0">
              <a:defRPr sz="1200" kumimoji="0">
                <a:solidFill>
                  <a:schemeClr val="bg2">
                    <a:shade val="50000"/>
                    <a:satMod val="200000"/>
                  </a:schemeClr>
                </a:solidFill>
                <a:effectLst/>
              </a:defRPr>
            </a:lvl1pPr>
          </a:lstStyle>
          <a:p>
            <a:endParaRPr dirty="0" lang="en-US"/>
          </a:p>
        </p:txBody>
      </p:sp>
      <p:sp>
        <p:nvSpPr>
          <p:cNvPr id="1048584" name="21 Marcador de número de diapositiva"/>
          <p:cNvSpPr>
            <a:spLocks noGrp="1"/>
          </p:cNvSpPr>
          <p:nvPr>
            <p:ph type="sldNum" sz="quarter" idx="4"/>
          </p:nvPr>
        </p:nvSpPr>
        <p:spPr>
          <a:xfrm>
            <a:off x="8613648" y="6305550"/>
            <a:ext cx="457200" cy="476250"/>
          </a:xfrm>
          <a:prstGeom prst="rect"/>
        </p:spPr>
        <p:txBody>
          <a:bodyPr anchor="b"/>
          <a:lstStyle>
            <a:lvl1pPr algn="ctr" eaLnBrk="1" hangingPunct="1" latinLnBrk="0">
              <a:defRPr sz="1200" kumimoji="0">
                <a:solidFill>
                  <a:schemeClr val="bg2">
                    <a:shade val="50000"/>
                    <a:satMod val="200000"/>
                  </a:schemeClr>
                </a:solidFill>
                <a:effectLst/>
              </a:defRPr>
            </a:lvl1pPr>
          </a:lstStyle>
          <a:p>
            <a:fld id="{BD475AB2-4B80-4A79-A432-D24494CE451A}" type="slidenum">
              <a:rPr lang="en-US" smtClean="0"/>
            </a:fld>
            <a:endParaRPr dirty="0" lang="en-US"/>
          </a:p>
        </p:txBody>
      </p:sp>
      <p:sp>
        <p:nvSpPr>
          <p:cNvPr id="1048585" name="14 Rectángulo"/>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sz="4300" kern="1200" kumimoji="0">
          <a:solidFill>
            <a:schemeClr val="tx2">
              <a:satMod val="130000"/>
            </a:schemeClr>
          </a:solidFill>
          <a:effectLst>
            <a:outerShdw algn="tl" blurRad="50000" dir="5400000" dist="30000" rotWithShape="0">
              <a:srgbClr val="000000">
                <a:alpha val="30000"/>
              </a:srgbClr>
            </a:outerShdw>
          </a:effectLst>
          <a:latin typeface="+mj-lt"/>
          <a:ea typeface="+mj-ea"/>
          <a:cs typeface="+mj-cs"/>
        </a:defRPr>
      </a:lvl1pPr>
    </p:titleStyle>
    <p:body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oleObject" Target="../embeddings/Microsoft_PowerPoint____1.sldx"/><Relationship Id="rId2" Type="http://schemas.openxmlformats.org/officeDocument/2006/relationships/image" Target="../media/image4.emf"/><Relationship Id="rId3" Type="http://schemas.openxmlformats.org/officeDocument/2006/relationships/slideLayout" Target="../slideLayouts/slideLayout2.xml"/><Relationship Id="rId4"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593" name="1 Título"/>
          <p:cNvSpPr>
            <a:spLocks noGrp="1"/>
          </p:cNvSpPr>
          <p:nvPr>
            <p:ph type="ctrTitle"/>
          </p:nvPr>
        </p:nvSpPr>
        <p:spPr>
          <a:xfrm>
            <a:off x="1081375" y="59783"/>
            <a:ext cx="6235448"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cias</a:t>
            </a:r>
            <a:r>
              <a:rPr altLang="es-ES" b="1" dirty="0" sz="2000" lang="en-US" smtClean="0">
                <a:solidFill>
                  <a:schemeClr val="tx1"/>
                </a:solidFill>
                <a:effectLst/>
                <a:latin typeface="Arial" pitchFamily="34" charset="0"/>
                <a:cs typeface="Arial" pitchFamily="34" charset="0"/>
              </a:rPr>
              <a:t> 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ecuari</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a:t>
            </a:r>
            <a:r>
              <a:rPr altLang="es-ES" b="1" dirty="0" sz="2000" lang="en-US" smtClean="0">
                <a:solidFill>
                  <a:schemeClr val="tx1"/>
                </a:solidFill>
                <a:effectLst/>
                <a:latin typeface="Arial" pitchFamily="34" charset="0"/>
                <a:cs typeface="Arial" pitchFamily="34" charset="0"/>
              </a:rPr>
              <a:t> 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Económicas</a:t>
            </a:r>
            <a:r>
              <a:rPr b="1" dirty="0" sz="2000" lang="es-ES" smtClean="0">
                <a:solidFill>
                  <a:schemeClr val="tx1"/>
                </a:solidFill>
                <a:effectLst/>
                <a:latin typeface="Arial" pitchFamily="34" charset="0"/>
                <a:cs typeface="Arial" pitchFamily="34" charset="0"/>
              </a:rPr>
              <a:t>.</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594" name="2 Subtítulo"/>
          <p:cNvSpPr>
            <a:spLocks noGrp="1"/>
          </p:cNvSpPr>
          <p:nvPr>
            <p:ph type="subTitle" idx="1"/>
          </p:nvPr>
        </p:nvSpPr>
        <p:spPr>
          <a:xfrm>
            <a:off x="990600" y="2702079"/>
            <a:ext cx="7924800" cy="1394873"/>
          </a:xfrm>
        </p:spPr>
        <p:txBody>
          <a:bodyPr>
            <a:normAutofit/>
          </a:bodyPr>
          <a:p>
            <a:pPr algn="ct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mentos </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del </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Control Interno</a:t>
            </a:r>
            <a:endParaRPr dirty="0" sz="3200" lang="en-US" smtClean="0">
              <a:latin typeface="Arial" pitchFamily="34" charset="0"/>
              <a:cs typeface="Arial" pitchFamily="34" charset="0"/>
            </a:endParaRPr>
          </a:p>
          <a:p>
            <a:pPr algn="r"/>
            <a:endParaRPr dirty="0" sz="3200" lang="es-ES" smtClean="0">
              <a:solidFill>
                <a:schemeClr val="tx1"/>
              </a:solidFill>
              <a:latin typeface="Arial" pitchFamily="34" charset="0"/>
              <a:cs typeface="Arial" pitchFamily="34" charset="0"/>
            </a:endParaRPr>
          </a:p>
        </p:txBody>
      </p:sp>
      <p:sp>
        <p:nvSpPr>
          <p:cNvPr id="1048595"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596"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597" name="CuadroTexto 4"/>
          <p:cNvSpPr txBox="1"/>
          <p:nvPr/>
        </p:nvSpPr>
        <p:spPr>
          <a:xfrm>
            <a:off x="4191000" y="5038725"/>
            <a:ext cx="4422156" cy="400110"/>
          </a:xfrm>
          <a:prstGeom prst="rect"/>
          <a:noFill/>
        </p:spPr>
        <p:txBody>
          <a:bodyPr rtlCol="0" wrap="square">
            <a:spAutoFit/>
          </a:bodyPr>
          <a:p>
            <a:pPr algn="ctr"/>
            <a:r>
              <a:rPr dirty="0" sz="2000" lang="es-ES" smtClean="0">
                <a:latin typeface="Century Gothic" panose="020B0502020202020204" pitchFamily="34" charset="0"/>
              </a:rPr>
              <a:t>Profeso</a:t>
            </a:r>
            <a:r>
              <a:rPr dirty="0" sz="2000" lang="es-ES" smtClean="0">
                <a:latin typeface="Century Gothic" panose="020B0502020202020204" pitchFamily="34" charset="0"/>
              </a:rPr>
              <a:t>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3" name="Título 1"/>
          <p:cNvSpPr>
            <a:spLocks noGrp="1"/>
          </p:cNvSpPr>
          <p:nvPr>
            <p:ph type="title"/>
          </p:nvPr>
        </p:nvSpPr>
        <p:spPr>
          <a:xfrm>
            <a:off x="1228075" y="715652"/>
            <a:ext cx="5578429" cy="819694"/>
          </a:xfrm>
        </p:spPr>
        <p:txBody>
          <a:bodyPr>
            <a:noAutofit/>
          </a:bodyPr>
          <a:p>
            <a:pPr algn="ctr"/>
            <a:r>
              <a:rPr b="1" dirty="0" sz="28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Conferencia No. 2</a:t>
            </a:r>
            <a:r>
              <a:rPr b="1" dirty="0" sz="2800" lang="es-ES" smtClean="0">
                <a:solidFill>
                  <a:schemeClr val="tx2">
                    <a:lumMod val="60000"/>
                    <a:lumOff val="40000"/>
                  </a:schemeClr>
                </a:solidFill>
              </a:rPr>
              <a:t/>
            </a:r>
            <a:br>
              <a:rPr b="1" dirty="0" sz="2800" lang="es-ES" smtClean="0">
                <a:solidFill>
                  <a:schemeClr val="tx2">
                    <a:lumMod val="60000"/>
                    <a:lumOff val="40000"/>
                  </a:schemeClr>
                </a:solidFill>
              </a:rPr>
            </a:br>
            <a:endParaRPr b="1" dirty="0" sz="2800" lang="es-ES">
              <a:solidFill>
                <a:schemeClr val="tx2">
                  <a:lumMod val="60000"/>
                  <a:lumOff val="40000"/>
                </a:schemeClr>
              </a:solidFill>
            </a:endParaRPr>
          </a:p>
        </p:txBody>
      </p:sp>
      <p:sp>
        <p:nvSpPr>
          <p:cNvPr id="1048604" name="Marcador de contenido 2"/>
          <p:cNvSpPr>
            <a:spLocks noGrp="1"/>
          </p:cNvSpPr>
          <p:nvPr>
            <p:ph idx="1"/>
          </p:nvPr>
        </p:nvSpPr>
        <p:spPr>
          <a:xfrm>
            <a:off x="1435608" y="1447800"/>
            <a:ext cx="7498080" cy="4800600"/>
          </a:xfrm>
        </p:spPr>
        <p:txBody>
          <a:bodyPr>
            <a:normAutofit/>
          </a:bodyPr>
          <a:p>
            <a:pPr algn="just" indent="0" marL="82296">
              <a:buNone/>
            </a:pPr>
            <a:r>
              <a:rPr b="1" dirty="0" sz="2400" lang="es-ES">
                <a:latin typeface="Verdana" panose="020B0604030504040204" pitchFamily="34" charset="0"/>
                <a:ea typeface="Verdana" panose="020B0604030504040204" pitchFamily="34" charset="0"/>
                <a:cs typeface="Verdana" panose="020B0604030504040204" pitchFamily="34" charset="0"/>
              </a:rPr>
              <a:t>Tema I</a:t>
            </a:r>
            <a:r>
              <a:rPr b="1" dirty="0" sz="2400" lang="es-ES" smtClean="0">
                <a:latin typeface="Verdana" panose="020B0604030504040204" pitchFamily="34" charset="0"/>
                <a:ea typeface="Verdana" panose="020B0604030504040204" pitchFamily="34" charset="0"/>
                <a:cs typeface="Verdana" panose="020B0604030504040204" pitchFamily="34" charset="0"/>
              </a:rPr>
              <a:t>:</a:t>
            </a:r>
            <a:r>
              <a:rPr b="1" dirty="0" sz="2400" lang="es-ES" smtClean="0">
                <a:latin typeface="Arial" panose="020B0604020202020204" pitchFamily="34" charset="0"/>
                <a:cs typeface="Arial" panose="020B0604020202020204" pitchFamily="34" charset="0"/>
              </a:rPr>
              <a:t> </a:t>
            </a:r>
            <a:r>
              <a:rPr altLang="es-ES" b="1" dirty="0" sz="2400" lang="en-US" smtClean="0">
                <a:latin typeface="Arial" panose="020B0604020202020204" pitchFamily="34" charset="0"/>
                <a:cs typeface="Arial" panose="020B0604020202020204" pitchFamily="34" charset="0"/>
              </a:rPr>
              <a:t>Diseño y Revisión del Sistema de Control </a:t>
            </a:r>
            <a:r>
              <a:rPr altLang="es-ES" b="1" dirty="0" sz="2400" lang="en-US" smtClean="0">
                <a:latin typeface="Arial" panose="020B0604020202020204" pitchFamily="34" charset="0"/>
                <a:cs typeface="Arial" panose="020B0604020202020204" pitchFamily="34" charset="0"/>
              </a:rPr>
              <a:t>Interno</a:t>
            </a:r>
            <a:r>
              <a:rPr altLang="es-ES" dirty="0" sz="2400" lang="en-US" smtClean="0">
                <a:latin typeface="Arial" panose="020B0604020202020204" pitchFamily="34" charset="0"/>
                <a:cs typeface="Arial" panose="020B0604020202020204" pitchFamily="34" charset="0"/>
              </a:rPr>
              <a:t> </a:t>
            </a:r>
            <a:endParaRPr dirty="0" sz="2400" lang="en-US" smtClean="0">
              <a:latin typeface="Arial" panose="020B0604020202020204" pitchFamily="34" charset="0"/>
              <a:cs typeface="Arial" panose="020B0604020202020204" pitchFamily="34" charset="0"/>
            </a:endParaRPr>
          </a:p>
          <a:p>
            <a:pPr algn="just" indent="0" marL="82296">
              <a:buNone/>
            </a:pPr>
            <a:endParaRPr dirty="0" sz="2400" lang="en-US" smtClean="0">
              <a:latin typeface="Arial" panose="020B0604020202020204" pitchFamily="34" charset="0"/>
              <a:cs typeface="Arial" panose="020B0604020202020204" pitchFamily="34" charset="0"/>
            </a:endParaRPr>
          </a:p>
          <a:p>
            <a:pPr algn="just" indent="0" marL="82296">
              <a:buNone/>
            </a:pPr>
            <a:r>
              <a:rPr b="1" dirty="0" sz="2400" lang="en-US" smtClean="0">
                <a:latin typeface="Arial" panose="020B0604020202020204" pitchFamily="34" charset="0"/>
                <a:cs typeface="Arial" panose="020B0604020202020204" pitchFamily="34" charset="0"/>
              </a:rPr>
              <a:t>Título</a:t>
            </a:r>
            <a:r>
              <a:rPr dirty="0" sz="2400" lang="en-US" smtClean="0">
                <a:latin typeface="Arial" panose="020B0604020202020204" pitchFamily="34" charset="0"/>
                <a:cs typeface="Arial" panose="020B0604020202020204" pitchFamily="34" charset="0"/>
              </a:rPr>
              <a:t>: Elementos teóricos del Sistema de Control Interno</a:t>
            </a:r>
            <a:endParaRPr dirty="0" sz="2400" lang="en-US" smtClean="0">
              <a:latin typeface="Arial" panose="020B0604020202020204" pitchFamily="34" charset="0"/>
              <a:cs typeface="Arial" panose="020B0604020202020204" pitchFamily="34" charset="0"/>
            </a:endParaRPr>
          </a:p>
          <a:p>
            <a:pPr algn="just" indent="0" marL="82296">
              <a:buNone/>
            </a:pPr>
            <a:endParaRPr dirty="0" sz="2400" lang="en-US" smtClean="0">
              <a:latin typeface="Arial" panose="020B0604020202020204" pitchFamily="34" charset="0"/>
              <a:cs typeface="Arial" panose="020B0604020202020204" pitchFamily="34" charset="0"/>
            </a:endParaRPr>
          </a:p>
          <a:p>
            <a:pPr algn="just" indent="0" marL="82296">
              <a:buNone/>
            </a:pPr>
            <a:r>
              <a:rPr b="1" dirty="0" sz="2400" lang="es-ES">
                <a:latin typeface="Verdana" panose="020B0604030504040204" pitchFamily="34" charset="0"/>
                <a:ea typeface="Verdana" panose="020B0604030504040204" pitchFamily="34" charset="0"/>
                <a:cs typeface="Verdana" panose="020B0604030504040204" pitchFamily="34" charset="0"/>
              </a:rPr>
              <a:t>S</a:t>
            </a:r>
            <a:r>
              <a:rPr b="1" dirty="0" sz="2400" lang="es-ES" smtClean="0">
                <a:latin typeface="Verdana" panose="020B0604030504040204" pitchFamily="34" charset="0"/>
                <a:ea typeface="Verdana" panose="020B0604030504040204" pitchFamily="34" charset="0"/>
                <a:cs typeface="Verdana" panose="020B0604030504040204" pitchFamily="34" charset="0"/>
              </a:rPr>
              <a:t>umario</a:t>
            </a:r>
            <a:r>
              <a:rPr b="1" dirty="0" sz="2400" lang="es-ES" smtClean="0"/>
              <a:t>:</a:t>
            </a:r>
            <a:endParaRPr b="1" dirty="0" sz="2400" lang="en-US">
              <a:latin typeface="Verdana" panose="020B0604030504040204" pitchFamily="34" charset="0"/>
              <a:ea typeface="Verdana" panose="020B0604030504040204" pitchFamily="34" charset="0"/>
              <a:cs typeface="Verdana" panose="020B0604030504040204" pitchFamily="34" charset="0"/>
            </a:endParaRPr>
          </a:p>
          <a:p>
            <a:r>
              <a:rPr dirty="0" sz="2400" lang="es-ES" smtClean="0"/>
              <a:t>Principios del Sistema de Control Interno</a:t>
            </a:r>
            <a:endParaRPr sz="2400"/>
          </a:p>
          <a:p>
            <a:r>
              <a:rPr dirty="0" sz="2400" lang="es-ES" smtClean="0"/>
              <a:t>Características</a:t>
            </a:r>
            <a:endParaRPr sz="2400"/>
          </a:p>
          <a:p>
            <a:r>
              <a:rPr dirty="0" sz="2400" lang="es-ES" smtClean="0"/>
              <a:t>Limitaciones</a:t>
            </a:r>
            <a:endParaRPr sz="2400"/>
          </a:p>
          <a:p>
            <a:r>
              <a:rPr dirty="0" sz="2400" lang="es-ES" smtClean="0"/>
              <a:t>Estructura </a:t>
            </a:r>
            <a:r>
              <a:rPr dirty="0" sz="2400" lang="es-ES"/>
              <a:t>por Componentes y Normas en </a:t>
            </a:r>
            <a:r>
              <a:rPr dirty="0" sz="2400" lang="es-ES" smtClean="0"/>
              <a:t>Cuba</a:t>
            </a:r>
            <a:endParaRPr dirty="0" sz="2400" lang="es-E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8" name="Título 1"/>
          <p:cNvSpPr>
            <a:spLocks noGrp="1"/>
          </p:cNvSpPr>
          <p:nvPr>
            <p:ph type="title"/>
          </p:nvPr>
        </p:nvSpPr>
        <p:spPr>
          <a:xfrm>
            <a:off x="1234563" y="235725"/>
            <a:ext cx="7498080" cy="1143000"/>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Objetivos del Sistema de Control Interno</a:t>
            </a:r>
            <a:endParaRPr b="1" dirty="0" sz="3200" lang="es-ES">
              <a:effectLst/>
            </a:endParaRPr>
          </a:p>
        </p:txBody>
      </p:sp>
      <p:sp>
        <p:nvSpPr>
          <p:cNvPr id="1048609" name="Marcador de contenido 2"/>
          <p:cNvSpPr>
            <a:spLocks noGrp="1"/>
          </p:cNvSpPr>
          <p:nvPr>
            <p:ph idx="1"/>
          </p:nvPr>
        </p:nvSpPr>
        <p:spPr>
          <a:xfrm>
            <a:off x="963035" y="1515907"/>
            <a:ext cx="8077200" cy="5017819"/>
          </a:xfrm>
        </p:spPr>
        <p:txBody>
          <a:bodyPr>
            <a:noAutofit/>
          </a:bodyPr>
          <a:p>
            <a:pPr lvl="0"/>
            <a:r>
              <a:rPr dirty="0" sz="2000" lang="es-ES" smtClean="0"/>
              <a:t>Proteger </a:t>
            </a:r>
            <a:r>
              <a:rPr dirty="0" sz="2000" lang="es-ES"/>
              <a:t>y conservar el patrimonio contra cualquier pérdida, despilfarro, uso indebido, irregularidad o acto </a:t>
            </a:r>
            <a:r>
              <a:rPr dirty="0" sz="2000" lang="es-ES" smtClean="0"/>
              <a:t>ilícito</a:t>
            </a:r>
            <a:endParaRPr dirty="0" sz="2000" i="1" lang="es-ES"/>
          </a:p>
          <a:p>
            <a:pPr lvl="0"/>
            <a:r>
              <a:rPr dirty="0" sz="2000" lang="es-ES" smtClean="0"/>
              <a:t>Asegurar </a:t>
            </a:r>
            <a:r>
              <a:rPr dirty="0" sz="2000" lang="es-ES"/>
              <a:t>confiabilidad y oportunidad en la información que se recibe o se </a:t>
            </a:r>
            <a:r>
              <a:rPr dirty="0" sz="2000" lang="es-ES" smtClean="0"/>
              <a:t>brinda</a:t>
            </a:r>
            <a:endParaRPr dirty="0" sz="2000" i="1" lang="es-ES"/>
          </a:p>
          <a:p>
            <a:pPr lvl="0"/>
            <a:r>
              <a:rPr dirty="0" sz="2000" lang="es-ES" smtClean="0"/>
              <a:t>Garantizar </a:t>
            </a:r>
            <a:r>
              <a:rPr dirty="0" sz="2000" lang="es-ES"/>
              <a:t>la eficiencia y eficacia de las operaciones económicas, mercantiles u otras similares que se realicen, de acuerdo con su objeto social o encargo </a:t>
            </a:r>
            <a:r>
              <a:rPr dirty="0" sz="2000" lang="es-ES" smtClean="0"/>
              <a:t>estatal</a:t>
            </a:r>
            <a:endParaRPr dirty="0" sz="2000" i="1" lang="es-ES"/>
          </a:p>
          <a:p>
            <a:pPr lvl="0"/>
            <a:r>
              <a:rPr dirty="0" sz="2000" lang="es-ES" smtClean="0"/>
              <a:t>Cumplir </a:t>
            </a:r>
            <a:r>
              <a:rPr dirty="0" sz="2000" lang="es-ES"/>
              <a:t>con el ordenamiento </a:t>
            </a:r>
            <a:r>
              <a:rPr dirty="0" sz="2000" lang="es-ES" smtClean="0"/>
              <a:t>jurídico </a:t>
            </a:r>
            <a:endParaRPr dirty="0" sz="2000" i="1" lang="es-ES"/>
          </a:p>
          <a:p>
            <a:pPr lvl="0"/>
            <a:r>
              <a:rPr dirty="0" sz="2000" lang="es-ES" smtClean="0"/>
              <a:t>Cumplir </a:t>
            </a:r>
            <a:r>
              <a:rPr dirty="0" sz="2000" lang="es-ES"/>
              <a:t>con el ordenamiento técnico establecido por los organismos rectores, para el empleo de herramientas, equipos, instrumentos y otros medios de carácter similar, en la realización de los distintos procesos a su cargo</a:t>
            </a:r>
            <a:r>
              <a:rPr dirty="0" sz="2000" lang="es-ES" smtClean="0"/>
              <a:t>.</a:t>
            </a:r>
            <a:endParaRPr dirty="0" sz="2000" i="1" lang="es-ES"/>
          </a:p>
          <a:p>
            <a:endParaRPr dirty="0" sz="2000" lang="es-E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0" name="Título 1"/>
          <p:cNvSpPr>
            <a:spLocks noGrp="1"/>
          </p:cNvSpPr>
          <p:nvPr>
            <p:ph type="title"/>
          </p:nvPr>
        </p:nvSpPr>
        <p:spPr>
          <a:xfrm>
            <a:off x="1333500" y="277520"/>
            <a:ext cx="7498080" cy="1295400"/>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Características del Sistema de Control Interno</a:t>
            </a:r>
            <a:endParaRPr b="1" dirty="0" sz="3200" lang="es-ES">
              <a:solidFill>
                <a:schemeClr val="tx2">
                  <a:lumMod val="60000"/>
                  <a:lumOff val="40000"/>
                </a:schemeClr>
              </a:solidFill>
              <a:latin typeface="Arabic Typesetting" panose="03020402040406030203" pitchFamily="66" charset="-78"/>
              <a:cs typeface="Arabic Typesetting" panose="03020402040406030203" pitchFamily="66" charset="-78"/>
            </a:endParaRPr>
          </a:p>
        </p:txBody>
      </p:sp>
      <p:sp>
        <p:nvSpPr>
          <p:cNvPr id="1048611" name="Rectángulo redondeado 4"/>
          <p:cNvSpPr/>
          <p:nvPr/>
        </p:nvSpPr>
        <p:spPr>
          <a:xfrm>
            <a:off x="1066800" y="1713727"/>
            <a:ext cx="2423806" cy="466954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2" name="Rectángulo redondeado 5"/>
          <p:cNvSpPr/>
          <p:nvPr/>
        </p:nvSpPr>
        <p:spPr>
          <a:xfrm>
            <a:off x="6621639" y="1713728"/>
            <a:ext cx="2514600" cy="451389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sz="2000" lang="es-ES"/>
          </a:p>
        </p:txBody>
      </p:sp>
      <p:sp>
        <p:nvSpPr>
          <p:cNvPr id="1048613" name="Rectángulo redondeado 6"/>
          <p:cNvSpPr/>
          <p:nvPr/>
        </p:nvSpPr>
        <p:spPr>
          <a:xfrm>
            <a:off x="3837292" y="1713728"/>
            <a:ext cx="2528455" cy="46436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14" name="CuadroTexto 7"/>
          <p:cNvSpPr txBox="1"/>
          <p:nvPr/>
        </p:nvSpPr>
        <p:spPr>
          <a:xfrm>
            <a:off x="1268647" y="1989329"/>
            <a:ext cx="1981200" cy="3904615"/>
          </a:xfrm>
          <a:prstGeom prst="rect"/>
          <a:noFill/>
        </p:spPr>
        <p:txBody>
          <a:bodyPr rtlCol="0" wrap="square">
            <a:spAutoFit/>
          </a:bodyPr>
          <a:p>
            <a:pPr algn="ctr" lvl="0"/>
            <a:r>
              <a:rPr b="1" dirty="0" sz="2000" lang="es-ES" smtClean="0"/>
              <a:t>Integral</a:t>
            </a:r>
            <a:endParaRPr sz="2000"/>
          </a:p>
          <a:p>
            <a:pPr lvl="0"/>
            <a:r>
              <a:rPr dirty="0" sz="2000" lang="es-ES" smtClean="0"/>
              <a:t>Considera </a:t>
            </a:r>
            <a:r>
              <a:rPr dirty="0" sz="2000" lang="es-ES"/>
              <a:t>la totalidad de los procesos, actividades y operaciones con un enfoque sistémico y participativo de todos los trabajadores.</a:t>
            </a:r>
            <a:endParaRPr sz="2000"/>
          </a:p>
        </p:txBody>
      </p:sp>
      <p:sp>
        <p:nvSpPr>
          <p:cNvPr id="1048615" name="CuadroTexto 8"/>
          <p:cNvSpPr txBox="1"/>
          <p:nvPr/>
        </p:nvSpPr>
        <p:spPr>
          <a:xfrm>
            <a:off x="3962399" y="1713727"/>
            <a:ext cx="2403347" cy="4619625"/>
          </a:xfrm>
          <a:prstGeom prst="rect"/>
          <a:noFill/>
        </p:spPr>
        <p:txBody>
          <a:bodyPr rtlCol="0" wrap="square">
            <a:spAutoFit/>
          </a:bodyPr>
          <a:p>
            <a:r>
              <a:rPr b="1" dirty="0" sz="2000" lang="es-ES" smtClean="0"/>
              <a:t>Flexible</a:t>
            </a:r>
            <a:endParaRPr sz="2000"/>
          </a:p>
          <a:p>
            <a:r>
              <a:rPr dirty="0" sz="2000" lang="es-ES" smtClean="0"/>
              <a:t>Responde </a:t>
            </a:r>
            <a:r>
              <a:rPr dirty="0" sz="2000" lang="es-ES"/>
              <a:t>a sus características y condiciones propias, permitiendo su adecuación, armonización y actualización periódica. En entidades que cuenten con reducido </a:t>
            </a:r>
            <a:r>
              <a:rPr dirty="0" sz="2000" lang="es-ES" smtClean="0"/>
              <a:t>personal</a:t>
            </a:r>
            <a:endParaRPr dirty="0" sz="2000" lang="es-ES"/>
          </a:p>
        </p:txBody>
      </p:sp>
      <p:sp>
        <p:nvSpPr>
          <p:cNvPr id="1048616" name="CuadroTexto 9"/>
          <p:cNvSpPr txBox="1"/>
          <p:nvPr/>
        </p:nvSpPr>
        <p:spPr>
          <a:xfrm>
            <a:off x="6668470" y="1713727"/>
            <a:ext cx="2514600" cy="3487420"/>
          </a:xfrm>
          <a:prstGeom prst="rect"/>
          <a:noFill/>
        </p:spPr>
        <p:txBody>
          <a:bodyPr rtlCol="0" wrap="square">
            <a:spAutoFit/>
          </a:bodyPr>
          <a:p>
            <a:r>
              <a:rPr b="1" dirty="0" sz="2000" lang="es-ES" smtClean="0"/>
              <a:t>Razonable</a:t>
            </a:r>
            <a:endParaRPr sz="2000"/>
          </a:p>
          <a:p>
            <a:endParaRPr sz="2000"/>
          </a:p>
          <a:p>
            <a:r>
              <a:rPr dirty="0" sz="2000" lang="es-ES" smtClean="0"/>
              <a:t>Diseñado </a:t>
            </a:r>
            <a:r>
              <a:rPr dirty="0" sz="2000" lang="es-ES"/>
              <a:t>para lograr los objetivos del Sistema de Control Interno con seguridad razonable y satisfacer, con la calidad requerida, sus necesidades.</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7" name="Título 1"/>
          <p:cNvSpPr>
            <a:spLocks noGrp="1"/>
          </p:cNvSpPr>
          <p:nvPr>
            <p:ph type="title"/>
          </p:nvPr>
        </p:nvSpPr>
        <p:spPr/>
        <p:txBody>
          <a:bodyPr>
            <a:normAutofit/>
          </a:bodyPr>
          <a:p>
            <a:pPr algn="ctr"/>
            <a:r>
              <a:rPr b="1" dirty="0" sz="3200" lang="es-ES_tradnl">
                <a:solidFill>
                  <a:schemeClr val="tx2">
                    <a:lumMod val="60000"/>
                    <a:lumOff val="40000"/>
                  </a:schemeClr>
                </a:solidFill>
                <a:effectLst/>
                <a:latin typeface="Arabic Typesetting" panose="03020402040406030203" pitchFamily="66" charset="-78"/>
                <a:cs typeface="Arabic Typesetting" panose="03020402040406030203" pitchFamily="66" charset="-78"/>
              </a:rPr>
              <a:t>Clasificación del Control Interno</a:t>
            </a:r>
            <a:endParaRPr dirty="0" sz="3200" lang="es-ES"/>
          </a:p>
        </p:txBody>
      </p:sp>
      <p:sp>
        <p:nvSpPr>
          <p:cNvPr id="1048618" name="Marcador de contenido 2"/>
          <p:cNvSpPr>
            <a:spLocks noGrp="1"/>
          </p:cNvSpPr>
          <p:nvPr>
            <p:ph idx="1"/>
          </p:nvPr>
        </p:nvSpPr>
        <p:spPr>
          <a:xfrm>
            <a:off x="1066800" y="1295400"/>
            <a:ext cx="7866888" cy="5410200"/>
          </a:xfrm>
        </p:spPr>
        <p:txBody>
          <a:bodyPr>
            <a:noAutofit/>
          </a:bodyPr>
          <a:p>
            <a:r>
              <a:rPr b="1" dirty="0" sz="2400" lang="es-ES"/>
              <a:t>Control Interno Contable:</a:t>
            </a:r>
            <a:r>
              <a:rPr dirty="0" sz="2400" lang="es-ES"/>
              <a:t> Son las medidas que se relacionan directamente con la protección de los recursos, tanto materiales como financieros, autorizan las operaciones y aseguran la exactitud de los registros y la confiabilidad de la información </a:t>
            </a:r>
            <a:r>
              <a:rPr dirty="0" sz="2400" lang="es-ES" smtClean="0"/>
              <a:t>contable</a:t>
            </a:r>
            <a:endParaRPr sz="2400"/>
          </a:p>
          <a:p>
            <a:r>
              <a:rPr b="1" dirty="0" sz="2400" lang="es-ES"/>
              <a:t>Control Interno Administrativo:</a:t>
            </a:r>
            <a:r>
              <a:rPr dirty="0" sz="2400" lang="es-ES"/>
              <a:t> Son las medidas diseñadas para mejorar la eficiencia operacional y que no tienen relación directa con la confiabilidad de los registros contables. </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9" name="Título 1"/>
          <p:cNvSpPr>
            <a:spLocks noGrp="1"/>
          </p:cNvSpPr>
          <p:nvPr>
            <p:ph type="title"/>
          </p:nvPr>
        </p:nvSpPr>
        <p:spPr>
          <a:xfrm>
            <a:off x="1458364" y="228600"/>
            <a:ext cx="7498080" cy="914400"/>
          </a:xfrm>
        </p:spPr>
        <p:txBody>
          <a:bodyPr>
            <a:noAutofit/>
          </a:bodyPr>
          <a:p>
            <a:pPr algn="ctr"/>
            <a:r>
              <a:rPr b="1" dirty="0" sz="28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Principios del Sistema de Control Interno:</a:t>
            </a:r>
            <a:endParaRPr dirty="0" sz="2800" lang="es-ES">
              <a:effectLst/>
              <a:latin typeface="Arabic Typesetting" panose="03020402040406030203" pitchFamily="66" charset="-78"/>
              <a:cs typeface="Arabic Typesetting" panose="03020402040406030203" pitchFamily="66" charset="-78"/>
            </a:endParaRPr>
          </a:p>
        </p:txBody>
      </p:sp>
      <p:sp>
        <p:nvSpPr>
          <p:cNvPr id="1048620" name="Marcador de contenido 2"/>
          <p:cNvSpPr>
            <a:spLocks noGrp="1"/>
          </p:cNvSpPr>
          <p:nvPr>
            <p:ph idx="1"/>
          </p:nvPr>
        </p:nvSpPr>
        <p:spPr>
          <a:xfrm>
            <a:off x="990600" y="1143000"/>
            <a:ext cx="8153400" cy="5715000"/>
          </a:xfrm>
        </p:spPr>
        <p:txBody>
          <a:bodyPr>
            <a:normAutofit/>
          </a:bodyPr>
          <a:p>
            <a:pPr algn="just" indent="0" marL="82296">
              <a:buNone/>
            </a:pPr>
            <a:r>
              <a:rPr dirty="0" sz="2000" lang="es-ES" smtClean="0"/>
              <a:t>En el artículo 6 de la Resolución 60 establece que en </a:t>
            </a:r>
            <a:r>
              <a:rPr dirty="0" sz="2000" lang="es-ES"/>
              <a:t>el diseño e implementación del Sistema de Control Interno, los órganos, organismos, organizaciones y entidades deben cumplir con los principios básicos siguientes</a:t>
            </a:r>
            <a:endParaRPr dirty="0" sz="2000" lang="es-ES"/>
          </a:p>
        </p:txBody>
      </p:sp>
      <p:sp>
        <p:nvSpPr>
          <p:cNvPr id="1048621" name="Rectángulo redondeado 3"/>
          <p:cNvSpPr/>
          <p:nvPr/>
        </p:nvSpPr>
        <p:spPr>
          <a:xfrm>
            <a:off x="1494420" y="2787066"/>
            <a:ext cx="2907792" cy="77093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2" name="Rectángulo redondeado 4"/>
          <p:cNvSpPr/>
          <p:nvPr/>
        </p:nvSpPr>
        <p:spPr>
          <a:xfrm>
            <a:off x="1458364" y="3817154"/>
            <a:ext cx="2900865" cy="80010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3" name="Rectángulo redondeado 5"/>
          <p:cNvSpPr/>
          <p:nvPr/>
        </p:nvSpPr>
        <p:spPr>
          <a:xfrm>
            <a:off x="1472219" y="4902824"/>
            <a:ext cx="2891997" cy="775854"/>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4" name="Rectángulo redondeado 6"/>
          <p:cNvSpPr/>
          <p:nvPr/>
        </p:nvSpPr>
        <p:spPr>
          <a:xfrm>
            <a:off x="5557680" y="2783116"/>
            <a:ext cx="2916659" cy="787317"/>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5" name="Rectángulo redondeado 7"/>
          <p:cNvSpPr/>
          <p:nvPr/>
        </p:nvSpPr>
        <p:spPr>
          <a:xfrm>
            <a:off x="5571813" y="3736432"/>
            <a:ext cx="2945338" cy="790710"/>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6" name="Rectángulo redondeado 8"/>
          <p:cNvSpPr/>
          <p:nvPr/>
        </p:nvSpPr>
        <p:spPr>
          <a:xfrm>
            <a:off x="5631734" y="4881462"/>
            <a:ext cx="2928020" cy="78075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27" name="Rectángulo redondeado 9"/>
          <p:cNvSpPr/>
          <p:nvPr/>
        </p:nvSpPr>
        <p:spPr>
          <a:xfrm>
            <a:off x="3548010" y="5899611"/>
            <a:ext cx="2929128" cy="743178"/>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28" name="CuadroTexto 10"/>
          <p:cNvSpPr txBox="1"/>
          <p:nvPr/>
        </p:nvSpPr>
        <p:spPr>
          <a:xfrm>
            <a:off x="2263277" y="2975380"/>
            <a:ext cx="1715470" cy="400110"/>
          </a:xfrm>
          <a:prstGeom prst="rect"/>
          <a:noFill/>
        </p:spPr>
        <p:txBody>
          <a:bodyPr rtlCol="0" wrap="square">
            <a:spAutoFit/>
          </a:bodyPr>
          <a:p>
            <a:r>
              <a:rPr b="1" dirty="0" sz="2000" lang="es-ES"/>
              <a:t>Legalidad</a:t>
            </a:r>
            <a:endParaRPr dirty="0" sz="2000" lang="es-ES"/>
          </a:p>
        </p:txBody>
      </p:sp>
      <p:sp>
        <p:nvSpPr>
          <p:cNvPr id="1048629" name="CuadroTexto 12"/>
          <p:cNvSpPr txBox="1"/>
          <p:nvPr/>
        </p:nvSpPr>
        <p:spPr>
          <a:xfrm>
            <a:off x="2128681" y="3962991"/>
            <a:ext cx="1639270" cy="400110"/>
          </a:xfrm>
          <a:prstGeom prst="rect"/>
          <a:noFill/>
        </p:spPr>
        <p:txBody>
          <a:bodyPr rtlCol="0" wrap="square">
            <a:spAutoFit/>
          </a:bodyPr>
          <a:p>
            <a:r>
              <a:rPr b="1" dirty="0" sz="2000" lang="es-ES"/>
              <a:t>Objetividad</a:t>
            </a:r>
            <a:endParaRPr dirty="0" sz="2000" lang="es-ES"/>
          </a:p>
        </p:txBody>
      </p:sp>
      <p:sp>
        <p:nvSpPr>
          <p:cNvPr id="1048630" name="CuadroTexto 13"/>
          <p:cNvSpPr txBox="1"/>
          <p:nvPr/>
        </p:nvSpPr>
        <p:spPr>
          <a:xfrm>
            <a:off x="1909847" y="4947410"/>
            <a:ext cx="2103536" cy="746760"/>
          </a:xfrm>
          <a:prstGeom prst="rect"/>
          <a:noFill/>
        </p:spPr>
        <p:txBody>
          <a:bodyPr rtlCol="0" wrap="square">
            <a:spAutoFit/>
          </a:bodyPr>
          <a:p>
            <a:pPr algn="ctr"/>
            <a:r>
              <a:rPr b="1" dirty="0" sz="2000" lang="es-ES"/>
              <a:t>Probidad administrativa</a:t>
            </a:r>
            <a:endParaRPr dirty="0" sz="2000" lang="es-ES"/>
          </a:p>
        </p:txBody>
      </p:sp>
      <p:sp>
        <p:nvSpPr>
          <p:cNvPr id="1048631" name="CuadroTexto 14"/>
          <p:cNvSpPr txBox="1"/>
          <p:nvPr/>
        </p:nvSpPr>
        <p:spPr>
          <a:xfrm>
            <a:off x="6122668" y="2849365"/>
            <a:ext cx="1882416" cy="746760"/>
          </a:xfrm>
          <a:prstGeom prst="rect"/>
          <a:noFill/>
        </p:spPr>
        <p:txBody>
          <a:bodyPr rtlCol="0" wrap="square">
            <a:spAutoFit/>
          </a:bodyPr>
          <a:p>
            <a:pPr algn="ctr"/>
            <a:r>
              <a:rPr b="1" dirty="0" sz="2000" lang="es-ES"/>
              <a:t>División de funciones</a:t>
            </a:r>
            <a:endParaRPr dirty="0" sz="2000" lang="es-ES"/>
          </a:p>
        </p:txBody>
      </p:sp>
      <p:sp>
        <p:nvSpPr>
          <p:cNvPr id="1048632" name="CuadroTexto 15"/>
          <p:cNvSpPr txBox="1"/>
          <p:nvPr/>
        </p:nvSpPr>
        <p:spPr>
          <a:xfrm>
            <a:off x="5979673" y="3770424"/>
            <a:ext cx="2306644" cy="746760"/>
          </a:xfrm>
          <a:prstGeom prst="rect"/>
          <a:noFill/>
        </p:spPr>
        <p:txBody>
          <a:bodyPr rtlCol="0" wrap="square">
            <a:spAutoFit/>
          </a:bodyPr>
          <a:p>
            <a:pPr algn="ctr"/>
            <a:r>
              <a:rPr b="1" dirty="0" sz="2000" lang="es-ES"/>
              <a:t>Fijación de responsabilidades</a:t>
            </a:r>
            <a:endParaRPr dirty="0" sz="2000" lang="es-ES"/>
          </a:p>
        </p:txBody>
      </p:sp>
      <p:sp>
        <p:nvSpPr>
          <p:cNvPr id="1048633" name="CuadroTexto 16"/>
          <p:cNvSpPr txBox="1"/>
          <p:nvPr/>
        </p:nvSpPr>
        <p:spPr>
          <a:xfrm>
            <a:off x="6301740" y="4896859"/>
            <a:ext cx="1588008" cy="746759"/>
          </a:xfrm>
          <a:prstGeom prst="rect"/>
          <a:noFill/>
        </p:spPr>
        <p:txBody>
          <a:bodyPr rtlCol="0" wrap="square">
            <a:spAutoFit/>
          </a:bodyPr>
          <a:p>
            <a:pPr algn="ctr"/>
            <a:r>
              <a:rPr b="1" dirty="0" sz="2000" lang="es-ES"/>
              <a:t>Cargo y descargo</a:t>
            </a:r>
            <a:endParaRPr dirty="0" sz="2000" lang="es-ES"/>
          </a:p>
        </p:txBody>
      </p:sp>
      <p:sp>
        <p:nvSpPr>
          <p:cNvPr id="1048634" name="CuadroTexto 17"/>
          <p:cNvSpPr txBox="1"/>
          <p:nvPr/>
        </p:nvSpPr>
        <p:spPr>
          <a:xfrm>
            <a:off x="4174374" y="6075441"/>
            <a:ext cx="1676400" cy="400110"/>
          </a:xfrm>
          <a:prstGeom prst="rect"/>
          <a:noFill/>
        </p:spPr>
        <p:txBody>
          <a:bodyPr rtlCol="0" wrap="square">
            <a:spAutoFit/>
          </a:bodyPr>
          <a:p>
            <a:r>
              <a:rPr b="1" dirty="0" sz="2000" lang="es-ES"/>
              <a:t>Autocontrol</a:t>
            </a:r>
            <a:endParaRPr dirty="0" sz="2000" lang="es-E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35" name="Título 1"/>
          <p:cNvSpPr>
            <a:spLocks noGrp="1"/>
          </p:cNvSpPr>
          <p:nvPr>
            <p:ph type="title"/>
          </p:nvPr>
        </p:nvSpPr>
        <p:spPr>
          <a:xfrm>
            <a:off x="1435608" y="0"/>
            <a:ext cx="7498080" cy="1828800"/>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Limitaciones del Sistema de Control Interno</a:t>
            </a:r>
            <a:endParaRPr b="1" dirty="0" sz="3200" lang="es-ES">
              <a:solidFill>
                <a:schemeClr val="tx2">
                  <a:lumMod val="60000"/>
                  <a:lumOff val="40000"/>
                </a:schemeClr>
              </a:solidFill>
            </a:endParaRPr>
          </a:p>
        </p:txBody>
      </p:sp>
      <p:sp>
        <p:nvSpPr>
          <p:cNvPr id="1048636" name="Marcador de contenido 2"/>
          <p:cNvSpPr>
            <a:spLocks noGrp="1"/>
          </p:cNvSpPr>
          <p:nvPr>
            <p:ph idx="1"/>
          </p:nvPr>
        </p:nvSpPr>
        <p:spPr>
          <a:xfrm>
            <a:off x="947534" y="1484141"/>
            <a:ext cx="8153400" cy="4953000"/>
          </a:xfrm>
        </p:spPr>
        <p:txBody>
          <a:bodyPr>
            <a:noAutofit/>
          </a:bodyPr>
          <a:p>
            <a:pPr indent="0" marL="82296">
              <a:buNone/>
            </a:pPr>
            <a:r>
              <a:rPr dirty="0" sz="2800" lang="es-ES_tradnl" smtClean="0"/>
              <a:t>La </a:t>
            </a:r>
            <a:r>
              <a:rPr dirty="0" sz="2800" lang="es-ES_tradnl"/>
              <a:t>eficacia de los controles se verá limitada por el riesgo de errores humanos en la toma de decisiones.</a:t>
            </a:r>
            <a:r>
              <a:rPr dirty="0" sz="2800" lang="es-ES"/>
              <a:t> Estas decisiones se tiene que tomar basadas en el juicio humano, dentro de uno límites temporales, en base a la información disponible y bajo la presión diaria del negocio. </a:t>
            </a: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37" name="Título 1"/>
          <p:cNvSpPr>
            <a:spLocks noGrp="1"/>
          </p:cNvSpPr>
          <p:nvPr>
            <p:ph type="title"/>
          </p:nvPr>
        </p:nvSpPr>
        <p:spPr>
          <a:xfrm>
            <a:off x="1435608" y="0"/>
            <a:ext cx="7498080" cy="1143000"/>
          </a:xfrm>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Limitaciones del Sistema de Control Interno</a:t>
            </a:r>
            <a:endParaRPr dirty="0" sz="2800" lang="es-ES"/>
          </a:p>
        </p:txBody>
      </p:sp>
      <p:sp>
        <p:nvSpPr>
          <p:cNvPr id="1048638" name="Marcador de contenido 2"/>
          <p:cNvSpPr>
            <a:spLocks noGrp="1"/>
          </p:cNvSpPr>
          <p:nvPr>
            <p:ph idx="1"/>
          </p:nvPr>
        </p:nvSpPr>
        <p:spPr>
          <a:xfrm>
            <a:off x="1066800" y="1143000"/>
            <a:ext cx="7866888" cy="5715000"/>
          </a:xfrm>
        </p:spPr>
        <p:txBody>
          <a:bodyPr>
            <a:normAutofit fontScale="59219" lnSpcReduction="20000"/>
          </a:bodyPr>
          <a:p>
            <a:pPr lvl="0"/>
            <a:r>
              <a:rPr b="1" dirty="0" lang="es-ES"/>
              <a:t>Disfunciones del sistema: </a:t>
            </a:r>
            <a:r>
              <a:rPr dirty="0" lang="es-ES"/>
              <a:t>A pesar de estar bien diseñados, los controles internos pueden fallar. Puede que el personal comprenda mal las instrucciones o que se cometan errores de juicio. También se pueden cometer errores debido a la dejadez, fatiga o despistes. Es también posible que se hayan efectuado cambios en el sistema antes de formar al personal para que sepa reaccionar adecuadamente ante indicios de un funcionamiento incorrecto del mismo.</a:t>
            </a:r>
          </a:p>
          <a:p>
            <a:pPr indent="0" marL="82296">
              <a:buNone/>
            </a:pPr>
            <a:endParaRPr dirty="0" lang="es-ES"/>
          </a:p>
          <a:p>
            <a:pPr lvl="0"/>
            <a:r>
              <a:rPr b="1" dirty="0" lang="es-ES"/>
              <a:t>Elusión de los controles por la dirección: </a:t>
            </a:r>
            <a:r>
              <a:rPr dirty="0" lang="es-ES"/>
              <a:t>El sistema de control interno no puede ser más eficaz que las personas responsables de su funcionamiento. El término elusión … se refiere a la omisión de políticas o procedimientos establecidos con finalidades ilegítimas, con ánimo de lucro personal o para mejorar la presentación de la situación financiera o para disimular el incumplimiento de las obligaciones legales. La elusión incluye prácticas tales como actos deliberados de falsificación ante bancos, abogados, contables y proveedores, así como la emisión intencionada de documentos falsos, tales como órdenes de compra y facturas de venta.</a:t>
            </a:r>
          </a:p>
          <a:p>
            <a:endParaRPr dirty="0" lang="es-E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39" name="Título 1"/>
          <p:cNvSpPr>
            <a:spLocks noGrp="1"/>
          </p:cNvSpPr>
          <p:nvPr>
            <p:ph type="title"/>
          </p:nvPr>
        </p:nvSpPr>
        <p:spPr>
          <a:xfrm>
            <a:off x="1435608" y="0"/>
            <a:ext cx="7498080" cy="1066800"/>
          </a:xfrm>
        </p:spPr>
        <p:txBody>
          <a:bodyPr>
            <a:normAutofit/>
          </a:bodyPr>
          <a:p>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Limitaciones del Sistema de Control Interno</a:t>
            </a:r>
            <a:endParaRPr dirty="0" sz="2800" lang="es-ES"/>
          </a:p>
        </p:txBody>
      </p:sp>
      <p:sp>
        <p:nvSpPr>
          <p:cNvPr id="1048640" name="Marcador de contenido 2"/>
          <p:cNvSpPr>
            <a:spLocks noGrp="1"/>
          </p:cNvSpPr>
          <p:nvPr>
            <p:ph idx="1"/>
          </p:nvPr>
        </p:nvSpPr>
        <p:spPr>
          <a:xfrm>
            <a:off x="915984" y="871819"/>
            <a:ext cx="8077200" cy="5943600"/>
          </a:xfrm>
        </p:spPr>
        <p:txBody>
          <a:bodyPr>
            <a:normAutofit fontScale="53281" lnSpcReduction="20000"/>
          </a:bodyPr>
          <a:p>
            <a:pPr lvl="0"/>
            <a:r>
              <a:rPr b="1" dirty="0" lang="es-ES"/>
              <a:t>Confabulación: </a:t>
            </a:r>
            <a:r>
              <a:rPr dirty="0" lang="es-ES"/>
              <a:t>La confabulación de dos o más personas puede provocar fallos en el sistema de control. Cuando dos personas actúan de forma colectiva para cometer y encubrir un acto, los datos financieros y otras informaciones de gestión pueden verse alterados de un modo no identificable por el sistema de control.</a:t>
            </a:r>
          </a:p>
          <a:p>
            <a:pPr indent="0" marL="82296">
              <a:buNone/>
            </a:pPr>
            <a:r>
              <a:rPr dirty="0" lang="es-ES"/>
              <a:t> </a:t>
            </a:r>
          </a:p>
          <a:p>
            <a:pPr lvl="0"/>
            <a:r>
              <a:rPr b="1" dirty="0" lang="es-ES"/>
              <a:t>Relación costo/beneficio: </a:t>
            </a:r>
            <a:r>
              <a:rPr dirty="0" lang="es-ES"/>
              <a:t>Los recursos siempre son escasos, debiendo las entidades considerar los costos y beneficios relativos a la implantación de controles. Existen distintos niveles de precisión en cuanto a la determinación del costo y el beneficio de la implantación de controles. Generalmente resulta más fácil determinar el costo, pudiéndose cuantificar de forma bastante precisa. En otros casos, sin embargo, la cuantificación de costos podría entrañar mayor dificultad. Por ejemplo, resultaría difícil cuantificar el tiempo y los esfuerzos correspondientes a determinados factores del entorno de control, tales como el compromiso ético de la dirección o la competencia del personal. La relación costo/beneficio se vuelve más compleja al existir relaciones entre los controles y las actividades. En el caso de los controles integrados o incorporados en los procesos de gestión y del negocio, será difícil asilar los costos y beneficios correspondientes. La relación costo/beneficio también variará considerablemente  en función de la naturaleza de las actividades desarrolladas por la entidad. Es una cuestión de equilibrio. Es necesario, pues, hallar el equilibrio adecuado en un entorno sujeto a mucha competencia. Sin embargo, a pesar de las dificultades, se podrán tomar decisiones en base a la relación costo/beneficio.</a:t>
            </a:r>
          </a:p>
          <a:p>
            <a:endParaRPr dirty="0" lang="es-E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41" name="Título 1"/>
          <p:cNvSpPr>
            <a:spLocks noGrp="1"/>
          </p:cNvSpPr>
          <p:nvPr>
            <p:ph type="title"/>
          </p:nvPr>
        </p:nvSpPr>
        <p:spPr/>
        <p:txBody>
          <a:bodyPr>
            <a:noAutofit/>
          </a:bodyPr>
          <a:p>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42" name="Rectangle 2"/>
          <p:cNvSpPr>
            <a:spLocks noChangeArrowheads="1"/>
          </p:cNvSpPr>
          <p:nvPr/>
        </p:nvSpPr>
        <p:spPr bwMode="auto">
          <a:xfrm>
            <a:off x="0" y="0"/>
            <a:ext cx="9144000" cy="0"/>
          </a:xfrm>
          <a:prstGeom prst="rect"/>
          <a:noFill/>
          <a:ln>
            <a:noFill/>
          </a:ln>
          <a:effectLst/>
        </p:spPr>
        <p:txBody>
          <a:bodyPr anchor="ctr" anchorCtr="0" bIns="45720" compatLnSpc="1" lIns="91440" numCol="1" rIns="91440" tIns="45720" vert="horz" wrap="none">
            <a:prstTxWarp prst="textNoShape"/>
            <a:spAutoFit/>
          </a:bodyPr>
          <a:p>
            <a:endParaRPr lang="es-ES"/>
          </a:p>
        </p:txBody>
      </p:sp>
      <p:graphicFrame>
        <p:nvGraphicFramePr>
          <p:cNvPr id="4194304" name="Objeto 4"/>
          <p:cNvGraphicFramePr>
            <a:graphicFrameLocks noChangeAspect="1"/>
          </p:cNvGraphicFramePr>
          <p:nvPr/>
        </p:nvGraphicFramePr>
        <p:xfrm>
          <a:off x="1237891" y="1524000"/>
          <a:ext cx="7906109" cy="4800600"/>
        </p:xfrm>
        <a:graphic>
          <a:graphicData uri="http://schemas.openxmlformats.org/presentationml/2006/ole">
            <mc:AlternateContent xmlns:mc="http://schemas.openxmlformats.org/markup-compatibility/2006">
              <mc:Choice xmlns:v="urn:schemas-microsoft-com:vml" Requires="v">
                <p:oleObj name="Slide" r:id="rId1" spid="_x0000_s1043" imgH="3427400" imgW="4570501" progId="PowerPoint.Slide.12">
                  <p:embed/>
                </p:oleObj>
              </mc:Choice>
              <mc:Fallback>
                <p:oleObj name="Slide" r:id="rId1" imgH="3427400" imgW="4570501" progId="PowerPoint.Slide.12">
                  <p:embed/>
                  <p:pic>
                    <p:nvPicPr>
                      <p:cNvPr id="2097154" name="Object 1"/>
                      <p:cNvPicPr>
                        <a:picLocks noChangeAspect="1" noChangeArrowheads="1"/>
                      </p:cNvPicPr>
                      <p:nvPr/>
                    </p:nvPicPr>
                    <p:blipFill>
                      <a:blip xmlns:r="http://schemas.openxmlformats.org/officeDocument/2006/relationships" r:embed="rId2"/>
                      <a:srcRect/>
                      <a:stretch>
                        <a:fillRect/>
                      </a:stretch>
                    </p:blipFill>
                    <p:spPr bwMode="auto">
                      <a:xfrm>
                        <a:off x="1237891" y="1524000"/>
                        <a:ext cx="7906109" cy="4800600"/>
                      </a:xfrm>
                      <a:prstGeom prst="rect"/>
                      <a:noFill/>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43" name="Título 1"/>
          <p:cNvSpPr>
            <a:spLocks noGrp="1"/>
          </p:cNvSpPr>
          <p:nvPr>
            <p:ph type="title"/>
          </p:nvPr>
        </p:nvSpPr>
        <p:spPr>
          <a:xfrm>
            <a:off x="1993345" y="222755"/>
            <a:ext cx="7498080" cy="1143000"/>
          </a:xfrm>
        </p:spPr>
        <p:txBody>
          <a:bodyPr>
            <a:noAutofit/>
          </a:bodyPr>
          <a:p>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sz="2800"/>
          </a:p>
        </p:txBody>
      </p:sp>
      <p:sp>
        <p:nvSpPr>
          <p:cNvPr id="1048644" name="Marcador de contenido 2"/>
          <p:cNvSpPr>
            <a:spLocks noGrp="1"/>
          </p:cNvSpPr>
          <p:nvPr>
            <p:ph idx="1"/>
          </p:nvPr>
        </p:nvSpPr>
        <p:spPr>
          <a:xfrm>
            <a:off x="933704" y="1264385"/>
            <a:ext cx="7943088" cy="5410200"/>
          </a:xfrm>
        </p:spPr>
        <p:txBody>
          <a:bodyPr>
            <a:normAutofit fontScale="73125" lnSpcReduction="10000"/>
          </a:bodyPr>
          <a:p>
            <a:r>
              <a:rPr b="1" dirty="0" lang="es-ES"/>
              <a:t>Ambiente de Control:</a:t>
            </a:r>
            <a:r>
              <a:rPr dirty="0" lang="es-ES"/>
              <a:t> Sienta las pautas para el funcionamiento legal y armónico de </a:t>
            </a:r>
            <a:r>
              <a:rPr dirty="0" lang="es-ES" smtClean="0"/>
              <a:t>las </a:t>
            </a:r>
            <a:r>
              <a:rPr dirty="0" lang="es-ES"/>
              <a:t>entidades, para el desarrollo de las acciones, reflejando la actitud asumida por la máxima dirección y el resto del colectivo en relación con la importancia del Sistema de Control Interno. Este puede considerarse como la base de los demás componentes. Conforma el conjunto de buenas prácticas y documentos referidos a la constitución de la organización, al marco legal de las operaciones aprobadas, a la creación de sus órganos de dirección y consultivos, a los procesos, sistemas, políticas, disposiciones legales y procedimientos; lo que tiene que ser del dominio de todos los implicados y estar a su alcance. </a:t>
            </a:r>
          </a:p>
          <a:p>
            <a:endParaRPr dirty="0" lang="es-E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45" name="Título 1"/>
          <p:cNvSpPr>
            <a:spLocks noGrp="1"/>
          </p:cNvSpPr>
          <p:nvPr>
            <p:ph type="title"/>
          </p:nvPr>
        </p:nvSpPr>
        <p:spPr>
          <a:xfrm>
            <a:off x="1435608" y="228600"/>
            <a:ext cx="7498080" cy="1103459"/>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Normas que componen el Ambiente de Control</a:t>
            </a:r>
            <a:endPar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46" name="Rectángulo redondeado 4"/>
          <p:cNvSpPr/>
          <p:nvPr/>
        </p:nvSpPr>
        <p:spPr>
          <a:xfrm>
            <a:off x="2092036" y="1728704"/>
            <a:ext cx="6331527" cy="80154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47" name="Rectángulo redondeado 6"/>
          <p:cNvSpPr/>
          <p:nvPr/>
        </p:nvSpPr>
        <p:spPr>
          <a:xfrm>
            <a:off x="2057400" y="2674508"/>
            <a:ext cx="6366163" cy="79259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48" name="Rectángulo redondeado 7"/>
          <p:cNvSpPr/>
          <p:nvPr/>
        </p:nvSpPr>
        <p:spPr>
          <a:xfrm>
            <a:off x="2057400" y="3624836"/>
            <a:ext cx="6338454" cy="79259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49" name="Rectángulo redondeado 8"/>
          <p:cNvSpPr/>
          <p:nvPr/>
        </p:nvSpPr>
        <p:spPr>
          <a:xfrm>
            <a:off x="2057400" y="4569850"/>
            <a:ext cx="6338454" cy="80321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50" name="Rectángulo redondeado 9"/>
          <p:cNvSpPr/>
          <p:nvPr/>
        </p:nvSpPr>
        <p:spPr>
          <a:xfrm>
            <a:off x="2057401" y="5525492"/>
            <a:ext cx="6338454" cy="777876"/>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51" name="CuadroTexto 15"/>
          <p:cNvSpPr txBox="1"/>
          <p:nvPr/>
        </p:nvSpPr>
        <p:spPr>
          <a:xfrm>
            <a:off x="2216727" y="1749486"/>
            <a:ext cx="6019800" cy="876300"/>
          </a:xfrm>
          <a:prstGeom prst="rect"/>
          <a:noFill/>
        </p:spPr>
        <p:txBody>
          <a:bodyPr rtlCol="0" wrap="square">
            <a:spAutoFit/>
          </a:bodyPr>
          <a:p>
            <a:pPr algn="ctr"/>
            <a:r>
              <a:rPr b="1" dirty="0" sz="2400" lang="es-ES"/>
              <a:t>P</a:t>
            </a:r>
            <a:r>
              <a:rPr b="1" dirty="0" sz="2400" lang="es-ES" smtClean="0"/>
              <a:t>laneación, planes de trabajo anual, mensual e individual</a:t>
            </a:r>
            <a:endParaRPr b="1" dirty="0" sz="2400" lang="es-ES"/>
          </a:p>
        </p:txBody>
      </p:sp>
      <p:sp>
        <p:nvSpPr>
          <p:cNvPr id="1048652" name="CuadroTexto 16"/>
          <p:cNvSpPr txBox="1"/>
          <p:nvPr/>
        </p:nvSpPr>
        <p:spPr>
          <a:xfrm>
            <a:off x="2362200" y="2874777"/>
            <a:ext cx="5486400" cy="461665"/>
          </a:xfrm>
          <a:prstGeom prst="rect"/>
          <a:noFill/>
        </p:spPr>
        <p:txBody>
          <a:bodyPr rtlCol="0" wrap="square">
            <a:spAutoFit/>
          </a:bodyPr>
          <a:p>
            <a:pPr algn="ctr"/>
            <a:r>
              <a:rPr b="1" dirty="0" sz="2400" lang="es-ES"/>
              <a:t>I</a:t>
            </a:r>
            <a:r>
              <a:rPr b="1" dirty="0" sz="2400" lang="es-ES" smtClean="0"/>
              <a:t>ntegridad y valores éticos</a:t>
            </a:r>
            <a:endParaRPr b="1" dirty="0" sz="2400" lang="es-ES"/>
          </a:p>
        </p:txBody>
      </p:sp>
      <p:sp>
        <p:nvSpPr>
          <p:cNvPr id="1048653" name="CuadroTexto 17"/>
          <p:cNvSpPr txBox="1"/>
          <p:nvPr/>
        </p:nvSpPr>
        <p:spPr>
          <a:xfrm>
            <a:off x="3810000" y="3829497"/>
            <a:ext cx="5638800" cy="461665"/>
          </a:xfrm>
          <a:prstGeom prst="rect"/>
          <a:noFill/>
        </p:spPr>
        <p:txBody>
          <a:bodyPr rtlCol="0" wrap="square">
            <a:spAutoFit/>
          </a:bodyPr>
          <a:p>
            <a:r>
              <a:rPr b="1" dirty="0" sz="2400" lang="es-ES" smtClean="0"/>
              <a:t>Idoneidad demostrada</a:t>
            </a:r>
            <a:endParaRPr b="1" dirty="0" sz="2400" lang="es-ES"/>
          </a:p>
        </p:txBody>
      </p:sp>
      <p:sp>
        <p:nvSpPr>
          <p:cNvPr id="1048654" name="CuadroTexto 18"/>
          <p:cNvSpPr txBox="1"/>
          <p:nvPr/>
        </p:nvSpPr>
        <p:spPr>
          <a:xfrm>
            <a:off x="2362200" y="4609381"/>
            <a:ext cx="5791200" cy="876300"/>
          </a:xfrm>
          <a:prstGeom prst="rect"/>
          <a:noFill/>
        </p:spPr>
        <p:txBody>
          <a:bodyPr rtlCol="0" wrap="square">
            <a:spAutoFit/>
          </a:bodyPr>
          <a:p>
            <a:pPr algn="ctr"/>
            <a:r>
              <a:rPr b="1" dirty="0" sz="2400" lang="es-ES" smtClean="0"/>
              <a:t>Estructura organizativa y asignación de autoridad y responsabilidad</a:t>
            </a:r>
            <a:endParaRPr b="1" dirty="0" sz="2400" lang="es-ES"/>
          </a:p>
        </p:txBody>
      </p:sp>
      <p:sp>
        <p:nvSpPr>
          <p:cNvPr id="1048655" name="CuadroTexto 28"/>
          <p:cNvSpPr txBox="1"/>
          <p:nvPr/>
        </p:nvSpPr>
        <p:spPr>
          <a:xfrm>
            <a:off x="2362199" y="5479909"/>
            <a:ext cx="5791200" cy="876300"/>
          </a:xfrm>
          <a:prstGeom prst="rect"/>
          <a:noFill/>
        </p:spPr>
        <p:txBody>
          <a:bodyPr rtlCol="0" wrap="square">
            <a:spAutoFit/>
          </a:bodyPr>
          <a:p>
            <a:pPr algn="ctr"/>
            <a:r>
              <a:rPr b="1" dirty="0" sz="2400" lang="es-ES" smtClean="0"/>
              <a:t>Políticas y prácticas en la gestión de recursos humanos</a:t>
            </a:r>
            <a:endParaRPr b="1" dirty="0" sz="2400" lang="es-E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56" name="Título 1"/>
          <p:cNvSpPr>
            <a:spLocks noGrp="1"/>
          </p:cNvSpPr>
          <p:nvPr>
            <p:ph type="title"/>
          </p:nvPr>
        </p:nvSpPr>
        <p:spPr/>
        <p:txBody>
          <a:bodyPr>
            <a:noAutofit/>
          </a:bodyPr>
          <a:p>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sz="3200"/>
          </a:p>
        </p:txBody>
      </p:sp>
      <p:sp>
        <p:nvSpPr>
          <p:cNvPr id="1048657" name="Marcador de contenido 2"/>
          <p:cNvSpPr>
            <a:spLocks noGrp="1"/>
          </p:cNvSpPr>
          <p:nvPr>
            <p:ph idx="1"/>
          </p:nvPr>
        </p:nvSpPr>
        <p:spPr>
          <a:xfrm>
            <a:off x="1004674" y="1236045"/>
            <a:ext cx="8077200" cy="5440362"/>
          </a:xfrm>
        </p:spPr>
        <p:txBody>
          <a:bodyPr>
            <a:normAutofit fontScale="81094" lnSpcReduction="20000"/>
          </a:bodyPr>
          <a:p>
            <a:r>
              <a:rPr b="1" dirty="0" lang="es-ES"/>
              <a:t>Gestión y prevención de riesgos: </a:t>
            </a:r>
            <a:r>
              <a:rPr dirty="0" lang="es-ES"/>
              <a:t>establece las bases para la identificación y análisis de los riesgos que enfrentan los órganos, organismos, organizaciones y demás entidades para alcanzar sus objetivos. Una vez clasificados los riesgos en internos y externos, por procesos, actividades y operaciones, y evaluadas las principales vulnerabilidades, se determinan los objetivos de control y se conforma el Plan de Prevención de Riesgos para definir el modo en que habrán de gestionarse. Existen riesgos que están regulados por disposiciones legales de los organismos rectores, los que se gestionan según los modelos de administración previstos.</a:t>
            </a:r>
          </a:p>
          <a:p>
            <a:endParaRPr dirty="0" lang="es-E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658" name="Título 1"/>
          <p:cNvSpPr>
            <a:spLocks noGrp="1"/>
          </p:cNvSpPr>
          <p:nvPr>
            <p:ph type="title"/>
          </p:nvPr>
        </p:nvSpPr>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Normas que componen </a:t>
            </a:r>
            <a:r>
              <a:rPr b="1" dirty="0" sz="28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la Gestión y prevención de riesgos</a:t>
            </a:r>
            <a:endPar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59" name="Rectángulo redondeado 4"/>
          <p:cNvSpPr/>
          <p:nvPr/>
        </p:nvSpPr>
        <p:spPr>
          <a:xfrm>
            <a:off x="1939636" y="1689454"/>
            <a:ext cx="6331527" cy="1149935"/>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60" name="CuadroTexto 5"/>
          <p:cNvSpPr txBox="1"/>
          <p:nvPr/>
        </p:nvSpPr>
        <p:spPr>
          <a:xfrm>
            <a:off x="2209798" y="1916117"/>
            <a:ext cx="5791200" cy="876300"/>
          </a:xfrm>
          <a:prstGeom prst="rect"/>
          <a:noFill/>
        </p:spPr>
        <p:txBody>
          <a:bodyPr rtlCol="0" wrap="square">
            <a:spAutoFit/>
          </a:bodyPr>
          <a:p>
            <a:pPr algn="ctr"/>
            <a:r>
              <a:rPr b="1" dirty="0" sz="2400" lang="es-ES"/>
              <a:t>I</a:t>
            </a:r>
            <a:r>
              <a:rPr b="1" dirty="0" sz="2400" lang="es-ES" smtClean="0"/>
              <a:t>dentificación de riesgos y detección del cambio</a:t>
            </a:r>
            <a:endParaRPr b="1" dirty="0" sz="2400" lang="es-ES"/>
          </a:p>
        </p:txBody>
      </p:sp>
      <p:sp>
        <p:nvSpPr>
          <p:cNvPr id="1048661" name="Rectángulo redondeado 6"/>
          <p:cNvSpPr/>
          <p:nvPr/>
        </p:nvSpPr>
        <p:spPr>
          <a:xfrm>
            <a:off x="1939635" y="4643354"/>
            <a:ext cx="6331527" cy="110634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62" name="Rectángulo redondeado 7"/>
          <p:cNvSpPr/>
          <p:nvPr/>
        </p:nvSpPr>
        <p:spPr>
          <a:xfrm>
            <a:off x="1939635" y="3128523"/>
            <a:ext cx="6331527" cy="1225697"/>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63" name="CuadroTexto 9"/>
          <p:cNvSpPr txBox="1"/>
          <p:nvPr/>
        </p:nvSpPr>
        <p:spPr>
          <a:xfrm>
            <a:off x="2195943" y="3325872"/>
            <a:ext cx="5638800" cy="876300"/>
          </a:xfrm>
          <a:prstGeom prst="rect"/>
          <a:noFill/>
        </p:spPr>
        <p:txBody>
          <a:bodyPr rtlCol="0" wrap="square">
            <a:spAutoFit/>
          </a:bodyPr>
          <a:p>
            <a:pPr algn="ctr"/>
            <a:r>
              <a:rPr b="1" dirty="0" sz="2400" lang="es-ES" smtClean="0"/>
              <a:t>Determinación de los objetivos de control</a:t>
            </a:r>
            <a:endParaRPr b="1" dirty="0" sz="2400" lang="es-ES"/>
          </a:p>
        </p:txBody>
      </p:sp>
      <p:sp>
        <p:nvSpPr>
          <p:cNvPr id="1048664" name="CuadroTexto 10"/>
          <p:cNvSpPr txBox="1"/>
          <p:nvPr/>
        </p:nvSpPr>
        <p:spPr>
          <a:xfrm>
            <a:off x="2327562" y="4965691"/>
            <a:ext cx="5638800" cy="461665"/>
          </a:xfrm>
          <a:prstGeom prst="rect"/>
          <a:noFill/>
        </p:spPr>
        <p:txBody>
          <a:bodyPr rtlCol="0" wrap="square">
            <a:spAutoFit/>
          </a:bodyPr>
          <a:p>
            <a:pPr algn="ctr"/>
            <a:r>
              <a:rPr b="1" dirty="0" sz="2400" lang="es-ES" smtClean="0"/>
              <a:t>Prevención de riesgos</a:t>
            </a:r>
            <a:endParaRPr b="1" dirty="0" sz="2400" 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65" name="Título 1"/>
          <p:cNvSpPr>
            <a:spLocks noGrp="1"/>
          </p:cNvSpPr>
          <p:nvPr>
            <p:ph type="title"/>
          </p:nvPr>
        </p:nvSpPr>
        <p:spPr>
          <a:xfrm>
            <a:off x="1435608" y="0"/>
            <a:ext cx="7498080" cy="1143000"/>
          </a:xfrm>
        </p:spPr>
        <p:txBody>
          <a:bodyPr>
            <a:noAutofit/>
          </a:bodyPr>
          <a:p>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sz="3200"/>
          </a:p>
        </p:txBody>
      </p:sp>
      <p:sp>
        <p:nvSpPr>
          <p:cNvPr id="1048666" name="Marcador de contenido 2"/>
          <p:cNvSpPr>
            <a:spLocks noGrp="1"/>
          </p:cNvSpPr>
          <p:nvPr>
            <p:ph idx="1"/>
          </p:nvPr>
        </p:nvSpPr>
        <p:spPr>
          <a:xfrm>
            <a:off x="1068424" y="846294"/>
            <a:ext cx="7943088" cy="5791200"/>
          </a:xfrm>
        </p:spPr>
        <p:txBody>
          <a:bodyPr>
            <a:normAutofit fontScale="31094" lnSpcReduction="20000"/>
          </a:bodyPr>
          <a:p>
            <a:pPr algn="just"/>
            <a:r>
              <a:rPr b="1" dirty="0" sz="8000" lang="es-ES"/>
              <a:t>Actividades de Control:</a:t>
            </a:r>
            <a:r>
              <a:rPr dirty="0" sz="8000" lang="es-ES"/>
              <a:t> </a:t>
            </a:r>
            <a:r>
              <a:rPr dirty="0" sz="8000" lang="es-ES" smtClean="0"/>
              <a:t>Establece </a:t>
            </a:r>
            <a:r>
              <a:rPr dirty="0" sz="8000" lang="es-ES"/>
              <a:t>las políticas, disposiciones legales y procedimientos de control necesarios para gestionar y verificar la calidad de la gestión, su seguridad razonable con los requerimientos institucionales, para el cumplimiento de los objetivos y </a:t>
            </a:r>
            <a:r>
              <a:rPr dirty="0" sz="8000" lang="es-ES" smtClean="0"/>
              <a:t>misión. </a:t>
            </a:r>
            <a:r>
              <a:rPr dirty="0" sz="8000" lang="es-ES"/>
              <a:t>Las actividades de control son aplicables a las operaciones de todo tipo, las que tributan a la fiabilidad de la información financiera y al cumplimiento de las disposiciones legales correspondientes al marco de desarrollo de la actividad, así como a la comprobación de las transacciones u operaciones económicas que le dan cobertura a los objetivos y metas en cuanto a su exactitud, autorización y registro contable conforme a las normas cubanas establecidas al efecto, con un enfoque de mejoramiento continuo.</a:t>
            </a:r>
          </a:p>
          <a:p>
            <a:endParaRPr dirty="0" 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67" name="Título 1"/>
          <p:cNvSpPr>
            <a:spLocks noGrp="1"/>
          </p:cNvSpPr>
          <p:nvPr>
            <p:ph type="title"/>
          </p:nvPr>
        </p:nvSpPr>
        <p:spPr>
          <a:xfrm>
            <a:off x="1435608" y="228600"/>
            <a:ext cx="7498080" cy="1103459"/>
          </a:xfrm>
        </p:spPr>
        <p:txBody>
          <a:bodyPr>
            <a:noAutofit/>
          </a:bodyPr>
          <a:p>
            <a:pPr algn="ctr"/>
            <a:r>
              <a:rPr b="1" dirty="0" sz="32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Normas que componen las Actividades de Control</a:t>
            </a:r>
            <a:endPar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68" name="Rectángulo redondeado 4"/>
          <p:cNvSpPr/>
          <p:nvPr/>
        </p:nvSpPr>
        <p:spPr>
          <a:xfrm>
            <a:off x="2092036" y="1524517"/>
            <a:ext cx="6331527" cy="80154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69" name="Rectángulo redondeado 6"/>
          <p:cNvSpPr/>
          <p:nvPr/>
        </p:nvSpPr>
        <p:spPr>
          <a:xfrm>
            <a:off x="2057400" y="2326058"/>
            <a:ext cx="6366163" cy="79259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70" name="Rectángulo redondeado 7"/>
          <p:cNvSpPr/>
          <p:nvPr/>
        </p:nvSpPr>
        <p:spPr>
          <a:xfrm>
            <a:off x="2088573" y="3186381"/>
            <a:ext cx="6338454" cy="79259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71" name="Rectángulo redondeado 8"/>
          <p:cNvSpPr/>
          <p:nvPr/>
        </p:nvSpPr>
        <p:spPr>
          <a:xfrm>
            <a:off x="2126673" y="4027934"/>
            <a:ext cx="6338454" cy="80321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72" name="Rectángulo redondeado 9"/>
          <p:cNvSpPr/>
          <p:nvPr/>
        </p:nvSpPr>
        <p:spPr>
          <a:xfrm>
            <a:off x="2126673" y="4907434"/>
            <a:ext cx="6338454" cy="777876"/>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73" name="CuadroTexto 15"/>
          <p:cNvSpPr txBox="1"/>
          <p:nvPr/>
        </p:nvSpPr>
        <p:spPr>
          <a:xfrm>
            <a:off x="2182091" y="1474144"/>
            <a:ext cx="6019800" cy="746760"/>
          </a:xfrm>
          <a:prstGeom prst="rect"/>
          <a:noFill/>
        </p:spPr>
        <p:txBody>
          <a:bodyPr rtlCol="0" wrap="square">
            <a:spAutoFit/>
          </a:bodyPr>
          <a:p>
            <a:pPr algn="ctr"/>
            <a:r>
              <a:rPr b="1" dirty="0" sz="2000" lang="es-ES" smtClean="0"/>
              <a:t>Coordinación entre áreas, separación de tareas, responsabilidades y niveles de autorización</a:t>
            </a:r>
            <a:endParaRPr b="1" dirty="0" sz="2000" lang="es-ES"/>
          </a:p>
        </p:txBody>
      </p:sp>
      <p:sp>
        <p:nvSpPr>
          <p:cNvPr id="1048674" name="CuadroTexto 16"/>
          <p:cNvSpPr txBox="1"/>
          <p:nvPr/>
        </p:nvSpPr>
        <p:spPr>
          <a:xfrm>
            <a:off x="2441448" y="2349433"/>
            <a:ext cx="5486400" cy="746760"/>
          </a:xfrm>
          <a:prstGeom prst="rect"/>
          <a:noFill/>
        </p:spPr>
        <p:txBody>
          <a:bodyPr rtlCol="0" wrap="square">
            <a:spAutoFit/>
          </a:bodyPr>
          <a:p>
            <a:pPr algn="ctr"/>
            <a:r>
              <a:rPr b="1" dirty="0" sz="2000" lang="es-ES"/>
              <a:t>Documentación, registro oportuno y adecuado de las transacciones y hechos</a:t>
            </a:r>
          </a:p>
        </p:txBody>
      </p:sp>
      <p:sp>
        <p:nvSpPr>
          <p:cNvPr id="1048675" name="CuadroTexto 17"/>
          <p:cNvSpPr txBox="1"/>
          <p:nvPr/>
        </p:nvSpPr>
        <p:spPr>
          <a:xfrm>
            <a:off x="2511136" y="3232687"/>
            <a:ext cx="5638800" cy="746760"/>
          </a:xfrm>
          <a:prstGeom prst="rect"/>
          <a:noFill/>
        </p:spPr>
        <p:txBody>
          <a:bodyPr rtlCol="0" wrap="square">
            <a:spAutoFit/>
          </a:bodyPr>
          <a:p>
            <a:pPr algn="ctr"/>
            <a:r>
              <a:rPr b="1" dirty="0" sz="2000" lang="es-ES" smtClean="0"/>
              <a:t>Acceso restringido a los recursos, activos y registros</a:t>
            </a:r>
            <a:endParaRPr b="1" dirty="0" sz="2000" lang="es-ES"/>
          </a:p>
        </p:txBody>
      </p:sp>
      <p:sp>
        <p:nvSpPr>
          <p:cNvPr id="1048676" name="CuadroTexto 18"/>
          <p:cNvSpPr txBox="1"/>
          <p:nvPr/>
        </p:nvSpPr>
        <p:spPr>
          <a:xfrm>
            <a:off x="2455303" y="4219871"/>
            <a:ext cx="5791200" cy="400110"/>
          </a:xfrm>
          <a:prstGeom prst="rect"/>
          <a:noFill/>
        </p:spPr>
        <p:txBody>
          <a:bodyPr rtlCol="0" wrap="square">
            <a:spAutoFit/>
          </a:bodyPr>
          <a:p>
            <a:pPr algn="ctr"/>
            <a:r>
              <a:rPr b="1" dirty="0" sz="2000" lang="es-ES" smtClean="0"/>
              <a:t>Rotación del personal en las tareas claves</a:t>
            </a:r>
            <a:endParaRPr b="1" dirty="0" sz="2000" lang="es-ES"/>
          </a:p>
        </p:txBody>
      </p:sp>
      <p:sp>
        <p:nvSpPr>
          <p:cNvPr id="1048677" name="CuadroTexto 28"/>
          <p:cNvSpPr txBox="1"/>
          <p:nvPr/>
        </p:nvSpPr>
        <p:spPr>
          <a:xfrm>
            <a:off x="2570018" y="4994795"/>
            <a:ext cx="5791200" cy="746760"/>
          </a:xfrm>
          <a:prstGeom prst="rect"/>
          <a:noFill/>
        </p:spPr>
        <p:txBody>
          <a:bodyPr rtlCol="0" wrap="square">
            <a:spAutoFit/>
          </a:bodyPr>
          <a:p>
            <a:pPr algn="ctr"/>
            <a:r>
              <a:rPr b="1" dirty="0" sz="2000" lang="es-ES" smtClean="0"/>
              <a:t>Control de las tecnologías de la información y las comunicaciones</a:t>
            </a:r>
            <a:endParaRPr b="1" dirty="0" sz="2000" lang="es-ES"/>
          </a:p>
        </p:txBody>
      </p:sp>
      <p:sp>
        <p:nvSpPr>
          <p:cNvPr id="1048678" name="Rectángulo redondeado 13"/>
          <p:cNvSpPr/>
          <p:nvPr/>
        </p:nvSpPr>
        <p:spPr>
          <a:xfrm>
            <a:off x="2161309" y="5772671"/>
            <a:ext cx="6338454" cy="803219"/>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lang="es-ES"/>
          </a:p>
        </p:txBody>
      </p:sp>
      <p:sp>
        <p:nvSpPr>
          <p:cNvPr id="1048679" name="CuadroTexto 3"/>
          <p:cNvSpPr txBox="1"/>
          <p:nvPr/>
        </p:nvSpPr>
        <p:spPr>
          <a:xfrm>
            <a:off x="2559211" y="5989614"/>
            <a:ext cx="5721927" cy="400110"/>
          </a:xfrm>
          <a:prstGeom prst="rect"/>
          <a:noFill/>
        </p:spPr>
        <p:txBody>
          <a:bodyPr rtlCol="0" wrap="square">
            <a:spAutoFit/>
          </a:bodyPr>
          <a:p>
            <a:pPr algn="ctr"/>
            <a:r>
              <a:rPr b="1" dirty="0" sz="2000" lang="es-ES" smtClean="0"/>
              <a:t>Indicadores de rendimiento y de desempeño</a:t>
            </a:r>
            <a:endParaRPr b="1" dirty="0" sz="2000" lang="es-E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680" name="Título 1"/>
          <p:cNvSpPr>
            <a:spLocks noGrp="1"/>
          </p:cNvSpPr>
          <p:nvPr>
            <p:ph type="title"/>
          </p:nvPr>
        </p:nvSpPr>
        <p:spPr/>
        <p:txBody>
          <a:bodyPr>
            <a:noAutofit/>
          </a:bodyPr>
          <a:p>
            <a:pPr algn="ctr"/>
            <a:r>
              <a:rPr b="1"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sz="3200"/>
          </a:p>
        </p:txBody>
      </p:sp>
      <p:sp>
        <p:nvSpPr>
          <p:cNvPr id="1048681" name="Marcador de contenido 2"/>
          <p:cNvSpPr>
            <a:spLocks noGrp="1"/>
          </p:cNvSpPr>
          <p:nvPr>
            <p:ph idx="1"/>
          </p:nvPr>
        </p:nvSpPr>
        <p:spPr>
          <a:xfrm>
            <a:off x="1066800" y="1295400"/>
            <a:ext cx="7866888" cy="5562600"/>
          </a:xfrm>
        </p:spPr>
        <p:txBody>
          <a:bodyPr>
            <a:normAutofit fontScale="81094" lnSpcReduction="10000"/>
          </a:bodyPr>
          <a:p>
            <a:r>
              <a:rPr b="1" dirty="0" lang="es-ES"/>
              <a:t>Información y comunicación: </a:t>
            </a:r>
            <a:r>
              <a:rPr dirty="0" lang="es-ES" smtClean="0"/>
              <a:t>Precisa </a:t>
            </a:r>
            <a:r>
              <a:rPr dirty="0" lang="es-ES"/>
              <a:t>que </a:t>
            </a:r>
            <a:r>
              <a:rPr dirty="0" lang="es-ES" smtClean="0"/>
              <a:t>las entidades </a:t>
            </a:r>
            <a:r>
              <a:rPr dirty="0" lang="es-ES"/>
              <a:t>deben disponer de información oportuna, fiable y definir su sistema de información adecuado a sus características; que genera datos, documentos y reportes que sustentan los resultados de las actividades operativas, financieras y relacionadas con el cumplimiento de los objetivos, metas y estrategias, con mecanismos de retroalimentación y la rendición transparente de cuentas. La información debe protegerse y conservarse según las disposiciones legales vigentes. </a:t>
            </a:r>
          </a:p>
          <a:p>
            <a:endParaRPr dirty="0" lang="es-E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82" name="Título 1"/>
          <p:cNvSpPr>
            <a:spLocks noGrp="1"/>
          </p:cNvSpPr>
          <p:nvPr>
            <p:ph type="title"/>
          </p:nvPr>
        </p:nvSpPr>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Normas que componen el Información y </a:t>
            </a:r>
            <a:r>
              <a:rPr b="1" dirty="0" sz="28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comunicació</a:t>
            </a: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n</a:t>
            </a:r>
            <a:endPar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83" name="Rectángulo redondeado 4"/>
          <p:cNvSpPr/>
          <p:nvPr/>
        </p:nvSpPr>
        <p:spPr>
          <a:xfrm>
            <a:off x="1939636" y="1689454"/>
            <a:ext cx="6331527" cy="1149935"/>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84" name="CuadroTexto 5"/>
          <p:cNvSpPr txBox="1"/>
          <p:nvPr/>
        </p:nvSpPr>
        <p:spPr>
          <a:xfrm>
            <a:off x="2209798" y="1932022"/>
            <a:ext cx="5791200" cy="876300"/>
          </a:xfrm>
          <a:prstGeom prst="rect"/>
          <a:noFill/>
        </p:spPr>
        <p:txBody>
          <a:bodyPr rtlCol="0" wrap="square">
            <a:spAutoFit/>
          </a:bodyPr>
          <a:p>
            <a:pPr algn="ctr"/>
            <a:r>
              <a:rPr b="1" dirty="0" sz="2400" lang="es-ES" smtClean="0"/>
              <a:t>Sistema de información, flujo y canales de comunicación</a:t>
            </a:r>
            <a:endParaRPr b="1" dirty="0" sz="2400" lang="es-ES"/>
          </a:p>
        </p:txBody>
      </p:sp>
      <p:sp>
        <p:nvSpPr>
          <p:cNvPr id="1048685" name="Rectángulo redondeado 6"/>
          <p:cNvSpPr/>
          <p:nvPr/>
        </p:nvSpPr>
        <p:spPr>
          <a:xfrm>
            <a:off x="1939635" y="4643354"/>
            <a:ext cx="6331527" cy="1106341"/>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86" name="Rectángulo redondeado 7"/>
          <p:cNvSpPr/>
          <p:nvPr/>
        </p:nvSpPr>
        <p:spPr>
          <a:xfrm>
            <a:off x="1939635" y="3128523"/>
            <a:ext cx="6331527" cy="1225697"/>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87" name="CuadroTexto 9"/>
          <p:cNvSpPr txBox="1"/>
          <p:nvPr/>
        </p:nvSpPr>
        <p:spPr>
          <a:xfrm>
            <a:off x="2365248" y="3556705"/>
            <a:ext cx="5638800" cy="461665"/>
          </a:xfrm>
          <a:prstGeom prst="rect"/>
          <a:noFill/>
        </p:spPr>
        <p:txBody>
          <a:bodyPr rtlCol="0" wrap="square">
            <a:spAutoFit/>
          </a:bodyPr>
          <a:p>
            <a:r>
              <a:rPr b="1" dirty="0" sz="2400" lang="es-ES" smtClean="0"/>
              <a:t>Contenido, calidad y responsabilidad</a:t>
            </a:r>
            <a:endParaRPr b="1" dirty="0" sz="2400" lang="es-ES"/>
          </a:p>
        </p:txBody>
      </p:sp>
      <p:sp>
        <p:nvSpPr>
          <p:cNvPr id="1048688" name="CuadroTexto 10"/>
          <p:cNvSpPr txBox="1"/>
          <p:nvPr/>
        </p:nvSpPr>
        <p:spPr>
          <a:xfrm>
            <a:off x="2362198" y="4965691"/>
            <a:ext cx="5638800" cy="461665"/>
          </a:xfrm>
          <a:prstGeom prst="rect"/>
          <a:noFill/>
        </p:spPr>
        <p:txBody>
          <a:bodyPr rtlCol="0" wrap="square">
            <a:spAutoFit/>
          </a:bodyPr>
          <a:p>
            <a:pPr algn="ctr" lvl="0"/>
            <a:r>
              <a:rPr b="1" dirty="0" sz="2400" lang="es-ES" smtClean="0"/>
              <a:t>Rendición de cuentas</a:t>
            </a:r>
            <a:endParaRPr b="1" dirty="0" sz="2400" i="1" lang="es-E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89" name="Título 1"/>
          <p:cNvSpPr>
            <a:spLocks noGrp="1"/>
          </p:cNvSpPr>
          <p:nvPr>
            <p:ph type="title"/>
          </p:nvPr>
        </p:nvSpPr>
        <p:spPr>
          <a:xfrm>
            <a:off x="1351397" y="144929"/>
            <a:ext cx="7498080" cy="1143000"/>
          </a:xfrm>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Componentes y Normas en Cuba</a:t>
            </a:r>
            <a:endParaRPr sz="2800"/>
          </a:p>
        </p:txBody>
      </p:sp>
      <p:sp>
        <p:nvSpPr>
          <p:cNvPr id="1048690" name="Marcador de contenido 2"/>
          <p:cNvSpPr>
            <a:spLocks noGrp="1"/>
          </p:cNvSpPr>
          <p:nvPr>
            <p:ph idx="1"/>
          </p:nvPr>
        </p:nvSpPr>
        <p:spPr>
          <a:xfrm>
            <a:off x="1054714" y="1135471"/>
            <a:ext cx="7866888" cy="5562600"/>
          </a:xfrm>
        </p:spPr>
        <p:txBody>
          <a:bodyPr>
            <a:normAutofit fontScale="85469" lnSpcReduction="20000"/>
          </a:bodyPr>
          <a:p>
            <a:r>
              <a:rPr b="1" dirty="0" lang="es-ES"/>
              <a:t>Supervisión  </a:t>
            </a:r>
            <a:r>
              <a:rPr b="1" dirty="0" lang="es-ES" smtClean="0"/>
              <a:t>y </a:t>
            </a:r>
            <a:r>
              <a:rPr b="1" dirty="0" lang="es-ES"/>
              <a:t>Monitoreo: </a:t>
            </a:r>
            <a:r>
              <a:rPr dirty="0" lang="es-ES"/>
              <a:t>está dirigido a la detección de errores e irregularidades que no fueron detectados con las actividades de control, permitiendo realizar las correcciones y modificaciones necesarias. Esta se realiza mediante dos modalidades de supervisión: actividades continuas que son aquellas que incorporadas a las actividades normales generan respuestas dinámicas, entre ellas el seguimiento sistemático realizado por las diferentes estructuras de dirección y evaluaciones puntuales que son ejecutadas por los responsables de las áreas, por auditorías internas y externas.</a:t>
            </a:r>
          </a:p>
          <a:p>
            <a:endParaRPr dirty="0" lang="es-E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691" name="Título 1"/>
          <p:cNvSpPr>
            <a:spLocks noGrp="1"/>
          </p:cNvSpPr>
          <p:nvPr>
            <p:ph type="title"/>
          </p:nvPr>
        </p:nvSpPr>
        <p:spPr/>
        <p:txBody>
          <a:bodyPr>
            <a:noAutofit/>
          </a:bodyPr>
          <a:p>
            <a:pPr algn="ctr"/>
            <a:r>
              <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rPr>
              <a:t>Normas que componen Supervisión  </a:t>
            </a:r>
            <a:r>
              <a:rPr b="1" dirty="0" sz="2800" lang="es-ES" smtClean="0">
                <a:solidFill>
                  <a:schemeClr val="tx2">
                    <a:lumMod val="60000"/>
                    <a:lumOff val="40000"/>
                  </a:schemeClr>
                </a:solidFill>
                <a:effectLst/>
                <a:latin typeface="Arabic Typesetting" panose="03020402040406030203" pitchFamily="66" charset="-78"/>
                <a:cs typeface="Arabic Typesetting" panose="03020402040406030203" pitchFamily="66" charset="-78"/>
              </a:rPr>
              <a:t>y Monitoreo</a:t>
            </a:r>
            <a:endParaRPr b="1" dirty="0" sz="28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92" name="Rectángulo redondeado 4"/>
          <p:cNvSpPr/>
          <p:nvPr/>
        </p:nvSpPr>
        <p:spPr>
          <a:xfrm>
            <a:off x="1939637" y="1689454"/>
            <a:ext cx="3089564" cy="3873146"/>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93" name="CuadroTexto 5"/>
          <p:cNvSpPr txBox="1"/>
          <p:nvPr/>
        </p:nvSpPr>
        <p:spPr>
          <a:xfrm>
            <a:off x="2133600" y="2088414"/>
            <a:ext cx="2638460" cy="2510156"/>
          </a:xfrm>
          <a:prstGeom prst="rect"/>
          <a:noFill/>
        </p:spPr>
        <p:txBody>
          <a:bodyPr rtlCol="0" wrap="square">
            <a:spAutoFit/>
          </a:bodyPr>
          <a:p>
            <a:pPr algn="ctr"/>
            <a:r>
              <a:rPr b="1" dirty="0" sz="2800" lang="es-ES" smtClean="0"/>
              <a:t>Evaluación y determinación de la eficacia del Sistema de Control Interno</a:t>
            </a:r>
            <a:endParaRPr b="1" dirty="0" sz="2800" lang="es-ES"/>
          </a:p>
        </p:txBody>
      </p:sp>
      <p:sp>
        <p:nvSpPr>
          <p:cNvPr id="1048694" name="Rectángulo redondeado 7"/>
          <p:cNvSpPr/>
          <p:nvPr/>
        </p:nvSpPr>
        <p:spPr>
          <a:xfrm>
            <a:off x="5454812" y="1654818"/>
            <a:ext cx="3231988" cy="3873145"/>
          </a:xfrm>
          <a:prstGeom prst="roundRect"/>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dirty="0" lang="es-ES"/>
          </a:p>
        </p:txBody>
      </p:sp>
      <p:sp>
        <p:nvSpPr>
          <p:cNvPr id="1048695" name="CuadroTexto 9"/>
          <p:cNvSpPr txBox="1"/>
          <p:nvPr/>
        </p:nvSpPr>
        <p:spPr>
          <a:xfrm>
            <a:off x="5715000" y="1981200"/>
            <a:ext cx="2590800" cy="1509395"/>
          </a:xfrm>
          <a:prstGeom prst="rect"/>
          <a:noFill/>
        </p:spPr>
        <p:txBody>
          <a:bodyPr rtlCol="0" wrap="square">
            <a:spAutoFit/>
          </a:bodyPr>
          <a:p>
            <a:r>
              <a:rPr b="1" dirty="0" sz="2800" lang="es-ES" smtClean="0"/>
              <a:t>Comité de prevención y control</a:t>
            </a:r>
            <a:endParaRPr b="1" dirty="0" sz="2800" lang="es-E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96" name="Título 1"/>
          <p:cNvSpPr>
            <a:spLocks noGrp="1"/>
          </p:cNvSpPr>
          <p:nvPr>
            <p:ph type="title"/>
          </p:nvPr>
        </p:nvSpPr>
        <p:spPr>
          <a:xfrm>
            <a:off x="838200" y="274638"/>
            <a:ext cx="7543800" cy="1143000"/>
          </a:xfrm>
        </p:spPr>
        <p:txBody>
          <a:bodyPr>
            <a:normAutofit/>
          </a:bodyPr>
          <a:p>
            <a:pPr algn="ctr"/>
            <a:r>
              <a:rPr b="1" dirty="0" sz="3200" lang="es-ES" smtClean="0">
                <a:ln>
                  <a:solidFill>
                    <a:srgbClr val="00493F"/>
                  </a:solidFill>
                </a:ln>
                <a:solidFill>
                  <a:schemeClr val="tx2">
                    <a:lumMod val="60000"/>
                    <a:lumOff val="40000"/>
                  </a:schemeClr>
                </a:solidFill>
                <a:effectLst/>
                <a:latin typeface="Arabic Typesetting" panose="03020402040406030203" pitchFamily="66" charset="-78"/>
                <a:ea typeface="Verdana" panose="020B0604030504040204" pitchFamily="34" charset="0"/>
                <a:cs typeface="Arabic Typesetting" panose="03020402040406030203" pitchFamily="66" charset="-78"/>
              </a:rPr>
              <a:t>Estudio Independiente</a:t>
            </a:r>
            <a:endParaRPr dirty="0" sz="3200" lang="es-ES">
              <a:solidFill>
                <a:schemeClr val="tx2">
                  <a:lumMod val="60000"/>
                  <a:lumOff val="40000"/>
                </a:schemeClr>
              </a:solidFill>
              <a:effectLst/>
              <a:latin typeface="Arabic Typesetting" panose="03020402040406030203" pitchFamily="66" charset="-78"/>
              <a:cs typeface="Arabic Typesetting" panose="03020402040406030203" pitchFamily="66" charset="-78"/>
            </a:endParaRPr>
          </a:p>
        </p:txBody>
      </p:sp>
      <p:sp>
        <p:nvSpPr>
          <p:cNvPr id="1048697" name="Marcador de contenido 2"/>
          <p:cNvSpPr>
            <a:spLocks noGrp="1"/>
          </p:cNvSpPr>
          <p:nvPr>
            <p:ph idx="1"/>
          </p:nvPr>
        </p:nvSpPr>
        <p:spPr>
          <a:xfrm>
            <a:off x="1066800" y="1524000"/>
            <a:ext cx="7866888" cy="5257800"/>
          </a:xfrm>
        </p:spPr>
        <p:txBody>
          <a:bodyPr>
            <a:normAutofit/>
          </a:bodyPr>
          <a:p>
            <a:pPr indent="-514350" marL="596646">
              <a:buFont typeface="+mj-lt"/>
              <a:buAutoNum type="arabicPeriod"/>
            </a:pPr>
            <a:r>
              <a:rPr dirty="0" sz="2800" lang="es-ES" smtClean="0"/>
              <a:t>Investigue acerca de otros informes de control interno a nivel internacional y mencione los componentes que los conforman</a:t>
            </a:r>
            <a:endParaRPr sz="2800"/>
          </a:p>
          <a:p>
            <a:pPr indent="-514350" marL="596646">
              <a:buFont typeface="+mj-lt"/>
              <a:buAutoNum type="arabicPeriod"/>
            </a:pPr>
            <a:r>
              <a:rPr dirty="0" sz="2800" lang="es-ES_tradnl"/>
              <a:t>Resuma las normas por cada componente de control interno según la </a:t>
            </a:r>
            <a:r>
              <a:rPr dirty="0" sz="2800" lang="es-ES_tradnl" smtClean="0"/>
              <a:t>Resolución 60/2011 </a:t>
            </a:r>
            <a:r>
              <a:rPr dirty="0" sz="2800" lang="es-ES_tradnl"/>
              <a:t>dictada por la </a:t>
            </a:r>
            <a:r>
              <a:rPr dirty="0" sz="2800" lang="es-ES_tradnl" smtClean="0"/>
              <a:t>Contraloría </a:t>
            </a:r>
            <a:r>
              <a:rPr dirty="0" sz="2800" lang="es-ES_tradnl"/>
              <a:t>General de la </a:t>
            </a:r>
            <a:r>
              <a:rPr dirty="0" sz="2800" lang="es-ES_tradnl" smtClean="0"/>
              <a:t>República</a:t>
            </a:r>
            <a:endParaRPr dirty="0" sz="2800" lang="es-ES" smtClean="0"/>
          </a:p>
          <a:p>
            <a:endParaRPr dirty="0" sz="2800" lang="es-ES" smtClean="0"/>
          </a:p>
          <a:p>
            <a:endParaRPr dirty="0" sz="2800" lang="es-ES"/>
          </a:p>
          <a:p>
            <a:pPr indent="0" marL="82296">
              <a:buNone/>
            </a:pPr>
            <a:endParaRPr dirty="0" sz="2800" lang="es-ES">
              <a:latin typeface="Arial" panose="020B0604020202020204" pitchFamily="34" charset="0"/>
              <a:cs typeface="Arial" panose="020B0604020202020204" pitchFamily="34" charset="0"/>
            </a:endParaRPr>
          </a:p>
          <a:p>
            <a:endParaRPr dirty="0" sz="2800" lang="es-ES"/>
          </a:p>
        </p:txBody>
      </p:sp>
      <p:pic>
        <p:nvPicPr>
          <p:cNvPr id="2097155" name="Picture 3"/>
          <p:cNvPicPr>
            <a:picLocks noChangeAspect="1" noChangeArrowheads="1"/>
          </p:cNvPicPr>
          <p:nvPr/>
        </p:nvPicPr>
        <p:blipFill>
          <a:blip xmlns:r="http://schemas.openxmlformats.org/officeDocument/2006/relationships" r:embed="rId1" cstate="print"/>
          <a:srcRect/>
          <a:stretch>
            <a:fillRect/>
          </a:stretch>
        </p:blipFill>
        <p:spPr bwMode="auto">
          <a:xfrm rot="1323315">
            <a:off x="7173157" y="420685"/>
            <a:ext cx="1642551" cy="1096077"/>
          </a:xfrm>
          <a:prstGeom prst="rect"/>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767" name="1 Título"/>
          <p:cNvSpPr>
            <a:spLocks noGrp="1"/>
          </p:cNvSpPr>
          <p:nvPr>
            <p:ph type="ctrTitle"/>
          </p:nvPr>
        </p:nvSpPr>
        <p:spPr>
          <a:xfrm>
            <a:off x="1081375" y="59783"/>
            <a:ext cx="6235448"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a:t>
            </a:r>
            <a:r>
              <a:rPr altLang="es-ES" b="1" dirty="0" sz="2000" lang="en-US" smtClean="0">
                <a:solidFill>
                  <a:schemeClr val="tx1"/>
                </a:solidFill>
                <a:effectLst/>
                <a:latin typeface="Arial" pitchFamily="34" charset="0"/>
                <a:cs typeface="Arial" pitchFamily="34" charset="0"/>
              </a:rPr>
              <a:t>n</a:t>
            </a:r>
            <a:r>
              <a:rPr altLang="es-ES" b="1" dirty="0" sz="2000" lang="en-US" smtClean="0">
                <a:solidFill>
                  <a:schemeClr val="tx1"/>
                </a:solidFill>
                <a:effectLst/>
                <a:latin typeface="Arial" pitchFamily="34" charset="0"/>
                <a:cs typeface="Arial" pitchFamily="34" charset="0"/>
              </a:rPr>
              <a:t>cias</a:t>
            </a:r>
            <a:r>
              <a:rPr altLang="es-ES" b="1" dirty="0" sz="2000" lang="en-US" smtClean="0">
                <a:solidFill>
                  <a:schemeClr val="tx1"/>
                </a:solidFill>
                <a:effectLst/>
                <a:latin typeface="Arial" pitchFamily="34" charset="0"/>
                <a:cs typeface="Arial" pitchFamily="34" charset="0"/>
              </a:rPr>
              <a:t> A</a:t>
            </a:r>
            <a:r>
              <a:rPr altLang="es-ES" b="1" dirty="0" sz="2000" lang="en-US" smtClean="0">
                <a:solidFill>
                  <a:schemeClr val="tx1"/>
                </a:solidFill>
                <a:effectLst/>
                <a:latin typeface="Arial" pitchFamily="34" charset="0"/>
                <a:cs typeface="Arial" pitchFamily="34" charset="0"/>
              </a:rPr>
              <a:t>g</a:t>
            </a:r>
            <a:r>
              <a:rPr altLang="es-ES" b="1" dirty="0" sz="2000" lang="en-US" smtClean="0">
                <a:solidFill>
                  <a:schemeClr val="tx1"/>
                </a:solidFill>
                <a:effectLst/>
                <a:latin typeface="Arial" pitchFamily="34" charset="0"/>
                <a:cs typeface="Arial" pitchFamily="34" charset="0"/>
              </a:rPr>
              <a:t>r</a:t>
            </a:r>
            <a:r>
              <a:rPr altLang="es-ES" b="1" dirty="0" sz="2000" lang="en-US" smtClean="0">
                <a:solidFill>
                  <a:schemeClr val="tx1"/>
                </a:solidFill>
                <a:effectLst/>
                <a:latin typeface="Arial" pitchFamily="34" charset="0"/>
                <a:cs typeface="Arial" pitchFamily="34" charset="0"/>
              </a:rPr>
              <a:t>o</a:t>
            </a:r>
            <a:r>
              <a:rPr altLang="es-ES" b="1" dirty="0" sz="2000" lang="en-US" smtClean="0">
                <a:solidFill>
                  <a:schemeClr val="tx1"/>
                </a:solidFill>
                <a:effectLst/>
                <a:latin typeface="Arial" pitchFamily="34" charset="0"/>
                <a:cs typeface="Arial" pitchFamily="34" charset="0"/>
              </a:rPr>
              <a:t>p</a:t>
            </a:r>
            <a:r>
              <a:rPr altLang="es-ES" b="1" dirty="0" sz="2000" lang="en-US" smtClean="0">
                <a:solidFill>
                  <a:schemeClr val="tx1"/>
                </a:solidFill>
                <a:effectLst/>
                <a:latin typeface="Arial" pitchFamily="34" charset="0"/>
                <a:cs typeface="Arial" pitchFamily="34" charset="0"/>
              </a:rPr>
              <a:t>ecuari</a:t>
            </a:r>
            <a:r>
              <a:rPr altLang="es-ES" b="1" dirty="0" sz="2000" lang="en-US" smtClean="0">
                <a:solidFill>
                  <a:schemeClr val="tx1"/>
                </a:solidFill>
                <a:effectLst/>
                <a:latin typeface="Arial" pitchFamily="34" charset="0"/>
                <a:cs typeface="Arial" pitchFamily="34" charset="0"/>
              </a:rPr>
              <a:t>a</a:t>
            </a:r>
            <a:r>
              <a:rPr altLang="es-ES" b="1" dirty="0" sz="2000" lang="en-US" smtClean="0">
                <a:solidFill>
                  <a:schemeClr val="tx1"/>
                </a:solidFill>
                <a:effectLst/>
                <a:latin typeface="Arial" pitchFamily="34" charset="0"/>
                <a:cs typeface="Arial" pitchFamily="34" charset="0"/>
              </a:rPr>
              <a:t>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a:t>
            </a:r>
            <a:r>
              <a:rPr altLang="es-ES" b="1" dirty="0" sz="2000" lang="en-US" smtClean="0">
                <a:solidFill>
                  <a:schemeClr val="tx1"/>
                </a:solidFill>
                <a:effectLst/>
                <a:latin typeface="Arial" pitchFamily="34" charset="0"/>
                <a:cs typeface="Arial" pitchFamily="34" charset="0"/>
              </a:rPr>
              <a:t> y</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Económicas</a:t>
            </a:r>
            <a:r>
              <a:rPr b="1" dirty="0" sz="2000" lang="es-ES" smtClean="0">
                <a:solidFill>
                  <a:schemeClr val="tx1"/>
                </a:solidFill>
                <a:effectLst/>
                <a:latin typeface="Arial" pitchFamily="34" charset="0"/>
                <a:cs typeface="Arial" pitchFamily="34" charset="0"/>
              </a:rPr>
              <a:t>.</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769" name="2 Subtítulo"/>
          <p:cNvSpPr>
            <a:spLocks noGrp="1"/>
          </p:cNvSpPr>
          <p:nvPr>
            <p:ph type="subTitle" idx="1"/>
          </p:nvPr>
        </p:nvSpPr>
        <p:spPr>
          <a:xfrm>
            <a:off x="990600" y="2702079"/>
            <a:ext cx="7924800" cy="1394873"/>
          </a:xfrm>
        </p:spPr>
        <p:txBody>
          <a:bodyPr>
            <a:normAutofit/>
          </a:bodyPr>
          <a:p>
            <a:pPr algn="ct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mentos </a:t>
            </a:r>
            <a:r>
              <a:rPr altLang="es-ES" dirty="0" sz="3200" lang="en-US">
                <a:solidFill>
                  <a:schemeClr val="tx1"/>
                </a:solidFill>
                <a:latin typeface="Verdana" panose="020B0604030504040204" pitchFamily="34" charset="0"/>
                <a:ea typeface="Verdana" panose="020B0604030504040204" pitchFamily="34" charset="0"/>
                <a:cs typeface="Verdana" panose="020B0604030504040204" pitchFamily="34" charset="0"/>
              </a:rPr>
              <a:t>del </a:t>
            </a:r>
            <a:r>
              <a:rPr dirty="0" sz="3200" lang="es-ES">
                <a:solidFill>
                  <a:schemeClr val="tx1"/>
                </a:solidFill>
                <a:latin typeface="Verdana" panose="020B0604030504040204" pitchFamily="34" charset="0"/>
                <a:ea typeface="Verdana" panose="020B0604030504040204" pitchFamily="34" charset="0"/>
                <a:cs typeface="Verdana" panose="020B0604030504040204" pitchFamily="34" charset="0"/>
              </a:rPr>
              <a:t>Control Interno</a:t>
            </a:r>
            <a:endParaRPr dirty="0" sz="3200" lang="en-US" smtClean="0">
              <a:latin typeface="Arial" pitchFamily="34" charset="0"/>
              <a:cs typeface="Arial" pitchFamily="34" charset="0"/>
            </a:endParaRPr>
          </a:p>
          <a:p>
            <a:pPr algn="r"/>
            <a:endParaRPr dirty="0" sz="3200" lang="es-ES" smtClean="0">
              <a:solidFill>
                <a:schemeClr val="tx1"/>
              </a:solidFill>
              <a:latin typeface="Arial" pitchFamily="34" charset="0"/>
              <a:cs typeface="Arial" pitchFamily="34" charset="0"/>
            </a:endParaRPr>
          </a:p>
        </p:txBody>
      </p:sp>
      <p:sp>
        <p:nvSpPr>
          <p:cNvPr id="1048771" name="Rectangle 2"/>
          <p:cNvSpPr>
            <a:spLocks noChangeArrowheads="1"/>
          </p:cNvSpPr>
          <p:nvPr/>
        </p:nvSpPr>
        <p:spPr bwMode="auto">
          <a:xfrm>
            <a:off x="0" y="0"/>
            <a:ext cx="9144000" cy="45720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9" name="Imagen 1"/>
          <p:cNvPicPr>
            <a:picLocks noChangeAspect="1" noChangeArrowheads="1"/>
          </p:cNvPicPr>
          <p:nvPr/>
        </p:nvPicPr>
        <p:blipFill>
          <a:blip xmlns:r="http://schemas.openxmlformats.org/officeDocument/2006/relationships" r:embed="rId1"/>
          <a:srcRect/>
          <a:stretch>
            <a:fillRect/>
          </a:stretch>
        </p:blipFill>
        <p:spPr bwMode="auto">
          <a:xfrm>
            <a:off x="7034561" y="85725"/>
            <a:ext cx="1880839" cy="1524000"/>
          </a:xfrm>
          <a:prstGeom prst="rect"/>
          <a:noFill/>
        </p:spPr>
      </p:pic>
      <p:sp>
        <p:nvSpPr>
          <p:cNvPr id="1048773" name="Rectangle 3"/>
          <p:cNvSpPr>
            <a:spLocks noChangeArrowheads="1"/>
          </p:cNvSpPr>
          <p:nvPr/>
        </p:nvSpPr>
        <p:spPr bwMode="auto">
          <a:xfrm>
            <a:off x="0" y="1287145"/>
            <a:ext cx="240030" cy="359410"/>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61"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143000" y="4755594"/>
            <a:ext cx="2867025" cy="1590675"/>
          </a:xfrm>
          <a:prstGeom prst="rect"/>
          <a:noFill/>
          <a:ln>
            <a:noFill/>
          </a:ln>
        </p:spPr>
      </p:pic>
      <p:sp>
        <p:nvSpPr>
          <p:cNvPr id="1048775" name="CuadroTexto 4"/>
          <p:cNvSpPr txBox="1"/>
          <p:nvPr/>
        </p:nvSpPr>
        <p:spPr>
          <a:xfrm>
            <a:off x="4191000" y="5038725"/>
            <a:ext cx="4422156" cy="400110"/>
          </a:xfrm>
          <a:prstGeom prst="rect"/>
          <a:noFill/>
        </p:spPr>
        <p:txBody>
          <a:bodyPr rtlCol="0" wrap="square">
            <a:spAutoFit/>
          </a:bodyPr>
          <a:p>
            <a:pPr algn="ctr"/>
            <a:r>
              <a:rPr dirty="0" sz="2000" lang="es-ES" smtClean="0">
                <a:latin typeface="Century Gothic" panose="020B0502020202020204" pitchFamily="34" charset="0"/>
              </a:rPr>
              <a:t>Profeso</a:t>
            </a:r>
            <a:r>
              <a:rPr dirty="0" sz="2000" lang="es-ES" smtClean="0">
                <a:latin typeface="Century Gothic" panose="020B0502020202020204" pitchFamily="34" charset="0"/>
              </a:rPr>
              <a:t>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 </a:t>
            </a:r>
            <a:r>
              <a:rPr altLang="es-ES" dirty="0" sz="2000" lang="en-US" smtClean="0">
                <a:latin typeface="Century Gothic" panose="020B0502020202020204" pitchFamily="34" charset="0"/>
              </a:rPr>
              <a:t>Padilla </a:t>
            </a:r>
            <a:r>
              <a:rPr altLang="es-ES" dirty="0" sz="2000" lang="en-US" smtClean="0">
                <a:latin typeface="Century Gothic" panose="020B0502020202020204" pitchFamily="34" charset="0"/>
              </a:rPr>
              <a:t>Triana </a:t>
            </a:r>
            <a:r>
              <a:rPr dirty="0" lang="es-ES" smtClean="0"/>
              <a:t>.</a:t>
            </a:r>
            <a:endParaRPr dirty="0" lang="es-E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Solsticio">
      <a:dk1>
        <a:sysClr lastClr="000000" val="windowText"/>
      </a:dk1>
      <a:lt1>
        <a:sysClr lastClr="FFFFFF" val="window"/>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r="5400000" dist="25400" rotWithShape="0">
              <a:srgbClr val="000000">
                <a:alpha val="43137"/>
              </a:srgbClr>
            </a:outerShdw>
          </a:effectLst>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8700000"/>
            </a:lightRig>
          </a:scene3d>
          <a:sp3d contourW="12700">
            <a:bevelT w="0" h="0"/>
            <a:contourClr>
              <a:schemeClr val="phClr">
                <a:shade val="80000"/>
              </a:schemeClr>
            </a:contourClr>
          </a:sp3d>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algn="tl" flip="xy" sx="90000" sy="90000" tx="0" ty="0"/>
        </a:blipFill>
      </a:bgFillStyleLst>
    </a:fmtScheme>
  </a:themeElements>
</a:theme>
</file>

<file path=ppt/theme/theme2.xml><?xml version="1.0" encoding="utf-8"?>
<a:theme xmlns:a="http://schemas.openxmlformats.org/drawingml/2006/main" name="Tema de Office">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Universidad de Artemisa  Facultad: Ingeniería y Ciencias Empresariales.</dc:title>
  <dc:creator>Osvaldo Borges</dc:creator>
  <cp:lastModifiedBy>Usuario de Windows</cp:lastModifiedBy>
  <dcterms:created xsi:type="dcterms:W3CDTF">2017-11-07T16:12:46Z</dcterms:created>
  <dcterms:modified xsi:type="dcterms:W3CDTF">2026-09-16T17:12:56Z</dcterms:modified>
</cp:coreProperties>
</file>