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9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8" r:id="rId17"/>
    <p:sldId id="289" r:id="rId1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s-MX" b="1" dirty="0"/>
              <a:t>ASIGNATURA: LENGUAJE Y TÉCNICA DE PROGRAMACIÓN III</a:t>
            </a:r>
            <a:r>
              <a:rPr lang="es-ES" dirty="0"/>
              <a:t/>
            </a:r>
            <a:br>
              <a:rPr lang="es-ES" dirty="0"/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871564" y="2023937"/>
            <a:ext cx="107031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2: Componentes Básicos y Estructuras de Control</a:t>
            </a:r>
          </a:p>
          <a:p>
            <a:pPr algn="ctr"/>
            <a:endParaRPr lang="en-US" sz="32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2025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s-ES" sz="3600" dirty="0" smtClean="0"/>
              <a:t>Sumario </a:t>
            </a:r>
            <a:endParaRPr lang="es-ES" sz="36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/>
              <a:t>Construcción </a:t>
            </a:r>
            <a:r>
              <a:rPr lang="es-ES" sz="3200" dirty="0"/>
              <a:t>de aplicaciones con componentes </a:t>
            </a:r>
            <a:r>
              <a:rPr lang="es-ES" sz="3200" dirty="0" smtClean="0"/>
              <a:t>básicos</a:t>
            </a:r>
            <a:endParaRPr lang="es-ES" sz="3200" dirty="0"/>
          </a:p>
          <a:p>
            <a:r>
              <a:rPr lang="es-ES" sz="3200" dirty="0" smtClean="0"/>
              <a:t>Estructuras </a:t>
            </a:r>
            <a:r>
              <a:rPr lang="es-ES" sz="3200" dirty="0"/>
              <a:t>de control y componentes de selección </a:t>
            </a:r>
          </a:p>
          <a:p>
            <a:r>
              <a:rPr lang="es-ES" sz="3200" dirty="0" smtClean="0"/>
              <a:t>Metodología </a:t>
            </a:r>
            <a:r>
              <a:rPr lang="es-ES" sz="3200" dirty="0"/>
              <a:t>para evitar errores en entrada de </a:t>
            </a:r>
            <a:r>
              <a:rPr lang="es-ES" sz="3200" dirty="0" smtClean="0"/>
              <a:t>datos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64145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Construcción de aplicaciones con componentes básicos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sz="3200" dirty="0" smtClean="0"/>
              <a:t>Construcción </a:t>
            </a:r>
            <a:r>
              <a:rPr lang="es-ES" sz="3200"/>
              <a:t>de </a:t>
            </a:r>
            <a:r>
              <a:rPr lang="es-ES" sz="3200"/>
              <a:t>Interfaz Gráfica de Usuario (GUI) </a:t>
            </a:r>
            <a:r>
              <a:rPr lang="es-ES" sz="3200" dirty="0"/>
              <a:t>con componentes básicos </a:t>
            </a:r>
          </a:p>
          <a:p>
            <a:pPr lvl="1"/>
            <a:r>
              <a:rPr lang="es-ES" sz="2800" dirty="0" smtClean="0"/>
              <a:t>Formulario</a:t>
            </a:r>
            <a:r>
              <a:rPr lang="es-ES" sz="2800" dirty="0"/>
              <a:t>: Ventana principal que organiza los componentes. </a:t>
            </a:r>
          </a:p>
          <a:p>
            <a:pPr lvl="1"/>
            <a:r>
              <a:rPr lang="es-ES" sz="2800" dirty="0"/>
              <a:t>Botones: Ejecutan acciones específicas (ej. “Enviar”, “Limpiar”). </a:t>
            </a:r>
          </a:p>
          <a:p>
            <a:pPr lvl="1"/>
            <a:r>
              <a:rPr lang="es-ES" sz="2800" dirty="0"/>
              <a:t>Cajas de texto: Permiten entrada de datos por el usuario. </a:t>
            </a:r>
          </a:p>
          <a:p>
            <a:pPr lvl="1"/>
            <a:r>
              <a:rPr lang="es-ES" sz="2800" dirty="0"/>
              <a:t>Ejemplo: Formulario con dos cajas de texto (nombre, edad) y un botón para mostrar un mensaje con los datos ingresados</a:t>
            </a:r>
            <a:r>
              <a:rPr lang="es-ES" sz="28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574201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s-ES" dirty="0"/>
              <a:t>Validación avanzada de </a:t>
            </a:r>
            <a:r>
              <a:rPr lang="es-ES" dirty="0" smtClean="0"/>
              <a:t>datos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sz="3200" dirty="0" smtClean="0"/>
              <a:t>Validación </a:t>
            </a:r>
            <a:r>
              <a:rPr lang="es-ES" sz="3200" dirty="0"/>
              <a:t>básica: Verificar que un campo no esté vacío. </a:t>
            </a:r>
          </a:p>
          <a:p>
            <a:pPr lvl="1"/>
            <a:r>
              <a:rPr lang="es-ES" sz="3200" dirty="0"/>
              <a:t>Validación avanzada: </a:t>
            </a:r>
          </a:p>
          <a:p>
            <a:pPr lvl="2"/>
            <a:r>
              <a:rPr lang="es-ES" sz="2800" dirty="0"/>
              <a:t>Comprobar tipo de datos (ej. solo números en el campo de edad). </a:t>
            </a:r>
          </a:p>
          <a:p>
            <a:pPr lvl="2"/>
            <a:r>
              <a:rPr lang="es-ES" sz="2800" dirty="0"/>
              <a:t>Mostrar mensajes de error si los datos son incorrectos</a:t>
            </a:r>
            <a:r>
              <a:rPr lang="es-ES" sz="28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46635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de código (en pseudocódigo):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 err="1" smtClean="0"/>
              <a:t>If</a:t>
            </a:r>
            <a:r>
              <a:rPr lang="es-ES" sz="3200" dirty="0" smtClean="0"/>
              <a:t> </a:t>
            </a:r>
            <a:r>
              <a:rPr lang="es-ES" sz="3200" dirty="0" err="1"/>
              <a:t>TextBoxNombre.Text</a:t>
            </a:r>
            <a:r>
              <a:rPr lang="es-ES" sz="3200" dirty="0"/>
              <a:t> = "" </a:t>
            </a:r>
            <a:r>
              <a:rPr lang="es-ES" sz="3200" dirty="0" err="1"/>
              <a:t>Then</a:t>
            </a:r>
            <a:r>
              <a:rPr lang="es-ES" sz="3200" dirty="0"/>
              <a:t>  </a:t>
            </a:r>
          </a:p>
          <a:p>
            <a:r>
              <a:rPr lang="es-ES" sz="3200" dirty="0"/>
              <a:t>    </a:t>
            </a:r>
            <a:r>
              <a:rPr lang="es-ES" sz="3200" dirty="0" err="1"/>
              <a:t>MessageBox</a:t>
            </a:r>
            <a:r>
              <a:rPr lang="es-ES" sz="3200" dirty="0"/>
              <a:t>("El campo nombre no puede estar vacío")  </a:t>
            </a:r>
          </a:p>
          <a:p>
            <a:r>
              <a:rPr lang="es-ES" sz="3200" dirty="0"/>
              <a:t>    </a:t>
            </a:r>
            <a:r>
              <a:rPr lang="es-ES" sz="3200" dirty="0" err="1"/>
              <a:t>TextBoxNombre.SetFocus</a:t>
            </a:r>
            <a:r>
              <a:rPr lang="es-ES" sz="3200" dirty="0"/>
              <a:t>  </a:t>
            </a:r>
          </a:p>
          <a:p>
            <a:r>
              <a:rPr lang="es-ES" sz="3200" dirty="0" err="1"/>
              <a:t>End</a:t>
            </a:r>
            <a:r>
              <a:rPr lang="es-ES" sz="3200" dirty="0"/>
              <a:t> </a:t>
            </a:r>
            <a:r>
              <a:rPr lang="es-ES" sz="3200" dirty="0" err="1"/>
              <a:t>If</a:t>
            </a:r>
            <a:r>
              <a:rPr lang="es-ES" sz="3200" dirty="0"/>
              <a:t>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99692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Ciclo controlado por el </a:t>
            </a:r>
            <a:r>
              <a:rPr lang="es-ES" dirty="0" smtClean="0"/>
              <a:t>usuario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20771" y="1859654"/>
            <a:ext cx="11029615" cy="4677504"/>
          </a:xfrm>
        </p:spPr>
        <p:txBody>
          <a:bodyPr>
            <a:normAutofit/>
          </a:bodyPr>
          <a:lstStyle/>
          <a:p>
            <a:pPr lvl="1"/>
            <a:r>
              <a:rPr lang="es-ES" sz="3200" dirty="0" smtClean="0"/>
              <a:t>Pasos </a:t>
            </a:r>
            <a:r>
              <a:rPr lang="es-ES" sz="3200" dirty="0"/>
              <a:t>metodológicos: </a:t>
            </a:r>
          </a:p>
          <a:p>
            <a:pPr lvl="2"/>
            <a:r>
              <a:rPr lang="es-ES" sz="2800" dirty="0"/>
              <a:t>Inserción de componentes en el formulario (arrastrar y soltar en el entorno). </a:t>
            </a:r>
          </a:p>
          <a:p>
            <a:pPr lvl="2"/>
            <a:r>
              <a:rPr lang="es-ES" sz="2800" dirty="0"/>
              <a:t>Configuración de propiedades (tamaño, texto, posición). </a:t>
            </a:r>
          </a:p>
          <a:p>
            <a:pPr lvl="2"/>
            <a:r>
              <a:rPr lang="es-ES" sz="2800" dirty="0"/>
              <a:t>Validación de entradas (ej. campos vacíos, formato correcto). </a:t>
            </a:r>
          </a:p>
          <a:p>
            <a:pPr lvl="2"/>
            <a:r>
              <a:rPr lang="es-ES" sz="2800" dirty="0"/>
              <a:t>Limpieza de campos tras procesar datos (ej. </a:t>
            </a:r>
            <a:r>
              <a:rPr lang="es-ES" sz="2800" dirty="0" err="1"/>
              <a:t>TextBox.Text</a:t>
            </a:r>
            <a:r>
              <a:rPr lang="es-ES" sz="2800" dirty="0"/>
              <a:t> = "").</a:t>
            </a:r>
          </a:p>
          <a:p>
            <a:pPr lvl="1"/>
            <a:r>
              <a:rPr lang="es-ES" sz="3200" dirty="0"/>
              <a:t>Ejemplo: Formulario con botón “Limpiar” que reinicia las cajas de texto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110430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 smtClean="0"/>
              <a:t>Resumen </a:t>
            </a:r>
            <a:r>
              <a:rPr lang="es-ES" dirty="0"/>
              <a:t>de aplicaciones </a:t>
            </a:r>
            <a:r>
              <a:rPr lang="es-ES" dirty="0" smtClean="0"/>
              <a:t>básicas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sz="3200" dirty="0" err="1" smtClean="0"/>
              <a:t>GUIs</a:t>
            </a:r>
            <a:r>
              <a:rPr lang="es-ES" sz="3200" dirty="0" smtClean="0"/>
              <a:t> </a:t>
            </a:r>
            <a:r>
              <a:rPr lang="es-ES" sz="3200" dirty="0"/>
              <a:t>funcionales: Combinan formularios, botones y cajas de texto. </a:t>
            </a:r>
          </a:p>
          <a:p>
            <a:pPr lvl="1"/>
            <a:r>
              <a:rPr lang="es-ES" sz="3200" dirty="0"/>
              <a:t>Validación avanzada: Verifica campos vacíos y formatos correctos. </a:t>
            </a:r>
          </a:p>
          <a:p>
            <a:pPr lvl="1"/>
            <a:r>
              <a:rPr lang="es-ES" sz="3200" dirty="0"/>
              <a:t>Ciclo controlado: Inserción, configuración, validación y limpieza</a:t>
            </a:r>
            <a:r>
              <a:rPr lang="es-ES" sz="32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8300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Estructuras de control y componentes de selección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20304"/>
          </a:xfrm>
        </p:spPr>
        <p:txBody>
          <a:bodyPr>
            <a:normAutofit fontScale="85000" lnSpcReduction="10000"/>
          </a:bodyPr>
          <a:lstStyle/>
          <a:p>
            <a:r>
              <a:rPr lang="es-ES" sz="3200" dirty="0"/>
              <a:t>Definición: Permiten ejecutar código según condiciones específicas.  </a:t>
            </a:r>
          </a:p>
          <a:p>
            <a:r>
              <a:rPr lang="es-ES" sz="3200" dirty="0"/>
              <a:t>Ejemplo en PCE: Validar si una caja de texto contiene un número válido.  </a:t>
            </a:r>
          </a:p>
          <a:p>
            <a:r>
              <a:rPr lang="es-ES" sz="3200" dirty="0"/>
              <a:t>Ejemplo de código (en pseudocódigo):  </a:t>
            </a:r>
            <a:endParaRPr lang="es-ES" sz="3200" dirty="0" smtClean="0"/>
          </a:p>
          <a:p>
            <a:pPr marL="0" indent="0">
              <a:buNone/>
            </a:pPr>
            <a:r>
              <a:rPr lang="es-ES" sz="3200" dirty="0" err="1"/>
              <a:t>If</a:t>
            </a:r>
            <a:r>
              <a:rPr lang="es-ES" sz="3200" dirty="0"/>
              <a:t> </a:t>
            </a:r>
            <a:r>
              <a:rPr lang="es-ES" sz="3200" dirty="0" err="1"/>
              <a:t>TextBoxEdad.Text</a:t>
            </a:r>
            <a:r>
              <a:rPr lang="es-ES" sz="3200" dirty="0"/>
              <a:t> &gt;= 18 </a:t>
            </a:r>
            <a:r>
              <a:rPr lang="es-ES" sz="3200" dirty="0" err="1"/>
              <a:t>Then</a:t>
            </a:r>
            <a:r>
              <a:rPr lang="es-ES" sz="3200" dirty="0"/>
              <a:t>  </a:t>
            </a:r>
          </a:p>
          <a:p>
            <a:pPr marL="0" indent="0">
              <a:buNone/>
            </a:pPr>
            <a:r>
              <a:rPr lang="es-ES" sz="3200" dirty="0"/>
              <a:t>    </a:t>
            </a:r>
            <a:r>
              <a:rPr lang="es-ES" sz="3200" dirty="0" err="1"/>
              <a:t>LabelResultado.Text</a:t>
            </a:r>
            <a:r>
              <a:rPr lang="es-ES" sz="3200" dirty="0"/>
              <a:t> = "Mayor de edad"  </a:t>
            </a:r>
          </a:p>
          <a:p>
            <a:pPr marL="0" indent="0">
              <a:buNone/>
            </a:pPr>
            <a:r>
              <a:rPr lang="es-ES" sz="3200" dirty="0" err="1"/>
              <a:t>Else</a:t>
            </a:r>
            <a:r>
              <a:rPr lang="es-ES" sz="3200" dirty="0"/>
              <a:t>  </a:t>
            </a:r>
          </a:p>
          <a:p>
            <a:pPr marL="0" indent="0">
              <a:buNone/>
            </a:pPr>
            <a:r>
              <a:rPr lang="es-ES" sz="3200" dirty="0" smtClean="0"/>
              <a:t>    </a:t>
            </a:r>
            <a:r>
              <a:rPr lang="es-ES" sz="3200" dirty="0" err="1"/>
              <a:t>LabelResultado.Text</a:t>
            </a:r>
            <a:r>
              <a:rPr lang="es-ES" sz="3200" dirty="0"/>
              <a:t> = "Menor de edad"  </a:t>
            </a:r>
          </a:p>
          <a:p>
            <a:pPr marL="0" indent="0">
              <a:buNone/>
            </a:pPr>
            <a:r>
              <a:rPr lang="es-ES" sz="3200" dirty="0" err="1"/>
              <a:t>End</a:t>
            </a:r>
            <a:r>
              <a:rPr lang="es-ES" sz="3200" dirty="0"/>
              <a:t> </a:t>
            </a:r>
            <a:r>
              <a:rPr lang="es-ES" sz="3200" dirty="0" err="1"/>
              <a:t>If</a:t>
            </a:r>
            <a:r>
              <a:rPr lang="es-ES" sz="3200" dirty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3352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RadioButton</a:t>
            </a:r>
            <a:r>
              <a:rPr lang="es-ES" dirty="0"/>
              <a:t> y </a:t>
            </a:r>
            <a:r>
              <a:rPr lang="es-ES" dirty="0" err="1"/>
              <a:t>CheckBox</a:t>
            </a:r>
            <a:r>
              <a:rPr lang="es-ES" dirty="0"/>
              <a:t> 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24051"/>
          </a:xfrm>
        </p:spPr>
        <p:txBody>
          <a:bodyPr>
            <a:noAutofit/>
          </a:bodyPr>
          <a:lstStyle/>
          <a:p>
            <a:r>
              <a:rPr lang="es-ES" sz="2800" dirty="0" err="1" smtClean="0"/>
              <a:t>RadioButton</a:t>
            </a:r>
            <a:r>
              <a:rPr lang="es-ES" sz="2800" dirty="0"/>
              <a:t>: Permite seleccionar una opción de un grupo (ej. género: masculino/femenino).  </a:t>
            </a:r>
          </a:p>
          <a:p>
            <a:r>
              <a:rPr lang="es-ES" sz="2800" dirty="0" err="1"/>
              <a:t>CheckBox</a:t>
            </a:r>
            <a:r>
              <a:rPr lang="es-ES" sz="2800" dirty="0"/>
              <a:t>: Permite múltiples selecciones (ej. intereses: deportes, música).  </a:t>
            </a:r>
          </a:p>
          <a:p>
            <a:r>
              <a:rPr lang="es-ES" sz="2800" dirty="0"/>
              <a:t>Propiedades: </a:t>
            </a:r>
            <a:endParaRPr lang="es-ES" sz="2800" dirty="0" smtClean="0"/>
          </a:p>
          <a:p>
            <a:pPr lvl="1"/>
            <a:r>
              <a:rPr lang="es-ES" sz="2400" dirty="0" err="1" smtClean="0"/>
              <a:t>Checked</a:t>
            </a:r>
            <a:r>
              <a:rPr lang="es-ES" sz="2400" dirty="0"/>
              <a:t>: Indica si está seleccionado.  </a:t>
            </a:r>
          </a:p>
          <a:p>
            <a:pPr lvl="1"/>
            <a:r>
              <a:rPr lang="es-ES" sz="2400" dirty="0" err="1"/>
              <a:t>Enabled</a:t>
            </a:r>
            <a:r>
              <a:rPr lang="es-ES" sz="2400" dirty="0"/>
              <a:t>: Habilita o deshabilita el componente.</a:t>
            </a:r>
          </a:p>
          <a:p>
            <a:r>
              <a:rPr lang="es-ES" sz="2800" dirty="0" smtClean="0"/>
              <a:t>Ejemplo</a:t>
            </a:r>
            <a:r>
              <a:rPr lang="es-ES" sz="2800" dirty="0"/>
              <a:t>: </a:t>
            </a:r>
            <a:r>
              <a:rPr lang="es-ES" sz="2800" dirty="0" err="1"/>
              <a:t>RadioButton</a:t>
            </a:r>
            <a:r>
              <a:rPr lang="es-ES" sz="2800" dirty="0"/>
              <a:t> para seleccionar género, </a:t>
            </a:r>
            <a:r>
              <a:rPr lang="es-ES" sz="2800" dirty="0" err="1"/>
              <a:t>CheckBox</a:t>
            </a:r>
            <a:r>
              <a:rPr lang="es-ES" sz="2800" dirty="0"/>
              <a:t> para elegir hobbies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11117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Métodos de componentes de selección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236346"/>
          </a:xfrm>
        </p:spPr>
        <p:txBody>
          <a:bodyPr>
            <a:noAutofit/>
          </a:bodyPr>
          <a:lstStyle/>
          <a:p>
            <a:pPr lvl="1"/>
            <a:r>
              <a:rPr lang="es-ES" sz="2800" dirty="0" err="1" smtClean="0"/>
              <a:t>Checked</a:t>
            </a:r>
            <a:r>
              <a:rPr lang="es-ES" sz="2800" dirty="0"/>
              <a:t>: </a:t>
            </a:r>
            <a:r>
              <a:rPr lang="es-ES" sz="2800" dirty="0" smtClean="0"/>
              <a:t> Verifica </a:t>
            </a:r>
            <a:r>
              <a:rPr lang="es-ES" sz="2800" dirty="0"/>
              <a:t>o establece el estado de selección (True/False). </a:t>
            </a:r>
          </a:p>
          <a:p>
            <a:pPr lvl="1"/>
            <a:r>
              <a:rPr lang="es-ES" sz="2800" dirty="0" err="1"/>
              <a:t>Enabled</a:t>
            </a:r>
            <a:r>
              <a:rPr lang="es-ES" sz="2800" dirty="0"/>
              <a:t>: Activa o desactiva el componente. </a:t>
            </a:r>
          </a:p>
          <a:p>
            <a:pPr lvl="1"/>
            <a:r>
              <a:rPr lang="es-ES" sz="2800" dirty="0"/>
              <a:t>Ejemplo de código: </a:t>
            </a:r>
            <a:endParaRPr lang="es-ES" sz="2800" dirty="0" smtClean="0"/>
          </a:p>
          <a:p>
            <a:pPr marL="324000" lvl="1" indent="0">
              <a:buNone/>
            </a:pPr>
            <a:r>
              <a:rPr lang="es-ES" sz="2800" dirty="0" err="1"/>
              <a:t>If</a:t>
            </a:r>
            <a:r>
              <a:rPr lang="es-ES" sz="2800" dirty="0"/>
              <a:t> </a:t>
            </a:r>
            <a:r>
              <a:rPr lang="es-ES" sz="2800" dirty="0" err="1"/>
              <a:t>RadioButtonMasculino.Checked</a:t>
            </a:r>
            <a:r>
              <a:rPr lang="es-ES" sz="2800" dirty="0"/>
              <a:t> </a:t>
            </a:r>
            <a:r>
              <a:rPr lang="es-ES" sz="2800" dirty="0" err="1"/>
              <a:t>Then</a:t>
            </a:r>
            <a:r>
              <a:rPr lang="es-ES" sz="2800" dirty="0"/>
              <a:t>  </a:t>
            </a:r>
          </a:p>
          <a:p>
            <a:pPr marL="324000" lvl="1" indent="0">
              <a:buNone/>
            </a:pPr>
            <a:r>
              <a:rPr lang="es-ES" sz="2800" dirty="0"/>
              <a:t>    </a:t>
            </a:r>
            <a:r>
              <a:rPr lang="es-ES" sz="2800" dirty="0" err="1"/>
              <a:t>LabelResultado.Text</a:t>
            </a:r>
            <a:r>
              <a:rPr lang="es-ES" sz="2800" dirty="0"/>
              <a:t> = "Género: Masculino"  </a:t>
            </a:r>
          </a:p>
          <a:p>
            <a:pPr marL="324000" lvl="1" indent="0">
              <a:buNone/>
            </a:pPr>
            <a:r>
              <a:rPr lang="es-ES" sz="2800" dirty="0" err="1"/>
              <a:t>ElseIf</a:t>
            </a:r>
            <a:r>
              <a:rPr lang="es-ES" sz="2800" dirty="0"/>
              <a:t> </a:t>
            </a:r>
            <a:r>
              <a:rPr lang="es-ES" sz="2800" dirty="0" err="1"/>
              <a:t>RadioButtonFemenino.Checked</a:t>
            </a:r>
            <a:r>
              <a:rPr lang="es-ES" sz="2800" dirty="0"/>
              <a:t> </a:t>
            </a:r>
            <a:r>
              <a:rPr lang="es-ES" sz="2800" dirty="0" err="1"/>
              <a:t>Then</a:t>
            </a:r>
            <a:r>
              <a:rPr lang="es-ES" sz="2800" dirty="0"/>
              <a:t>  </a:t>
            </a:r>
          </a:p>
          <a:p>
            <a:pPr marL="324000" lvl="1" indent="0">
              <a:buNone/>
            </a:pPr>
            <a:r>
              <a:rPr lang="es-ES" sz="2800" dirty="0"/>
              <a:t>    </a:t>
            </a:r>
            <a:r>
              <a:rPr lang="es-ES" sz="2800" dirty="0" err="1"/>
              <a:t>LabelResultado.Text</a:t>
            </a:r>
            <a:r>
              <a:rPr lang="es-ES" sz="2800" dirty="0"/>
              <a:t> = "Género: Femenino"  </a:t>
            </a:r>
          </a:p>
          <a:p>
            <a:pPr marL="324000" lvl="1" indent="0">
              <a:buNone/>
            </a:pPr>
            <a:r>
              <a:rPr lang="es-ES" sz="2800" dirty="0" err="1"/>
              <a:t>End</a:t>
            </a:r>
            <a:r>
              <a:rPr lang="es-ES" sz="2800" dirty="0"/>
              <a:t> </a:t>
            </a:r>
            <a:r>
              <a:rPr lang="es-ES" sz="2800" dirty="0" err="1"/>
              <a:t>If</a:t>
            </a:r>
            <a:r>
              <a:rPr lang="es-E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99180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Resumen de estructuras y componentes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just"/>
            <a:r>
              <a:rPr lang="es-ES" sz="3200" dirty="0" smtClean="0"/>
              <a:t>Estructuras </a:t>
            </a:r>
            <a:r>
              <a:rPr lang="es-ES" sz="3200" dirty="0"/>
              <a:t>condicionales: Controlan el flujo con </a:t>
            </a:r>
            <a:r>
              <a:rPr lang="es-ES" sz="3200" dirty="0" err="1"/>
              <a:t>if-then-else</a:t>
            </a:r>
            <a:r>
              <a:rPr lang="es-ES" sz="3200" dirty="0"/>
              <a:t>. </a:t>
            </a:r>
          </a:p>
          <a:p>
            <a:pPr lvl="1" algn="just"/>
            <a:r>
              <a:rPr lang="es-ES" sz="3200" dirty="0"/>
              <a:t>Componentes de selección: </a:t>
            </a:r>
            <a:r>
              <a:rPr lang="es-ES" sz="3200" dirty="0" err="1"/>
              <a:t>RadioButton</a:t>
            </a:r>
            <a:r>
              <a:rPr lang="es-ES" sz="3200" dirty="0"/>
              <a:t> (opción única), </a:t>
            </a:r>
            <a:r>
              <a:rPr lang="es-ES" sz="3200" dirty="0" err="1"/>
              <a:t>CheckBox</a:t>
            </a:r>
            <a:r>
              <a:rPr lang="es-ES" sz="3200" dirty="0"/>
              <a:t> (múltiples opciones). </a:t>
            </a:r>
          </a:p>
          <a:p>
            <a:pPr lvl="1" algn="just"/>
            <a:r>
              <a:rPr lang="es-ES" sz="3200" dirty="0"/>
              <a:t>Propiedades y métodos: </a:t>
            </a:r>
            <a:r>
              <a:rPr lang="es-ES" sz="3200" dirty="0" err="1"/>
              <a:t>Checked</a:t>
            </a:r>
            <a:r>
              <a:rPr lang="es-ES" sz="3200" dirty="0"/>
              <a:t>, </a:t>
            </a:r>
            <a:r>
              <a:rPr lang="es-ES" sz="3200" dirty="0" err="1"/>
              <a:t>Enabled</a:t>
            </a:r>
            <a:r>
              <a:rPr lang="es-ES" sz="3200" dirty="0"/>
              <a:t> para interacción dinámica</a:t>
            </a:r>
            <a:r>
              <a:rPr lang="es-ES" sz="32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57770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Metodología para evitar errores en entrada de </a:t>
            </a:r>
            <a:r>
              <a:rPr lang="es-ES" dirty="0" smtClean="0"/>
              <a:t>datos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algn="just"/>
            <a:r>
              <a:rPr lang="es-ES" sz="3200" dirty="0" smtClean="0"/>
              <a:t>Uso </a:t>
            </a:r>
            <a:r>
              <a:rPr lang="es-ES" sz="3200" dirty="0"/>
              <a:t>de </a:t>
            </a:r>
            <a:r>
              <a:rPr lang="es-ES" sz="3200" dirty="0" err="1"/>
              <a:t>RadioButton</a:t>
            </a:r>
            <a:r>
              <a:rPr lang="es-ES" sz="3200" dirty="0"/>
              <a:t> y </a:t>
            </a:r>
            <a:r>
              <a:rPr lang="es-ES" sz="3200" dirty="0" err="1"/>
              <a:t>ComboBox</a:t>
            </a:r>
            <a:r>
              <a:rPr lang="es-ES" sz="3200" dirty="0"/>
              <a:t> para entradas controladas: </a:t>
            </a:r>
          </a:p>
          <a:p>
            <a:pPr lvl="2" algn="just"/>
            <a:r>
              <a:rPr lang="es-ES" sz="2800" dirty="0"/>
              <a:t>Ejemplo: </a:t>
            </a:r>
            <a:r>
              <a:rPr lang="es-ES" sz="2800" dirty="0" err="1"/>
              <a:t>ComboBox</a:t>
            </a:r>
            <a:r>
              <a:rPr lang="es-ES" sz="2800" dirty="0"/>
              <a:t> con opciones predefinidas (ej. “Masculino”, “Femenino”) en lugar de caja de texto.</a:t>
            </a:r>
          </a:p>
          <a:p>
            <a:pPr lvl="1" algn="just"/>
            <a:r>
              <a:rPr lang="es-ES" sz="3200" dirty="0"/>
              <a:t>Ventajas: Reduce errores tipográficos y simplifica la validación. </a:t>
            </a:r>
          </a:p>
          <a:p>
            <a:pPr lvl="1" algn="just"/>
            <a:r>
              <a:rPr lang="es-ES" sz="3200" dirty="0"/>
              <a:t>Ejemplo: Formulario con </a:t>
            </a:r>
            <a:r>
              <a:rPr lang="es-ES" sz="3200" dirty="0" err="1"/>
              <a:t>ComboBox</a:t>
            </a:r>
            <a:r>
              <a:rPr lang="es-ES" sz="3200" dirty="0"/>
              <a:t> para seleccionar país, evitando entradas incorrectas</a:t>
            </a:r>
            <a:r>
              <a:rPr lang="es-ES" sz="3200" dirty="0" smtClean="0"/>
              <a:t>.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4150826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Introducción a la depuración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/>
            <a:r>
              <a:rPr lang="es-ES" sz="3200" dirty="0" smtClean="0"/>
              <a:t>Definición</a:t>
            </a:r>
            <a:r>
              <a:rPr lang="es-ES" sz="3200" dirty="0"/>
              <a:t>: Proceso de identificar y corregir errores en el código. </a:t>
            </a:r>
          </a:p>
          <a:p>
            <a:pPr lvl="1"/>
            <a:r>
              <a:rPr lang="es-ES" sz="3200" dirty="0"/>
              <a:t>Técnicas básicas: </a:t>
            </a:r>
          </a:p>
          <a:p>
            <a:pPr lvl="2"/>
            <a:r>
              <a:rPr lang="es-ES" sz="2800" dirty="0"/>
              <a:t>Uso de puntos de interrupción (</a:t>
            </a:r>
            <a:r>
              <a:rPr lang="es-ES" sz="2800" dirty="0" err="1"/>
              <a:t>breakpoints</a:t>
            </a:r>
            <a:r>
              <a:rPr lang="es-ES" sz="2800" dirty="0"/>
              <a:t>) en el entorno de desarrollo. </a:t>
            </a:r>
          </a:p>
          <a:p>
            <a:pPr lvl="2"/>
            <a:r>
              <a:rPr lang="es-ES" sz="2800" dirty="0"/>
              <a:t>Visualización de valores de variables durante ejecución.</a:t>
            </a:r>
          </a:p>
          <a:p>
            <a:pPr lvl="1"/>
            <a:r>
              <a:rPr lang="es-ES" sz="3200" dirty="0"/>
              <a:t>Ejemplo: Depurar un formulario para verificar por qué un campo no valida correctamente</a:t>
            </a:r>
            <a:r>
              <a:rPr lang="es-ES" sz="3200" dirty="0" smtClean="0"/>
              <a:t>.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84804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Ejemplo </a:t>
            </a:r>
            <a:r>
              <a:rPr lang="es-ES" dirty="0" smtClean="0"/>
              <a:t>práctico: </a:t>
            </a:r>
            <a:r>
              <a:rPr lang="es-ES" dirty="0"/>
              <a:t>Aplicación con validación y selección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s-ES" sz="3600" dirty="0" smtClean="0"/>
              <a:t>Escenario</a:t>
            </a:r>
            <a:r>
              <a:rPr lang="es-ES" sz="3600" dirty="0"/>
              <a:t>: Formulario con: </a:t>
            </a:r>
          </a:p>
          <a:p>
            <a:pPr lvl="2"/>
            <a:r>
              <a:rPr lang="es-ES" sz="3200" dirty="0"/>
              <a:t>Caja de texto para edad (validar que sea numérica). </a:t>
            </a:r>
          </a:p>
          <a:p>
            <a:pPr lvl="2"/>
            <a:r>
              <a:rPr lang="es-ES" sz="3200" dirty="0" err="1"/>
              <a:t>RadioButton</a:t>
            </a:r>
            <a:r>
              <a:rPr lang="es-ES" sz="3200" dirty="0"/>
              <a:t> para género (Masculino/Femenino). </a:t>
            </a:r>
          </a:p>
          <a:p>
            <a:pPr lvl="2"/>
            <a:r>
              <a:rPr lang="es-ES" sz="3200" dirty="0"/>
              <a:t>Botón para procesar datos y mostrar resultado en una etiqueta</a:t>
            </a:r>
            <a:r>
              <a:rPr lang="es-ES" sz="32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3289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Código de ejemplo (en pseudocódigo):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93020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err="1"/>
              <a:t>If</a:t>
            </a:r>
            <a:r>
              <a:rPr lang="es-ES" sz="2800" dirty="0"/>
              <a:t> </a:t>
            </a:r>
            <a:r>
              <a:rPr lang="es-ES" sz="2800" dirty="0" err="1"/>
              <a:t>IsNumeric</a:t>
            </a:r>
            <a:r>
              <a:rPr lang="es-ES" sz="2800" dirty="0"/>
              <a:t>(</a:t>
            </a:r>
            <a:r>
              <a:rPr lang="es-ES" sz="2800" dirty="0" err="1"/>
              <a:t>TextBoxEdad.Text</a:t>
            </a:r>
            <a:r>
              <a:rPr lang="es-ES" sz="2800" dirty="0"/>
              <a:t>) </a:t>
            </a:r>
            <a:r>
              <a:rPr lang="es-ES" sz="2800" dirty="0" err="1"/>
              <a:t>Then</a:t>
            </a:r>
            <a:r>
              <a:rPr lang="es-ES" sz="2800" dirty="0"/>
              <a:t>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    </a:t>
            </a:r>
            <a:r>
              <a:rPr lang="es-ES" sz="2800" dirty="0" err="1"/>
              <a:t>If</a:t>
            </a:r>
            <a:r>
              <a:rPr lang="es-ES" sz="2800" dirty="0"/>
              <a:t> </a:t>
            </a:r>
            <a:r>
              <a:rPr lang="es-ES" sz="2800" dirty="0" err="1"/>
              <a:t>RadioButtonMasculino.Checked</a:t>
            </a:r>
            <a:r>
              <a:rPr lang="es-ES" sz="2800" dirty="0"/>
              <a:t> </a:t>
            </a:r>
            <a:r>
              <a:rPr lang="es-ES" sz="2800" dirty="0" err="1"/>
              <a:t>Then</a:t>
            </a:r>
            <a:r>
              <a:rPr lang="es-ES" sz="2800" dirty="0"/>
              <a:t>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        </a:t>
            </a:r>
            <a:r>
              <a:rPr lang="es-ES" sz="2800" dirty="0" err="1"/>
              <a:t>LabelResultado.Text</a:t>
            </a:r>
            <a:r>
              <a:rPr lang="es-ES" sz="2800" dirty="0"/>
              <a:t> = "Hombre, " &amp; </a:t>
            </a:r>
            <a:r>
              <a:rPr lang="es-ES" sz="2800" dirty="0" err="1"/>
              <a:t>TextBoxEdad.Text</a:t>
            </a:r>
            <a:r>
              <a:rPr lang="es-ES" sz="2800" dirty="0"/>
              <a:t> &amp; " años"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    </a:t>
            </a:r>
            <a:r>
              <a:rPr lang="es-ES" sz="2800" dirty="0" err="1"/>
              <a:t>Else</a:t>
            </a:r>
            <a:r>
              <a:rPr lang="es-ES" sz="2800" dirty="0"/>
              <a:t>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        </a:t>
            </a:r>
            <a:r>
              <a:rPr lang="es-ES" sz="2800" dirty="0" err="1"/>
              <a:t>LabelResultado.Text</a:t>
            </a:r>
            <a:r>
              <a:rPr lang="es-ES" sz="2800" dirty="0"/>
              <a:t> = "Mujer, " &amp; </a:t>
            </a:r>
            <a:r>
              <a:rPr lang="es-ES" sz="2800" dirty="0" err="1"/>
              <a:t>TextBoxEdad.Text</a:t>
            </a:r>
            <a:r>
              <a:rPr lang="es-ES" sz="2800" dirty="0"/>
              <a:t> &amp; " años"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    </a:t>
            </a:r>
            <a:r>
              <a:rPr lang="es-ES" sz="2800" dirty="0" err="1"/>
              <a:t>End</a:t>
            </a:r>
            <a:r>
              <a:rPr lang="es-ES" sz="2800" dirty="0"/>
              <a:t> </a:t>
            </a:r>
            <a:r>
              <a:rPr lang="es-ES" sz="2800" dirty="0" err="1"/>
              <a:t>If</a:t>
            </a:r>
            <a:r>
              <a:rPr lang="es-ES" sz="2800" dirty="0"/>
              <a:t>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err="1"/>
              <a:t>Else</a:t>
            </a:r>
            <a:r>
              <a:rPr lang="es-ES" sz="2800" dirty="0"/>
              <a:t>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    </a:t>
            </a:r>
            <a:r>
              <a:rPr lang="es-ES" sz="2800" dirty="0" err="1"/>
              <a:t>MessageBox</a:t>
            </a:r>
            <a:r>
              <a:rPr lang="es-ES" sz="2800" dirty="0"/>
              <a:t>("Ingrese una edad válida")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    </a:t>
            </a:r>
            <a:r>
              <a:rPr lang="es-ES" sz="2800" dirty="0" err="1"/>
              <a:t>TextBoxEdad.SetFocus</a:t>
            </a:r>
            <a:r>
              <a:rPr lang="es-ES" sz="2800" dirty="0"/>
              <a:t> 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 err="1"/>
              <a:t>End</a:t>
            </a:r>
            <a:r>
              <a:rPr lang="es-ES" sz="2800" dirty="0"/>
              <a:t> </a:t>
            </a:r>
            <a:r>
              <a:rPr lang="es-ES" sz="2800" dirty="0" err="1"/>
              <a:t>If</a:t>
            </a:r>
            <a:r>
              <a:rPr lang="es-E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49937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Resumen de metodología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z="3200" dirty="0"/>
              <a:t>Componentes como </a:t>
            </a:r>
            <a:r>
              <a:rPr lang="es-ES" sz="3200" dirty="0" err="1"/>
              <a:t>RadioButton</a:t>
            </a:r>
            <a:r>
              <a:rPr lang="es-ES" sz="3200" dirty="0"/>
              <a:t> y </a:t>
            </a:r>
            <a:r>
              <a:rPr lang="es-ES" sz="3200" dirty="0" err="1"/>
              <a:t>ComboBox</a:t>
            </a:r>
            <a:r>
              <a:rPr lang="es-ES" sz="3200" dirty="0"/>
              <a:t>: Reducen errores en entradas. </a:t>
            </a:r>
          </a:p>
          <a:p>
            <a:r>
              <a:rPr lang="es-ES" sz="3200" dirty="0"/>
              <a:t>Depuración: Identifica y corrige errores mediante </a:t>
            </a:r>
            <a:r>
              <a:rPr lang="es-ES" sz="3200" dirty="0" err="1"/>
              <a:t>breakpoints</a:t>
            </a:r>
            <a:r>
              <a:rPr lang="es-ES" sz="3200" dirty="0"/>
              <a:t> y monitoreo. </a:t>
            </a:r>
          </a:p>
          <a:p>
            <a:r>
              <a:rPr lang="es-ES" sz="3200" dirty="0"/>
              <a:t>Aplicaciones: Combinan validación y selección para interfaces robustas</a:t>
            </a:r>
            <a:r>
              <a:rPr lang="es-ES" sz="3200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988416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s-ES" dirty="0"/>
              <a:t>Preguntas y respuestas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s-ES" sz="3200" dirty="0"/>
              <a:t>¿Cómo ayudan los componentes de selección a reducir errores en comparación con cajas de texto?  </a:t>
            </a:r>
          </a:p>
          <a:p>
            <a:pPr lvl="1"/>
            <a:r>
              <a:rPr lang="es-ES" sz="3200" dirty="0"/>
              <a:t>¿Qué ventajas tiene usar estructuras condicionales en PCE?  </a:t>
            </a:r>
          </a:p>
          <a:p>
            <a:pPr lvl="1"/>
            <a:r>
              <a:rPr lang="es-ES" sz="3200" dirty="0"/>
              <a:t>¿Qué problemas han encontrado al validar datos en una GUI</a:t>
            </a:r>
            <a:r>
              <a:rPr lang="es-ES" sz="3200" dirty="0" smtClean="0"/>
              <a:t>?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277130534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258</TotalTime>
  <Words>819</Words>
  <Application>Microsoft Office PowerPoint</Application>
  <PresentationFormat>Panorámica</PresentationFormat>
  <Paragraphs>101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Calibri</vt:lpstr>
      <vt:lpstr>Gill Sans MT</vt:lpstr>
      <vt:lpstr>Wingdings 2</vt:lpstr>
      <vt:lpstr>Dividendo</vt:lpstr>
      <vt:lpstr>ASIGNATURA: LENGUAJE Y TÉCNICA DE PROGRAMACIÓN III </vt:lpstr>
      <vt:lpstr>Sumario </vt:lpstr>
      <vt:lpstr>Construcción de aplicaciones con componentes básicos </vt:lpstr>
      <vt:lpstr>Validación avanzada de datos</vt:lpstr>
      <vt:lpstr>Ejemplo de código (en pseudocódigo): </vt:lpstr>
      <vt:lpstr>Ciclo controlado por el usuario</vt:lpstr>
      <vt:lpstr>Resumen de aplicaciones básicas</vt:lpstr>
      <vt:lpstr>Estructuras de control y componentes de selección </vt:lpstr>
      <vt:lpstr>RadioButton y CheckBox  </vt:lpstr>
      <vt:lpstr>Métodos de componentes de selección </vt:lpstr>
      <vt:lpstr>Resumen de estructuras y componentes </vt:lpstr>
      <vt:lpstr>Metodología para evitar errores en entrada de datos</vt:lpstr>
      <vt:lpstr>Introducción a la depuración </vt:lpstr>
      <vt:lpstr>Ejemplo práctico: Aplicación con validación y selección </vt:lpstr>
      <vt:lpstr>Código de ejemplo (en pseudocódigo): </vt:lpstr>
      <vt:lpstr>Resumen de metodología </vt:lpstr>
      <vt:lpstr>Preguntas y respuestas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Artemisa PC</cp:lastModifiedBy>
  <cp:revision>39</cp:revision>
  <dcterms:created xsi:type="dcterms:W3CDTF">2025-09-05T22:17:33Z</dcterms:created>
  <dcterms:modified xsi:type="dcterms:W3CDTF">2026-10-03T03:09:31Z</dcterms:modified>
</cp:coreProperties>
</file>