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29" r:id="rId2"/>
    <p:sldId id="328" r:id="rId3"/>
    <p:sldId id="312" r:id="rId4"/>
    <p:sldId id="315" r:id="rId5"/>
    <p:sldId id="372" r:id="rId6"/>
    <p:sldId id="373" r:id="rId7"/>
    <p:sldId id="374" r:id="rId8"/>
    <p:sldId id="375" r:id="rId9"/>
    <p:sldId id="377" r:id="rId10"/>
    <p:sldId id="378" r:id="rId11"/>
    <p:sldId id="379" r:id="rId12"/>
    <p:sldId id="383" r:id="rId13"/>
    <p:sldId id="380" r:id="rId14"/>
    <p:sldId id="356" r:id="rId15"/>
    <p:sldId id="357" r:id="rId16"/>
    <p:sldId id="358" r:id="rId17"/>
    <p:sldId id="382" r:id="rId18"/>
    <p:sldId id="359" r:id="rId19"/>
    <p:sldId id="384" r:id="rId20"/>
    <p:sldId id="385" r:id="rId21"/>
    <p:sldId id="398" r:id="rId22"/>
    <p:sldId id="387" r:id="rId23"/>
    <p:sldId id="388" r:id="rId24"/>
    <p:sldId id="389" r:id="rId25"/>
    <p:sldId id="390" r:id="rId26"/>
    <p:sldId id="362" r:id="rId27"/>
    <p:sldId id="391" r:id="rId28"/>
    <p:sldId id="392" r:id="rId29"/>
    <p:sldId id="393" r:id="rId30"/>
    <p:sldId id="364" r:id="rId31"/>
    <p:sldId id="363" r:id="rId32"/>
    <p:sldId id="394" r:id="rId33"/>
    <p:sldId id="395" r:id="rId34"/>
    <p:sldId id="366" r:id="rId35"/>
    <p:sldId id="368" r:id="rId36"/>
    <p:sldId id="399" r:id="rId37"/>
    <p:sldId id="396" r:id="rId38"/>
    <p:sldId id="352" r:id="rId39"/>
    <p:sldId id="307" r:id="rId40"/>
    <p:sldId id="397" r:id="rId41"/>
    <p:sldId id="353" r:id="rId42"/>
    <p:sldId id="309" r:id="rId43"/>
    <p:sldId id="354" r:id="rId44"/>
    <p:sldId id="355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69E"/>
    <a:srgbClr val="FD77F7"/>
    <a:srgbClr val="11F606"/>
    <a:srgbClr val="FCF0DA"/>
    <a:srgbClr val="A973BF"/>
    <a:srgbClr val="2C4881"/>
    <a:srgbClr val="425972"/>
    <a:srgbClr val="113F71"/>
    <a:srgbClr val="FBFB15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7" autoAdjust="0"/>
    <p:restoredTop sz="94660" autoAdjust="0"/>
  </p:normalViewPr>
  <p:slideViewPr>
    <p:cSldViewPr>
      <p:cViewPr varScale="1">
        <p:scale>
          <a:sx n="58" d="100"/>
          <a:sy n="58" d="100"/>
        </p:scale>
        <p:origin x="184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11DB14-8DB1-4FC8-8873-87BEE6215B7A}" type="doc">
      <dgm:prSet loTypeId="urn:microsoft.com/office/officeart/2005/8/layout/matrix2" loCatId="matrix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MX"/>
        </a:p>
      </dgm:t>
    </dgm:pt>
    <dgm:pt modelId="{16D1379E-F178-4427-BFFC-280F329697A6}">
      <dgm:prSet phldrT="[Texto]" custT="1"/>
      <dgm:spPr>
        <a:solidFill>
          <a:srgbClr val="11F606"/>
        </a:solidFill>
      </dgm:spPr>
      <dgm:t>
        <a:bodyPr/>
        <a:lstStyle/>
        <a:p>
          <a:r>
            <a:rPr lang="es-MX" sz="2000" b="1" dirty="0" smtClean="0">
              <a:solidFill>
                <a:schemeClr val="tx2"/>
              </a:solidFill>
              <a:latin typeface="+mn-lt"/>
            </a:rPr>
            <a:t>Segmentación geográfica </a:t>
          </a:r>
          <a:endParaRPr lang="es-MX" sz="2000" b="1" dirty="0">
            <a:solidFill>
              <a:schemeClr val="tx2"/>
            </a:solidFill>
            <a:latin typeface="+mn-lt"/>
          </a:endParaRPr>
        </a:p>
      </dgm:t>
    </dgm:pt>
    <dgm:pt modelId="{E2C4A957-A0DC-455F-88BF-7F572DDBDD2D}" type="parTrans" cxnId="{DE164B04-F3A2-47C8-A353-97FB9874D8EF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9642DFA1-7F84-4D8C-BC9E-BE80DACC2F2C}" type="sibTrans" cxnId="{DE164B04-F3A2-47C8-A353-97FB9874D8EF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47DFC5F7-1EB8-40F2-AFA7-FFB99AA7DC6D}">
      <dgm:prSet phldrT="[Texto]" custT="1"/>
      <dgm:spPr/>
      <dgm:t>
        <a:bodyPr/>
        <a:lstStyle/>
        <a:p>
          <a:r>
            <a:rPr lang="es-MX" sz="2000" b="1" dirty="0" smtClean="0">
              <a:solidFill>
                <a:schemeClr val="tx2"/>
              </a:solidFill>
              <a:latin typeface="+mn-lt"/>
            </a:rPr>
            <a:t>Segmentación conductual </a:t>
          </a:r>
          <a:endParaRPr lang="es-MX" sz="2000" b="1" dirty="0">
            <a:solidFill>
              <a:schemeClr val="tx2"/>
            </a:solidFill>
            <a:latin typeface="+mn-lt"/>
          </a:endParaRPr>
        </a:p>
      </dgm:t>
    </dgm:pt>
    <dgm:pt modelId="{AE34444C-98A6-4918-ABE1-5D83EA9B85B0}" type="parTrans" cxnId="{BCD55900-698D-4F88-8A11-89D208366F20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F9C648C6-746A-492F-853E-F4184ED2C38E}" type="sibTrans" cxnId="{BCD55900-698D-4F88-8A11-89D208366F20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EFF601C4-D9B9-4DCC-A146-20701631D103}">
      <dgm:prSet phldrT="[Texto]" custT="1"/>
      <dgm:spPr>
        <a:solidFill>
          <a:srgbClr val="FD77F7"/>
        </a:solidFill>
      </dgm:spPr>
      <dgm:t>
        <a:bodyPr/>
        <a:lstStyle/>
        <a:p>
          <a:r>
            <a:rPr lang="es-MX" sz="2000" b="1" dirty="0" smtClean="0">
              <a:solidFill>
                <a:schemeClr val="tx2"/>
              </a:solidFill>
              <a:latin typeface="+mn-lt"/>
            </a:rPr>
            <a:t>Segmentación demográfica </a:t>
          </a:r>
          <a:endParaRPr lang="es-MX" sz="2000" b="1" dirty="0">
            <a:solidFill>
              <a:schemeClr val="tx2"/>
            </a:solidFill>
            <a:latin typeface="+mn-lt"/>
          </a:endParaRPr>
        </a:p>
      </dgm:t>
    </dgm:pt>
    <dgm:pt modelId="{D94B1DE5-C987-4B40-8C15-E3E0F182480D}" type="parTrans" cxnId="{E710A882-7AD3-4049-947F-4D5A37D09AD7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BFBEB5A8-1DB8-4327-9D97-31A49D02CE7C}" type="sibTrans" cxnId="{E710A882-7AD3-4049-947F-4D5A37D09AD7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6A1F9B50-4151-485E-848F-1111B3B2587C}">
      <dgm:prSet phldrT="[Texto]" custT="1"/>
      <dgm:spPr>
        <a:solidFill>
          <a:srgbClr val="FCC69E"/>
        </a:solidFill>
      </dgm:spPr>
      <dgm:t>
        <a:bodyPr/>
        <a:lstStyle/>
        <a:p>
          <a:r>
            <a:rPr lang="es-MX" sz="2000" b="1" dirty="0" smtClean="0">
              <a:solidFill>
                <a:schemeClr val="tx2"/>
              </a:solidFill>
              <a:latin typeface="+mn-lt"/>
            </a:rPr>
            <a:t>Segmentación psicográfica </a:t>
          </a:r>
          <a:endParaRPr lang="es-MX" sz="2000" b="1" dirty="0">
            <a:solidFill>
              <a:schemeClr val="tx2"/>
            </a:solidFill>
            <a:latin typeface="+mn-lt"/>
          </a:endParaRPr>
        </a:p>
      </dgm:t>
    </dgm:pt>
    <dgm:pt modelId="{6A50A219-6F31-4392-B778-C7C27CBA3447}" type="parTrans" cxnId="{393BF403-67F1-47CB-B52D-17A48AD1F211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A075C2B5-9608-4EC6-A055-8881100A1A59}" type="sibTrans" cxnId="{393BF403-67F1-47CB-B52D-17A48AD1F211}">
      <dgm:prSet/>
      <dgm:spPr/>
      <dgm:t>
        <a:bodyPr/>
        <a:lstStyle/>
        <a:p>
          <a:endParaRPr lang="es-MX" sz="1800" b="1">
            <a:solidFill>
              <a:schemeClr val="tx2"/>
            </a:solidFill>
            <a:latin typeface="+mn-lt"/>
          </a:endParaRPr>
        </a:p>
      </dgm:t>
    </dgm:pt>
    <dgm:pt modelId="{8D86E837-6871-47BE-954A-55B86308888F}" type="pres">
      <dgm:prSet presAssocID="{E311DB14-8DB1-4FC8-8873-87BEE6215B7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00A7605-48F9-48D8-889E-0BB747035E0D}" type="pres">
      <dgm:prSet presAssocID="{E311DB14-8DB1-4FC8-8873-87BEE6215B7A}" presName="axisShape" presStyleLbl="bgShp" presStyleIdx="0" presStyleCnt="1" custScaleX="137370" custLinFactNeighborX="-685" custLinFactNeighborY="0"/>
      <dgm:spPr>
        <a:solidFill>
          <a:schemeClr val="tx1"/>
        </a:solidFill>
      </dgm:spPr>
      <dgm:t>
        <a:bodyPr/>
        <a:lstStyle/>
        <a:p>
          <a:endParaRPr lang="es-MX"/>
        </a:p>
      </dgm:t>
    </dgm:pt>
    <dgm:pt modelId="{DF113CAC-E2C5-4CD2-A8BF-9C4763FF3F5E}" type="pres">
      <dgm:prSet presAssocID="{E311DB14-8DB1-4FC8-8873-87BEE6215B7A}" presName="rect1" presStyleLbl="node1" presStyleIdx="0" presStyleCnt="4" custScaleX="162606" custScaleY="111952" custLinFactNeighborX="-41674" custLinFactNeighborY="-58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9FD2728-4401-4B68-A1B1-27D17A4597C9}" type="pres">
      <dgm:prSet presAssocID="{E311DB14-8DB1-4FC8-8873-87BEE6215B7A}" presName="rect2" presStyleLbl="node1" presStyleIdx="1" presStyleCnt="4" custScaleX="147567" custScaleY="111952" custLinFactNeighborX="28044" custLinFactNeighborY="-52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724175C-3D44-483E-B380-652405D0EB75}" type="pres">
      <dgm:prSet presAssocID="{E311DB14-8DB1-4FC8-8873-87BEE6215B7A}" presName="rect3" presStyleLbl="node1" presStyleIdx="2" presStyleCnt="4" custScaleX="159608" custScaleY="111954" custLinFactNeighborX="-33868" custLinFactNeighborY="3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8DC2E6E-3F5B-4193-A517-FB2F794C4F5B}" type="pres">
      <dgm:prSet presAssocID="{E311DB14-8DB1-4FC8-8873-87BEE6215B7A}" presName="rect4" presStyleLbl="node1" presStyleIdx="3" presStyleCnt="4" custScaleX="167976" custScaleY="111954" custLinFactNeighborX="38288" custLinFactNeighborY="32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70D763C-2B44-4A53-B858-FC104FC04191}" type="presOf" srcId="{16D1379E-F178-4427-BFFC-280F329697A6}" destId="{DF113CAC-E2C5-4CD2-A8BF-9C4763FF3F5E}" srcOrd="0" destOrd="0" presId="urn:microsoft.com/office/officeart/2005/8/layout/matrix2"/>
    <dgm:cxn modelId="{17C99841-D622-4D47-B096-3CE9AD37E5CB}" type="presOf" srcId="{EFF601C4-D9B9-4DCC-A146-20701631D103}" destId="{1724175C-3D44-483E-B380-652405D0EB75}" srcOrd="0" destOrd="0" presId="urn:microsoft.com/office/officeart/2005/8/layout/matrix2"/>
    <dgm:cxn modelId="{393BF403-67F1-47CB-B52D-17A48AD1F211}" srcId="{E311DB14-8DB1-4FC8-8873-87BEE6215B7A}" destId="{6A1F9B50-4151-485E-848F-1111B3B2587C}" srcOrd="3" destOrd="0" parTransId="{6A50A219-6F31-4392-B778-C7C27CBA3447}" sibTransId="{A075C2B5-9608-4EC6-A055-8881100A1A59}"/>
    <dgm:cxn modelId="{DE164B04-F3A2-47C8-A353-97FB9874D8EF}" srcId="{E311DB14-8DB1-4FC8-8873-87BEE6215B7A}" destId="{16D1379E-F178-4427-BFFC-280F329697A6}" srcOrd="0" destOrd="0" parTransId="{E2C4A957-A0DC-455F-88BF-7F572DDBDD2D}" sibTransId="{9642DFA1-7F84-4D8C-BC9E-BE80DACC2F2C}"/>
    <dgm:cxn modelId="{393CDCB7-DD83-4D11-974D-885FD5EED5D9}" type="presOf" srcId="{E311DB14-8DB1-4FC8-8873-87BEE6215B7A}" destId="{8D86E837-6871-47BE-954A-55B86308888F}" srcOrd="0" destOrd="0" presId="urn:microsoft.com/office/officeart/2005/8/layout/matrix2"/>
    <dgm:cxn modelId="{E710A882-7AD3-4049-947F-4D5A37D09AD7}" srcId="{E311DB14-8DB1-4FC8-8873-87BEE6215B7A}" destId="{EFF601C4-D9B9-4DCC-A146-20701631D103}" srcOrd="2" destOrd="0" parTransId="{D94B1DE5-C987-4B40-8C15-E3E0F182480D}" sibTransId="{BFBEB5A8-1DB8-4327-9D97-31A49D02CE7C}"/>
    <dgm:cxn modelId="{2A63DF74-58BB-499F-9A50-7D2265C0D65A}" type="presOf" srcId="{47DFC5F7-1EB8-40F2-AFA7-FFB99AA7DC6D}" destId="{89FD2728-4401-4B68-A1B1-27D17A4597C9}" srcOrd="0" destOrd="0" presId="urn:microsoft.com/office/officeart/2005/8/layout/matrix2"/>
    <dgm:cxn modelId="{E8318634-1A44-405A-9B5E-0A44BF5865BB}" type="presOf" srcId="{6A1F9B50-4151-485E-848F-1111B3B2587C}" destId="{58DC2E6E-3F5B-4193-A517-FB2F794C4F5B}" srcOrd="0" destOrd="0" presId="urn:microsoft.com/office/officeart/2005/8/layout/matrix2"/>
    <dgm:cxn modelId="{BCD55900-698D-4F88-8A11-89D208366F20}" srcId="{E311DB14-8DB1-4FC8-8873-87BEE6215B7A}" destId="{47DFC5F7-1EB8-40F2-AFA7-FFB99AA7DC6D}" srcOrd="1" destOrd="0" parTransId="{AE34444C-98A6-4918-ABE1-5D83EA9B85B0}" sibTransId="{F9C648C6-746A-492F-853E-F4184ED2C38E}"/>
    <dgm:cxn modelId="{06C9BEFE-D7A1-4CD7-8541-654A9D144C65}" type="presParOf" srcId="{8D86E837-6871-47BE-954A-55B86308888F}" destId="{600A7605-48F9-48D8-889E-0BB747035E0D}" srcOrd="0" destOrd="0" presId="urn:microsoft.com/office/officeart/2005/8/layout/matrix2"/>
    <dgm:cxn modelId="{C035A5F7-F57D-47C1-A1DD-F0D33241028A}" type="presParOf" srcId="{8D86E837-6871-47BE-954A-55B86308888F}" destId="{DF113CAC-E2C5-4CD2-A8BF-9C4763FF3F5E}" srcOrd="1" destOrd="0" presId="urn:microsoft.com/office/officeart/2005/8/layout/matrix2"/>
    <dgm:cxn modelId="{A75E84E9-0FFA-41FE-8FA0-999894FE0E4E}" type="presParOf" srcId="{8D86E837-6871-47BE-954A-55B86308888F}" destId="{89FD2728-4401-4B68-A1B1-27D17A4597C9}" srcOrd="2" destOrd="0" presId="urn:microsoft.com/office/officeart/2005/8/layout/matrix2"/>
    <dgm:cxn modelId="{58AF210D-E728-4D04-A5A5-4D95DF4EC3DE}" type="presParOf" srcId="{8D86E837-6871-47BE-954A-55B86308888F}" destId="{1724175C-3D44-483E-B380-652405D0EB75}" srcOrd="3" destOrd="0" presId="urn:microsoft.com/office/officeart/2005/8/layout/matrix2"/>
    <dgm:cxn modelId="{F36FF8E7-B5BD-49B7-BA4A-5F01A78DA2BC}" type="presParOf" srcId="{8D86E837-6871-47BE-954A-55B86308888F}" destId="{58DC2E6E-3F5B-4193-A517-FB2F794C4F5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5CE79A-9A6C-451D-BAD7-6FB2CAAAAC9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A9688841-FEF8-4F51-AF44-2FD0E47BF961}">
      <dgm:prSet phldrT="[Texto]" custT="1"/>
      <dgm:spPr/>
      <dgm:t>
        <a:bodyPr/>
        <a:lstStyle/>
        <a:p>
          <a:pPr algn="just"/>
          <a:r>
            <a:rPr lang="es-ES" sz="1800" b="1" dirty="0" smtClean="0">
              <a:solidFill>
                <a:schemeClr val="tx2"/>
              </a:solidFill>
            </a:rPr>
            <a:t>Diferenciación</a:t>
          </a:r>
          <a:r>
            <a:rPr lang="es-ES" sz="1800" dirty="0" smtClean="0">
              <a:solidFill>
                <a:schemeClr val="tx2"/>
              </a:solidFill>
            </a:rPr>
            <a:t>: Es una característica con que cuenta un producto o servicio, que lo hace </a:t>
          </a:r>
          <a:r>
            <a:rPr lang="es-ES" sz="1800" b="1" dirty="0" smtClean="0">
              <a:solidFill>
                <a:srgbClr val="FF0000"/>
              </a:solidFill>
            </a:rPr>
            <a:t>diferente</a:t>
          </a:r>
          <a:r>
            <a:rPr lang="es-ES" sz="1800" dirty="0" smtClean="0">
              <a:solidFill>
                <a:schemeClr val="tx2"/>
              </a:solidFill>
            </a:rPr>
            <a:t> y lo </a:t>
          </a:r>
          <a:r>
            <a:rPr lang="es-ES" sz="1800" b="1" dirty="0" smtClean="0">
              <a:solidFill>
                <a:srgbClr val="FF0000"/>
              </a:solidFill>
            </a:rPr>
            <a:t>distingue</a:t>
          </a:r>
          <a:r>
            <a:rPr lang="es-ES" sz="1800" dirty="0" smtClean="0">
              <a:solidFill>
                <a:schemeClr val="tx2"/>
              </a:solidFill>
            </a:rPr>
            <a:t> de los demás productos de la competencia</a:t>
          </a:r>
          <a:endParaRPr lang="es-ES" sz="1800" dirty="0">
            <a:solidFill>
              <a:schemeClr val="tx2"/>
            </a:solidFill>
          </a:endParaRPr>
        </a:p>
      </dgm:t>
    </dgm:pt>
    <dgm:pt modelId="{BB9AFA1C-B987-4DAA-A592-ACDBABD51FDE}" type="parTrans" cxnId="{A674782D-5584-433D-9469-29E3B5844DFF}">
      <dgm:prSet/>
      <dgm:spPr/>
      <dgm:t>
        <a:bodyPr/>
        <a:lstStyle/>
        <a:p>
          <a:pPr algn="just"/>
          <a:endParaRPr lang="es-ES" sz="1800">
            <a:solidFill>
              <a:schemeClr val="tx2"/>
            </a:solidFill>
          </a:endParaRPr>
        </a:p>
      </dgm:t>
    </dgm:pt>
    <dgm:pt modelId="{6412C66E-922D-4D31-B207-C10D4C6643DD}" type="sibTrans" cxnId="{A674782D-5584-433D-9469-29E3B5844DFF}">
      <dgm:prSet/>
      <dgm:spPr/>
      <dgm:t>
        <a:bodyPr/>
        <a:lstStyle/>
        <a:p>
          <a:pPr algn="just"/>
          <a:endParaRPr lang="es-ES" sz="1800">
            <a:solidFill>
              <a:schemeClr val="tx2"/>
            </a:solidFill>
          </a:endParaRPr>
        </a:p>
      </dgm:t>
    </dgm:pt>
    <dgm:pt modelId="{88650A4B-2350-44E1-A87A-61C126D27603}">
      <dgm:prSet custT="1"/>
      <dgm:spPr>
        <a:solidFill>
          <a:srgbClr val="FCC69E"/>
        </a:solidFill>
      </dgm:spPr>
      <dgm:t>
        <a:bodyPr/>
        <a:lstStyle/>
        <a:p>
          <a:pPr algn="just"/>
          <a:r>
            <a:rPr lang="es-ES" sz="1800" b="1" dirty="0" smtClean="0">
              <a:solidFill>
                <a:schemeClr val="tx2"/>
              </a:solidFill>
            </a:rPr>
            <a:t>Debido al alto número de competidores y a las exigencias de los consumidores, la diferenciación debe ser un requisito indispensable si es que la empresa quiere alcanzar el éxito</a:t>
          </a:r>
          <a:endParaRPr lang="es-ES" sz="1800" b="1" dirty="0">
            <a:solidFill>
              <a:schemeClr val="tx2"/>
            </a:solidFill>
          </a:endParaRPr>
        </a:p>
      </dgm:t>
    </dgm:pt>
    <dgm:pt modelId="{967A023C-39BB-4EC5-82BB-D0694D2C4E30}" type="parTrans" cxnId="{A7FF4248-6377-4E82-9D07-2A01021CBBD9}">
      <dgm:prSet/>
      <dgm:spPr/>
      <dgm:t>
        <a:bodyPr/>
        <a:lstStyle/>
        <a:p>
          <a:pPr algn="just"/>
          <a:endParaRPr lang="es-ES" sz="1800">
            <a:solidFill>
              <a:schemeClr val="tx2"/>
            </a:solidFill>
          </a:endParaRPr>
        </a:p>
      </dgm:t>
    </dgm:pt>
    <dgm:pt modelId="{0883775C-AFD2-41F1-BDA1-9F7DF1B8E29A}" type="sibTrans" cxnId="{A7FF4248-6377-4E82-9D07-2A01021CBBD9}">
      <dgm:prSet/>
      <dgm:spPr/>
      <dgm:t>
        <a:bodyPr/>
        <a:lstStyle/>
        <a:p>
          <a:pPr algn="just"/>
          <a:endParaRPr lang="es-ES" sz="1800">
            <a:solidFill>
              <a:schemeClr val="tx2"/>
            </a:solidFill>
          </a:endParaRPr>
        </a:p>
      </dgm:t>
    </dgm:pt>
    <dgm:pt modelId="{5935049D-348E-4F48-AF8F-36562BDDF27E}" type="pres">
      <dgm:prSet presAssocID="{475CE79A-9A6C-451D-BAD7-6FB2CAAAAC9C}" presName="linear" presStyleCnt="0">
        <dgm:presLayoutVars>
          <dgm:dir/>
          <dgm:animLvl val="lvl"/>
          <dgm:resizeHandles val="exact"/>
        </dgm:presLayoutVars>
      </dgm:prSet>
      <dgm:spPr/>
    </dgm:pt>
    <dgm:pt modelId="{C5E18FA5-5471-46B7-B66A-7586900C05FE}" type="pres">
      <dgm:prSet presAssocID="{A9688841-FEF8-4F51-AF44-2FD0E47BF961}" presName="parentLin" presStyleCnt="0"/>
      <dgm:spPr/>
    </dgm:pt>
    <dgm:pt modelId="{0FA519E1-A0F8-44FA-8ED5-D7F599DAD3D9}" type="pres">
      <dgm:prSet presAssocID="{A9688841-FEF8-4F51-AF44-2FD0E47BF961}" presName="parentLeftMargin" presStyleLbl="node1" presStyleIdx="0" presStyleCnt="2"/>
      <dgm:spPr/>
    </dgm:pt>
    <dgm:pt modelId="{2A923436-43A0-44BD-A8A6-617ABAA17DF8}" type="pres">
      <dgm:prSet presAssocID="{A9688841-FEF8-4F51-AF44-2FD0E47BF961}" presName="parentText" presStyleLbl="node1" presStyleIdx="0" presStyleCnt="2" custScaleY="14190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737997-EAF2-4373-8EDA-CB37455D16CA}" type="pres">
      <dgm:prSet presAssocID="{A9688841-FEF8-4F51-AF44-2FD0E47BF961}" presName="negativeSpace" presStyleCnt="0"/>
      <dgm:spPr/>
    </dgm:pt>
    <dgm:pt modelId="{998E8855-18D3-4940-8EEA-0CD6926E9D2E}" type="pres">
      <dgm:prSet presAssocID="{A9688841-FEF8-4F51-AF44-2FD0E47BF961}" presName="childText" presStyleLbl="conFgAcc1" presStyleIdx="0" presStyleCnt="2">
        <dgm:presLayoutVars>
          <dgm:bulletEnabled val="1"/>
        </dgm:presLayoutVars>
      </dgm:prSet>
      <dgm:spPr/>
    </dgm:pt>
    <dgm:pt modelId="{139BC917-8FC8-4679-8D6D-536157E655E5}" type="pres">
      <dgm:prSet presAssocID="{6412C66E-922D-4D31-B207-C10D4C6643DD}" presName="spaceBetweenRectangles" presStyleCnt="0"/>
      <dgm:spPr/>
    </dgm:pt>
    <dgm:pt modelId="{778D2D3A-AE84-4576-956C-51F1F955AB6E}" type="pres">
      <dgm:prSet presAssocID="{88650A4B-2350-44E1-A87A-61C126D27603}" presName="parentLin" presStyleCnt="0"/>
      <dgm:spPr/>
    </dgm:pt>
    <dgm:pt modelId="{C5406489-BDAE-4E57-A6A2-AC6A527AEDDF}" type="pres">
      <dgm:prSet presAssocID="{88650A4B-2350-44E1-A87A-61C126D27603}" presName="parentLeftMargin" presStyleLbl="node1" presStyleIdx="0" presStyleCnt="2"/>
      <dgm:spPr/>
    </dgm:pt>
    <dgm:pt modelId="{79075B0A-9B4C-4E04-BD68-78A6BDE62AA4}" type="pres">
      <dgm:prSet presAssocID="{88650A4B-2350-44E1-A87A-61C126D27603}" presName="parentText" presStyleLbl="node1" presStyleIdx="1" presStyleCnt="2" custScaleY="164317">
        <dgm:presLayoutVars>
          <dgm:chMax val="0"/>
          <dgm:bulletEnabled val="1"/>
        </dgm:presLayoutVars>
      </dgm:prSet>
      <dgm:spPr/>
    </dgm:pt>
    <dgm:pt modelId="{6DAB51AE-CC15-4155-8DFE-9DDB4E7D2D67}" type="pres">
      <dgm:prSet presAssocID="{88650A4B-2350-44E1-A87A-61C126D27603}" presName="negativeSpace" presStyleCnt="0"/>
      <dgm:spPr/>
    </dgm:pt>
    <dgm:pt modelId="{14921B94-C475-471F-943C-BFC98576337C}" type="pres">
      <dgm:prSet presAssocID="{88650A4B-2350-44E1-A87A-61C126D2760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5AB1BE4-3FA7-4DF0-942C-E8E2B5081383}" type="presOf" srcId="{88650A4B-2350-44E1-A87A-61C126D27603}" destId="{C5406489-BDAE-4E57-A6A2-AC6A527AEDDF}" srcOrd="0" destOrd="0" presId="urn:microsoft.com/office/officeart/2005/8/layout/list1"/>
    <dgm:cxn modelId="{80BDB2C1-8D09-45FC-8E4B-9A75E58B8579}" type="presOf" srcId="{475CE79A-9A6C-451D-BAD7-6FB2CAAAAC9C}" destId="{5935049D-348E-4F48-AF8F-36562BDDF27E}" srcOrd="0" destOrd="0" presId="urn:microsoft.com/office/officeart/2005/8/layout/list1"/>
    <dgm:cxn modelId="{F4A77E27-F824-4917-A157-B278F397F26A}" type="presOf" srcId="{A9688841-FEF8-4F51-AF44-2FD0E47BF961}" destId="{2A923436-43A0-44BD-A8A6-617ABAA17DF8}" srcOrd="1" destOrd="0" presId="urn:microsoft.com/office/officeart/2005/8/layout/list1"/>
    <dgm:cxn modelId="{A674782D-5584-433D-9469-29E3B5844DFF}" srcId="{475CE79A-9A6C-451D-BAD7-6FB2CAAAAC9C}" destId="{A9688841-FEF8-4F51-AF44-2FD0E47BF961}" srcOrd="0" destOrd="0" parTransId="{BB9AFA1C-B987-4DAA-A592-ACDBABD51FDE}" sibTransId="{6412C66E-922D-4D31-B207-C10D4C6643DD}"/>
    <dgm:cxn modelId="{4326C147-BB44-43EF-BD1F-0E4DDAE52362}" type="presOf" srcId="{88650A4B-2350-44E1-A87A-61C126D27603}" destId="{79075B0A-9B4C-4E04-BD68-78A6BDE62AA4}" srcOrd="1" destOrd="0" presId="urn:microsoft.com/office/officeart/2005/8/layout/list1"/>
    <dgm:cxn modelId="{A7FF4248-6377-4E82-9D07-2A01021CBBD9}" srcId="{475CE79A-9A6C-451D-BAD7-6FB2CAAAAC9C}" destId="{88650A4B-2350-44E1-A87A-61C126D27603}" srcOrd="1" destOrd="0" parTransId="{967A023C-39BB-4EC5-82BB-D0694D2C4E30}" sibTransId="{0883775C-AFD2-41F1-BDA1-9F7DF1B8E29A}"/>
    <dgm:cxn modelId="{B656E8F6-F0E6-429E-BE03-4A7363C669FE}" type="presOf" srcId="{A9688841-FEF8-4F51-AF44-2FD0E47BF961}" destId="{0FA519E1-A0F8-44FA-8ED5-D7F599DAD3D9}" srcOrd="0" destOrd="0" presId="urn:microsoft.com/office/officeart/2005/8/layout/list1"/>
    <dgm:cxn modelId="{15475F34-FB76-42AF-A95A-E1B5DFCBEA35}" type="presParOf" srcId="{5935049D-348E-4F48-AF8F-36562BDDF27E}" destId="{C5E18FA5-5471-46B7-B66A-7586900C05FE}" srcOrd="0" destOrd="0" presId="urn:microsoft.com/office/officeart/2005/8/layout/list1"/>
    <dgm:cxn modelId="{1E9D1652-2B71-4FD0-9ED0-4396B32C381D}" type="presParOf" srcId="{C5E18FA5-5471-46B7-B66A-7586900C05FE}" destId="{0FA519E1-A0F8-44FA-8ED5-D7F599DAD3D9}" srcOrd="0" destOrd="0" presId="urn:microsoft.com/office/officeart/2005/8/layout/list1"/>
    <dgm:cxn modelId="{3BB4A392-BD4D-4CE9-BC18-EE5EE4EE34BB}" type="presParOf" srcId="{C5E18FA5-5471-46B7-B66A-7586900C05FE}" destId="{2A923436-43A0-44BD-A8A6-617ABAA17DF8}" srcOrd="1" destOrd="0" presId="urn:microsoft.com/office/officeart/2005/8/layout/list1"/>
    <dgm:cxn modelId="{DECB60A3-1F23-4486-B6B5-693D79186282}" type="presParOf" srcId="{5935049D-348E-4F48-AF8F-36562BDDF27E}" destId="{E2737997-EAF2-4373-8EDA-CB37455D16CA}" srcOrd="1" destOrd="0" presId="urn:microsoft.com/office/officeart/2005/8/layout/list1"/>
    <dgm:cxn modelId="{A4E0E123-9DA1-42C0-8314-0231ADAC67E2}" type="presParOf" srcId="{5935049D-348E-4F48-AF8F-36562BDDF27E}" destId="{998E8855-18D3-4940-8EEA-0CD6926E9D2E}" srcOrd="2" destOrd="0" presId="urn:microsoft.com/office/officeart/2005/8/layout/list1"/>
    <dgm:cxn modelId="{4D003596-266F-4A6B-A2AE-5591B6BDFEDB}" type="presParOf" srcId="{5935049D-348E-4F48-AF8F-36562BDDF27E}" destId="{139BC917-8FC8-4679-8D6D-536157E655E5}" srcOrd="3" destOrd="0" presId="urn:microsoft.com/office/officeart/2005/8/layout/list1"/>
    <dgm:cxn modelId="{DE7D5E02-5B37-4CD5-9555-B1A4A43DFDE2}" type="presParOf" srcId="{5935049D-348E-4F48-AF8F-36562BDDF27E}" destId="{778D2D3A-AE84-4576-956C-51F1F955AB6E}" srcOrd="4" destOrd="0" presId="urn:microsoft.com/office/officeart/2005/8/layout/list1"/>
    <dgm:cxn modelId="{BC0022B2-ADDA-4367-BBFE-6D159C3932AA}" type="presParOf" srcId="{778D2D3A-AE84-4576-956C-51F1F955AB6E}" destId="{C5406489-BDAE-4E57-A6A2-AC6A527AEDDF}" srcOrd="0" destOrd="0" presId="urn:microsoft.com/office/officeart/2005/8/layout/list1"/>
    <dgm:cxn modelId="{7C13F985-8674-423F-9821-AFBC009EE931}" type="presParOf" srcId="{778D2D3A-AE84-4576-956C-51F1F955AB6E}" destId="{79075B0A-9B4C-4E04-BD68-78A6BDE62AA4}" srcOrd="1" destOrd="0" presId="urn:microsoft.com/office/officeart/2005/8/layout/list1"/>
    <dgm:cxn modelId="{D00BE6C2-243B-4F21-B267-EAE60668E3B8}" type="presParOf" srcId="{5935049D-348E-4F48-AF8F-36562BDDF27E}" destId="{6DAB51AE-CC15-4155-8DFE-9DDB4E7D2D67}" srcOrd="5" destOrd="0" presId="urn:microsoft.com/office/officeart/2005/8/layout/list1"/>
    <dgm:cxn modelId="{1AC3984C-A7E0-4641-9AD6-99CA843BF519}" type="presParOf" srcId="{5935049D-348E-4F48-AF8F-36562BDDF27E}" destId="{14921B94-C475-471F-943C-BFC98576337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83B8AC-DC71-4BB6-A791-E757CAF655A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E98CED9-EFEF-4413-BD5B-7A14BA1F2619}">
      <dgm:prSet phldrT="[Texto]" custT="1"/>
      <dgm:spPr/>
      <dgm:t>
        <a:bodyPr/>
        <a:lstStyle/>
        <a:p>
          <a:r>
            <a:rPr lang="es-ES_tradnl" altLang="es-ES" sz="16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PRODUCTO</a:t>
          </a:r>
          <a:endParaRPr lang="es-ES" sz="1600" dirty="0">
            <a:latin typeface="+mn-lt"/>
          </a:endParaRPr>
        </a:p>
      </dgm:t>
    </dgm:pt>
    <dgm:pt modelId="{B854D5FF-FA82-4EA5-A063-2D2778519E7C}" type="parTrans" cxnId="{6A4EA04D-BCBD-485A-95A6-12DCC8999073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3F6E4955-771D-48C4-A4FB-74E4728B4AA6}" type="sibTrans" cxnId="{6A4EA04D-BCBD-485A-95A6-12DCC8999073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996896C4-031C-4354-AB6C-2020031B0894}">
      <dgm:prSet phldrT="[Texto]" custT="1"/>
      <dgm:spPr/>
      <dgm:t>
        <a:bodyPr/>
        <a:lstStyle/>
        <a:p>
          <a:r>
            <a:rPr lang="es-MX" altLang="es-ES" sz="16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Forma</a:t>
          </a:r>
          <a:endParaRPr lang="es-ES" sz="1600" dirty="0">
            <a:latin typeface="+mn-lt"/>
          </a:endParaRPr>
        </a:p>
      </dgm:t>
    </dgm:pt>
    <dgm:pt modelId="{9C5F7177-D32B-431C-96D7-F2B1EE4A470A}" type="parTrans" cxnId="{41535D51-8F6C-4AF1-B538-B85838EC5823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52D2C7DA-16FB-4F20-B062-B5F616592D22}" type="sibTrans" cxnId="{41535D51-8F6C-4AF1-B538-B85838EC5823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F0DF99CD-F775-4E8E-9992-C24404227CEB}">
      <dgm:prSet phldrT="[Texto]" custT="1"/>
      <dgm:spPr/>
      <dgm:t>
        <a:bodyPr/>
        <a:lstStyle/>
        <a:p>
          <a:r>
            <a:rPr lang="es-MX" altLang="es-ES" sz="16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Características</a:t>
          </a:r>
          <a:endParaRPr lang="es-ES" sz="1600" dirty="0">
            <a:latin typeface="+mn-lt"/>
          </a:endParaRPr>
        </a:p>
      </dgm:t>
    </dgm:pt>
    <dgm:pt modelId="{071D5866-B3F8-443B-BFE5-4B21DF5CE4B5}" type="parTrans" cxnId="{8166C02C-758F-48E7-90D3-AE9B7E1BF119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B457580A-7FFB-437D-8F57-B5806F6BB418}" type="sibTrans" cxnId="{8166C02C-758F-48E7-90D3-AE9B7E1BF119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F46042F5-1D78-4887-8535-C1CBB59D0414}">
      <dgm:prSet phldrT="[Texto]" custT="1"/>
      <dgm:spPr/>
      <dgm:t>
        <a:bodyPr/>
        <a:lstStyle/>
        <a:p>
          <a:r>
            <a:rPr lang="es-ES_tradnl" altLang="es-ES" sz="1600" b="1" dirty="0" smtClean="0">
              <a:latin typeface="+mn-lt"/>
              <a:ea typeface="ＭＳ Ｐゴシック" panose="020B0600070205080204" pitchFamily="34" charset="-128"/>
            </a:rPr>
            <a:t>SERVICIOS</a:t>
          </a:r>
          <a:endParaRPr lang="es-ES" sz="1600" dirty="0">
            <a:latin typeface="+mn-lt"/>
          </a:endParaRPr>
        </a:p>
      </dgm:t>
    </dgm:pt>
    <dgm:pt modelId="{C2F654BF-4D42-4E77-A698-056DB7A91702}" type="parTrans" cxnId="{5E4CC5B6-553A-47BB-B994-C236026D5B4C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AEBCADE3-3964-4536-93CB-7ABA40A2B1B0}" type="sibTrans" cxnId="{5E4CC5B6-553A-47BB-B994-C236026D5B4C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1C65BA74-2121-4F40-A8E9-304AF672D774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Prestación o Entrega</a:t>
          </a:r>
          <a:endParaRPr lang="es-ES" sz="1600" dirty="0">
            <a:latin typeface="+mn-lt"/>
          </a:endParaRPr>
        </a:p>
      </dgm:t>
    </dgm:pt>
    <dgm:pt modelId="{722B3D8E-CAE1-47DF-BFA0-DC5F796F6B02}" type="parTrans" cxnId="{06BCAC61-D633-4A09-B9C4-88436A7CC136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DDC444F4-8560-4806-8090-103916BA96D0}" type="sibTrans" cxnId="{06BCAC61-D633-4A09-B9C4-88436A7CC136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E82492E1-D24C-4AFF-8CF3-0D6CF9FFA202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Instalación</a:t>
          </a:r>
          <a:endParaRPr lang="es-ES" sz="1600" dirty="0">
            <a:latin typeface="+mn-lt"/>
          </a:endParaRPr>
        </a:p>
      </dgm:t>
    </dgm:pt>
    <dgm:pt modelId="{3CB82E5F-0E1A-4C4B-A82D-DD1F2EB6447E}" type="parTrans" cxnId="{3F558723-0197-4C51-A5A5-038A48276DC7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74AA92F9-5BFB-49BD-9633-5D28C642C835}" type="sibTrans" cxnId="{3F558723-0197-4C51-A5A5-038A48276DC7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9766862A-A968-4E8F-86EB-77E5AB3B7C9A}">
      <dgm:prSet phldrT="[Texto]" custT="1"/>
      <dgm:spPr/>
      <dgm:t>
        <a:bodyPr/>
        <a:lstStyle/>
        <a:p>
          <a:r>
            <a:rPr lang="es-ES_tradnl" altLang="es-ES" sz="1600" b="1" dirty="0" smtClean="0">
              <a:latin typeface="+mn-lt"/>
              <a:ea typeface="ＭＳ Ｐゴシック" panose="020B0600070205080204" pitchFamily="34" charset="-128"/>
            </a:rPr>
            <a:t>RRHH</a:t>
          </a:r>
          <a:endParaRPr lang="es-ES" sz="1600" dirty="0">
            <a:latin typeface="+mn-lt"/>
          </a:endParaRPr>
        </a:p>
      </dgm:t>
    </dgm:pt>
    <dgm:pt modelId="{5B4FF9FB-E9BD-4AF8-92DC-2DDEF5DB4B80}" type="parTrans" cxnId="{96A61A46-2125-4664-A2AF-FB70606FC649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B3BDEA43-28E7-4691-B1AD-271F67262701}" type="sibTrans" cxnId="{96A61A46-2125-4664-A2AF-FB70606FC649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76EFE2DD-ABC2-4981-AD6C-03081E71EBE6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ＭＳ Ｐゴシック" panose="020B0600070205080204" pitchFamily="34" charset="-128"/>
            </a:rPr>
            <a:t>Competencia</a:t>
          </a:r>
          <a:endParaRPr lang="es-ES" sz="1600" dirty="0">
            <a:latin typeface="+mn-lt"/>
          </a:endParaRPr>
        </a:p>
      </dgm:t>
    </dgm:pt>
    <dgm:pt modelId="{FEC21F87-B048-4244-8DEF-13EC495400C6}" type="parTrans" cxnId="{10C395FF-E6BB-4E22-BB70-12223F99E852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1A3A027A-91C3-4175-9BEB-64202FB62069}" type="sibTrans" cxnId="{10C395FF-E6BB-4E22-BB70-12223F99E852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98B9CA95-245A-4724-AB92-EF4F2CD1EA4F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ＭＳ Ｐゴシック" panose="020B0600070205080204" pitchFamily="34" charset="-128"/>
            </a:rPr>
            <a:t>Cortesía</a:t>
          </a:r>
          <a:endParaRPr lang="es-ES" sz="1600" dirty="0">
            <a:latin typeface="+mn-lt"/>
          </a:endParaRPr>
        </a:p>
      </dgm:t>
    </dgm:pt>
    <dgm:pt modelId="{BF03ABA0-C0A2-4961-BC6C-D93A41AA77CB}" type="parTrans" cxnId="{196C3CC3-01C8-4BB9-AAAA-F647E990FAF5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2CCEDE2C-D672-4CCC-A3A4-5C8B39D98E45}" type="sibTrans" cxnId="{196C3CC3-01C8-4BB9-AAAA-F647E990FAF5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77F8D897-F9D8-4EF1-9BE7-371B862A8C7B}">
      <dgm:prSet phldrT="[Texto]" custT="1"/>
      <dgm:spPr/>
      <dgm:t>
        <a:bodyPr/>
        <a:lstStyle/>
        <a:p>
          <a:r>
            <a:rPr lang="es-ES_tradnl" altLang="es-ES" sz="1600" b="1" dirty="0" smtClean="0">
              <a:latin typeface="+mn-lt"/>
              <a:ea typeface="ＭＳ Ｐゴシック" panose="020B0600070205080204" pitchFamily="34" charset="-128"/>
            </a:rPr>
            <a:t>IMAGEN</a:t>
          </a:r>
          <a:endParaRPr lang="es-ES" sz="1600" dirty="0">
            <a:latin typeface="+mn-lt"/>
          </a:endParaRPr>
        </a:p>
      </dgm:t>
    </dgm:pt>
    <dgm:pt modelId="{799D477E-BFF1-46D3-BDB9-F2582B21148E}" type="parTrans" cxnId="{C90FD297-D012-45A1-914E-ED566AD509C1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5D0FF7ED-4729-4A4A-8444-050596F1B461}" type="sibTrans" cxnId="{C90FD297-D012-45A1-914E-ED566AD509C1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4BD09695-3B13-4236-B285-0A52BB314573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ＭＳ Ｐゴシック" panose="020B0600070205080204" pitchFamily="34" charset="-128"/>
            </a:rPr>
            <a:t>Símbolos</a:t>
          </a:r>
          <a:endParaRPr lang="es-ES" sz="1600" dirty="0">
            <a:latin typeface="+mn-lt"/>
          </a:endParaRPr>
        </a:p>
      </dgm:t>
    </dgm:pt>
    <dgm:pt modelId="{9A36A70F-81BD-445B-AFB8-0C226C0CBE5E}" type="parTrans" cxnId="{B32AE6AD-8613-4640-87EF-1525B1113646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5C6C4060-F33D-45AD-9041-5D3DCC48573B}" type="sibTrans" cxnId="{B32AE6AD-8613-4640-87EF-1525B1113646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E1E152AF-5D63-4D1D-BA30-8EB5590FDC0A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ＭＳ Ｐゴシック" panose="020B0600070205080204" pitchFamily="34" charset="-128"/>
            </a:rPr>
            <a:t>Medios audiovisuales</a:t>
          </a:r>
          <a:endParaRPr lang="es-ES" sz="1600" dirty="0">
            <a:latin typeface="+mn-lt"/>
          </a:endParaRPr>
        </a:p>
      </dgm:t>
    </dgm:pt>
    <dgm:pt modelId="{5FA04843-8DE2-492C-8CF0-728DCFA21ACD}" type="parTrans" cxnId="{C4637F32-E47B-4408-A316-0D81E6748B91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4108DCFF-8766-4071-B10E-0D78D8C1357B}" type="sibTrans" cxnId="{C4637F32-E47B-4408-A316-0D81E6748B91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199F59F6-E7D3-4AC4-8170-FD2E204327EB}">
      <dgm:prSet phldrT="[Texto]" custT="1"/>
      <dgm:spPr/>
      <dgm:t>
        <a:bodyPr/>
        <a:lstStyle/>
        <a:p>
          <a:r>
            <a:rPr kumimoji="1" lang="es-MX" altLang="es-ES" sz="1600" b="1" dirty="0" smtClean="0">
              <a:latin typeface="+mn-lt"/>
            </a:rPr>
            <a:t>Diseño</a:t>
          </a:r>
          <a:endParaRPr lang="es-ES" sz="1600" dirty="0">
            <a:latin typeface="+mn-lt"/>
          </a:endParaRPr>
        </a:p>
      </dgm:t>
    </dgm:pt>
    <dgm:pt modelId="{1548E10E-C894-434C-9144-69B4FB7CF6CC}" type="parTrans" cxnId="{579AF0E9-D32C-41B7-A3F0-2E39E92F5775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CE5644F7-807C-42F8-9AC5-5BEE6831D820}" type="sibTrans" cxnId="{579AF0E9-D32C-41B7-A3F0-2E39E92F5775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D602BB5E-8774-4B4D-A03E-A2DE1353AC13}">
      <dgm:prSet phldrT="[Texto]" custT="1"/>
      <dgm:spPr/>
      <dgm:t>
        <a:bodyPr/>
        <a:lstStyle/>
        <a:p>
          <a:r>
            <a:rPr lang="es-MX" altLang="es-ES" sz="16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Calidad</a:t>
          </a:r>
          <a:endParaRPr lang="es-ES" sz="1600" dirty="0">
            <a:latin typeface="+mn-lt"/>
          </a:endParaRPr>
        </a:p>
      </dgm:t>
    </dgm:pt>
    <dgm:pt modelId="{501AAD2B-1677-4822-89D7-8F03CEFA9FFF}" type="parTrans" cxnId="{A27E9572-00CB-4FA7-9079-C6F324510D8C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66344AFA-18D2-43F1-BF07-158736A2BEC0}" type="sibTrans" cxnId="{A27E9572-00CB-4FA7-9079-C6F324510D8C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F63CD979-40FF-4E0F-AA13-777E8D075F0C}">
      <dgm:prSet phldrT="[Texto]" custT="1"/>
      <dgm:spPr/>
      <dgm:t>
        <a:bodyPr/>
        <a:lstStyle/>
        <a:p>
          <a:r>
            <a:rPr lang="es-MX" altLang="es-ES" sz="1600" b="1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Duración</a:t>
          </a:r>
          <a:endParaRPr lang="es-ES" sz="1600" dirty="0">
            <a:latin typeface="+mn-lt"/>
          </a:endParaRPr>
        </a:p>
      </dgm:t>
    </dgm:pt>
    <dgm:pt modelId="{E7750155-85B7-416D-9426-FC33FFAED2AF}" type="parTrans" cxnId="{5B57FF0E-AAAB-4B8D-AE6E-871AD9D0DF90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86D95060-49E5-4AF9-9797-47E2B5584E2E}" type="sibTrans" cxnId="{5B57FF0E-AAAB-4B8D-AE6E-871AD9D0DF90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7CDDE931-297E-4EB0-83E0-426C66F57360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Capacitación del cliente</a:t>
          </a:r>
          <a:endParaRPr lang="es-ES" sz="1600" dirty="0">
            <a:latin typeface="+mn-lt"/>
          </a:endParaRPr>
        </a:p>
      </dgm:t>
    </dgm:pt>
    <dgm:pt modelId="{F27C3CF1-FCB1-44D5-9B5A-5120DE46A9BE}" type="parTrans" cxnId="{CCF1FEA5-2BCC-4C52-848C-D464A6ED5FFC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7B4F9748-B2AE-47C8-A7C5-A5FD81426CAF}" type="sibTrans" cxnId="{CCF1FEA5-2BCC-4C52-848C-D464A6ED5FFC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D59316FD-97F7-49F0-96CF-903A6FF490C7}">
      <dgm:prSet phldrT="[Texto]" custT="1"/>
      <dgm:spPr/>
      <dgm:t>
        <a:bodyPr/>
        <a:lstStyle/>
        <a:p>
          <a:r>
            <a:rPr kumimoji="0" lang="es-ES_tradnl" altLang="es-ES" sz="1600" b="1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Servicio de reparaciones</a:t>
          </a:r>
          <a:endParaRPr lang="es-ES" sz="1600" dirty="0">
            <a:latin typeface="+mn-lt"/>
          </a:endParaRPr>
        </a:p>
      </dgm:t>
    </dgm:pt>
    <dgm:pt modelId="{E6FE53E6-DE4D-46CD-B32D-FDE76136C4C7}" type="parTrans" cxnId="{6A1F87CC-A0AC-4839-AC13-D85585CBBFFD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EA9EEBB8-E7F0-4BB5-91C8-0FF941677E0E}" type="sibTrans" cxnId="{6A1F87CC-A0AC-4839-AC13-D85585CBBFFD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0E83FB89-05CF-415A-9767-66965BF14CAF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ＭＳ Ｐゴシック" panose="020B0600070205080204" pitchFamily="34" charset="-128"/>
            </a:rPr>
            <a:t>Comunicación</a:t>
          </a:r>
          <a:endParaRPr lang="es-ES" sz="1600" dirty="0">
            <a:latin typeface="+mn-lt"/>
          </a:endParaRPr>
        </a:p>
      </dgm:t>
    </dgm:pt>
    <dgm:pt modelId="{E2F2E4AD-4AF9-43A5-9CB8-C1483C4BF282}" type="parTrans" cxnId="{F2DCA8C6-91F3-46D5-82E5-B07E76B00099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EE297393-03DC-431F-87DA-362E18046F6E}" type="sibTrans" cxnId="{F2DCA8C6-91F3-46D5-82E5-B07E76B00099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36B5A9B3-BDB3-41B5-B751-342E4C3679C7}">
      <dgm:prSet phldrT="[Texto]" custT="1"/>
      <dgm:spPr/>
      <dgm:t>
        <a:bodyPr/>
        <a:lstStyle/>
        <a:p>
          <a:r>
            <a:rPr kumimoji="0" lang="es-ES_tradnl" altLang="es-ES" sz="1600" b="1" smtClean="0">
              <a:latin typeface="+mn-lt"/>
              <a:ea typeface="ＭＳ Ｐゴシック" panose="020B0600070205080204" pitchFamily="34" charset="-128"/>
            </a:rPr>
            <a:t>Cordialidad</a:t>
          </a:r>
          <a:endParaRPr lang="es-ES" sz="1600" dirty="0">
            <a:latin typeface="+mn-lt"/>
          </a:endParaRPr>
        </a:p>
      </dgm:t>
    </dgm:pt>
    <dgm:pt modelId="{AB309050-8157-4B60-B265-9744B3857746}" type="parTrans" cxnId="{51BEFF4E-DEC8-4B9E-B3B6-699FE216C7B4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06BED0FD-4033-4155-BB0E-69A351E7F8E1}" type="sibTrans" cxnId="{51BEFF4E-DEC8-4B9E-B3B6-699FE216C7B4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5473974E-3F59-4334-84F8-8B79B3186DC5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ＭＳ Ｐゴシック" panose="020B0600070205080204" pitchFamily="34" charset="-128"/>
            </a:rPr>
            <a:t>Ambiente</a:t>
          </a:r>
          <a:endParaRPr lang="es-ES" sz="1600" dirty="0">
            <a:latin typeface="+mn-lt"/>
          </a:endParaRPr>
        </a:p>
      </dgm:t>
    </dgm:pt>
    <dgm:pt modelId="{E89D6625-EEEA-47F4-A53F-5FACB2769A67}" type="parTrans" cxnId="{EC767AB6-8283-4DBE-8E2B-9DDE2390FD43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D492D5DE-28BA-41AA-9C46-4AC015AC2E42}" type="sibTrans" cxnId="{EC767AB6-8283-4DBE-8E2B-9DDE2390FD43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5BADEBCC-DD62-4812-B642-FE0ECF130A49}">
      <dgm:prSet phldrT="[Texto]" custT="1"/>
      <dgm:spPr/>
      <dgm:t>
        <a:bodyPr/>
        <a:lstStyle/>
        <a:p>
          <a:r>
            <a:rPr kumimoji="0" lang="es-ES_tradnl" altLang="es-ES" sz="1600" b="1" dirty="0" smtClean="0">
              <a:latin typeface="+mn-lt"/>
              <a:ea typeface="ＭＳ Ｐゴシック" panose="020B0600070205080204" pitchFamily="34" charset="-128"/>
            </a:rPr>
            <a:t>Actividades</a:t>
          </a:r>
          <a:endParaRPr lang="es-ES" sz="1600" dirty="0">
            <a:latin typeface="+mn-lt"/>
          </a:endParaRPr>
        </a:p>
      </dgm:t>
    </dgm:pt>
    <dgm:pt modelId="{FEDF6DB4-2C93-4374-9C74-51FDC46A3CD2}" type="parTrans" cxnId="{9EE08BD8-F2F2-4648-8B46-2409FF9C73BF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9382B04C-F6E8-4ED4-B853-4264AAB0C346}" type="sibTrans" cxnId="{9EE08BD8-F2F2-4648-8B46-2409FF9C73BF}">
      <dgm:prSet/>
      <dgm:spPr/>
      <dgm:t>
        <a:bodyPr/>
        <a:lstStyle/>
        <a:p>
          <a:endParaRPr lang="es-ES" sz="1600">
            <a:latin typeface="+mn-lt"/>
          </a:endParaRPr>
        </a:p>
      </dgm:t>
    </dgm:pt>
    <dgm:pt modelId="{28A963F4-A212-4DA6-B373-3995A7E77F71}" type="pres">
      <dgm:prSet presAssocID="{3383B8AC-DC71-4BB6-A791-E757CAF655AC}" presName="Name0" presStyleCnt="0">
        <dgm:presLayoutVars>
          <dgm:dir/>
          <dgm:animLvl val="lvl"/>
          <dgm:resizeHandles val="exact"/>
        </dgm:presLayoutVars>
      </dgm:prSet>
      <dgm:spPr/>
    </dgm:pt>
    <dgm:pt modelId="{3E2A5481-301D-4617-907A-161FCAACBBF7}" type="pres">
      <dgm:prSet presAssocID="{6E98CED9-EFEF-4413-BD5B-7A14BA1F2619}" presName="composite" presStyleCnt="0"/>
      <dgm:spPr/>
    </dgm:pt>
    <dgm:pt modelId="{8FBF76D8-2432-4E9F-B0BB-C065DEFA7CCB}" type="pres">
      <dgm:prSet presAssocID="{6E98CED9-EFEF-4413-BD5B-7A14BA1F2619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454C91-C8BE-4AB7-8428-7657349F43AF}" type="pres">
      <dgm:prSet presAssocID="{6E98CED9-EFEF-4413-BD5B-7A14BA1F2619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E66446-4E95-4856-84FA-D8559BD19D71}" type="pres">
      <dgm:prSet presAssocID="{3F6E4955-771D-48C4-A4FB-74E4728B4AA6}" presName="space" presStyleCnt="0"/>
      <dgm:spPr/>
    </dgm:pt>
    <dgm:pt modelId="{340C9AE9-562E-4B0A-8007-D17C75DA708B}" type="pres">
      <dgm:prSet presAssocID="{F46042F5-1D78-4887-8535-C1CBB59D0414}" presName="composite" presStyleCnt="0"/>
      <dgm:spPr/>
    </dgm:pt>
    <dgm:pt modelId="{622F289A-91B9-4981-A7D3-D5B8033C23BD}" type="pres">
      <dgm:prSet presAssocID="{F46042F5-1D78-4887-8535-C1CBB59D0414}" presName="parTx" presStyleLbl="alignNode1" presStyleIdx="1" presStyleCnt="4" custScaleX="119584" custScaleY="1606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41CE98-5A70-49F3-88A9-A5F3B6217CC0}" type="pres">
      <dgm:prSet presAssocID="{F46042F5-1D78-4887-8535-C1CBB59D0414}" presName="desTx" presStyleLbl="alignAccFollowNode1" presStyleIdx="1" presStyleCnt="4" custScaleX="1170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B0841D-C7A2-464F-93D1-4DD121824C65}" type="pres">
      <dgm:prSet presAssocID="{AEBCADE3-3964-4536-93CB-7ABA40A2B1B0}" presName="space" presStyleCnt="0"/>
      <dgm:spPr/>
    </dgm:pt>
    <dgm:pt modelId="{5436EB09-E48F-48E6-981F-7FA5CA277F83}" type="pres">
      <dgm:prSet presAssocID="{9766862A-A968-4E8F-86EB-77E5AB3B7C9A}" presName="composite" presStyleCnt="0"/>
      <dgm:spPr/>
    </dgm:pt>
    <dgm:pt modelId="{734AE2F5-2BBC-4917-89A2-BE7341167F0D}" type="pres">
      <dgm:prSet presAssocID="{9766862A-A968-4E8F-86EB-77E5AB3B7C9A}" presName="parTx" presStyleLbl="alignNode1" presStyleIdx="2" presStyleCnt="4" custScaleX="116107" custScaleY="11975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4C4743-F475-424A-B0C5-B88854F37C42}" type="pres">
      <dgm:prSet presAssocID="{9766862A-A968-4E8F-86EB-77E5AB3B7C9A}" presName="desTx" presStyleLbl="alignAccFollowNode1" presStyleIdx="2" presStyleCnt="4" custScaleX="12785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C11409-5CED-4DF1-9D88-69CADEA6942A}" type="pres">
      <dgm:prSet presAssocID="{B3BDEA43-28E7-4691-B1AD-271F67262701}" presName="space" presStyleCnt="0"/>
      <dgm:spPr/>
    </dgm:pt>
    <dgm:pt modelId="{DBB62D71-A7A8-4EDE-A9E6-E841B4764F96}" type="pres">
      <dgm:prSet presAssocID="{77F8D897-F9D8-4EF1-9BE7-371B862A8C7B}" presName="composite" presStyleCnt="0"/>
      <dgm:spPr/>
    </dgm:pt>
    <dgm:pt modelId="{3BA12E47-33EA-4565-ACAA-72629C5E66DA}" type="pres">
      <dgm:prSet presAssocID="{77F8D897-F9D8-4EF1-9BE7-371B862A8C7B}" presName="parTx" presStyleLbl="alignNode1" presStyleIdx="3" presStyleCnt="4" custScaleX="118523" custScaleY="2574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7B1A76-ED7A-49BB-BFCD-B4D705F160CE}" type="pres">
      <dgm:prSet presAssocID="{77F8D897-F9D8-4EF1-9BE7-371B862A8C7B}" presName="desTx" presStyleLbl="alignAccFollowNode1" presStyleIdx="3" presStyleCnt="4" custScaleX="1298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6614E41-7CD2-4465-AC82-CDB601381C8A}" type="presOf" srcId="{E82492E1-D24C-4AFF-8CF3-0D6CF9FFA202}" destId="{7441CE98-5A70-49F3-88A9-A5F3B6217CC0}" srcOrd="0" destOrd="1" presId="urn:microsoft.com/office/officeart/2005/8/layout/hList1"/>
    <dgm:cxn modelId="{443A16BE-6912-4821-AA39-725405CE70B0}" type="presOf" srcId="{1C65BA74-2121-4F40-A8E9-304AF672D774}" destId="{7441CE98-5A70-49F3-88A9-A5F3B6217CC0}" srcOrd="0" destOrd="0" presId="urn:microsoft.com/office/officeart/2005/8/layout/hList1"/>
    <dgm:cxn modelId="{196C3CC3-01C8-4BB9-AAAA-F647E990FAF5}" srcId="{9766862A-A968-4E8F-86EB-77E5AB3B7C9A}" destId="{98B9CA95-245A-4724-AB92-EF4F2CD1EA4F}" srcOrd="1" destOrd="0" parTransId="{BF03ABA0-C0A2-4961-BC6C-D93A41AA77CB}" sibTransId="{2CCEDE2C-D672-4CCC-A3A4-5C8B39D98E45}"/>
    <dgm:cxn modelId="{41535D51-8F6C-4AF1-B538-B85838EC5823}" srcId="{6E98CED9-EFEF-4413-BD5B-7A14BA1F2619}" destId="{996896C4-031C-4354-AB6C-2020031B0894}" srcOrd="0" destOrd="0" parTransId="{9C5F7177-D32B-431C-96D7-F2B1EE4A470A}" sibTransId="{52D2C7DA-16FB-4F20-B062-B5F616592D22}"/>
    <dgm:cxn modelId="{BC0FFF22-A5A1-4440-857F-2C74FB9E2CC7}" type="presOf" srcId="{F0DF99CD-F775-4E8E-9992-C24404227CEB}" destId="{3A454C91-C8BE-4AB7-8428-7657349F43AF}" srcOrd="0" destOrd="1" presId="urn:microsoft.com/office/officeart/2005/8/layout/hList1"/>
    <dgm:cxn modelId="{10C395FF-E6BB-4E22-BB70-12223F99E852}" srcId="{9766862A-A968-4E8F-86EB-77E5AB3B7C9A}" destId="{76EFE2DD-ABC2-4981-AD6C-03081E71EBE6}" srcOrd="0" destOrd="0" parTransId="{FEC21F87-B048-4244-8DEF-13EC495400C6}" sibTransId="{1A3A027A-91C3-4175-9BEB-64202FB62069}"/>
    <dgm:cxn modelId="{4A7FADFC-973A-4561-B6E7-5C1981571694}" type="presOf" srcId="{98B9CA95-245A-4724-AB92-EF4F2CD1EA4F}" destId="{6E4C4743-F475-424A-B0C5-B88854F37C42}" srcOrd="0" destOrd="1" presId="urn:microsoft.com/office/officeart/2005/8/layout/hList1"/>
    <dgm:cxn modelId="{C90FD297-D012-45A1-914E-ED566AD509C1}" srcId="{3383B8AC-DC71-4BB6-A791-E757CAF655AC}" destId="{77F8D897-F9D8-4EF1-9BE7-371B862A8C7B}" srcOrd="3" destOrd="0" parTransId="{799D477E-BFF1-46D3-BDB9-F2582B21148E}" sibTransId="{5D0FF7ED-4729-4A4A-8444-050596F1B461}"/>
    <dgm:cxn modelId="{38BE47A9-1818-4185-8B0F-EACBD4E504D3}" type="presOf" srcId="{F63CD979-40FF-4E0F-AA13-777E8D075F0C}" destId="{3A454C91-C8BE-4AB7-8428-7657349F43AF}" srcOrd="0" destOrd="4" presId="urn:microsoft.com/office/officeart/2005/8/layout/hList1"/>
    <dgm:cxn modelId="{536C439F-8827-4589-AAD8-63632F8F05C5}" type="presOf" srcId="{3383B8AC-DC71-4BB6-A791-E757CAF655AC}" destId="{28A963F4-A212-4DA6-B373-3995A7E77F71}" srcOrd="0" destOrd="0" presId="urn:microsoft.com/office/officeart/2005/8/layout/hList1"/>
    <dgm:cxn modelId="{579AF0E9-D32C-41B7-A3F0-2E39E92F5775}" srcId="{6E98CED9-EFEF-4413-BD5B-7A14BA1F2619}" destId="{199F59F6-E7D3-4AC4-8170-FD2E204327EB}" srcOrd="2" destOrd="0" parTransId="{1548E10E-C894-434C-9144-69B4FB7CF6CC}" sibTransId="{CE5644F7-807C-42F8-9AC5-5BEE6831D820}"/>
    <dgm:cxn modelId="{71431DFA-DBB7-432C-8B86-E96803F63BF2}" type="presOf" srcId="{4BD09695-3B13-4236-B285-0A52BB314573}" destId="{147B1A76-ED7A-49BB-BFCD-B4D705F160CE}" srcOrd="0" destOrd="0" presId="urn:microsoft.com/office/officeart/2005/8/layout/hList1"/>
    <dgm:cxn modelId="{EC767AB6-8283-4DBE-8E2B-9DDE2390FD43}" srcId="{77F8D897-F9D8-4EF1-9BE7-371B862A8C7B}" destId="{5473974E-3F59-4334-84F8-8B79B3186DC5}" srcOrd="2" destOrd="0" parTransId="{E89D6625-EEEA-47F4-A53F-5FACB2769A67}" sibTransId="{D492D5DE-28BA-41AA-9C46-4AC015AC2E42}"/>
    <dgm:cxn modelId="{96A61A46-2125-4664-A2AF-FB70606FC649}" srcId="{3383B8AC-DC71-4BB6-A791-E757CAF655AC}" destId="{9766862A-A968-4E8F-86EB-77E5AB3B7C9A}" srcOrd="2" destOrd="0" parTransId="{5B4FF9FB-E9BD-4AF8-92DC-2DDEF5DB4B80}" sibTransId="{B3BDEA43-28E7-4691-B1AD-271F67262701}"/>
    <dgm:cxn modelId="{3F558723-0197-4C51-A5A5-038A48276DC7}" srcId="{F46042F5-1D78-4887-8535-C1CBB59D0414}" destId="{E82492E1-D24C-4AFF-8CF3-0D6CF9FFA202}" srcOrd="1" destOrd="0" parTransId="{3CB82E5F-0E1A-4C4B-A82D-DD1F2EB6447E}" sibTransId="{74AA92F9-5BFB-49BD-9633-5D28C642C835}"/>
    <dgm:cxn modelId="{9F5F3489-2C4D-4D22-8812-1B727FD1BABE}" type="presOf" srcId="{199F59F6-E7D3-4AC4-8170-FD2E204327EB}" destId="{3A454C91-C8BE-4AB7-8428-7657349F43AF}" srcOrd="0" destOrd="2" presId="urn:microsoft.com/office/officeart/2005/8/layout/hList1"/>
    <dgm:cxn modelId="{16D4487F-5D36-4271-A36C-C036C48E3F83}" type="presOf" srcId="{9766862A-A968-4E8F-86EB-77E5AB3B7C9A}" destId="{734AE2F5-2BBC-4917-89A2-BE7341167F0D}" srcOrd="0" destOrd="0" presId="urn:microsoft.com/office/officeart/2005/8/layout/hList1"/>
    <dgm:cxn modelId="{06BCAC61-D633-4A09-B9C4-88436A7CC136}" srcId="{F46042F5-1D78-4887-8535-C1CBB59D0414}" destId="{1C65BA74-2121-4F40-A8E9-304AF672D774}" srcOrd="0" destOrd="0" parTransId="{722B3D8E-CAE1-47DF-BFA0-DC5F796F6B02}" sibTransId="{DDC444F4-8560-4806-8090-103916BA96D0}"/>
    <dgm:cxn modelId="{82292D55-733A-4C2B-A1AE-E95DBE5796A8}" type="presOf" srcId="{996896C4-031C-4354-AB6C-2020031B0894}" destId="{3A454C91-C8BE-4AB7-8428-7657349F43AF}" srcOrd="0" destOrd="0" presId="urn:microsoft.com/office/officeart/2005/8/layout/hList1"/>
    <dgm:cxn modelId="{679C4A83-C4D9-4D08-A049-0D760C1AB5EE}" type="presOf" srcId="{0E83FB89-05CF-415A-9767-66965BF14CAF}" destId="{6E4C4743-F475-424A-B0C5-B88854F37C42}" srcOrd="0" destOrd="2" presId="urn:microsoft.com/office/officeart/2005/8/layout/hList1"/>
    <dgm:cxn modelId="{AEAD3EAF-457B-493C-909B-F8AC67DEBB36}" type="presOf" srcId="{6E98CED9-EFEF-4413-BD5B-7A14BA1F2619}" destId="{8FBF76D8-2432-4E9F-B0BB-C065DEFA7CCB}" srcOrd="0" destOrd="0" presId="urn:microsoft.com/office/officeart/2005/8/layout/hList1"/>
    <dgm:cxn modelId="{A27E9572-00CB-4FA7-9079-C6F324510D8C}" srcId="{6E98CED9-EFEF-4413-BD5B-7A14BA1F2619}" destId="{D602BB5E-8774-4B4D-A03E-A2DE1353AC13}" srcOrd="3" destOrd="0" parTransId="{501AAD2B-1677-4822-89D7-8F03CEFA9FFF}" sibTransId="{66344AFA-18D2-43F1-BF07-158736A2BEC0}"/>
    <dgm:cxn modelId="{F2DCA8C6-91F3-46D5-82E5-B07E76B00099}" srcId="{9766862A-A968-4E8F-86EB-77E5AB3B7C9A}" destId="{0E83FB89-05CF-415A-9767-66965BF14CAF}" srcOrd="2" destOrd="0" parTransId="{E2F2E4AD-4AF9-43A5-9CB8-C1483C4BF282}" sibTransId="{EE297393-03DC-431F-87DA-362E18046F6E}"/>
    <dgm:cxn modelId="{6A1F87CC-A0AC-4839-AC13-D85585CBBFFD}" srcId="{F46042F5-1D78-4887-8535-C1CBB59D0414}" destId="{D59316FD-97F7-49F0-96CF-903A6FF490C7}" srcOrd="3" destOrd="0" parTransId="{E6FE53E6-DE4D-46CD-B32D-FDE76136C4C7}" sibTransId="{EA9EEBB8-E7F0-4BB5-91C8-0FF941677E0E}"/>
    <dgm:cxn modelId="{FB2EA194-31BC-4F3D-9347-E60A3F260284}" type="presOf" srcId="{77F8D897-F9D8-4EF1-9BE7-371B862A8C7B}" destId="{3BA12E47-33EA-4565-ACAA-72629C5E66DA}" srcOrd="0" destOrd="0" presId="urn:microsoft.com/office/officeart/2005/8/layout/hList1"/>
    <dgm:cxn modelId="{8166C02C-758F-48E7-90D3-AE9B7E1BF119}" srcId="{6E98CED9-EFEF-4413-BD5B-7A14BA1F2619}" destId="{F0DF99CD-F775-4E8E-9992-C24404227CEB}" srcOrd="1" destOrd="0" parTransId="{071D5866-B3F8-443B-BFE5-4B21DF5CE4B5}" sibTransId="{B457580A-7FFB-437D-8F57-B5806F6BB418}"/>
    <dgm:cxn modelId="{6475C911-7360-4A1C-BF60-C1D3D5180AB0}" type="presOf" srcId="{5473974E-3F59-4334-84F8-8B79B3186DC5}" destId="{147B1A76-ED7A-49BB-BFCD-B4D705F160CE}" srcOrd="0" destOrd="2" presId="urn:microsoft.com/office/officeart/2005/8/layout/hList1"/>
    <dgm:cxn modelId="{4EE11D83-E911-4E1F-822E-5B959D5A7733}" type="presOf" srcId="{E1E152AF-5D63-4D1D-BA30-8EB5590FDC0A}" destId="{147B1A76-ED7A-49BB-BFCD-B4D705F160CE}" srcOrd="0" destOrd="1" presId="urn:microsoft.com/office/officeart/2005/8/layout/hList1"/>
    <dgm:cxn modelId="{4568BE3A-1713-4729-B8CE-BD6AFD9BA030}" type="presOf" srcId="{7CDDE931-297E-4EB0-83E0-426C66F57360}" destId="{7441CE98-5A70-49F3-88A9-A5F3B6217CC0}" srcOrd="0" destOrd="2" presId="urn:microsoft.com/office/officeart/2005/8/layout/hList1"/>
    <dgm:cxn modelId="{5B57FF0E-AAAB-4B8D-AE6E-871AD9D0DF90}" srcId="{6E98CED9-EFEF-4413-BD5B-7A14BA1F2619}" destId="{F63CD979-40FF-4E0F-AA13-777E8D075F0C}" srcOrd="4" destOrd="0" parTransId="{E7750155-85B7-416D-9426-FC33FFAED2AF}" sibTransId="{86D95060-49E5-4AF9-9797-47E2B5584E2E}"/>
    <dgm:cxn modelId="{B32AE6AD-8613-4640-87EF-1525B1113646}" srcId="{77F8D897-F9D8-4EF1-9BE7-371B862A8C7B}" destId="{4BD09695-3B13-4236-B285-0A52BB314573}" srcOrd="0" destOrd="0" parTransId="{9A36A70F-81BD-445B-AFB8-0C226C0CBE5E}" sibTransId="{5C6C4060-F33D-45AD-9041-5D3DCC48573B}"/>
    <dgm:cxn modelId="{51BEFF4E-DEC8-4B9E-B3B6-699FE216C7B4}" srcId="{9766862A-A968-4E8F-86EB-77E5AB3B7C9A}" destId="{36B5A9B3-BDB3-41B5-B751-342E4C3679C7}" srcOrd="3" destOrd="0" parTransId="{AB309050-8157-4B60-B265-9744B3857746}" sibTransId="{06BED0FD-4033-4155-BB0E-69A351E7F8E1}"/>
    <dgm:cxn modelId="{9EE08BD8-F2F2-4648-8B46-2409FF9C73BF}" srcId="{77F8D897-F9D8-4EF1-9BE7-371B862A8C7B}" destId="{5BADEBCC-DD62-4812-B642-FE0ECF130A49}" srcOrd="3" destOrd="0" parTransId="{FEDF6DB4-2C93-4374-9C74-51FDC46A3CD2}" sibTransId="{9382B04C-F6E8-4ED4-B853-4264AAB0C346}"/>
    <dgm:cxn modelId="{538F9387-6805-4032-ADA3-0ED9A028618B}" type="presOf" srcId="{5BADEBCC-DD62-4812-B642-FE0ECF130A49}" destId="{147B1A76-ED7A-49BB-BFCD-B4D705F160CE}" srcOrd="0" destOrd="3" presId="urn:microsoft.com/office/officeart/2005/8/layout/hList1"/>
    <dgm:cxn modelId="{AF2F5E8A-1BC6-46FF-B5D7-62C6EFBEF108}" type="presOf" srcId="{D59316FD-97F7-49F0-96CF-903A6FF490C7}" destId="{7441CE98-5A70-49F3-88A9-A5F3B6217CC0}" srcOrd="0" destOrd="3" presId="urn:microsoft.com/office/officeart/2005/8/layout/hList1"/>
    <dgm:cxn modelId="{61A4E164-5F47-4774-8EB4-9FFF690608B9}" type="presOf" srcId="{76EFE2DD-ABC2-4981-AD6C-03081E71EBE6}" destId="{6E4C4743-F475-424A-B0C5-B88854F37C42}" srcOrd="0" destOrd="0" presId="urn:microsoft.com/office/officeart/2005/8/layout/hList1"/>
    <dgm:cxn modelId="{5251DF64-CB04-4B38-9A7C-1DF840DFF022}" type="presOf" srcId="{D602BB5E-8774-4B4D-A03E-A2DE1353AC13}" destId="{3A454C91-C8BE-4AB7-8428-7657349F43AF}" srcOrd="0" destOrd="3" presId="urn:microsoft.com/office/officeart/2005/8/layout/hList1"/>
    <dgm:cxn modelId="{6A4EA04D-BCBD-485A-95A6-12DCC8999073}" srcId="{3383B8AC-DC71-4BB6-A791-E757CAF655AC}" destId="{6E98CED9-EFEF-4413-BD5B-7A14BA1F2619}" srcOrd="0" destOrd="0" parTransId="{B854D5FF-FA82-4EA5-A063-2D2778519E7C}" sibTransId="{3F6E4955-771D-48C4-A4FB-74E4728B4AA6}"/>
    <dgm:cxn modelId="{5E4CC5B6-553A-47BB-B994-C236026D5B4C}" srcId="{3383B8AC-DC71-4BB6-A791-E757CAF655AC}" destId="{F46042F5-1D78-4887-8535-C1CBB59D0414}" srcOrd="1" destOrd="0" parTransId="{C2F654BF-4D42-4E77-A698-056DB7A91702}" sibTransId="{AEBCADE3-3964-4536-93CB-7ABA40A2B1B0}"/>
    <dgm:cxn modelId="{C4637F32-E47B-4408-A316-0D81E6748B91}" srcId="{77F8D897-F9D8-4EF1-9BE7-371B862A8C7B}" destId="{E1E152AF-5D63-4D1D-BA30-8EB5590FDC0A}" srcOrd="1" destOrd="0" parTransId="{5FA04843-8DE2-492C-8CF0-728DCFA21ACD}" sibTransId="{4108DCFF-8766-4071-B10E-0D78D8C1357B}"/>
    <dgm:cxn modelId="{9B81B792-5112-42AD-B6CA-671A8E7927DD}" type="presOf" srcId="{F46042F5-1D78-4887-8535-C1CBB59D0414}" destId="{622F289A-91B9-4981-A7D3-D5B8033C23BD}" srcOrd="0" destOrd="0" presId="urn:microsoft.com/office/officeart/2005/8/layout/hList1"/>
    <dgm:cxn modelId="{8B8DFB20-EFC7-4760-A997-50C67EA2DFB6}" type="presOf" srcId="{36B5A9B3-BDB3-41B5-B751-342E4C3679C7}" destId="{6E4C4743-F475-424A-B0C5-B88854F37C42}" srcOrd="0" destOrd="3" presId="urn:microsoft.com/office/officeart/2005/8/layout/hList1"/>
    <dgm:cxn modelId="{CCF1FEA5-2BCC-4C52-848C-D464A6ED5FFC}" srcId="{F46042F5-1D78-4887-8535-C1CBB59D0414}" destId="{7CDDE931-297E-4EB0-83E0-426C66F57360}" srcOrd="2" destOrd="0" parTransId="{F27C3CF1-FCB1-44D5-9B5A-5120DE46A9BE}" sibTransId="{7B4F9748-B2AE-47C8-A7C5-A5FD81426CAF}"/>
    <dgm:cxn modelId="{120D7DC8-E7C0-4CBD-88B8-F59AD93D3AD3}" type="presParOf" srcId="{28A963F4-A212-4DA6-B373-3995A7E77F71}" destId="{3E2A5481-301D-4617-907A-161FCAACBBF7}" srcOrd="0" destOrd="0" presId="urn:microsoft.com/office/officeart/2005/8/layout/hList1"/>
    <dgm:cxn modelId="{5B9534A8-F56F-4616-AB82-8CA22C6E15B8}" type="presParOf" srcId="{3E2A5481-301D-4617-907A-161FCAACBBF7}" destId="{8FBF76D8-2432-4E9F-B0BB-C065DEFA7CCB}" srcOrd="0" destOrd="0" presId="urn:microsoft.com/office/officeart/2005/8/layout/hList1"/>
    <dgm:cxn modelId="{070832D8-1FFA-4A40-B49A-83DCFF9DD36F}" type="presParOf" srcId="{3E2A5481-301D-4617-907A-161FCAACBBF7}" destId="{3A454C91-C8BE-4AB7-8428-7657349F43AF}" srcOrd="1" destOrd="0" presId="urn:microsoft.com/office/officeart/2005/8/layout/hList1"/>
    <dgm:cxn modelId="{63C44D48-9BF2-4E8C-9AE2-6C2C3D24B4CD}" type="presParOf" srcId="{28A963F4-A212-4DA6-B373-3995A7E77F71}" destId="{91E66446-4E95-4856-84FA-D8559BD19D71}" srcOrd="1" destOrd="0" presId="urn:microsoft.com/office/officeart/2005/8/layout/hList1"/>
    <dgm:cxn modelId="{75A95783-21DA-4B8E-8546-076464354720}" type="presParOf" srcId="{28A963F4-A212-4DA6-B373-3995A7E77F71}" destId="{340C9AE9-562E-4B0A-8007-D17C75DA708B}" srcOrd="2" destOrd="0" presId="urn:microsoft.com/office/officeart/2005/8/layout/hList1"/>
    <dgm:cxn modelId="{DC5A71C7-0178-4011-94B6-41C3DFFB8FA0}" type="presParOf" srcId="{340C9AE9-562E-4B0A-8007-D17C75DA708B}" destId="{622F289A-91B9-4981-A7D3-D5B8033C23BD}" srcOrd="0" destOrd="0" presId="urn:microsoft.com/office/officeart/2005/8/layout/hList1"/>
    <dgm:cxn modelId="{D95F214F-52FD-4D8E-8D4A-FDD22BFB7662}" type="presParOf" srcId="{340C9AE9-562E-4B0A-8007-D17C75DA708B}" destId="{7441CE98-5A70-49F3-88A9-A5F3B6217CC0}" srcOrd="1" destOrd="0" presId="urn:microsoft.com/office/officeart/2005/8/layout/hList1"/>
    <dgm:cxn modelId="{AA57CFCF-FDA9-4286-9D12-64355D9C27CB}" type="presParOf" srcId="{28A963F4-A212-4DA6-B373-3995A7E77F71}" destId="{19B0841D-C7A2-464F-93D1-4DD121824C65}" srcOrd="3" destOrd="0" presId="urn:microsoft.com/office/officeart/2005/8/layout/hList1"/>
    <dgm:cxn modelId="{A20CD058-F25D-4D8B-956E-C71249B0A2BD}" type="presParOf" srcId="{28A963F4-A212-4DA6-B373-3995A7E77F71}" destId="{5436EB09-E48F-48E6-981F-7FA5CA277F83}" srcOrd="4" destOrd="0" presId="urn:microsoft.com/office/officeart/2005/8/layout/hList1"/>
    <dgm:cxn modelId="{8EC04554-2C37-49C8-8578-8403C6475C27}" type="presParOf" srcId="{5436EB09-E48F-48E6-981F-7FA5CA277F83}" destId="{734AE2F5-2BBC-4917-89A2-BE7341167F0D}" srcOrd="0" destOrd="0" presId="urn:microsoft.com/office/officeart/2005/8/layout/hList1"/>
    <dgm:cxn modelId="{46F2EFCC-AEA9-4420-BBE6-5B14B47BB1A5}" type="presParOf" srcId="{5436EB09-E48F-48E6-981F-7FA5CA277F83}" destId="{6E4C4743-F475-424A-B0C5-B88854F37C42}" srcOrd="1" destOrd="0" presId="urn:microsoft.com/office/officeart/2005/8/layout/hList1"/>
    <dgm:cxn modelId="{E8BFF0C2-0F76-4D69-BDFB-E2B69928B55D}" type="presParOf" srcId="{28A963F4-A212-4DA6-B373-3995A7E77F71}" destId="{0AC11409-5CED-4DF1-9D88-69CADEA6942A}" srcOrd="5" destOrd="0" presId="urn:microsoft.com/office/officeart/2005/8/layout/hList1"/>
    <dgm:cxn modelId="{DA9F31F6-611B-40D2-9097-4DC946CFAA70}" type="presParOf" srcId="{28A963F4-A212-4DA6-B373-3995A7E77F71}" destId="{DBB62D71-A7A8-4EDE-A9E6-E841B4764F96}" srcOrd="6" destOrd="0" presId="urn:microsoft.com/office/officeart/2005/8/layout/hList1"/>
    <dgm:cxn modelId="{3447786A-89AD-4A5C-A840-90B426252517}" type="presParOf" srcId="{DBB62D71-A7A8-4EDE-A9E6-E841B4764F96}" destId="{3BA12E47-33EA-4565-ACAA-72629C5E66DA}" srcOrd="0" destOrd="0" presId="urn:microsoft.com/office/officeart/2005/8/layout/hList1"/>
    <dgm:cxn modelId="{A672B161-3A71-4272-AF09-2E8A4D220404}" type="presParOf" srcId="{DBB62D71-A7A8-4EDE-A9E6-E841B4764F96}" destId="{147B1A76-ED7A-49BB-BFCD-B4D705F160C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29944B-0FE8-44A6-8798-3519E5CA754D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9771F891-B9AD-4A98-90E7-8FF63D63E588}">
      <dgm:prSet phldrT="[Texto]"/>
      <dgm:spPr/>
      <dgm:t>
        <a:bodyPr/>
        <a:lstStyle/>
        <a:p>
          <a:r>
            <a:rPr kumimoji="1" lang="es-ES_tradnl" altLang="es-ES" b="1" dirty="0" smtClean="0">
              <a:latin typeface="Tahoma" panose="020B0604030504040204" pitchFamily="34" charset="0"/>
            </a:rPr>
            <a:t>Segmentar el mercado</a:t>
          </a:r>
          <a:endParaRPr lang="es-ES" dirty="0"/>
        </a:p>
      </dgm:t>
    </dgm:pt>
    <dgm:pt modelId="{A78A5CDA-5645-489E-B7F8-0CD74B0963A6}" type="parTrans" cxnId="{17B3132F-7FAE-4107-A86F-D7D59F79CF15}">
      <dgm:prSet/>
      <dgm:spPr/>
      <dgm:t>
        <a:bodyPr/>
        <a:lstStyle/>
        <a:p>
          <a:endParaRPr lang="es-ES"/>
        </a:p>
      </dgm:t>
    </dgm:pt>
    <dgm:pt modelId="{561AB016-5D59-4F8A-B0F2-F7636D6D0933}" type="sibTrans" cxnId="{17B3132F-7FAE-4107-A86F-D7D59F79CF15}">
      <dgm:prSet/>
      <dgm:spPr/>
      <dgm:t>
        <a:bodyPr/>
        <a:lstStyle/>
        <a:p>
          <a:endParaRPr lang="es-ES"/>
        </a:p>
      </dgm:t>
    </dgm:pt>
    <dgm:pt modelId="{CFE6C7C9-3217-41FC-AC2E-4D0449CADEA7}">
      <dgm:prSet phldrT="[Texto]"/>
      <dgm:spPr/>
      <dgm:t>
        <a:bodyPr/>
        <a:lstStyle/>
        <a:p>
          <a:r>
            <a:rPr lang="es-ES_tradnl" altLang="es-ES" dirty="0" smtClean="0"/>
            <a:t>NECESIDAD</a:t>
          </a:r>
          <a:endParaRPr lang="es-ES" dirty="0"/>
        </a:p>
      </dgm:t>
    </dgm:pt>
    <dgm:pt modelId="{E9719F7F-F2A8-4880-B318-2A46FED7C799}" type="parTrans" cxnId="{932331A6-B75F-489C-84CB-A0787A12190A}">
      <dgm:prSet/>
      <dgm:spPr/>
      <dgm:t>
        <a:bodyPr/>
        <a:lstStyle/>
        <a:p>
          <a:endParaRPr lang="es-ES"/>
        </a:p>
      </dgm:t>
    </dgm:pt>
    <dgm:pt modelId="{17F0BEB2-466C-4A47-B53A-310206626D8E}" type="sibTrans" cxnId="{932331A6-B75F-489C-84CB-A0787A12190A}">
      <dgm:prSet/>
      <dgm:spPr/>
      <dgm:t>
        <a:bodyPr/>
        <a:lstStyle/>
        <a:p>
          <a:endParaRPr lang="es-ES"/>
        </a:p>
      </dgm:t>
    </dgm:pt>
    <dgm:pt modelId="{8FA1CB1F-EECD-4C08-99FF-D2B567537B39}">
      <dgm:prSet phldrT="[Texto]"/>
      <dgm:spPr/>
      <dgm:t>
        <a:bodyPr/>
        <a:lstStyle/>
        <a:p>
          <a:r>
            <a:rPr kumimoji="1" lang="es-ES_tradnl" altLang="es-ES" b="1" dirty="0" smtClean="0">
              <a:latin typeface="Tahoma" panose="020B0604030504040204" pitchFamily="34" charset="0"/>
            </a:rPr>
            <a:t>Seleccionar el mercado meta</a:t>
          </a:r>
          <a:endParaRPr lang="es-ES" dirty="0"/>
        </a:p>
      </dgm:t>
    </dgm:pt>
    <dgm:pt modelId="{7855D14F-8AE4-4971-B1D9-C88E18E469BD}" type="parTrans" cxnId="{E3386AB6-9AB2-46E1-8BF9-857B8E6E8BD7}">
      <dgm:prSet/>
      <dgm:spPr/>
      <dgm:t>
        <a:bodyPr/>
        <a:lstStyle/>
        <a:p>
          <a:endParaRPr lang="es-ES"/>
        </a:p>
      </dgm:t>
    </dgm:pt>
    <dgm:pt modelId="{DA96DF95-F0DA-43FA-8DB2-64453C9BC058}" type="sibTrans" cxnId="{E3386AB6-9AB2-46E1-8BF9-857B8E6E8BD7}">
      <dgm:prSet/>
      <dgm:spPr/>
      <dgm:t>
        <a:bodyPr/>
        <a:lstStyle/>
        <a:p>
          <a:endParaRPr lang="es-ES"/>
        </a:p>
      </dgm:t>
    </dgm:pt>
    <dgm:pt modelId="{14F439E2-6325-40A5-BEA9-93456D7BF35C}">
      <dgm:prSet phldrT="[Texto]"/>
      <dgm:spPr/>
      <dgm:t>
        <a:bodyPr/>
        <a:lstStyle/>
        <a:p>
          <a:r>
            <a:rPr lang="es-ES_tradnl" altLang="es-ES" dirty="0" smtClean="0"/>
            <a:t>Sustancioso</a:t>
          </a:r>
          <a:endParaRPr lang="es-ES" dirty="0"/>
        </a:p>
      </dgm:t>
    </dgm:pt>
    <dgm:pt modelId="{D1DC1EFF-68A2-4B8B-B44C-5C9A7E4BD8B5}" type="parTrans" cxnId="{86A205F2-FFB2-4261-8922-D4DA1772EA64}">
      <dgm:prSet/>
      <dgm:spPr/>
      <dgm:t>
        <a:bodyPr/>
        <a:lstStyle/>
        <a:p>
          <a:endParaRPr lang="es-ES"/>
        </a:p>
      </dgm:t>
    </dgm:pt>
    <dgm:pt modelId="{AAD03DD5-E7BF-46C0-8950-2D6524FF9FC4}" type="sibTrans" cxnId="{86A205F2-FFB2-4261-8922-D4DA1772EA64}">
      <dgm:prSet/>
      <dgm:spPr/>
      <dgm:t>
        <a:bodyPr/>
        <a:lstStyle/>
        <a:p>
          <a:endParaRPr lang="es-ES"/>
        </a:p>
      </dgm:t>
    </dgm:pt>
    <dgm:pt modelId="{493BA063-18AD-4C1B-8645-DCA0635B6DB5}">
      <dgm:prSet phldrT="[Texto]"/>
      <dgm:spPr/>
      <dgm:t>
        <a:bodyPr/>
        <a:lstStyle/>
        <a:p>
          <a:r>
            <a:rPr kumimoji="1" lang="es-ES_tradnl" altLang="es-ES" b="1" dirty="0" smtClean="0">
              <a:latin typeface="Tahoma" panose="020B0604030504040204" pitchFamily="34" charset="0"/>
            </a:rPr>
            <a:t>Generar  diferencias con la competencia</a:t>
          </a:r>
          <a:endParaRPr lang="es-ES" dirty="0"/>
        </a:p>
      </dgm:t>
    </dgm:pt>
    <dgm:pt modelId="{9E43097B-FC3B-41F7-A971-39B82F1682E0}" type="parTrans" cxnId="{66EEA3F0-BD2F-4C89-BD61-39825CC70D6F}">
      <dgm:prSet/>
      <dgm:spPr/>
      <dgm:t>
        <a:bodyPr/>
        <a:lstStyle/>
        <a:p>
          <a:endParaRPr lang="es-ES"/>
        </a:p>
      </dgm:t>
    </dgm:pt>
    <dgm:pt modelId="{FD2E1FCF-7E1A-4154-9E11-F88C6E94548E}" type="sibTrans" cxnId="{66EEA3F0-BD2F-4C89-BD61-39825CC70D6F}">
      <dgm:prSet/>
      <dgm:spPr/>
      <dgm:t>
        <a:bodyPr/>
        <a:lstStyle/>
        <a:p>
          <a:endParaRPr lang="es-ES"/>
        </a:p>
      </dgm:t>
    </dgm:pt>
    <dgm:pt modelId="{02D89F4B-53CE-4A6C-8DCE-1A8AEEDDBFDE}">
      <dgm:prSet phldrT="[Texto]"/>
      <dgm:spPr/>
      <dgm:t>
        <a:bodyPr/>
        <a:lstStyle/>
        <a:p>
          <a:r>
            <a:rPr lang="es-ES_tradnl" altLang="es-ES" dirty="0" smtClean="0"/>
            <a:t>El Producto</a:t>
          </a:r>
          <a:endParaRPr lang="es-ES" dirty="0"/>
        </a:p>
      </dgm:t>
    </dgm:pt>
    <dgm:pt modelId="{C736EB65-9402-41E7-B020-02D28046C147}" type="parTrans" cxnId="{8B592107-10B9-466D-89CA-D869B15D25E3}">
      <dgm:prSet/>
      <dgm:spPr/>
      <dgm:t>
        <a:bodyPr/>
        <a:lstStyle/>
        <a:p>
          <a:endParaRPr lang="es-ES"/>
        </a:p>
      </dgm:t>
    </dgm:pt>
    <dgm:pt modelId="{A61934D2-0D73-4346-B93F-2C88788D4602}" type="sibTrans" cxnId="{8B592107-10B9-466D-89CA-D869B15D25E3}">
      <dgm:prSet/>
      <dgm:spPr/>
      <dgm:t>
        <a:bodyPr/>
        <a:lstStyle/>
        <a:p>
          <a:endParaRPr lang="es-ES"/>
        </a:p>
      </dgm:t>
    </dgm:pt>
    <dgm:pt modelId="{85FA1B5C-5456-4EEB-991F-091F7694A249}">
      <dgm:prSet phldrT="[Texto]"/>
      <dgm:spPr/>
      <dgm:t>
        <a:bodyPr/>
        <a:lstStyle/>
        <a:p>
          <a:r>
            <a:rPr kumimoji="1" lang="es-ES_tradnl" altLang="es-ES" b="1" dirty="0" smtClean="0">
              <a:latin typeface="Tahoma" panose="020B0604030504040204" pitchFamily="34" charset="0"/>
            </a:rPr>
            <a:t>Seleccionar un tipo de Posición</a:t>
          </a:r>
          <a:endParaRPr lang="es-ES" dirty="0"/>
        </a:p>
      </dgm:t>
    </dgm:pt>
    <dgm:pt modelId="{B686781F-30BC-49D0-AE73-2A11E1551C70}" type="parTrans" cxnId="{8672849C-F9C7-41A9-8C1A-AFCCAB0D07B9}">
      <dgm:prSet/>
      <dgm:spPr/>
      <dgm:t>
        <a:bodyPr/>
        <a:lstStyle/>
        <a:p>
          <a:endParaRPr lang="es-ES"/>
        </a:p>
      </dgm:t>
    </dgm:pt>
    <dgm:pt modelId="{92DEE693-7D70-4AD3-A0F7-011E0433B332}" type="sibTrans" cxnId="{8672849C-F9C7-41A9-8C1A-AFCCAB0D07B9}">
      <dgm:prSet/>
      <dgm:spPr/>
      <dgm:t>
        <a:bodyPr/>
        <a:lstStyle/>
        <a:p>
          <a:endParaRPr lang="es-ES"/>
        </a:p>
      </dgm:t>
    </dgm:pt>
    <dgm:pt modelId="{697B919F-714B-4177-B61E-773A442B9254}">
      <dgm:prSet phldrT="[Texto]"/>
      <dgm:spPr/>
      <dgm:t>
        <a:bodyPr/>
        <a:lstStyle/>
        <a:p>
          <a:r>
            <a:rPr lang="es-ES_tradnl" altLang="es-ES" dirty="0" smtClean="0"/>
            <a:t>DESEO</a:t>
          </a:r>
          <a:endParaRPr lang="es-ES" dirty="0"/>
        </a:p>
      </dgm:t>
    </dgm:pt>
    <dgm:pt modelId="{288F226B-1949-425A-B45A-C703DB72955B}" type="parTrans" cxnId="{FDAD06C1-8A2E-44BE-97C2-31D2115C5062}">
      <dgm:prSet/>
      <dgm:spPr/>
      <dgm:t>
        <a:bodyPr/>
        <a:lstStyle/>
        <a:p>
          <a:endParaRPr lang="es-ES"/>
        </a:p>
      </dgm:t>
    </dgm:pt>
    <dgm:pt modelId="{FFC6262F-9829-4A61-AA2E-ADEBE067DBDC}" type="sibTrans" cxnId="{FDAD06C1-8A2E-44BE-97C2-31D2115C5062}">
      <dgm:prSet/>
      <dgm:spPr/>
      <dgm:t>
        <a:bodyPr/>
        <a:lstStyle/>
        <a:p>
          <a:endParaRPr lang="es-ES"/>
        </a:p>
      </dgm:t>
    </dgm:pt>
    <dgm:pt modelId="{C337E306-5C21-473B-AAF9-BB12CE85BE22}">
      <dgm:prSet/>
      <dgm:spPr/>
      <dgm:t>
        <a:bodyPr/>
        <a:lstStyle/>
        <a:p>
          <a:r>
            <a:rPr lang="es-ES_tradnl" altLang="es-ES" dirty="0" smtClean="0"/>
            <a:t>Accionable</a:t>
          </a:r>
          <a:endParaRPr lang="es-ES_tradnl" altLang="es-ES" dirty="0"/>
        </a:p>
      </dgm:t>
    </dgm:pt>
    <dgm:pt modelId="{F1CCF452-9DE6-4847-A288-01C00E250467}" type="parTrans" cxnId="{CF90AFB2-FECA-426A-A21A-B6F692DDCF4A}">
      <dgm:prSet/>
      <dgm:spPr/>
      <dgm:t>
        <a:bodyPr/>
        <a:lstStyle/>
        <a:p>
          <a:endParaRPr lang="es-ES"/>
        </a:p>
      </dgm:t>
    </dgm:pt>
    <dgm:pt modelId="{68900491-8011-4D77-AB58-8B6C46AF5297}" type="sibTrans" cxnId="{CF90AFB2-FECA-426A-A21A-B6F692DDCF4A}">
      <dgm:prSet/>
      <dgm:spPr/>
      <dgm:t>
        <a:bodyPr/>
        <a:lstStyle/>
        <a:p>
          <a:endParaRPr lang="es-ES"/>
        </a:p>
      </dgm:t>
    </dgm:pt>
    <dgm:pt modelId="{1C235536-7DA4-489B-9527-117422304106}">
      <dgm:prSet/>
      <dgm:spPr/>
      <dgm:t>
        <a:bodyPr/>
        <a:lstStyle/>
        <a:p>
          <a:r>
            <a:rPr lang="es-ES_tradnl" altLang="es-ES" smtClean="0"/>
            <a:t>Mensurable</a:t>
          </a:r>
          <a:endParaRPr lang="es-ES_tradnl" altLang="es-ES" dirty="0"/>
        </a:p>
      </dgm:t>
    </dgm:pt>
    <dgm:pt modelId="{A3668E94-94A5-4835-9119-C3990845D163}" type="parTrans" cxnId="{D1364C56-7ED7-4E89-A7C9-3089079C56C1}">
      <dgm:prSet/>
      <dgm:spPr/>
      <dgm:t>
        <a:bodyPr/>
        <a:lstStyle/>
        <a:p>
          <a:endParaRPr lang="es-ES"/>
        </a:p>
      </dgm:t>
    </dgm:pt>
    <dgm:pt modelId="{F6B825A7-8BAF-4EEE-AB45-C18A7497E9CA}" type="sibTrans" cxnId="{D1364C56-7ED7-4E89-A7C9-3089079C56C1}">
      <dgm:prSet/>
      <dgm:spPr/>
      <dgm:t>
        <a:bodyPr/>
        <a:lstStyle/>
        <a:p>
          <a:endParaRPr lang="es-ES"/>
        </a:p>
      </dgm:t>
    </dgm:pt>
    <dgm:pt modelId="{1F89169A-ED4D-43A4-BD32-B0B9BEB29210}">
      <dgm:prSet/>
      <dgm:spPr/>
      <dgm:t>
        <a:bodyPr/>
        <a:lstStyle/>
        <a:p>
          <a:r>
            <a:rPr lang="es-ES_tradnl" altLang="es-ES" smtClean="0"/>
            <a:t>Accesible</a:t>
          </a:r>
          <a:endParaRPr lang="es-ES_tradnl" altLang="es-ES" dirty="0"/>
        </a:p>
      </dgm:t>
    </dgm:pt>
    <dgm:pt modelId="{76FF11BD-E7F7-42A2-B4A0-155C9A128E80}" type="parTrans" cxnId="{207F743D-FDF0-416D-ADFD-62908C7BAAB7}">
      <dgm:prSet/>
      <dgm:spPr/>
      <dgm:t>
        <a:bodyPr/>
        <a:lstStyle/>
        <a:p>
          <a:endParaRPr lang="es-ES"/>
        </a:p>
      </dgm:t>
    </dgm:pt>
    <dgm:pt modelId="{CDBDC283-9372-4F12-8316-7DADF5BB7CDA}" type="sibTrans" cxnId="{207F743D-FDF0-416D-ADFD-62908C7BAAB7}">
      <dgm:prSet/>
      <dgm:spPr/>
      <dgm:t>
        <a:bodyPr/>
        <a:lstStyle/>
        <a:p>
          <a:endParaRPr lang="es-ES"/>
        </a:p>
      </dgm:t>
    </dgm:pt>
    <dgm:pt modelId="{9011FE93-3E46-4511-B3D0-1BD193B2D0B7}">
      <dgm:prSet/>
      <dgm:spPr/>
      <dgm:t>
        <a:bodyPr/>
        <a:lstStyle/>
        <a:p>
          <a:r>
            <a:rPr lang="es-ES_tradnl" altLang="es-ES" smtClean="0"/>
            <a:t>Los RRHH</a:t>
          </a:r>
          <a:endParaRPr lang="es-ES_tradnl" altLang="es-ES" dirty="0"/>
        </a:p>
      </dgm:t>
    </dgm:pt>
    <dgm:pt modelId="{CB736FE4-9292-410B-91B6-0280B8323858}" type="parTrans" cxnId="{56C289E0-BD6E-4CA0-8939-D89F21B3F81A}">
      <dgm:prSet/>
      <dgm:spPr/>
      <dgm:t>
        <a:bodyPr/>
        <a:lstStyle/>
        <a:p>
          <a:endParaRPr lang="es-ES"/>
        </a:p>
      </dgm:t>
    </dgm:pt>
    <dgm:pt modelId="{33C35EA1-DD12-4AB3-96D5-B61583FF3624}" type="sibTrans" cxnId="{56C289E0-BD6E-4CA0-8939-D89F21B3F81A}">
      <dgm:prSet/>
      <dgm:spPr/>
      <dgm:t>
        <a:bodyPr/>
        <a:lstStyle/>
        <a:p>
          <a:endParaRPr lang="es-ES"/>
        </a:p>
      </dgm:t>
    </dgm:pt>
    <dgm:pt modelId="{23616458-5F89-4034-BFFF-F3E7DCEAB89D}">
      <dgm:prSet/>
      <dgm:spPr/>
      <dgm:t>
        <a:bodyPr/>
        <a:lstStyle/>
        <a:p>
          <a:r>
            <a:rPr lang="es-ES_tradnl" altLang="es-ES" dirty="0" smtClean="0"/>
            <a:t>La Imagen</a:t>
          </a:r>
          <a:endParaRPr lang="es-ES_tradnl" altLang="es-ES" dirty="0"/>
        </a:p>
      </dgm:t>
    </dgm:pt>
    <dgm:pt modelId="{B68CCECE-E372-4C0F-89CF-933894D6F25A}" type="parTrans" cxnId="{A141537B-7E21-4E9B-A5E3-E1BF1E010858}">
      <dgm:prSet/>
      <dgm:spPr/>
      <dgm:t>
        <a:bodyPr/>
        <a:lstStyle/>
        <a:p>
          <a:endParaRPr lang="es-ES"/>
        </a:p>
      </dgm:t>
    </dgm:pt>
    <dgm:pt modelId="{F2649190-DD85-47F9-952F-D14E065B3687}" type="sibTrans" cxnId="{A141537B-7E21-4E9B-A5E3-E1BF1E010858}">
      <dgm:prSet/>
      <dgm:spPr/>
      <dgm:t>
        <a:bodyPr/>
        <a:lstStyle/>
        <a:p>
          <a:endParaRPr lang="es-ES"/>
        </a:p>
      </dgm:t>
    </dgm:pt>
    <dgm:pt modelId="{5A6F9706-BDE9-436D-8620-7991966A6B10}">
      <dgm:prSet/>
      <dgm:spPr/>
      <dgm:t>
        <a:bodyPr/>
        <a:lstStyle/>
        <a:p>
          <a:r>
            <a:rPr lang="es-ES_tradnl" altLang="es-ES" smtClean="0"/>
            <a:t>Los Servicios</a:t>
          </a:r>
          <a:endParaRPr lang="es-ES_tradnl" altLang="es-ES" dirty="0"/>
        </a:p>
      </dgm:t>
    </dgm:pt>
    <dgm:pt modelId="{D1CE3FEC-AC3B-498F-B6C9-681FB722FB7A}" type="parTrans" cxnId="{99A9F533-C945-43B3-BEAE-01C80EC939C1}">
      <dgm:prSet/>
      <dgm:spPr/>
      <dgm:t>
        <a:bodyPr/>
        <a:lstStyle/>
        <a:p>
          <a:endParaRPr lang="es-ES"/>
        </a:p>
      </dgm:t>
    </dgm:pt>
    <dgm:pt modelId="{CFADB98C-FF67-46C1-9400-520C19F88DA5}" type="sibTrans" cxnId="{99A9F533-C945-43B3-BEAE-01C80EC939C1}">
      <dgm:prSet/>
      <dgm:spPr/>
      <dgm:t>
        <a:bodyPr/>
        <a:lstStyle/>
        <a:p>
          <a:endParaRPr lang="es-ES"/>
        </a:p>
      </dgm:t>
    </dgm:pt>
    <dgm:pt modelId="{BD0DA940-DF31-4D14-A6DE-8526A1E896BA}" type="pres">
      <dgm:prSet presAssocID="{5229944B-0FE8-44A6-8798-3519E5CA754D}" presName="rootnode" presStyleCnt="0">
        <dgm:presLayoutVars>
          <dgm:chMax/>
          <dgm:chPref/>
          <dgm:dir/>
          <dgm:animLvl val="lvl"/>
        </dgm:presLayoutVars>
      </dgm:prSet>
      <dgm:spPr/>
    </dgm:pt>
    <dgm:pt modelId="{80872BE6-BE55-4967-A4D0-73096D355740}" type="pres">
      <dgm:prSet presAssocID="{9771F891-B9AD-4A98-90E7-8FF63D63E588}" presName="composite" presStyleCnt="0"/>
      <dgm:spPr/>
    </dgm:pt>
    <dgm:pt modelId="{109FD163-7D76-4ACF-84BA-7852792EC78C}" type="pres">
      <dgm:prSet presAssocID="{9771F891-B9AD-4A98-90E7-8FF63D63E588}" presName="bentUpArrow1" presStyleLbl="alignImgPlace1" presStyleIdx="0" presStyleCnt="3" custLinFactNeighborX="-85327" custLinFactNeighborY="-9834"/>
      <dgm:spPr/>
    </dgm:pt>
    <dgm:pt modelId="{3958784C-F8B3-44C9-BC44-E8AB901210EA}" type="pres">
      <dgm:prSet presAssocID="{9771F891-B9AD-4A98-90E7-8FF63D63E588}" presName="ParentText" presStyleLbl="node1" presStyleIdx="0" presStyleCnt="4" custLinFactNeighborX="-77627" custLinFactNeighborY="-371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3F4A8D-75F4-4B5D-B2F9-8CA335FA5EB4}" type="pres">
      <dgm:prSet presAssocID="{9771F891-B9AD-4A98-90E7-8FF63D63E588}" presName="ChildText" presStyleLbl="revTx" presStyleIdx="0" presStyleCnt="3" custLinFactX="-7847" custLinFactNeighborX="-100000" custLinFactNeighborY="-25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0CAD2A-4016-4BC9-906D-50FD70FDEC18}" type="pres">
      <dgm:prSet presAssocID="{561AB016-5D59-4F8A-B0F2-F7636D6D0933}" presName="sibTrans" presStyleCnt="0"/>
      <dgm:spPr/>
    </dgm:pt>
    <dgm:pt modelId="{F8707449-23D5-44EF-ADB7-CFD8569EC2DE}" type="pres">
      <dgm:prSet presAssocID="{8FA1CB1F-EECD-4C08-99FF-D2B567537B39}" presName="composite" presStyleCnt="0"/>
      <dgm:spPr/>
    </dgm:pt>
    <dgm:pt modelId="{53A61E6E-781C-4CA1-BEB0-3F260B604809}" type="pres">
      <dgm:prSet presAssocID="{8FA1CB1F-EECD-4C08-99FF-D2B567537B39}" presName="bentUpArrow1" presStyleLbl="alignImgPlace1" presStyleIdx="1" presStyleCnt="3" custLinFactNeighborX="-53925"/>
      <dgm:spPr/>
    </dgm:pt>
    <dgm:pt modelId="{A0619E18-D503-4393-B1CE-7660528867F9}" type="pres">
      <dgm:prSet presAssocID="{8FA1CB1F-EECD-4C08-99FF-D2B567537B39}" presName="ParentText" presStyleLbl="node1" presStyleIdx="1" presStyleCnt="4" custLinFactNeighborX="-6559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768BA2-F436-4E54-A051-304CD5501AB1}" type="pres">
      <dgm:prSet presAssocID="{8FA1CB1F-EECD-4C08-99FF-D2B567537B39}" presName="ChildText" presStyleLbl="revTx" presStyleIdx="1" presStyleCnt="3" custLinFactNeighborX="-907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148E16-B360-45DC-96FD-4B624D719BEF}" type="pres">
      <dgm:prSet presAssocID="{DA96DF95-F0DA-43FA-8DB2-64453C9BC058}" presName="sibTrans" presStyleCnt="0"/>
      <dgm:spPr/>
    </dgm:pt>
    <dgm:pt modelId="{D3C1A858-F3E9-4A74-884A-F43651DC6FE6}" type="pres">
      <dgm:prSet presAssocID="{493BA063-18AD-4C1B-8645-DCA0635B6DB5}" presName="composite" presStyleCnt="0"/>
      <dgm:spPr/>
    </dgm:pt>
    <dgm:pt modelId="{F8FFD3DE-2BB4-4114-9A42-0C1128007283}" type="pres">
      <dgm:prSet presAssocID="{493BA063-18AD-4C1B-8645-DCA0635B6DB5}" presName="bentUpArrow1" presStyleLbl="alignImgPlace1" presStyleIdx="2" presStyleCnt="3" custLinFactNeighborX="-22523"/>
      <dgm:spPr/>
      <dgm:t>
        <a:bodyPr/>
        <a:lstStyle/>
        <a:p>
          <a:endParaRPr lang="es-ES"/>
        </a:p>
      </dgm:t>
    </dgm:pt>
    <dgm:pt modelId="{A4130614-856D-4A3D-B984-ADAE71B2D4FF}" type="pres">
      <dgm:prSet presAssocID="{493BA063-18AD-4C1B-8645-DCA0635B6DB5}" presName="ParentText" presStyleLbl="node1" presStyleIdx="2" presStyleCnt="4" custLinFactNeighborX="-4436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80E2A7-9E5D-407D-81D8-60521568AD80}" type="pres">
      <dgm:prSet presAssocID="{493BA063-18AD-4C1B-8645-DCA0635B6DB5}" presName="ChildText" presStyleLbl="revTx" presStyleIdx="2" presStyleCnt="3" custLinFactNeighborX="-619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B1985D-C93C-4902-B7F5-C3D16F62748B}" type="pres">
      <dgm:prSet presAssocID="{FD2E1FCF-7E1A-4154-9E11-F88C6E94548E}" presName="sibTrans" presStyleCnt="0"/>
      <dgm:spPr/>
    </dgm:pt>
    <dgm:pt modelId="{D95A9CE6-9AE1-4F9A-BE8E-619503D8004C}" type="pres">
      <dgm:prSet presAssocID="{85FA1B5C-5456-4EEB-991F-091F7694A249}" presName="composite" presStyleCnt="0"/>
      <dgm:spPr/>
    </dgm:pt>
    <dgm:pt modelId="{6FF35FFC-FB93-4005-9CC2-EA83CDADACC5}" type="pres">
      <dgm:prSet presAssocID="{85FA1B5C-5456-4EEB-991F-091F7694A249}" presName="ParentText" presStyleLbl="node1" presStyleIdx="3" presStyleCnt="4" custLinFactNeighborX="-2446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141537B-7E21-4E9B-A5E3-E1BF1E010858}" srcId="{493BA063-18AD-4C1B-8645-DCA0635B6DB5}" destId="{23616458-5F89-4034-BFFF-F3E7DCEAB89D}" srcOrd="2" destOrd="0" parTransId="{B68CCECE-E372-4C0F-89CF-933894D6F25A}" sibTransId="{F2649190-DD85-47F9-952F-D14E065B3687}"/>
    <dgm:cxn modelId="{17B3132F-7FAE-4107-A86F-D7D59F79CF15}" srcId="{5229944B-0FE8-44A6-8798-3519E5CA754D}" destId="{9771F891-B9AD-4A98-90E7-8FF63D63E588}" srcOrd="0" destOrd="0" parTransId="{A78A5CDA-5645-489E-B7F8-0CD74B0963A6}" sibTransId="{561AB016-5D59-4F8A-B0F2-F7636D6D0933}"/>
    <dgm:cxn modelId="{56C289E0-BD6E-4CA0-8939-D89F21B3F81A}" srcId="{493BA063-18AD-4C1B-8645-DCA0635B6DB5}" destId="{9011FE93-3E46-4511-B3D0-1BD193B2D0B7}" srcOrd="1" destOrd="0" parTransId="{CB736FE4-9292-410B-91B6-0280B8323858}" sibTransId="{33C35EA1-DD12-4AB3-96D5-B61583FF3624}"/>
    <dgm:cxn modelId="{E9FB99CB-F90A-4BD9-8910-BDBE9E39D018}" type="presOf" srcId="{1F89169A-ED4D-43A4-BD32-B0B9BEB29210}" destId="{8F768BA2-F436-4E54-A051-304CD5501AB1}" srcOrd="0" destOrd="3" presId="urn:microsoft.com/office/officeart/2005/8/layout/StepDownProcess"/>
    <dgm:cxn modelId="{D1364C56-7ED7-4E89-A7C9-3089079C56C1}" srcId="{8FA1CB1F-EECD-4C08-99FF-D2B567537B39}" destId="{1C235536-7DA4-489B-9527-117422304106}" srcOrd="2" destOrd="0" parTransId="{A3668E94-94A5-4835-9119-C3990845D163}" sibTransId="{F6B825A7-8BAF-4EEE-AB45-C18A7497E9CA}"/>
    <dgm:cxn modelId="{8B592107-10B9-466D-89CA-D869B15D25E3}" srcId="{493BA063-18AD-4C1B-8645-DCA0635B6DB5}" destId="{02D89F4B-53CE-4A6C-8DCE-1A8AEEDDBFDE}" srcOrd="0" destOrd="0" parTransId="{C736EB65-9402-41E7-B020-02D28046C147}" sibTransId="{A61934D2-0D73-4346-B93F-2C88788D4602}"/>
    <dgm:cxn modelId="{A648D428-8E3B-43D0-928B-A4EE69569013}" type="presOf" srcId="{8FA1CB1F-EECD-4C08-99FF-D2B567537B39}" destId="{A0619E18-D503-4393-B1CE-7660528867F9}" srcOrd="0" destOrd="0" presId="urn:microsoft.com/office/officeart/2005/8/layout/StepDownProcess"/>
    <dgm:cxn modelId="{9C49AEB8-0A97-4356-A87E-38B13A71E106}" type="presOf" srcId="{9011FE93-3E46-4511-B3D0-1BD193B2D0B7}" destId="{EB80E2A7-9E5D-407D-81D8-60521568AD80}" srcOrd="0" destOrd="1" presId="urn:microsoft.com/office/officeart/2005/8/layout/StepDownProcess"/>
    <dgm:cxn modelId="{62D1151F-CFDA-456A-8B6E-AFBD5D431E12}" type="presOf" srcId="{5A6F9706-BDE9-436D-8620-7991966A6B10}" destId="{EB80E2A7-9E5D-407D-81D8-60521568AD80}" srcOrd="0" destOrd="3" presId="urn:microsoft.com/office/officeart/2005/8/layout/StepDownProcess"/>
    <dgm:cxn modelId="{15C5A14D-BD99-42F3-BB3B-225AD0E7015A}" type="presOf" srcId="{C337E306-5C21-473B-AAF9-BB12CE85BE22}" destId="{8F768BA2-F436-4E54-A051-304CD5501AB1}" srcOrd="0" destOrd="1" presId="urn:microsoft.com/office/officeart/2005/8/layout/StepDownProcess"/>
    <dgm:cxn modelId="{DFD1FD92-6B6E-4F0D-9D9F-D0F8080007AA}" type="presOf" srcId="{697B919F-714B-4177-B61E-773A442B9254}" destId="{AB3F4A8D-75F4-4B5D-B2F9-8CA335FA5EB4}" srcOrd="0" destOrd="1" presId="urn:microsoft.com/office/officeart/2005/8/layout/StepDownProcess"/>
    <dgm:cxn modelId="{9859E081-1A5A-48E4-BE86-B077A44D5460}" type="presOf" srcId="{CFE6C7C9-3217-41FC-AC2E-4D0449CADEA7}" destId="{AB3F4A8D-75F4-4B5D-B2F9-8CA335FA5EB4}" srcOrd="0" destOrd="0" presId="urn:microsoft.com/office/officeart/2005/8/layout/StepDownProcess"/>
    <dgm:cxn modelId="{DB033042-4BFD-4BD3-ACD2-20600A45FBCA}" type="presOf" srcId="{02D89F4B-53CE-4A6C-8DCE-1A8AEEDDBFDE}" destId="{EB80E2A7-9E5D-407D-81D8-60521568AD80}" srcOrd="0" destOrd="0" presId="urn:microsoft.com/office/officeart/2005/8/layout/StepDownProcess"/>
    <dgm:cxn modelId="{C28CF72A-6913-4B53-A903-4139C7076BDA}" type="presOf" srcId="{14F439E2-6325-40A5-BEA9-93456D7BF35C}" destId="{8F768BA2-F436-4E54-A051-304CD5501AB1}" srcOrd="0" destOrd="0" presId="urn:microsoft.com/office/officeart/2005/8/layout/StepDownProcess"/>
    <dgm:cxn modelId="{207F743D-FDF0-416D-ADFD-62908C7BAAB7}" srcId="{8FA1CB1F-EECD-4C08-99FF-D2B567537B39}" destId="{1F89169A-ED4D-43A4-BD32-B0B9BEB29210}" srcOrd="3" destOrd="0" parTransId="{76FF11BD-E7F7-42A2-B4A0-155C9A128E80}" sibTransId="{CDBDC283-9372-4F12-8316-7DADF5BB7CDA}"/>
    <dgm:cxn modelId="{E3386AB6-9AB2-46E1-8BF9-857B8E6E8BD7}" srcId="{5229944B-0FE8-44A6-8798-3519E5CA754D}" destId="{8FA1CB1F-EECD-4C08-99FF-D2B567537B39}" srcOrd="1" destOrd="0" parTransId="{7855D14F-8AE4-4971-B1D9-C88E18E469BD}" sibTransId="{DA96DF95-F0DA-43FA-8DB2-64453C9BC058}"/>
    <dgm:cxn modelId="{C8182A62-3053-479D-B401-460294C3F0C0}" type="presOf" srcId="{5229944B-0FE8-44A6-8798-3519E5CA754D}" destId="{BD0DA940-DF31-4D14-A6DE-8526A1E896BA}" srcOrd="0" destOrd="0" presId="urn:microsoft.com/office/officeart/2005/8/layout/StepDownProcess"/>
    <dgm:cxn modelId="{FDAD06C1-8A2E-44BE-97C2-31D2115C5062}" srcId="{9771F891-B9AD-4A98-90E7-8FF63D63E588}" destId="{697B919F-714B-4177-B61E-773A442B9254}" srcOrd="1" destOrd="0" parTransId="{288F226B-1949-425A-B45A-C703DB72955B}" sibTransId="{FFC6262F-9829-4A61-AA2E-ADEBE067DBDC}"/>
    <dgm:cxn modelId="{7DC9C80F-9B3B-4C37-AA74-AFE1B53FC7F0}" type="presOf" srcId="{85FA1B5C-5456-4EEB-991F-091F7694A249}" destId="{6FF35FFC-FB93-4005-9CC2-EA83CDADACC5}" srcOrd="0" destOrd="0" presId="urn:microsoft.com/office/officeart/2005/8/layout/StepDownProcess"/>
    <dgm:cxn modelId="{EECEDA54-6454-43E2-A3A2-A6BB3EE01E32}" type="presOf" srcId="{1C235536-7DA4-489B-9527-117422304106}" destId="{8F768BA2-F436-4E54-A051-304CD5501AB1}" srcOrd="0" destOrd="2" presId="urn:microsoft.com/office/officeart/2005/8/layout/StepDownProcess"/>
    <dgm:cxn modelId="{CF90AFB2-FECA-426A-A21A-B6F692DDCF4A}" srcId="{8FA1CB1F-EECD-4C08-99FF-D2B567537B39}" destId="{C337E306-5C21-473B-AAF9-BB12CE85BE22}" srcOrd="1" destOrd="0" parTransId="{F1CCF452-9DE6-4847-A288-01C00E250467}" sibTransId="{68900491-8011-4D77-AB58-8B6C46AF5297}"/>
    <dgm:cxn modelId="{3D9012F9-ED65-410F-8D48-9BD5FEBDCA4C}" type="presOf" srcId="{23616458-5F89-4034-BFFF-F3E7DCEAB89D}" destId="{EB80E2A7-9E5D-407D-81D8-60521568AD80}" srcOrd="0" destOrd="2" presId="urn:microsoft.com/office/officeart/2005/8/layout/StepDownProcess"/>
    <dgm:cxn modelId="{DD02B10D-01D0-4800-9881-06A695DE6D21}" type="presOf" srcId="{493BA063-18AD-4C1B-8645-DCA0635B6DB5}" destId="{A4130614-856D-4A3D-B984-ADAE71B2D4FF}" srcOrd="0" destOrd="0" presId="urn:microsoft.com/office/officeart/2005/8/layout/StepDownProcess"/>
    <dgm:cxn modelId="{99A9F533-C945-43B3-BEAE-01C80EC939C1}" srcId="{493BA063-18AD-4C1B-8645-DCA0635B6DB5}" destId="{5A6F9706-BDE9-436D-8620-7991966A6B10}" srcOrd="3" destOrd="0" parTransId="{D1CE3FEC-AC3B-498F-B6C9-681FB722FB7A}" sibTransId="{CFADB98C-FF67-46C1-9400-520C19F88DA5}"/>
    <dgm:cxn modelId="{66EEA3F0-BD2F-4C89-BD61-39825CC70D6F}" srcId="{5229944B-0FE8-44A6-8798-3519E5CA754D}" destId="{493BA063-18AD-4C1B-8645-DCA0635B6DB5}" srcOrd="2" destOrd="0" parTransId="{9E43097B-FC3B-41F7-A971-39B82F1682E0}" sibTransId="{FD2E1FCF-7E1A-4154-9E11-F88C6E94548E}"/>
    <dgm:cxn modelId="{A381448E-276B-4D1D-A05C-D51A7D2783DD}" type="presOf" srcId="{9771F891-B9AD-4A98-90E7-8FF63D63E588}" destId="{3958784C-F8B3-44C9-BC44-E8AB901210EA}" srcOrd="0" destOrd="0" presId="urn:microsoft.com/office/officeart/2005/8/layout/StepDownProcess"/>
    <dgm:cxn modelId="{932331A6-B75F-489C-84CB-A0787A12190A}" srcId="{9771F891-B9AD-4A98-90E7-8FF63D63E588}" destId="{CFE6C7C9-3217-41FC-AC2E-4D0449CADEA7}" srcOrd="0" destOrd="0" parTransId="{E9719F7F-F2A8-4880-B318-2A46FED7C799}" sibTransId="{17F0BEB2-466C-4A47-B53A-310206626D8E}"/>
    <dgm:cxn modelId="{86A205F2-FFB2-4261-8922-D4DA1772EA64}" srcId="{8FA1CB1F-EECD-4C08-99FF-D2B567537B39}" destId="{14F439E2-6325-40A5-BEA9-93456D7BF35C}" srcOrd="0" destOrd="0" parTransId="{D1DC1EFF-68A2-4B8B-B44C-5C9A7E4BD8B5}" sibTransId="{AAD03DD5-E7BF-46C0-8950-2D6524FF9FC4}"/>
    <dgm:cxn modelId="{8672849C-F9C7-41A9-8C1A-AFCCAB0D07B9}" srcId="{5229944B-0FE8-44A6-8798-3519E5CA754D}" destId="{85FA1B5C-5456-4EEB-991F-091F7694A249}" srcOrd="3" destOrd="0" parTransId="{B686781F-30BC-49D0-AE73-2A11E1551C70}" sibTransId="{92DEE693-7D70-4AD3-A0F7-011E0433B332}"/>
    <dgm:cxn modelId="{9AD5DCE6-7B8B-4688-ABF9-FAFB48B4D1E4}" type="presParOf" srcId="{BD0DA940-DF31-4D14-A6DE-8526A1E896BA}" destId="{80872BE6-BE55-4967-A4D0-73096D355740}" srcOrd="0" destOrd="0" presId="urn:microsoft.com/office/officeart/2005/8/layout/StepDownProcess"/>
    <dgm:cxn modelId="{808519C1-2601-4846-8F42-2631BB3B8C41}" type="presParOf" srcId="{80872BE6-BE55-4967-A4D0-73096D355740}" destId="{109FD163-7D76-4ACF-84BA-7852792EC78C}" srcOrd="0" destOrd="0" presId="urn:microsoft.com/office/officeart/2005/8/layout/StepDownProcess"/>
    <dgm:cxn modelId="{E624A78C-A5CB-436B-8C19-204D1B9B3A5B}" type="presParOf" srcId="{80872BE6-BE55-4967-A4D0-73096D355740}" destId="{3958784C-F8B3-44C9-BC44-E8AB901210EA}" srcOrd="1" destOrd="0" presId="urn:microsoft.com/office/officeart/2005/8/layout/StepDownProcess"/>
    <dgm:cxn modelId="{91A96056-DE5A-4A3B-9114-6BEE96095CDB}" type="presParOf" srcId="{80872BE6-BE55-4967-A4D0-73096D355740}" destId="{AB3F4A8D-75F4-4B5D-B2F9-8CA335FA5EB4}" srcOrd="2" destOrd="0" presId="urn:microsoft.com/office/officeart/2005/8/layout/StepDownProcess"/>
    <dgm:cxn modelId="{382CAD75-301B-4DEA-99BB-A57A20CD4F64}" type="presParOf" srcId="{BD0DA940-DF31-4D14-A6DE-8526A1E896BA}" destId="{AA0CAD2A-4016-4BC9-906D-50FD70FDEC18}" srcOrd="1" destOrd="0" presId="urn:microsoft.com/office/officeart/2005/8/layout/StepDownProcess"/>
    <dgm:cxn modelId="{B7D8C688-BE8E-4FBF-8914-5B1F86213102}" type="presParOf" srcId="{BD0DA940-DF31-4D14-A6DE-8526A1E896BA}" destId="{F8707449-23D5-44EF-ADB7-CFD8569EC2DE}" srcOrd="2" destOrd="0" presId="urn:microsoft.com/office/officeart/2005/8/layout/StepDownProcess"/>
    <dgm:cxn modelId="{782E6981-52F3-47F1-A5F5-1896CD15FB7A}" type="presParOf" srcId="{F8707449-23D5-44EF-ADB7-CFD8569EC2DE}" destId="{53A61E6E-781C-4CA1-BEB0-3F260B604809}" srcOrd="0" destOrd="0" presId="urn:microsoft.com/office/officeart/2005/8/layout/StepDownProcess"/>
    <dgm:cxn modelId="{9BA5A6C8-8633-4CB3-B18C-EC9180952474}" type="presParOf" srcId="{F8707449-23D5-44EF-ADB7-CFD8569EC2DE}" destId="{A0619E18-D503-4393-B1CE-7660528867F9}" srcOrd="1" destOrd="0" presId="urn:microsoft.com/office/officeart/2005/8/layout/StepDownProcess"/>
    <dgm:cxn modelId="{84BEF733-0568-4FE1-9A2A-7C590E2884B1}" type="presParOf" srcId="{F8707449-23D5-44EF-ADB7-CFD8569EC2DE}" destId="{8F768BA2-F436-4E54-A051-304CD5501AB1}" srcOrd="2" destOrd="0" presId="urn:microsoft.com/office/officeart/2005/8/layout/StepDownProcess"/>
    <dgm:cxn modelId="{6C14DBC9-A128-4375-9703-61B9CEBE27DB}" type="presParOf" srcId="{BD0DA940-DF31-4D14-A6DE-8526A1E896BA}" destId="{51148E16-B360-45DC-96FD-4B624D719BEF}" srcOrd="3" destOrd="0" presId="urn:microsoft.com/office/officeart/2005/8/layout/StepDownProcess"/>
    <dgm:cxn modelId="{01CB06B3-4B90-47BB-8B1E-13FB189D12BE}" type="presParOf" srcId="{BD0DA940-DF31-4D14-A6DE-8526A1E896BA}" destId="{D3C1A858-F3E9-4A74-884A-F43651DC6FE6}" srcOrd="4" destOrd="0" presId="urn:microsoft.com/office/officeart/2005/8/layout/StepDownProcess"/>
    <dgm:cxn modelId="{F58C40A1-491A-4D92-A9F5-7E6EEF68522A}" type="presParOf" srcId="{D3C1A858-F3E9-4A74-884A-F43651DC6FE6}" destId="{F8FFD3DE-2BB4-4114-9A42-0C1128007283}" srcOrd="0" destOrd="0" presId="urn:microsoft.com/office/officeart/2005/8/layout/StepDownProcess"/>
    <dgm:cxn modelId="{B9B01E32-AE4B-4E3B-83B5-19E515622142}" type="presParOf" srcId="{D3C1A858-F3E9-4A74-884A-F43651DC6FE6}" destId="{A4130614-856D-4A3D-B984-ADAE71B2D4FF}" srcOrd="1" destOrd="0" presId="urn:microsoft.com/office/officeart/2005/8/layout/StepDownProcess"/>
    <dgm:cxn modelId="{D1D39928-066A-4998-B3F5-22B2CF33BCB3}" type="presParOf" srcId="{D3C1A858-F3E9-4A74-884A-F43651DC6FE6}" destId="{EB80E2A7-9E5D-407D-81D8-60521568AD80}" srcOrd="2" destOrd="0" presId="urn:microsoft.com/office/officeart/2005/8/layout/StepDownProcess"/>
    <dgm:cxn modelId="{07871B21-9029-4A01-AB62-26219634BD9E}" type="presParOf" srcId="{BD0DA940-DF31-4D14-A6DE-8526A1E896BA}" destId="{16B1985D-C93C-4902-B7F5-C3D16F62748B}" srcOrd="5" destOrd="0" presId="urn:microsoft.com/office/officeart/2005/8/layout/StepDownProcess"/>
    <dgm:cxn modelId="{BC090BF2-D8D7-4EF5-8B9D-5B9E7CE96505}" type="presParOf" srcId="{BD0DA940-DF31-4D14-A6DE-8526A1E896BA}" destId="{D95A9CE6-9AE1-4F9A-BE8E-619503D8004C}" srcOrd="6" destOrd="0" presId="urn:microsoft.com/office/officeart/2005/8/layout/StepDownProcess"/>
    <dgm:cxn modelId="{B43843DF-C368-41A5-B6E6-130DBD51DD1F}" type="presParOf" srcId="{D95A9CE6-9AE1-4F9A-BE8E-619503D8004C}" destId="{6FF35FFC-FB93-4005-9CC2-EA83CDADACC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A7605-48F9-48D8-889E-0BB747035E0D}">
      <dsp:nvSpPr>
        <dsp:cNvPr id="0" name=""/>
        <dsp:cNvSpPr/>
      </dsp:nvSpPr>
      <dsp:spPr>
        <a:xfrm>
          <a:off x="647869" y="0"/>
          <a:ext cx="5779861" cy="420751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113CAC-E2C5-4CD2-A8BF-9C4763FF3F5E}">
      <dsp:nvSpPr>
        <dsp:cNvPr id="0" name=""/>
        <dsp:cNvSpPr/>
      </dsp:nvSpPr>
      <dsp:spPr>
        <a:xfrm>
          <a:off x="508145" y="73850"/>
          <a:ext cx="2736668" cy="1884158"/>
        </a:xfrm>
        <a:prstGeom prst="roundRect">
          <a:avLst/>
        </a:prstGeom>
        <a:solidFill>
          <a:srgbClr val="11F60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chemeClr val="tx2"/>
              </a:solidFill>
              <a:latin typeface="+mn-lt"/>
            </a:rPr>
            <a:t>Segmentación geográfica </a:t>
          </a:r>
          <a:endParaRPr lang="es-MX" sz="2000" b="1" kern="1200" dirty="0">
            <a:solidFill>
              <a:schemeClr val="tx2"/>
            </a:solidFill>
            <a:latin typeface="+mn-lt"/>
          </a:endParaRPr>
        </a:p>
      </dsp:txBody>
      <dsp:txXfrm>
        <a:off x="600122" y="165827"/>
        <a:ext cx="2552714" cy="1700204"/>
      </dsp:txXfrm>
    </dsp:sp>
    <dsp:sp modelId="{89FD2728-4401-4B68-A1B1-27D17A4597C9}">
      <dsp:nvSpPr>
        <dsp:cNvPr id="0" name=""/>
        <dsp:cNvSpPr/>
      </dsp:nvSpPr>
      <dsp:spPr>
        <a:xfrm>
          <a:off x="3785588" y="84857"/>
          <a:ext cx="2483560" cy="188415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chemeClr val="tx2"/>
              </a:solidFill>
              <a:latin typeface="+mn-lt"/>
            </a:rPr>
            <a:t>Segmentación conductual </a:t>
          </a:r>
          <a:endParaRPr lang="es-MX" sz="2000" b="1" kern="1200" dirty="0">
            <a:solidFill>
              <a:schemeClr val="tx2"/>
            </a:solidFill>
            <a:latin typeface="+mn-lt"/>
          </a:endParaRPr>
        </a:p>
      </dsp:txBody>
      <dsp:txXfrm>
        <a:off x="3877565" y="176834"/>
        <a:ext cx="2299606" cy="1700204"/>
      </dsp:txXfrm>
    </dsp:sp>
    <dsp:sp modelId="{1724175C-3D44-483E-B380-652405D0EB75}">
      <dsp:nvSpPr>
        <dsp:cNvPr id="0" name=""/>
        <dsp:cNvSpPr/>
      </dsp:nvSpPr>
      <dsp:spPr>
        <a:xfrm>
          <a:off x="664749" y="2216467"/>
          <a:ext cx="2686211" cy="1884192"/>
        </a:xfrm>
        <a:prstGeom prst="roundRect">
          <a:avLst/>
        </a:prstGeom>
        <a:solidFill>
          <a:srgbClr val="FD77F7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chemeClr val="tx2"/>
              </a:solidFill>
              <a:latin typeface="+mn-lt"/>
            </a:rPr>
            <a:t>Segmentación demográfica </a:t>
          </a:r>
          <a:endParaRPr lang="es-MX" sz="2000" b="1" kern="1200" dirty="0">
            <a:solidFill>
              <a:schemeClr val="tx2"/>
            </a:solidFill>
            <a:latin typeface="+mn-lt"/>
          </a:endParaRPr>
        </a:p>
      </dsp:txBody>
      <dsp:txXfrm>
        <a:off x="756728" y="2308446"/>
        <a:ext cx="2502253" cy="1700234"/>
      </dsp:txXfrm>
    </dsp:sp>
    <dsp:sp modelId="{58DC2E6E-3F5B-4193-A517-FB2F794C4F5B}">
      <dsp:nvSpPr>
        <dsp:cNvPr id="0" name=""/>
        <dsp:cNvSpPr/>
      </dsp:nvSpPr>
      <dsp:spPr>
        <a:xfrm>
          <a:off x="3786253" y="2205461"/>
          <a:ext cx="2827045" cy="1884192"/>
        </a:xfrm>
        <a:prstGeom prst="roundRect">
          <a:avLst/>
        </a:prstGeom>
        <a:solidFill>
          <a:srgbClr val="FCC69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solidFill>
                <a:schemeClr val="tx2"/>
              </a:solidFill>
              <a:latin typeface="+mn-lt"/>
            </a:rPr>
            <a:t>Segmentación psicográfica </a:t>
          </a:r>
          <a:endParaRPr lang="es-MX" sz="2000" b="1" kern="1200" dirty="0">
            <a:solidFill>
              <a:schemeClr val="tx2"/>
            </a:solidFill>
            <a:latin typeface="+mn-lt"/>
          </a:endParaRPr>
        </a:p>
      </dsp:txBody>
      <dsp:txXfrm>
        <a:off x="3878232" y="2297440"/>
        <a:ext cx="2643087" cy="17002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E8855-18D3-4940-8EEA-0CD6926E9D2E}">
      <dsp:nvSpPr>
        <dsp:cNvPr id="0" name=""/>
        <dsp:cNvSpPr/>
      </dsp:nvSpPr>
      <dsp:spPr>
        <a:xfrm>
          <a:off x="0" y="1149882"/>
          <a:ext cx="7706815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23436-43A0-44BD-A8A6-617ABAA17DF8}">
      <dsp:nvSpPr>
        <dsp:cNvPr id="0" name=""/>
        <dsp:cNvSpPr/>
      </dsp:nvSpPr>
      <dsp:spPr>
        <a:xfrm>
          <a:off x="385340" y="10419"/>
          <a:ext cx="5394770" cy="175938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909" tIns="0" rIns="203909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Diferenciación</a:t>
          </a:r>
          <a:r>
            <a:rPr lang="es-ES" sz="1800" kern="1200" dirty="0" smtClean="0">
              <a:solidFill>
                <a:schemeClr val="tx2"/>
              </a:solidFill>
            </a:rPr>
            <a:t>: Es una característica con que cuenta un producto o servicio, que lo hace </a:t>
          </a:r>
          <a:r>
            <a:rPr lang="es-ES" sz="1800" b="1" kern="1200" dirty="0" smtClean="0">
              <a:solidFill>
                <a:srgbClr val="FF0000"/>
              </a:solidFill>
            </a:rPr>
            <a:t>diferente</a:t>
          </a:r>
          <a:r>
            <a:rPr lang="es-ES" sz="1800" kern="1200" dirty="0" smtClean="0">
              <a:solidFill>
                <a:schemeClr val="tx2"/>
              </a:solidFill>
            </a:rPr>
            <a:t> y lo </a:t>
          </a:r>
          <a:r>
            <a:rPr lang="es-ES" sz="1800" b="1" kern="1200" dirty="0" smtClean="0">
              <a:solidFill>
                <a:srgbClr val="FF0000"/>
              </a:solidFill>
            </a:rPr>
            <a:t>distingue</a:t>
          </a:r>
          <a:r>
            <a:rPr lang="es-ES" sz="1800" kern="1200" dirty="0" smtClean="0">
              <a:solidFill>
                <a:schemeClr val="tx2"/>
              </a:solidFill>
            </a:rPr>
            <a:t> de los demás productos de la competencia</a:t>
          </a:r>
          <a:endParaRPr lang="es-ES" sz="1800" kern="1200" dirty="0">
            <a:solidFill>
              <a:schemeClr val="tx2"/>
            </a:solidFill>
          </a:endParaRPr>
        </a:p>
      </dsp:txBody>
      <dsp:txXfrm>
        <a:off x="471226" y="96305"/>
        <a:ext cx="5222998" cy="1587610"/>
      </dsp:txXfrm>
    </dsp:sp>
    <dsp:sp modelId="{14921B94-C475-471F-943C-BFC98576337C}">
      <dsp:nvSpPr>
        <dsp:cNvPr id="0" name=""/>
        <dsp:cNvSpPr/>
      </dsp:nvSpPr>
      <dsp:spPr>
        <a:xfrm>
          <a:off x="0" y="3852430"/>
          <a:ext cx="7706815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75B0A-9B4C-4E04-BD68-78A6BDE62AA4}">
      <dsp:nvSpPr>
        <dsp:cNvPr id="0" name=""/>
        <dsp:cNvSpPr/>
      </dsp:nvSpPr>
      <dsp:spPr>
        <a:xfrm>
          <a:off x="385340" y="2435082"/>
          <a:ext cx="5394770" cy="2037267"/>
        </a:xfrm>
        <a:prstGeom prst="roundRect">
          <a:avLst/>
        </a:prstGeom>
        <a:solidFill>
          <a:srgbClr val="FCC6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909" tIns="0" rIns="203909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</a:rPr>
            <a:t>Debido al alto número de competidores y a las exigencias de los consumidores, la diferenciación debe ser un requisito indispensable si es que la empresa quiere alcanzar el éxito</a:t>
          </a:r>
          <a:endParaRPr lang="es-ES" sz="1800" b="1" kern="1200" dirty="0">
            <a:solidFill>
              <a:schemeClr val="tx2"/>
            </a:solidFill>
          </a:endParaRPr>
        </a:p>
      </dsp:txBody>
      <dsp:txXfrm>
        <a:off x="484791" y="2534533"/>
        <a:ext cx="5195868" cy="18383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F76D8-2432-4E9F-B0BB-C065DEFA7CCB}">
      <dsp:nvSpPr>
        <dsp:cNvPr id="0" name=""/>
        <dsp:cNvSpPr/>
      </dsp:nvSpPr>
      <dsp:spPr>
        <a:xfrm>
          <a:off x="9165" y="714408"/>
          <a:ext cx="1540517" cy="4609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ES" sz="16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PRODUCTO</a:t>
          </a:r>
          <a:endParaRPr lang="es-ES" sz="1600" kern="1200" dirty="0">
            <a:latin typeface="+mn-lt"/>
          </a:endParaRPr>
        </a:p>
      </dsp:txBody>
      <dsp:txXfrm>
        <a:off x="9165" y="714408"/>
        <a:ext cx="1540517" cy="460923"/>
      </dsp:txXfrm>
    </dsp:sp>
    <dsp:sp modelId="{3A454C91-C8BE-4AB7-8428-7657349F43AF}">
      <dsp:nvSpPr>
        <dsp:cNvPr id="0" name=""/>
        <dsp:cNvSpPr/>
      </dsp:nvSpPr>
      <dsp:spPr>
        <a:xfrm>
          <a:off x="9165" y="1175332"/>
          <a:ext cx="1540517" cy="30315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altLang="es-ES" sz="16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Forma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altLang="es-ES" sz="16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Características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es-MX" altLang="es-ES" sz="1600" b="1" kern="1200" dirty="0" smtClean="0">
              <a:latin typeface="+mn-lt"/>
            </a:rPr>
            <a:t>Diseño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altLang="es-ES" sz="16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Calidad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altLang="es-ES" sz="1600" b="1" kern="120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Duración</a:t>
          </a:r>
          <a:endParaRPr lang="es-ES" sz="1600" kern="1200" dirty="0">
            <a:latin typeface="+mn-lt"/>
          </a:endParaRPr>
        </a:p>
      </dsp:txBody>
      <dsp:txXfrm>
        <a:off x="9165" y="1175332"/>
        <a:ext cx="1540517" cy="3031509"/>
      </dsp:txXfrm>
    </dsp:sp>
    <dsp:sp modelId="{622F289A-91B9-4981-A7D3-D5B8033C23BD}">
      <dsp:nvSpPr>
        <dsp:cNvPr id="0" name=""/>
        <dsp:cNvSpPr/>
      </dsp:nvSpPr>
      <dsp:spPr>
        <a:xfrm>
          <a:off x="1765355" y="645667"/>
          <a:ext cx="1844013" cy="7376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SERVICIOS</a:t>
          </a:r>
          <a:endParaRPr lang="es-ES" sz="1600" kern="1200" dirty="0">
            <a:latin typeface="+mn-lt"/>
          </a:endParaRPr>
        </a:p>
      </dsp:txBody>
      <dsp:txXfrm>
        <a:off x="1765355" y="645667"/>
        <a:ext cx="1844013" cy="737605"/>
      </dsp:txXfrm>
    </dsp:sp>
    <dsp:sp modelId="{7441CE98-5A70-49F3-88A9-A5F3B6217CC0}">
      <dsp:nvSpPr>
        <dsp:cNvPr id="0" name=""/>
        <dsp:cNvSpPr/>
      </dsp:nvSpPr>
      <dsp:spPr>
        <a:xfrm>
          <a:off x="1784761" y="1244073"/>
          <a:ext cx="1805200" cy="30315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Prestación o Entrega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Instalación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Capacitación del cliente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Servicio de reparaciones</a:t>
          </a:r>
          <a:endParaRPr lang="es-ES" sz="1600" kern="1200" dirty="0">
            <a:latin typeface="+mn-lt"/>
          </a:endParaRPr>
        </a:p>
      </dsp:txBody>
      <dsp:txXfrm>
        <a:off x="1784761" y="1244073"/>
        <a:ext cx="1805200" cy="3031509"/>
      </dsp:txXfrm>
    </dsp:sp>
    <dsp:sp modelId="{734AE2F5-2BBC-4917-89A2-BE7341167F0D}">
      <dsp:nvSpPr>
        <dsp:cNvPr id="0" name=""/>
        <dsp:cNvSpPr/>
      </dsp:nvSpPr>
      <dsp:spPr>
        <a:xfrm>
          <a:off x="3915595" y="616330"/>
          <a:ext cx="1790396" cy="716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RRHH</a:t>
          </a:r>
          <a:endParaRPr lang="es-ES" sz="1600" kern="1200" dirty="0">
            <a:latin typeface="+mn-lt"/>
          </a:endParaRPr>
        </a:p>
      </dsp:txBody>
      <dsp:txXfrm>
        <a:off x="3915595" y="616330"/>
        <a:ext cx="1790396" cy="716158"/>
      </dsp:txXfrm>
    </dsp:sp>
    <dsp:sp modelId="{6E4C4743-F475-424A-B0C5-B88854F37C42}">
      <dsp:nvSpPr>
        <dsp:cNvPr id="0" name=""/>
        <dsp:cNvSpPr/>
      </dsp:nvSpPr>
      <dsp:spPr>
        <a:xfrm>
          <a:off x="3825040" y="1273409"/>
          <a:ext cx="1971507" cy="30315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Competencia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Cortesía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Comunicación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smtClean="0">
              <a:latin typeface="+mn-lt"/>
              <a:ea typeface="ＭＳ Ｐゴシック" panose="020B0600070205080204" pitchFamily="34" charset="-128"/>
            </a:rPr>
            <a:t>Cordialidad</a:t>
          </a:r>
          <a:endParaRPr lang="es-ES" sz="1600" kern="1200" dirty="0">
            <a:latin typeface="+mn-lt"/>
          </a:endParaRPr>
        </a:p>
      </dsp:txBody>
      <dsp:txXfrm>
        <a:off x="3825040" y="1273409"/>
        <a:ext cx="1971507" cy="3031509"/>
      </dsp:txXfrm>
    </dsp:sp>
    <dsp:sp modelId="{3BA12E47-33EA-4565-ACAA-72629C5E66DA}">
      <dsp:nvSpPr>
        <dsp:cNvPr id="0" name=""/>
        <dsp:cNvSpPr/>
      </dsp:nvSpPr>
      <dsp:spPr>
        <a:xfrm>
          <a:off x="6099314" y="691106"/>
          <a:ext cx="1827652" cy="7310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IMAGEN</a:t>
          </a:r>
          <a:endParaRPr lang="es-ES" sz="1600" kern="1200" dirty="0">
            <a:latin typeface="+mn-lt"/>
          </a:endParaRPr>
        </a:p>
      </dsp:txBody>
      <dsp:txXfrm>
        <a:off x="6099314" y="691106"/>
        <a:ext cx="1827652" cy="731060"/>
      </dsp:txXfrm>
    </dsp:sp>
    <dsp:sp modelId="{147B1A76-ED7A-49BB-BFCD-B4D705F160CE}">
      <dsp:nvSpPr>
        <dsp:cNvPr id="0" name=""/>
        <dsp:cNvSpPr/>
      </dsp:nvSpPr>
      <dsp:spPr>
        <a:xfrm>
          <a:off x="6012220" y="1198633"/>
          <a:ext cx="2001839" cy="30315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Símbolos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Medios audiovisuales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Ambiente</a:t>
          </a:r>
          <a:endParaRPr lang="es-ES" sz="160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_tradnl" altLang="es-ES" sz="1600" b="1" kern="1200" dirty="0" smtClean="0">
              <a:latin typeface="+mn-lt"/>
              <a:ea typeface="ＭＳ Ｐゴシック" panose="020B0600070205080204" pitchFamily="34" charset="-128"/>
            </a:rPr>
            <a:t>Actividades</a:t>
          </a:r>
          <a:endParaRPr lang="es-ES" sz="1600" kern="1200" dirty="0">
            <a:latin typeface="+mn-lt"/>
          </a:endParaRPr>
        </a:p>
      </dsp:txBody>
      <dsp:txXfrm>
        <a:off x="6012220" y="1198633"/>
        <a:ext cx="2001839" cy="3031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FD163-7D76-4ACF-84BA-7852792EC78C}">
      <dsp:nvSpPr>
        <dsp:cNvPr id="0" name=""/>
        <dsp:cNvSpPr/>
      </dsp:nvSpPr>
      <dsp:spPr>
        <a:xfrm rot="5400000">
          <a:off x="1005360" y="1003511"/>
          <a:ext cx="964608" cy="109817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8784C-F8B3-44C9-BC44-E8AB901210EA}">
      <dsp:nvSpPr>
        <dsp:cNvPr id="0" name=""/>
        <dsp:cNvSpPr/>
      </dsp:nvSpPr>
      <dsp:spPr>
        <a:xfrm>
          <a:off x="426302" y="0"/>
          <a:ext cx="1623833" cy="113663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s-ES_tradnl" altLang="es-ES" sz="1600" b="1" kern="1200" dirty="0" smtClean="0">
              <a:latin typeface="Tahoma" panose="020B0604030504040204" pitchFamily="34" charset="0"/>
            </a:rPr>
            <a:t>Segmentar el mercado</a:t>
          </a:r>
          <a:endParaRPr lang="es-ES" sz="1600" kern="1200" dirty="0"/>
        </a:p>
      </dsp:txBody>
      <dsp:txXfrm>
        <a:off x="481798" y="55496"/>
        <a:ext cx="1512841" cy="1025638"/>
      </dsp:txXfrm>
    </dsp:sp>
    <dsp:sp modelId="{AB3F4A8D-75F4-4B5D-B2F9-8CA335FA5EB4}">
      <dsp:nvSpPr>
        <dsp:cNvPr id="0" name=""/>
        <dsp:cNvSpPr/>
      </dsp:nvSpPr>
      <dsp:spPr>
        <a:xfrm>
          <a:off x="2036972" y="114409"/>
          <a:ext cx="1181021" cy="918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dirty="0" smtClean="0"/>
            <a:t>NECESIDAD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dirty="0" smtClean="0"/>
            <a:t>DESEO</a:t>
          </a:r>
          <a:endParaRPr lang="es-ES" sz="1100" kern="1200" dirty="0"/>
        </a:p>
      </dsp:txBody>
      <dsp:txXfrm>
        <a:off x="2036972" y="114409"/>
        <a:ext cx="1181021" cy="918675"/>
      </dsp:txXfrm>
    </dsp:sp>
    <dsp:sp modelId="{53A61E6E-781C-4CA1-BEB0-3F260B604809}">
      <dsp:nvSpPr>
        <dsp:cNvPr id="0" name=""/>
        <dsp:cNvSpPr/>
      </dsp:nvSpPr>
      <dsp:spPr>
        <a:xfrm rot="5400000">
          <a:off x="2696539" y="2375182"/>
          <a:ext cx="964608" cy="109817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19E18-D503-4393-B1CE-7660528867F9}">
      <dsp:nvSpPr>
        <dsp:cNvPr id="0" name=""/>
        <dsp:cNvSpPr/>
      </dsp:nvSpPr>
      <dsp:spPr>
        <a:xfrm>
          <a:off x="1967996" y="1305894"/>
          <a:ext cx="1623833" cy="113663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s-ES_tradnl" altLang="es-ES" sz="1600" b="1" kern="1200" dirty="0" smtClean="0">
              <a:latin typeface="Tahoma" panose="020B0604030504040204" pitchFamily="34" charset="0"/>
            </a:rPr>
            <a:t>Seleccionar el mercado meta</a:t>
          </a:r>
          <a:endParaRPr lang="es-ES" sz="1600" kern="1200" dirty="0"/>
        </a:p>
      </dsp:txBody>
      <dsp:txXfrm>
        <a:off x="2023492" y="1361390"/>
        <a:ext cx="1512841" cy="1025638"/>
      </dsp:txXfrm>
    </dsp:sp>
    <dsp:sp modelId="{8F768BA2-F436-4E54-A051-304CD5501AB1}">
      <dsp:nvSpPr>
        <dsp:cNvPr id="0" name=""/>
        <dsp:cNvSpPr/>
      </dsp:nvSpPr>
      <dsp:spPr>
        <a:xfrm>
          <a:off x="3585647" y="1414298"/>
          <a:ext cx="1181021" cy="918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dirty="0" smtClean="0"/>
            <a:t>Sustancioso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dirty="0" smtClean="0"/>
            <a:t>Accionable</a:t>
          </a:r>
          <a:endParaRPr lang="es-ES_tradnl" alt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smtClean="0"/>
            <a:t>Mensurable</a:t>
          </a:r>
          <a:endParaRPr lang="es-ES_tradnl" alt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smtClean="0"/>
            <a:t>Accesible</a:t>
          </a:r>
          <a:endParaRPr lang="es-ES_tradnl" altLang="es-ES" sz="1100" kern="1200" dirty="0"/>
        </a:p>
      </dsp:txBody>
      <dsp:txXfrm>
        <a:off x="3585647" y="1414298"/>
        <a:ext cx="1181021" cy="918675"/>
      </dsp:txXfrm>
    </dsp:sp>
    <dsp:sp modelId="{F8FFD3DE-2BB4-4114-9A42-0C1128007283}">
      <dsp:nvSpPr>
        <dsp:cNvPr id="0" name=""/>
        <dsp:cNvSpPr/>
      </dsp:nvSpPr>
      <dsp:spPr>
        <a:xfrm rot="5400000">
          <a:off x="4387717" y="3651993"/>
          <a:ext cx="964608" cy="109817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30614-856D-4A3D-B984-ADAE71B2D4FF}">
      <dsp:nvSpPr>
        <dsp:cNvPr id="0" name=""/>
        <dsp:cNvSpPr/>
      </dsp:nvSpPr>
      <dsp:spPr>
        <a:xfrm>
          <a:off x="3659164" y="2582705"/>
          <a:ext cx="1623833" cy="113663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s-ES_tradnl" altLang="es-ES" sz="1600" b="1" kern="1200" dirty="0" smtClean="0">
              <a:latin typeface="Tahoma" panose="020B0604030504040204" pitchFamily="34" charset="0"/>
            </a:rPr>
            <a:t>Generar  diferencias con la competencia</a:t>
          </a:r>
          <a:endParaRPr lang="es-ES" sz="1600" kern="1200" dirty="0"/>
        </a:p>
      </dsp:txBody>
      <dsp:txXfrm>
        <a:off x="3714660" y="2638201"/>
        <a:ext cx="1512841" cy="1025638"/>
      </dsp:txXfrm>
    </dsp:sp>
    <dsp:sp modelId="{EB80E2A7-9E5D-407D-81D8-60521568AD80}">
      <dsp:nvSpPr>
        <dsp:cNvPr id="0" name=""/>
        <dsp:cNvSpPr/>
      </dsp:nvSpPr>
      <dsp:spPr>
        <a:xfrm>
          <a:off x="5272265" y="2691109"/>
          <a:ext cx="1181021" cy="918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dirty="0" smtClean="0"/>
            <a:t>El Producto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smtClean="0"/>
            <a:t>Los RRHH</a:t>
          </a:r>
          <a:endParaRPr lang="es-ES_tradnl" alt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dirty="0" smtClean="0"/>
            <a:t>La Imagen</a:t>
          </a:r>
          <a:endParaRPr lang="es-ES_tradnl" alt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altLang="es-ES" sz="1100" kern="1200" smtClean="0"/>
            <a:t>Los Servicios</a:t>
          </a:r>
          <a:endParaRPr lang="es-ES_tradnl" altLang="es-ES" sz="1100" kern="1200" dirty="0"/>
        </a:p>
      </dsp:txBody>
      <dsp:txXfrm>
        <a:off x="5272265" y="2691109"/>
        <a:ext cx="1181021" cy="918675"/>
      </dsp:txXfrm>
    </dsp:sp>
    <dsp:sp modelId="{6FF35FFC-FB93-4005-9CC2-EA83CDADACC5}">
      <dsp:nvSpPr>
        <dsp:cNvPr id="0" name=""/>
        <dsp:cNvSpPr/>
      </dsp:nvSpPr>
      <dsp:spPr>
        <a:xfrm>
          <a:off x="5328588" y="3859517"/>
          <a:ext cx="1623833" cy="113663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s-ES_tradnl" altLang="es-ES" sz="1600" b="1" kern="1200" dirty="0" smtClean="0">
              <a:latin typeface="Tahoma" panose="020B0604030504040204" pitchFamily="34" charset="0"/>
            </a:rPr>
            <a:t>Seleccionar un tipo de Posición</a:t>
          </a:r>
          <a:endParaRPr lang="es-ES" sz="1600" kern="1200" dirty="0"/>
        </a:p>
      </dsp:txBody>
      <dsp:txXfrm>
        <a:off x="5384084" y="3915013"/>
        <a:ext cx="1512841" cy="1025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B8867-C2AD-486A-896E-DF7052D3778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403CE-5961-4668-8029-0835D00ABF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90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proceso mediante el cual, una empresa subdivide un mercado en subconjuntos de clientes de acuerdo a ciertas características que le son de utilidad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258FE-59F0-47B0-A28E-1585E2174A1A}" type="slidenum">
              <a:rPr lang="es-MX" smtClean="0"/>
              <a:pPr/>
              <a:t>20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3716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747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55189DB-FF97-439B-88BA-A6FDBFA16BDF}" type="slidenum">
              <a:rPr lang="es-AR" altLang="es-ES" sz="1300"/>
              <a:pPr/>
              <a:t>28</a:t>
            </a:fld>
            <a:endParaRPr lang="es-AR" altLang="es-ES" sz="1300"/>
          </a:p>
        </p:txBody>
      </p:sp>
      <p:sp>
        <p:nvSpPr>
          <p:cNvPr id="348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s-ES_tradnl" altLang="es-E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805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ES" smtClean="0">
              <a:latin typeface="Arial" panose="020B0604020202020204" pitchFamily="34" charset="0"/>
            </a:endParaRPr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5E217D2-F309-45EE-B71D-D314CE18974B}" type="slidenum">
              <a:rPr lang="es-CO" altLang="es-ES"/>
              <a:pPr eaLnBrk="1" hangingPunct="1"/>
              <a:t>37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3136189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editar el estilo de subtítulo del patrón</a:t>
            </a:r>
            <a:endParaRPr lang="en-US" altLang="es-ES" noProof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1E3BC0-F786-47C1-861B-4ACB27F33FC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79438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9AB8C4-0A32-4D83-B573-4EC937E0F1F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57097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A83BEE-477C-4612-81CF-24FA724EA02F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06327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97F3F-2118-46DB-B1E1-953BA8797B7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792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4FE5C3-4DB6-40E9-AD64-B69ED201B81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68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E09224-08DC-4EBD-92F9-0DFD1F842E4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67413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BE7AF3-207F-4C25-B0ED-70264369B216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04133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D845E1-F873-4A2F-95A9-DC2BE3A977A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469827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524475-DA4A-4ECB-BD02-82C2E06ADC3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5220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46783-B1B2-4288-821B-7C40B26CB01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794355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02094CF-FC8E-4D3E-BF34-FCE11D59A5E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1342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C7945B-9AC3-4FF8-90F1-FA83AEBA547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jp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hyperlink" Target="http://images.google.com.co/imgres?imgurl=http://people.spacelabs.nl/~admar/troep/logo-apple-metal.jpg&amp;imgrefurl=http://people.spacelabs.nl/~admar/troep/&amp;h=250&amp;w=317&amp;sz=28&amp;tbnid=4_GnCV1uKlkJ:&amp;tbnh=89&amp;tbnw=113&amp;hl=es&amp;start=24&amp;prev=/images?q%3Dlogo%2Bi-pod%26start%3D20%26svnum%3D10%26hl%3Des%26lr%3D%26sa%3DN" TargetMode="External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56.gif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7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4" y="2420888"/>
            <a:ext cx="2036204" cy="1766314"/>
          </a:xfrm>
          <a:prstGeom prst="rect">
            <a:avLst/>
          </a:prstGeom>
        </p:spPr>
      </p:pic>
      <p:pic>
        <p:nvPicPr>
          <p:cNvPr id="11" name="Imagen 10" descr="D:\Imagenes mias\1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402880" y="4729713"/>
            <a:ext cx="2226348" cy="1530239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821496"/>
            <a:ext cx="5791200" cy="19345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 smtClean="0">
                <a:solidFill>
                  <a:schemeClr val="tx2"/>
                </a:solidFill>
              </a:rPr>
              <a:t>OPTATIVA II</a:t>
            </a:r>
            <a:br>
              <a:rPr lang="en-US" altLang="es-ES" sz="3200" dirty="0" smtClean="0">
                <a:solidFill>
                  <a:schemeClr val="tx2"/>
                </a:solidFill>
              </a:rPr>
            </a:br>
            <a:r>
              <a:rPr lang="en-US" altLang="es-ES" sz="3200" dirty="0" smtClean="0">
                <a:solidFill>
                  <a:schemeClr val="tx2"/>
                </a:solidFill>
              </a:rPr>
              <a:t>MARKETING </a:t>
            </a:r>
            <a:endParaRPr lang="en-US" altLang="es-ES" sz="32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7990" y="4845568"/>
            <a:ext cx="6563816" cy="457200"/>
          </a:xfrm>
        </p:spPr>
        <p:txBody>
          <a:bodyPr/>
          <a:lstStyle/>
          <a:p>
            <a:r>
              <a:rPr lang="en-US" altLang="es-ES" dirty="0">
                <a:solidFill>
                  <a:schemeClr val="tx2"/>
                </a:solidFill>
              </a:rPr>
              <a:t>MSc. Beatriz </a:t>
            </a:r>
            <a:r>
              <a:rPr lang="es-ES" altLang="es-ES" dirty="0">
                <a:solidFill>
                  <a:schemeClr val="tx2"/>
                </a:solidFill>
              </a:rPr>
              <a:t>Fernández</a:t>
            </a:r>
            <a:r>
              <a:rPr lang="en-US" altLang="es-ES" dirty="0">
                <a:solidFill>
                  <a:schemeClr val="tx2"/>
                </a:solidFill>
              </a:rPr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72819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2</a:t>
            </a:r>
            <a:r>
              <a:rPr lang="es-ES" b="1" dirty="0" smtClean="0">
                <a:solidFill>
                  <a:schemeClr val="tx2"/>
                </a:solidFill>
              </a:rPr>
              <a:t>CURSO: 2026/2027</a:t>
            </a:r>
            <a:endParaRPr lang="es-E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gray">
          <a:xfrm>
            <a:off x="1758427" y="4290412"/>
            <a:ext cx="656381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s-ES" dirty="0" smtClean="0">
                <a:solidFill>
                  <a:schemeClr val="tx2"/>
                </a:solidFill>
              </a:rPr>
              <a:t>PROGRAMA CICLO CORTO AUDITORÍA</a:t>
            </a:r>
            <a:endParaRPr lang="en-US" altLang="es-ES" dirty="0">
              <a:solidFill>
                <a:schemeClr val="tx2"/>
              </a:solidFill>
            </a:endParaRPr>
          </a:p>
        </p:txBody>
      </p:sp>
      <p:pic>
        <p:nvPicPr>
          <p:cNvPr id="8" name="Imagen 7" descr="D:\Imagenes mias\12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706">
            <a:off x="724403" y="591094"/>
            <a:ext cx="1955600" cy="144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1" descr="D:\frida25814\facultad\2015\imagenes para ppt\plan..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420">
            <a:off x="6353092" y="2629233"/>
            <a:ext cx="2197996" cy="161298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Imagen 9" descr="D:\Imagenes mias\M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952">
            <a:off x="776756" y="4721773"/>
            <a:ext cx="2410386" cy="15889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4 CuadroTexto"/>
          <p:cNvSpPr txBox="1"/>
          <p:nvPr/>
        </p:nvSpPr>
        <p:spPr bwMode="auto">
          <a:xfrm>
            <a:off x="2683132" y="523211"/>
            <a:ext cx="5868674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b="1" dirty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FACULTAD DE </a:t>
            </a:r>
            <a:r>
              <a:rPr lang="es-ES" sz="2400" b="1" dirty="0" smtClean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CIENCIAS AGROPECUARIAS, TÉCNICAS Y ECONÓMICAS</a:t>
            </a:r>
            <a:endParaRPr lang="es-ES" sz="2400" b="1" dirty="0">
              <a:ln w="0"/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73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1046" y="1052736"/>
            <a:ext cx="6017419" cy="197424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“El que no enseña, el que no anuncia, el que no ofrece, no vende. Nadie compra lo que ignora”.</a:t>
            </a:r>
            <a:r>
              <a:rPr lang="es-ES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 algn="just">
              <a:buNone/>
            </a:pPr>
            <a:r>
              <a:rPr lang="es-ES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ES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s-ES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s-ES" sz="2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Martí, J. La América, N.Y. Abril, 1884).</a:t>
            </a:r>
            <a:endParaRPr lang="es-ES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750945" cy="1638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108" y="3645024"/>
            <a:ext cx="1697085" cy="1743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contenido 2"/>
          <p:cNvSpPr txBox="1">
            <a:spLocks/>
          </p:cNvSpPr>
          <p:nvPr/>
        </p:nvSpPr>
        <p:spPr bwMode="gray">
          <a:xfrm>
            <a:off x="521404" y="3443453"/>
            <a:ext cx="6336704" cy="286586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b="1" i="1" dirty="0">
                <a:solidFill>
                  <a:schemeClr val="tx2"/>
                </a:solidFill>
                <a:cs typeface="Arial" panose="020B0604020202020204" pitchFamily="34" charset="0"/>
              </a:rPr>
              <a:t>“Yo no puedo enseñarles nada, solo puedo ayudarles a buscar el conocimiento dentro de ustedes mismos: lo cual es mucho mejor que traspasarles mis </a:t>
            </a:r>
            <a:r>
              <a:rPr lang="es-ES" sz="2400" b="1" i="1" dirty="0" smtClean="0">
                <a:solidFill>
                  <a:schemeClr val="tx2"/>
                </a:solidFill>
                <a:cs typeface="Arial" panose="020B0604020202020204" pitchFamily="34" charset="0"/>
              </a:rPr>
              <a:t>conocimientos”</a:t>
            </a: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</a:p>
          <a:p>
            <a:pPr marL="0" indent="0" algn="r">
              <a:buNone/>
            </a:pP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SÓCRATES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  </a:t>
            </a:r>
          </a:p>
          <a:p>
            <a:pPr marL="0" indent="0" algn="r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3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CONFERENCIA No. </a:t>
            </a:r>
            <a:r>
              <a:rPr lang="es-ES" dirty="0" smtClean="0">
                <a:solidFill>
                  <a:schemeClr val="tx2"/>
                </a:solidFill>
              </a:rPr>
              <a:t>2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80728"/>
            <a:ext cx="8280920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400" b="1" dirty="0">
                <a:solidFill>
                  <a:schemeClr val="tx2"/>
                </a:solidFill>
              </a:rPr>
              <a:t>Tema </a:t>
            </a:r>
            <a:r>
              <a:rPr lang="es-ES" altLang="es-ES" sz="2400" b="1" dirty="0" smtClean="0">
                <a:solidFill>
                  <a:schemeClr val="tx2"/>
                </a:solidFill>
              </a:rPr>
              <a:t>I</a:t>
            </a:r>
            <a:r>
              <a:rPr lang="es-ES" altLang="es-ES" sz="2400" dirty="0" smtClean="0">
                <a:solidFill>
                  <a:schemeClr val="tx2"/>
                </a:solidFill>
              </a:rPr>
              <a:t>I: </a:t>
            </a:r>
            <a:r>
              <a:rPr lang="es-ES" altLang="es-ES" sz="2400" dirty="0">
                <a:solidFill>
                  <a:schemeClr val="tx2"/>
                </a:solidFill>
              </a:rPr>
              <a:t>El mercado. Medioambiente de la mercadotecnia. El estudio de mercado. Segmentación y posicionamiento de </a:t>
            </a:r>
            <a:r>
              <a:rPr lang="es-ES" altLang="es-ES" sz="2400" dirty="0" smtClean="0">
                <a:solidFill>
                  <a:schemeClr val="tx2"/>
                </a:solidFill>
              </a:rPr>
              <a:t>mercado</a:t>
            </a:r>
            <a:endParaRPr lang="es-ES" altLang="es-ES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altLang="es-ES" sz="2400" b="1" dirty="0" smtClean="0">
                <a:solidFill>
                  <a:schemeClr val="tx2"/>
                </a:solidFill>
              </a:rPr>
              <a:t>Título: </a:t>
            </a:r>
            <a:r>
              <a:rPr lang="es-ES" sz="2400" dirty="0">
                <a:solidFill>
                  <a:schemeClr val="tx2"/>
                </a:solidFill>
              </a:rPr>
              <a:t>Medioambiente de la </a:t>
            </a:r>
            <a:r>
              <a:rPr lang="es-ES" sz="2400" dirty="0" smtClean="0">
                <a:solidFill>
                  <a:schemeClr val="tx2"/>
                </a:solidFill>
              </a:rPr>
              <a:t>mercadotecnia</a:t>
            </a:r>
          </a:p>
          <a:p>
            <a:pPr marL="0" indent="0" algn="just">
              <a:buNone/>
            </a:pPr>
            <a:endParaRPr lang="es-ES_tradnl" sz="2400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_tradnl" sz="2400" b="1" dirty="0" smtClean="0">
                <a:solidFill>
                  <a:schemeClr val="tx2"/>
                </a:solidFill>
              </a:rPr>
              <a:t>Sumario</a:t>
            </a:r>
            <a:r>
              <a:rPr lang="es-ES_tradnl" sz="2400" b="1" dirty="0">
                <a:solidFill>
                  <a:schemeClr val="tx2"/>
                </a:solidFill>
              </a:rPr>
              <a:t>:</a:t>
            </a:r>
            <a:endParaRPr lang="es-ES" sz="2400" dirty="0">
              <a:solidFill>
                <a:schemeClr val="tx2"/>
              </a:solidFill>
            </a:endParaRPr>
          </a:p>
          <a:p>
            <a:pPr marL="0" indent="0" algn="just">
              <a:buClr>
                <a:schemeClr val="tx2"/>
              </a:buClr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•Describir </a:t>
            </a:r>
            <a:r>
              <a:rPr lang="es-ES" sz="2200" dirty="0">
                <a:solidFill>
                  <a:schemeClr val="tx2"/>
                </a:solidFill>
              </a:rPr>
              <a:t>los factores que afectan a la mercadotecnia</a:t>
            </a:r>
          </a:p>
          <a:p>
            <a:pPr marL="0" indent="0" algn="just">
              <a:buClr>
                <a:schemeClr val="tx2"/>
              </a:buClr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•Explicar </a:t>
            </a:r>
            <a:r>
              <a:rPr lang="es-ES" sz="2200" dirty="0">
                <a:solidFill>
                  <a:schemeClr val="tx2"/>
                </a:solidFill>
              </a:rPr>
              <a:t>la interrelación de la mercadotecnia con otras áreas funcionales de la organización.</a:t>
            </a:r>
          </a:p>
          <a:p>
            <a:pPr marL="0" indent="0" algn="just">
              <a:buClr>
                <a:schemeClr val="tx2"/>
              </a:buClr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•Explicar </a:t>
            </a:r>
            <a:r>
              <a:rPr lang="es-ES" sz="2200" dirty="0">
                <a:solidFill>
                  <a:schemeClr val="tx2"/>
                </a:solidFill>
              </a:rPr>
              <a:t>las etapas del estudio de mercado de un producto</a:t>
            </a:r>
          </a:p>
          <a:p>
            <a:pPr marL="0" indent="0" algn="just">
              <a:buClr>
                <a:schemeClr val="tx2"/>
              </a:buClr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•Definir el mercado potencial de una empresa </a:t>
            </a:r>
          </a:p>
          <a:p>
            <a:pPr marL="0" indent="0" algn="just">
              <a:buClr>
                <a:schemeClr val="tx2"/>
              </a:buClr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•Explicar el proceso de segmentación y posicionamiento de mercado</a:t>
            </a:r>
          </a:p>
          <a:p>
            <a:pPr marL="0" indent="0" algn="just">
              <a:buClr>
                <a:schemeClr val="tx2"/>
              </a:buClr>
              <a:buNone/>
            </a:pPr>
            <a:endParaRPr lang="es-ES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:\Imagenes mias\1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330844" y="275749"/>
            <a:ext cx="2226348" cy="15746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Objetivos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8402" y="1700808"/>
            <a:ext cx="8048293" cy="4017392"/>
          </a:xfrm>
        </p:spPr>
        <p:txBody>
          <a:bodyPr/>
          <a:lstStyle/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 smtClean="0">
                <a:solidFill>
                  <a:schemeClr val="tx2"/>
                </a:solidFill>
              </a:rPr>
              <a:t>Definir </a:t>
            </a:r>
            <a:r>
              <a:rPr lang="es-ES" sz="2400" b="1" dirty="0">
                <a:solidFill>
                  <a:schemeClr val="tx2"/>
                </a:solidFill>
              </a:rPr>
              <a:t>los factores medioambientales que afectan a la mercadotecnia</a:t>
            </a:r>
            <a:r>
              <a:rPr lang="es-ES" sz="2400" b="1" dirty="0" smtClean="0">
                <a:solidFill>
                  <a:schemeClr val="tx2"/>
                </a:solidFill>
              </a:rPr>
              <a:t>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400" b="1" dirty="0">
              <a:solidFill>
                <a:schemeClr val="tx2"/>
              </a:solidFill>
            </a:endParaRP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 smtClean="0">
                <a:solidFill>
                  <a:schemeClr val="tx2"/>
                </a:solidFill>
              </a:rPr>
              <a:t>Aplicar </a:t>
            </a:r>
            <a:r>
              <a:rPr lang="es-ES" sz="2400" b="1" dirty="0">
                <a:solidFill>
                  <a:schemeClr val="tx2"/>
                </a:solidFill>
              </a:rPr>
              <a:t>técnicas para el estudio de mercado de los productos. </a:t>
            </a:r>
            <a:endParaRPr lang="es-ES" sz="2400" b="1" dirty="0" smtClean="0">
              <a:solidFill>
                <a:schemeClr val="tx2"/>
              </a:solidFill>
            </a:endParaRP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400" b="1" dirty="0">
              <a:solidFill>
                <a:schemeClr val="tx2"/>
              </a:solidFill>
            </a:endParaRP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 smtClean="0">
                <a:solidFill>
                  <a:schemeClr val="tx2"/>
                </a:solidFill>
              </a:rPr>
              <a:t>Definir </a:t>
            </a:r>
            <a:r>
              <a:rPr lang="es-ES" sz="2400" b="1" dirty="0">
                <a:solidFill>
                  <a:schemeClr val="tx2"/>
                </a:solidFill>
              </a:rPr>
              <a:t>los elementos de la segmentación y posicionamiento de mercado, así como la importancia de ellos en la mercadotecnia.</a:t>
            </a:r>
          </a:p>
        </p:txBody>
      </p:sp>
    </p:spTree>
    <p:extLst>
      <p:ext uri="{BB962C8B-B14F-4D97-AF65-F5344CB8AC3E}">
        <p14:creationId xmlns:p14="http://schemas.microsoft.com/office/powerpoint/2010/main" val="12115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600200" y="2457451"/>
            <a:ext cx="6000750" cy="35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77" tIns="34288" rIns="68577" bIns="3428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8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3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s-ES_tradnl" altLang="es-ES" sz="1875">
              <a:latin typeface="Times New Roman" panose="02020603050405020304" pitchFamily="18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ltGray">
          <a:xfrm>
            <a:off x="2457450" y="1485901"/>
            <a:ext cx="4400550" cy="830997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2400" b="1" dirty="0">
                <a:solidFill>
                  <a:schemeClr val="tx2"/>
                </a:solidFill>
                <a:latin typeface="+mn-lt"/>
              </a:rPr>
              <a:t>ENTORNO DE MARKETING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ltGray">
          <a:xfrm>
            <a:off x="1828800" y="2400300"/>
            <a:ext cx="5657850" cy="2800350"/>
          </a:xfrm>
          <a:prstGeom prst="upArrowCallout">
            <a:avLst>
              <a:gd name="adj1" fmla="val 50510"/>
              <a:gd name="adj2" fmla="val 50510"/>
              <a:gd name="adj3" fmla="val 16667"/>
              <a:gd name="adj4" fmla="val 6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sz="2100" b="1" dirty="0">
                <a:solidFill>
                  <a:schemeClr val="tx2"/>
                </a:solidFill>
                <a:latin typeface="+mn-lt"/>
              </a:rPr>
              <a:t>Se compone de los actores y </a:t>
            </a:r>
          </a:p>
          <a:p>
            <a:pPr algn="ctr"/>
            <a:r>
              <a:rPr lang="es-ES" altLang="es-ES" sz="2100" b="1" dirty="0">
                <a:solidFill>
                  <a:schemeClr val="tx2"/>
                </a:solidFill>
                <a:latin typeface="+mn-lt"/>
              </a:rPr>
              <a:t>fuerzas que afectan a su capacidad</a:t>
            </a:r>
          </a:p>
          <a:p>
            <a:pPr algn="ctr"/>
            <a:r>
              <a:rPr lang="es-ES" altLang="es-ES" sz="2100" b="1" dirty="0">
                <a:solidFill>
                  <a:schemeClr val="tx2"/>
                </a:solidFill>
                <a:latin typeface="+mn-lt"/>
              </a:rPr>
              <a:t>Para desarrollar y mantener </a:t>
            </a:r>
          </a:p>
          <a:p>
            <a:pPr algn="ctr"/>
            <a:r>
              <a:rPr lang="es-ES" altLang="es-ES" sz="2100" b="1" dirty="0">
                <a:solidFill>
                  <a:schemeClr val="tx2"/>
                </a:solidFill>
                <a:latin typeface="+mn-lt"/>
              </a:rPr>
              <a:t>Transacciones y relaciones con </a:t>
            </a:r>
            <a:r>
              <a:rPr lang="es-ES" altLang="es-ES" sz="2100" b="1" dirty="0" smtClean="0">
                <a:solidFill>
                  <a:schemeClr val="tx2"/>
                </a:solidFill>
                <a:latin typeface="+mn-lt"/>
              </a:rPr>
              <a:t>su </a:t>
            </a:r>
            <a:endParaRPr lang="es-ES" altLang="es-ES" sz="2100" b="1" dirty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es-ES" altLang="es-ES" sz="2100" b="1" dirty="0" smtClean="0">
                <a:solidFill>
                  <a:schemeClr val="tx2"/>
                </a:solidFill>
                <a:latin typeface="+mn-lt"/>
              </a:rPr>
              <a:t>Público objetivo</a:t>
            </a:r>
            <a:endParaRPr lang="es-ES" altLang="es-ES" sz="21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Factores </a:t>
            </a:r>
            <a:r>
              <a:rPr lang="es-ES" sz="3200" dirty="0">
                <a:solidFill>
                  <a:schemeClr val="tx2"/>
                </a:solidFill>
              </a:rPr>
              <a:t>medioambientales </a:t>
            </a:r>
          </a:p>
        </p:txBody>
      </p:sp>
    </p:spTree>
    <p:extLst>
      <p:ext uri="{BB962C8B-B14F-4D97-AF65-F5344CB8AC3E}">
        <p14:creationId xmlns:p14="http://schemas.microsoft.com/office/powerpoint/2010/main" val="426957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600200" y="2457451"/>
            <a:ext cx="6000750" cy="35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77" tIns="34288" rIns="68577" bIns="3428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8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3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s-ES_tradnl" altLang="es-ES" sz="1875">
              <a:latin typeface="Times New Roman" panose="02020603050405020304" pitchFamily="18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ltGray">
          <a:xfrm>
            <a:off x="1685925" y="4188320"/>
            <a:ext cx="5943600" cy="923330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altLang="es-ES" b="1" dirty="0">
                <a:solidFill>
                  <a:schemeClr val="tx2"/>
                </a:solidFill>
                <a:latin typeface="+mn-lt"/>
              </a:rPr>
              <a:t>MICROENTORNO: esta compuesto por los actores del entorno inmediato que afectan a la capacidad de servir a sus mercados..</a:t>
            </a: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ltGray">
          <a:xfrm>
            <a:off x="2971800" y="2571750"/>
            <a:ext cx="3371850" cy="1414463"/>
          </a:xfrm>
          <a:prstGeom prst="upDownArrow">
            <a:avLst>
              <a:gd name="adj1" fmla="val 44068"/>
              <a:gd name="adj2" fmla="val 33131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altLang="es-ES" b="1" dirty="0">
                <a:solidFill>
                  <a:schemeClr val="tx2"/>
                </a:solidFill>
                <a:latin typeface="+mn-lt"/>
              </a:rPr>
              <a:t>ENTORNO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ltGray">
          <a:xfrm>
            <a:off x="1543050" y="1443369"/>
            <a:ext cx="6057900" cy="923330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altLang="es-ES" b="1" dirty="0">
                <a:solidFill>
                  <a:schemeClr val="tx2"/>
                </a:solidFill>
                <a:latin typeface="+mn-lt"/>
              </a:rPr>
              <a:t>MACROENTORNO: se integra por las fuerzas sociales mas amplias que afectan a todos los actores del microentorno de la empresa. </a:t>
            </a: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Factores </a:t>
            </a:r>
            <a:r>
              <a:rPr lang="es-ES" dirty="0">
                <a:solidFill>
                  <a:schemeClr val="tx2"/>
                </a:solidFill>
              </a:rPr>
              <a:t>medioambientales </a:t>
            </a:r>
          </a:p>
        </p:txBody>
      </p:sp>
    </p:spTree>
    <p:extLst>
      <p:ext uri="{BB962C8B-B14F-4D97-AF65-F5344CB8AC3E}">
        <p14:creationId xmlns:p14="http://schemas.microsoft.com/office/powerpoint/2010/main" val="108278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 descr="Pergamino"/>
          <p:cNvSpPr>
            <a:spLocks noChangeArrowheads="1"/>
          </p:cNvSpPr>
          <p:nvPr/>
        </p:nvSpPr>
        <p:spPr bwMode="auto">
          <a:xfrm>
            <a:off x="815578" y="1165839"/>
            <a:ext cx="7729538" cy="4232079"/>
          </a:xfrm>
          <a:prstGeom prst="roundRect">
            <a:avLst>
              <a:gd name="adj" fmla="val 36894"/>
            </a:avLst>
          </a:prstGeom>
          <a:solidFill>
            <a:srgbClr val="FCF0DA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s-ES" sz="16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1187624" y="2667915"/>
            <a:ext cx="7056784" cy="1785023"/>
          </a:xfrm>
          <a:prstGeom prst="roundRect">
            <a:avLst>
              <a:gd name="adj" fmla="val 12495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</a:gradFill>
          <a:ln w="12700">
            <a:solidFill>
              <a:srgbClr val="FF99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0420" name="AutoShape 4"/>
          <p:cNvSpPr>
            <a:spLocks noChangeArrowheads="1"/>
          </p:cNvSpPr>
          <p:nvPr/>
        </p:nvSpPr>
        <p:spPr bwMode="auto">
          <a:xfrm>
            <a:off x="1428895" y="3447464"/>
            <a:ext cx="6311362" cy="561975"/>
          </a:xfrm>
          <a:prstGeom prst="roundRect">
            <a:avLst>
              <a:gd name="adj" fmla="val 33495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>
              <a:solidFill>
                <a:schemeClr val="tx2"/>
              </a:solidFill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2761060" y="5639991"/>
            <a:ext cx="1823516" cy="25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9056" tIns="34529" rIns="69056" bIns="34529">
            <a:spAutoFit/>
          </a:bodyPr>
          <a:lstStyle/>
          <a:p>
            <a:r>
              <a:rPr lang="es-ES_tradnl" altLang="es-ES" sz="1200" b="1" dirty="0">
                <a:solidFill>
                  <a:schemeClr val="tx2"/>
                </a:solidFill>
                <a:latin typeface="+mn-lt"/>
              </a:rPr>
              <a:t>MACROENTORNO</a:t>
            </a: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1944806" y="1772701"/>
            <a:ext cx="1580561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600" b="1" dirty="0">
                <a:solidFill>
                  <a:schemeClr val="tx2"/>
                </a:solidFill>
                <a:latin typeface="+mn-lt"/>
              </a:rPr>
              <a:t>ECONÓMICO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6820408" y="1793902"/>
            <a:ext cx="966610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600" b="1" dirty="0">
                <a:solidFill>
                  <a:schemeClr val="tx2"/>
                </a:solidFill>
                <a:latin typeface="+mn-lt"/>
              </a:rPr>
              <a:t>FÍSICO</a:t>
            </a:r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1345316" y="4654806"/>
            <a:ext cx="1824217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600" b="1" dirty="0">
                <a:solidFill>
                  <a:schemeClr val="tx2"/>
                </a:solidFill>
                <a:latin typeface="+mn-lt"/>
              </a:rPr>
              <a:t>TECNOLÓGICO</a:t>
            </a: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3169533" y="4839892"/>
            <a:ext cx="2115653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9056" tIns="34529" rIns="69056" bIns="34529">
            <a:spAutoFit/>
          </a:bodyPr>
          <a:lstStyle/>
          <a:p>
            <a:r>
              <a:rPr lang="es-ES_tradnl" altLang="es-ES" sz="1600" b="1" dirty="0">
                <a:solidFill>
                  <a:schemeClr val="tx2"/>
                </a:solidFill>
                <a:latin typeface="+mn-lt"/>
              </a:rPr>
              <a:t>POLÍTICO-LEGAL</a:t>
            </a:r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3761185" y="1394498"/>
            <a:ext cx="2177652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9056" tIns="34529" rIns="69056" bIns="34529">
            <a:spAutoFit/>
          </a:bodyPr>
          <a:lstStyle/>
          <a:p>
            <a:r>
              <a:rPr lang="es-ES_tradnl" altLang="es-ES" sz="1600" b="1" dirty="0">
                <a:solidFill>
                  <a:schemeClr val="tx2"/>
                </a:solidFill>
                <a:latin typeface="+mn-lt"/>
              </a:rPr>
              <a:t>SOCIO-CULTURAL</a:t>
            </a: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5924550" y="4685110"/>
            <a:ext cx="1872307" cy="3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600" b="1" dirty="0">
                <a:solidFill>
                  <a:schemeClr val="tx2"/>
                </a:solidFill>
                <a:latin typeface="+mn-lt"/>
              </a:rPr>
              <a:t>DEMOGRÁFICO</a:t>
            </a:r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4113610" y="2913460"/>
            <a:ext cx="1760097" cy="28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400" b="1" dirty="0">
                <a:solidFill>
                  <a:schemeClr val="tx2"/>
                </a:solidFill>
                <a:latin typeface="+mn-lt"/>
              </a:rPr>
              <a:t>COMPETIDORES</a:t>
            </a:r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3507132" y="4101982"/>
            <a:ext cx="2266646" cy="28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400" b="1" dirty="0">
                <a:solidFill>
                  <a:schemeClr val="tx2"/>
                </a:solidFill>
                <a:latin typeface="+mn-lt"/>
              </a:rPr>
              <a:t>GRUPOS DE INTERÉS</a:t>
            </a:r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475656" y="3542110"/>
            <a:ext cx="1643077" cy="28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400" b="1" dirty="0">
                <a:solidFill>
                  <a:schemeClr val="tx2"/>
                </a:solidFill>
                <a:latin typeface="+mn-lt"/>
              </a:rPr>
              <a:t>PROVEEDORES</a:t>
            </a:r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4499992" y="3542110"/>
            <a:ext cx="1974900" cy="28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400" b="1" dirty="0">
                <a:solidFill>
                  <a:schemeClr val="tx2"/>
                </a:solidFill>
                <a:latin typeface="+mn-lt"/>
              </a:rPr>
              <a:t>INTERMEDIARIOS</a:t>
            </a:r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6610235" y="3542110"/>
            <a:ext cx="1130117" cy="28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400" b="1" dirty="0">
                <a:solidFill>
                  <a:schemeClr val="tx2"/>
                </a:solidFill>
                <a:latin typeface="+mn-lt"/>
              </a:rPr>
              <a:t>CLIENTES</a:t>
            </a:r>
          </a:p>
        </p:txBody>
      </p:sp>
      <p:sp>
        <p:nvSpPr>
          <p:cNvPr id="60434" name="Rectangle 18"/>
          <p:cNvSpPr>
            <a:spLocks noChangeArrowheads="1"/>
          </p:cNvSpPr>
          <p:nvPr/>
        </p:nvSpPr>
        <p:spPr bwMode="auto">
          <a:xfrm>
            <a:off x="3275856" y="3515012"/>
            <a:ext cx="1096454" cy="28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/>
          <a:p>
            <a:pPr algn="l"/>
            <a:r>
              <a:rPr lang="es-ES_tradnl" altLang="es-ES" sz="1400" b="1" dirty="0">
                <a:solidFill>
                  <a:schemeClr val="tx2"/>
                </a:solidFill>
                <a:latin typeface="+mn-lt"/>
              </a:rPr>
              <a:t>EMPRESA</a:t>
            </a:r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>
            <a:off x="3059832" y="3657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>
            <a:off x="4355976" y="3657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0437" name="Line 21"/>
          <p:cNvSpPr>
            <a:spLocks noChangeShapeType="1"/>
          </p:cNvSpPr>
          <p:nvPr/>
        </p:nvSpPr>
        <p:spPr bwMode="auto">
          <a:xfrm>
            <a:off x="6194822" y="3657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0438" name="AutoShape 22"/>
          <p:cNvSpPr>
            <a:spLocks noChangeArrowheads="1"/>
          </p:cNvSpPr>
          <p:nvPr/>
        </p:nvSpPr>
        <p:spPr bwMode="auto">
          <a:xfrm>
            <a:off x="5394722" y="5729288"/>
            <a:ext cx="447675" cy="161925"/>
          </a:xfrm>
          <a:prstGeom prst="roundRect">
            <a:avLst>
              <a:gd name="adj" fmla="val 12495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0439" name="AutoShape 23" descr="Pergamino"/>
          <p:cNvSpPr>
            <a:spLocks noChangeArrowheads="1"/>
          </p:cNvSpPr>
          <p:nvPr/>
        </p:nvSpPr>
        <p:spPr bwMode="auto">
          <a:xfrm>
            <a:off x="2270522" y="5697141"/>
            <a:ext cx="447675" cy="161925"/>
          </a:xfrm>
          <a:prstGeom prst="roundRect">
            <a:avLst>
              <a:gd name="adj" fmla="val 1249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60440" name="Rectangle 24"/>
          <p:cNvSpPr>
            <a:spLocks noChangeArrowheads="1"/>
          </p:cNvSpPr>
          <p:nvPr/>
        </p:nvSpPr>
        <p:spPr bwMode="auto">
          <a:xfrm>
            <a:off x="5829300" y="5672138"/>
            <a:ext cx="1767035" cy="25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9056" tIns="34529" rIns="69056" bIns="34529">
            <a:spAutoFit/>
          </a:bodyPr>
          <a:lstStyle/>
          <a:p>
            <a:r>
              <a:rPr lang="es-ES_tradnl" altLang="es-ES" sz="1200" b="1" dirty="0">
                <a:solidFill>
                  <a:schemeClr val="tx2"/>
                </a:solidFill>
                <a:latin typeface="+mn-lt"/>
              </a:rPr>
              <a:t>MICROENTORNO</a:t>
            </a:r>
          </a:p>
        </p:txBody>
      </p:sp>
      <p:sp>
        <p:nvSpPr>
          <p:cNvPr id="25" name="Título 1"/>
          <p:cNvSpPr txBox="1">
            <a:spLocks/>
          </p:cNvSpPr>
          <p:nvPr/>
        </p:nvSpPr>
        <p:spPr>
          <a:xfrm>
            <a:off x="539552" y="122238"/>
            <a:ext cx="8390136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</a:rPr>
              <a:t>Entorno de marketing de las empresas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6431632" y="3717032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238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2" name="Group 18"/>
          <p:cNvGrpSpPr>
            <a:grpSpLocks/>
          </p:cNvGrpSpPr>
          <p:nvPr/>
        </p:nvGrpSpPr>
        <p:grpSpPr bwMode="auto">
          <a:xfrm>
            <a:off x="1259523" y="980728"/>
            <a:ext cx="7426618" cy="3763566"/>
            <a:chOff x="-582" y="909"/>
            <a:chExt cx="6239" cy="3161"/>
          </a:xfrm>
        </p:grpSpPr>
        <p:sp>
          <p:nvSpPr>
            <p:cNvPr id="11266" name="AutoShape 2"/>
            <p:cNvSpPr>
              <a:spLocks noChangeArrowheads="1"/>
            </p:cNvSpPr>
            <p:nvPr/>
          </p:nvSpPr>
          <p:spPr bwMode="auto">
            <a:xfrm>
              <a:off x="-582" y="1423"/>
              <a:ext cx="2722" cy="454"/>
            </a:xfrm>
            <a:prstGeom prst="homePlate">
              <a:avLst>
                <a:gd name="adj" fmla="val 53639"/>
              </a:avLst>
            </a:prstGeom>
            <a:solidFill>
              <a:srgbClr val="FCC69E"/>
            </a:solidFill>
            <a:ln w="12700">
              <a:solidFill>
                <a:srgbClr val="FCF0D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>
                <a:latin typeface="+mn-lt"/>
              </a:endParaRPr>
            </a:p>
          </p:txBody>
        </p:sp>
        <p:sp>
          <p:nvSpPr>
            <p:cNvPr id="11275" name="Rectangle 11"/>
            <p:cNvSpPr>
              <a:spLocks noChangeArrowheads="1"/>
            </p:cNvSpPr>
            <p:nvPr/>
          </p:nvSpPr>
          <p:spPr bwMode="auto">
            <a:xfrm>
              <a:off x="-323" y="1479"/>
              <a:ext cx="2804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Entorno sociocultural</a:t>
              </a:r>
            </a:p>
          </p:txBody>
        </p:sp>
        <p:sp>
          <p:nvSpPr>
            <p:cNvPr id="11276" name="Rectangle 12"/>
            <p:cNvSpPr>
              <a:spLocks noChangeArrowheads="1"/>
            </p:cNvSpPr>
            <p:nvPr/>
          </p:nvSpPr>
          <p:spPr bwMode="auto">
            <a:xfrm>
              <a:off x="2327" y="909"/>
              <a:ext cx="3330" cy="3161"/>
            </a:xfrm>
            <a:prstGeom prst="rect">
              <a:avLst/>
            </a:prstGeom>
            <a:noFill/>
            <a:ln w="57150">
              <a:solidFill>
                <a:srgbClr val="00493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9056" tIns="34529" rIns="69056" bIns="34529">
              <a:spAutoFit/>
            </a:bodyPr>
            <a:lstStyle/>
            <a:p>
              <a:pPr algn="just"/>
              <a:r>
                <a:rPr lang="es-ES_tradnl" altLang="es-ES" sz="1600" b="1" u="sng" dirty="0">
                  <a:solidFill>
                    <a:schemeClr val="tx2"/>
                  </a:solidFill>
                  <a:latin typeface="+mn-lt"/>
                </a:rPr>
                <a:t>Demográficos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Tamaño de la población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Densidad poblacional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Tasa de natalidad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Tasa de mortalidad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Estructura de edad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Movimientos migratorios</a:t>
              </a:r>
            </a:p>
            <a:p>
              <a:pPr algn="just"/>
              <a:r>
                <a:rPr lang="es-ES_tradnl" altLang="es-ES" sz="1600" b="1" u="sng" dirty="0">
                  <a:solidFill>
                    <a:schemeClr val="tx2"/>
                  </a:solidFill>
                  <a:latin typeface="+mn-lt"/>
                </a:rPr>
                <a:t>Estilo de vida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Cambio de roles hombre-mujer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Mayor atención cuidado salud</a:t>
              </a:r>
            </a:p>
            <a:p>
              <a:pPr algn="just"/>
              <a:r>
                <a:rPr lang="es-ES_tradnl" altLang="es-ES" sz="1600" b="1" u="sng" dirty="0">
                  <a:solidFill>
                    <a:schemeClr val="tx2"/>
                  </a:solidFill>
                  <a:latin typeface="+mn-lt"/>
                </a:rPr>
                <a:t>Valores culturales</a:t>
              </a:r>
              <a:endParaRPr lang="es-ES_tradnl" altLang="es-ES" sz="1600" b="1" dirty="0">
                <a:solidFill>
                  <a:schemeClr val="tx2"/>
                </a:solidFill>
                <a:latin typeface="+mn-lt"/>
              </a:endParaRP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Concepción del trabajo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Mayor interés por las personas</a:t>
              </a:r>
            </a:p>
            <a:p>
              <a:pPr marL="214313" indent="-214313" algn="just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Preocupación por el medio ambiente</a:t>
              </a:r>
            </a:p>
          </p:txBody>
        </p:sp>
      </p:grpSp>
      <p:grpSp>
        <p:nvGrpSpPr>
          <p:cNvPr id="11284" name="Group 20"/>
          <p:cNvGrpSpPr>
            <a:grpSpLocks/>
          </p:cNvGrpSpPr>
          <p:nvPr/>
        </p:nvGrpSpPr>
        <p:grpSpPr bwMode="auto">
          <a:xfrm>
            <a:off x="539552" y="5039222"/>
            <a:ext cx="7634288" cy="1546622"/>
            <a:chOff x="588" y="4341"/>
            <a:chExt cx="6412" cy="1299"/>
          </a:xfrm>
        </p:grpSpPr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 flipH="1">
              <a:off x="4255" y="4740"/>
              <a:ext cx="2701" cy="450"/>
            </a:xfrm>
            <a:prstGeom prst="homePlate">
              <a:avLst>
                <a:gd name="adj" fmla="val 53639"/>
              </a:avLst>
            </a:prstGeom>
            <a:solidFill>
              <a:srgbClr val="FCC69E"/>
            </a:solidFill>
            <a:ln w="12700">
              <a:solidFill>
                <a:srgbClr val="FCF0D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dirty="0">
                <a:latin typeface="HandelGotDLig"/>
              </a:endParaRPr>
            </a:p>
          </p:txBody>
        </p:sp>
        <p:sp>
          <p:nvSpPr>
            <p:cNvPr id="11277" name="Rectangle 13"/>
            <p:cNvSpPr>
              <a:spLocks noChangeArrowheads="1"/>
            </p:cNvSpPr>
            <p:nvPr/>
          </p:nvSpPr>
          <p:spPr bwMode="auto">
            <a:xfrm>
              <a:off x="588" y="4341"/>
              <a:ext cx="3750" cy="1299"/>
            </a:xfrm>
            <a:prstGeom prst="rect">
              <a:avLst/>
            </a:prstGeom>
            <a:noFill/>
            <a:ln w="57150">
              <a:solidFill>
                <a:srgbClr val="00493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Regulación de la competencia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Regulación fiscal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Jurisprudencia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Estabilidad política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Acuerdos comerciales exteriores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Reducción de barreras comerciales</a:t>
              </a:r>
            </a:p>
          </p:txBody>
        </p:sp>
        <p:sp>
          <p:nvSpPr>
            <p:cNvPr id="11279" name="Rectangle 15"/>
            <p:cNvSpPr>
              <a:spLocks noChangeArrowheads="1"/>
            </p:cNvSpPr>
            <p:nvPr/>
          </p:nvSpPr>
          <p:spPr bwMode="auto">
            <a:xfrm>
              <a:off x="4532" y="4834"/>
              <a:ext cx="24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b="1" dirty="0">
                  <a:solidFill>
                    <a:schemeClr val="tx2"/>
                  </a:solidFill>
                  <a:latin typeface="+mn-lt"/>
                </a:rPr>
                <a:t>Entorno político-legal</a:t>
              </a:r>
            </a:p>
          </p:txBody>
        </p:sp>
      </p:grpSp>
      <p:sp>
        <p:nvSpPr>
          <p:cNvPr id="11" name="Título 1"/>
          <p:cNvSpPr txBox="1">
            <a:spLocks/>
          </p:cNvSpPr>
          <p:nvPr/>
        </p:nvSpPr>
        <p:spPr>
          <a:xfrm>
            <a:off x="539552" y="122238"/>
            <a:ext cx="8390136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_tradnl" altLang="es-ES" dirty="0">
                <a:solidFill>
                  <a:schemeClr val="tx2"/>
                </a:solidFill>
              </a:rPr>
              <a:t>EL MACROENTORNO DE MARKETING</a:t>
            </a:r>
          </a:p>
        </p:txBody>
      </p:sp>
    </p:spTree>
    <p:extLst>
      <p:ext uri="{BB962C8B-B14F-4D97-AF65-F5344CB8AC3E}">
        <p14:creationId xmlns:p14="http://schemas.microsoft.com/office/powerpoint/2010/main" val="352899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10" name="Group 22"/>
          <p:cNvGrpSpPr>
            <a:grpSpLocks/>
          </p:cNvGrpSpPr>
          <p:nvPr/>
        </p:nvGrpSpPr>
        <p:grpSpPr bwMode="auto">
          <a:xfrm>
            <a:off x="2555776" y="4293096"/>
            <a:ext cx="6168920" cy="2039541"/>
            <a:chOff x="1216" y="2848"/>
            <a:chExt cx="5192" cy="1713"/>
          </a:xfrm>
        </p:grpSpPr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1216" y="3808"/>
              <a:ext cx="2206" cy="392"/>
            </a:xfrm>
            <a:prstGeom prst="homePlate">
              <a:avLst>
                <a:gd name="adj" fmla="val 48249"/>
              </a:avLst>
            </a:prstGeom>
            <a:solidFill>
              <a:srgbClr val="FCC69E"/>
            </a:solidFill>
            <a:ln w="12700">
              <a:solidFill>
                <a:srgbClr val="FCF0D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2302" name="Rectangle 14"/>
            <p:cNvSpPr>
              <a:spLocks noChangeArrowheads="1"/>
            </p:cNvSpPr>
            <p:nvPr/>
          </p:nvSpPr>
          <p:spPr bwMode="auto">
            <a:xfrm>
              <a:off x="1304" y="3888"/>
              <a:ext cx="2056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Entorno tecnológico</a:t>
              </a:r>
            </a:p>
          </p:txBody>
        </p:sp>
        <p:sp>
          <p:nvSpPr>
            <p:cNvPr id="12303" name="Rectangle 15"/>
            <p:cNvSpPr>
              <a:spLocks noChangeArrowheads="1"/>
            </p:cNvSpPr>
            <p:nvPr/>
          </p:nvSpPr>
          <p:spPr bwMode="auto">
            <a:xfrm>
              <a:off x="3395" y="2848"/>
              <a:ext cx="3013" cy="1713"/>
            </a:xfrm>
            <a:prstGeom prst="rect">
              <a:avLst/>
            </a:prstGeom>
            <a:noFill/>
            <a:ln w="57150">
              <a:solidFill>
                <a:srgbClr val="00493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Biotecnología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Nuevos materiales y procesos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Inteligencia artificial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Sistemas expertos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Electrónica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Telemática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Telecomunicaciones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Informática</a:t>
              </a:r>
            </a:p>
          </p:txBody>
        </p:sp>
      </p:grpSp>
      <p:grpSp>
        <p:nvGrpSpPr>
          <p:cNvPr id="12309" name="Group 21"/>
          <p:cNvGrpSpPr>
            <a:grpSpLocks/>
          </p:cNvGrpSpPr>
          <p:nvPr/>
        </p:nvGrpSpPr>
        <p:grpSpPr bwMode="auto">
          <a:xfrm>
            <a:off x="539552" y="2453657"/>
            <a:ext cx="7188460" cy="2286000"/>
            <a:chOff x="135" y="1793"/>
            <a:chExt cx="5850" cy="1920"/>
          </a:xfrm>
        </p:grpSpPr>
        <p:sp>
          <p:nvSpPr>
            <p:cNvPr id="12290" name="AutoShape 2"/>
            <p:cNvSpPr>
              <a:spLocks noChangeArrowheads="1"/>
            </p:cNvSpPr>
            <p:nvPr/>
          </p:nvSpPr>
          <p:spPr bwMode="auto">
            <a:xfrm flipH="1">
              <a:off x="3572" y="1943"/>
              <a:ext cx="2355" cy="365"/>
            </a:xfrm>
            <a:prstGeom prst="homePlate">
              <a:avLst>
                <a:gd name="adj" fmla="val 47094"/>
              </a:avLst>
            </a:prstGeom>
            <a:solidFill>
              <a:srgbClr val="FCC69E"/>
            </a:solidFill>
            <a:ln w="12700">
              <a:solidFill>
                <a:srgbClr val="FCF0D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/>
              <a:endParaRPr lang="es-ES" sz="1600" b="1" dirty="0">
                <a:latin typeface="+mn-lt"/>
              </a:endParaRPr>
            </a:p>
          </p:txBody>
        </p:sp>
        <p:sp>
          <p:nvSpPr>
            <p:cNvPr id="12304" name="Rectangle 16"/>
            <p:cNvSpPr>
              <a:spLocks noChangeArrowheads="1"/>
            </p:cNvSpPr>
            <p:nvPr/>
          </p:nvSpPr>
          <p:spPr bwMode="auto">
            <a:xfrm>
              <a:off x="3838" y="1993"/>
              <a:ext cx="2147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9056" tIns="34529" rIns="69056" bIns="34529">
              <a:spAutoFit/>
            </a:bodyPr>
            <a:lstStyle/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Entorno económico</a:t>
              </a:r>
            </a:p>
          </p:txBody>
        </p:sp>
        <p:sp>
          <p:nvSpPr>
            <p:cNvPr id="12305" name="Rectangle 17"/>
            <p:cNvSpPr>
              <a:spLocks noChangeArrowheads="1"/>
            </p:cNvSpPr>
            <p:nvPr/>
          </p:nvSpPr>
          <p:spPr bwMode="auto">
            <a:xfrm>
              <a:off x="135" y="1793"/>
              <a:ext cx="3623" cy="1920"/>
            </a:xfrm>
            <a:prstGeom prst="rect">
              <a:avLst/>
            </a:prstGeom>
            <a:noFill/>
            <a:ln w="57150">
              <a:solidFill>
                <a:srgbClr val="00493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Niveles de renta familiar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Distribución de la renta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Población activa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Tasas de inflación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Tipo de cambio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Ingresos y gastos del sector público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Crecimiento económico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Cambio en los modelos de gasto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Integración en la Unión Europea</a:t>
              </a:r>
            </a:p>
          </p:txBody>
        </p:sp>
      </p:grpSp>
      <p:grpSp>
        <p:nvGrpSpPr>
          <p:cNvPr id="12308" name="Group 20"/>
          <p:cNvGrpSpPr>
            <a:grpSpLocks/>
          </p:cNvGrpSpPr>
          <p:nvPr/>
        </p:nvGrpSpPr>
        <p:grpSpPr bwMode="auto">
          <a:xfrm>
            <a:off x="2555837" y="1006167"/>
            <a:ext cx="5760579" cy="1301265"/>
            <a:chOff x="1614" y="1012"/>
            <a:chExt cx="3764" cy="1317"/>
          </a:xfrm>
        </p:grpSpPr>
        <p:sp>
          <p:nvSpPr>
            <p:cNvPr id="12291" name="AutoShape 3"/>
            <p:cNvSpPr>
              <a:spLocks noChangeArrowheads="1"/>
            </p:cNvSpPr>
            <p:nvPr/>
          </p:nvSpPr>
          <p:spPr bwMode="auto">
            <a:xfrm>
              <a:off x="1636" y="1252"/>
              <a:ext cx="1168" cy="340"/>
            </a:xfrm>
            <a:prstGeom prst="homePlate">
              <a:avLst>
                <a:gd name="adj" fmla="val 37470"/>
              </a:avLst>
            </a:prstGeom>
            <a:solidFill>
              <a:srgbClr val="FCC69E"/>
            </a:solidFill>
            <a:ln w="12700">
              <a:solidFill>
                <a:srgbClr val="FCF0D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 sz="16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12301" name="Rectangle 13"/>
            <p:cNvSpPr>
              <a:spLocks noChangeArrowheads="1"/>
            </p:cNvSpPr>
            <p:nvPr/>
          </p:nvSpPr>
          <p:spPr bwMode="auto">
            <a:xfrm>
              <a:off x="2886" y="1012"/>
              <a:ext cx="2492" cy="1317"/>
            </a:xfrm>
            <a:prstGeom prst="rect">
              <a:avLst/>
            </a:prstGeom>
            <a:noFill/>
            <a:ln w="57150">
              <a:solidFill>
                <a:srgbClr val="00493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9056" tIns="34529" rIns="69056" bIns="34529">
              <a:spAutoFit/>
            </a:bodyPr>
            <a:lstStyle/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Deterioro del medio ambiente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Escasez de materias primas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Aumento de costes energéticos</a:t>
              </a:r>
            </a:p>
            <a:p>
              <a:pPr algn="just"/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Aumento de los niveles de contaminación</a:t>
              </a:r>
            </a:p>
          </p:txBody>
        </p:sp>
        <p:sp>
          <p:nvSpPr>
            <p:cNvPr id="12306" name="Rectangle 18"/>
            <p:cNvSpPr>
              <a:spLocks noChangeArrowheads="1"/>
            </p:cNvSpPr>
            <p:nvPr/>
          </p:nvSpPr>
          <p:spPr bwMode="auto">
            <a:xfrm>
              <a:off x="1614" y="1288"/>
              <a:ext cx="1130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chemeClr val="tx2"/>
                  </a:solidFill>
                  <a:latin typeface="+mn-lt"/>
                </a:rPr>
                <a:t>Entorno físico</a:t>
              </a:r>
            </a:p>
          </p:txBody>
        </p:sp>
      </p:grpSp>
      <p:sp>
        <p:nvSpPr>
          <p:cNvPr id="15" name="Título 1"/>
          <p:cNvSpPr txBox="1">
            <a:spLocks/>
          </p:cNvSpPr>
          <p:nvPr/>
        </p:nvSpPr>
        <p:spPr>
          <a:xfrm>
            <a:off x="539552" y="122238"/>
            <a:ext cx="8390136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_tradnl" altLang="es-ES" dirty="0" smtClean="0">
                <a:solidFill>
                  <a:schemeClr val="tx2"/>
                </a:solidFill>
              </a:rPr>
              <a:t>El macroentorno de marketing</a:t>
            </a:r>
            <a:endParaRPr lang="es-ES_tradnl" alt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3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6" name="Group 42"/>
          <p:cNvGrpSpPr>
            <a:grpSpLocks/>
          </p:cNvGrpSpPr>
          <p:nvPr/>
        </p:nvGrpSpPr>
        <p:grpSpPr bwMode="auto">
          <a:xfrm>
            <a:off x="1400035" y="1340768"/>
            <a:ext cx="6221220" cy="3248025"/>
            <a:chOff x="856" y="1162"/>
            <a:chExt cx="4759" cy="2728"/>
          </a:xfrm>
        </p:grpSpPr>
        <p:sp>
          <p:nvSpPr>
            <p:cNvPr id="6154" name="Oval 10" descr="Papiro"/>
            <p:cNvSpPr>
              <a:spLocks noChangeArrowheads="1"/>
            </p:cNvSpPr>
            <p:nvPr/>
          </p:nvSpPr>
          <p:spPr bwMode="auto">
            <a:xfrm>
              <a:off x="856" y="1162"/>
              <a:ext cx="4696" cy="2728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12700">
              <a:solidFill>
                <a:srgbClr val="800000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2008" y="1546"/>
              <a:ext cx="1000" cy="424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6158" name="Group 14"/>
            <p:cNvGrpSpPr>
              <a:grpSpLocks/>
            </p:cNvGrpSpPr>
            <p:nvPr/>
          </p:nvGrpSpPr>
          <p:grpSpPr bwMode="auto">
            <a:xfrm>
              <a:off x="2848" y="2314"/>
              <a:ext cx="1019" cy="424"/>
              <a:chOff x="2380" y="2404"/>
              <a:chExt cx="1019" cy="424"/>
            </a:xfrm>
          </p:grpSpPr>
          <p:sp>
            <p:nvSpPr>
              <p:cNvPr id="6156" name="Oval 12"/>
              <p:cNvSpPr>
                <a:spLocks noChangeArrowheads="1"/>
              </p:cNvSpPr>
              <p:nvPr/>
            </p:nvSpPr>
            <p:spPr bwMode="auto">
              <a:xfrm>
                <a:off x="2380" y="2404"/>
                <a:ext cx="1000" cy="424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6157" name="Rectangle 13"/>
              <p:cNvSpPr>
                <a:spLocks noChangeArrowheads="1"/>
              </p:cNvSpPr>
              <p:nvPr/>
            </p:nvSpPr>
            <p:spPr bwMode="auto">
              <a:xfrm>
                <a:off x="2458" y="2491"/>
                <a:ext cx="941" cy="291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b="1">
                    <a:solidFill>
                      <a:schemeClr val="bg1"/>
                    </a:solidFill>
                  </a:rPr>
                  <a:t>Marketing</a:t>
                </a:r>
              </a:p>
            </p:txBody>
          </p:sp>
        </p:grpSp>
        <p:sp>
          <p:nvSpPr>
            <p:cNvPr id="6159" name="Rectangle 15"/>
            <p:cNvSpPr>
              <a:spLocks noChangeArrowheads="1"/>
            </p:cNvSpPr>
            <p:nvPr/>
          </p:nvSpPr>
          <p:spPr bwMode="auto">
            <a:xfrm>
              <a:off x="2330" y="1657"/>
              <a:ext cx="38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l"/>
              <a:r>
                <a:rPr lang="es-ES_tradnl" altLang="es-ES" b="1">
                  <a:solidFill>
                    <a:schemeClr val="bg1"/>
                  </a:solidFill>
                </a:rPr>
                <a:t>I+D</a:t>
              </a:r>
            </a:p>
          </p:txBody>
        </p:sp>
        <p:grpSp>
          <p:nvGrpSpPr>
            <p:cNvPr id="6162" name="Group 18"/>
            <p:cNvGrpSpPr>
              <a:grpSpLocks/>
            </p:cNvGrpSpPr>
            <p:nvPr/>
          </p:nvGrpSpPr>
          <p:grpSpPr bwMode="auto">
            <a:xfrm>
              <a:off x="1144" y="2314"/>
              <a:ext cx="1000" cy="424"/>
              <a:chOff x="676" y="2404"/>
              <a:chExt cx="1000" cy="424"/>
            </a:xfrm>
          </p:grpSpPr>
          <p:sp>
            <p:nvSpPr>
              <p:cNvPr id="6160" name="Oval 16"/>
              <p:cNvSpPr>
                <a:spLocks noChangeArrowheads="1"/>
              </p:cNvSpPr>
              <p:nvPr/>
            </p:nvSpPr>
            <p:spPr bwMode="auto">
              <a:xfrm>
                <a:off x="676" y="2404"/>
                <a:ext cx="1000" cy="424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6161" name="Rectangle 17"/>
              <p:cNvSpPr>
                <a:spLocks noChangeArrowheads="1"/>
              </p:cNvSpPr>
              <p:nvPr/>
            </p:nvSpPr>
            <p:spPr bwMode="auto">
              <a:xfrm>
                <a:off x="821" y="2491"/>
                <a:ext cx="852" cy="291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b="1">
                    <a:solidFill>
                      <a:schemeClr val="bg1"/>
                    </a:solidFill>
                  </a:rPr>
                  <a:t>Personal</a:t>
                </a:r>
              </a:p>
            </p:txBody>
          </p:sp>
        </p:grpSp>
        <p:grpSp>
          <p:nvGrpSpPr>
            <p:cNvPr id="6165" name="Group 21"/>
            <p:cNvGrpSpPr>
              <a:grpSpLocks/>
            </p:cNvGrpSpPr>
            <p:nvPr/>
          </p:nvGrpSpPr>
          <p:grpSpPr bwMode="auto">
            <a:xfrm>
              <a:off x="3700" y="1594"/>
              <a:ext cx="1206" cy="424"/>
              <a:chOff x="3232" y="1684"/>
              <a:chExt cx="1206" cy="424"/>
            </a:xfrm>
          </p:grpSpPr>
          <p:sp>
            <p:nvSpPr>
              <p:cNvPr id="6163" name="Oval 19"/>
              <p:cNvSpPr>
                <a:spLocks noChangeArrowheads="1"/>
              </p:cNvSpPr>
              <p:nvPr/>
            </p:nvSpPr>
            <p:spPr bwMode="auto">
              <a:xfrm>
                <a:off x="3232" y="1684"/>
                <a:ext cx="1000" cy="424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6164" name="Rectangle 20"/>
              <p:cNvSpPr>
                <a:spLocks noChangeArrowheads="1"/>
              </p:cNvSpPr>
              <p:nvPr/>
            </p:nvSpPr>
            <p:spPr bwMode="auto">
              <a:xfrm>
                <a:off x="3360" y="1795"/>
                <a:ext cx="1078" cy="291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b="1" dirty="0">
                    <a:solidFill>
                      <a:schemeClr val="bg1"/>
                    </a:solidFill>
                  </a:rPr>
                  <a:t>Producción</a:t>
                </a:r>
              </a:p>
            </p:txBody>
          </p:sp>
        </p:grpSp>
        <p:sp>
          <p:nvSpPr>
            <p:cNvPr id="6166" name="Oval 22"/>
            <p:cNvSpPr>
              <a:spLocks noChangeArrowheads="1"/>
            </p:cNvSpPr>
            <p:nvPr/>
          </p:nvSpPr>
          <p:spPr bwMode="auto">
            <a:xfrm>
              <a:off x="4275" y="2290"/>
              <a:ext cx="1000" cy="424"/>
            </a:xfrm>
            <a:prstGeom prst="ellipse">
              <a:avLst/>
            </a:prstGeom>
            <a:solidFill>
              <a:srgbClr val="80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67" name="Rectangle 23"/>
            <p:cNvSpPr>
              <a:spLocks noChangeArrowheads="1"/>
            </p:cNvSpPr>
            <p:nvPr/>
          </p:nvSpPr>
          <p:spPr bwMode="auto">
            <a:xfrm>
              <a:off x="4321" y="2377"/>
              <a:ext cx="12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8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l"/>
              <a:r>
                <a:rPr lang="es-ES_tradnl" altLang="es-ES" b="1" dirty="0">
                  <a:solidFill>
                    <a:schemeClr val="bg1"/>
                  </a:solidFill>
                </a:rPr>
                <a:t>Alta Dirección</a:t>
              </a:r>
            </a:p>
          </p:txBody>
        </p:sp>
        <p:grpSp>
          <p:nvGrpSpPr>
            <p:cNvPr id="6170" name="Group 26"/>
            <p:cNvGrpSpPr>
              <a:grpSpLocks/>
            </p:cNvGrpSpPr>
            <p:nvPr/>
          </p:nvGrpSpPr>
          <p:grpSpPr bwMode="auto">
            <a:xfrm>
              <a:off x="2152" y="3154"/>
              <a:ext cx="1000" cy="424"/>
              <a:chOff x="1684" y="3244"/>
              <a:chExt cx="1000" cy="424"/>
            </a:xfrm>
          </p:grpSpPr>
          <p:sp>
            <p:nvSpPr>
              <p:cNvPr id="6168" name="Oval 24"/>
              <p:cNvSpPr>
                <a:spLocks noChangeArrowheads="1"/>
              </p:cNvSpPr>
              <p:nvPr/>
            </p:nvSpPr>
            <p:spPr bwMode="auto">
              <a:xfrm>
                <a:off x="1684" y="3244"/>
                <a:ext cx="1000" cy="424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6169" name="Rectangle 25"/>
              <p:cNvSpPr>
                <a:spLocks noChangeArrowheads="1"/>
              </p:cNvSpPr>
              <p:nvPr/>
            </p:nvSpPr>
            <p:spPr bwMode="auto">
              <a:xfrm>
                <a:off x="1966" y="3327"/>
                <a:ext cx="578" cy="291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b="1">
                    <a:solidFill>
                      <a:schemeClr val="bg1"/>
                    </a:solidFill>
                  </a:rPr>
                  <a:t>Otros</a:t>
                </a:r>
                <a:endParaRPr lang="es-ES_tradnl" altLang="es-ES" b="1"/>
              </a:p>
            </p:txBody>
          </p:sp>
        </p:grpSp>
        <p:grpSp>
          <p:nvGrpSpPr>
            <p:cNvPr id="6173" name="Group 29"/>
            <p:cNvGrpSpPr>
              <a:grpSpLocks/>
            </p:cNvGrpSpPr>
            <p:nvPr/>
          </p:nvGrpSpPr>
          <p:grpSpPr bwMode="auto">
            <a:xfrm>
              <a:off x="3544" y="3154"/>
              <a:ext cx="1040" cy="424"/>
              <a:chOff x="3076" y="3244"/>
              <a:chExt cx="1040" cy="424"/>
            </a:xfrm>
          </p:grpSpPr>
          <p:sp>
            <p:nvSpPr>
              <p:cNvPr id="6171" name="Oval 27"/>
              <p:cNvSpPr>
                <a:spLocks noChangeArrowheads="1"/>
              </p:cNvSpPr>
              <p:nvPr/>
            </p:nvSpPr>
            <p:spPr bwMode="auto">
              <a:xfrm>
                <a:off x="3076" y="3244"/>
                <a:ext cx="1000" cy="424"/>
              </a:xfrm>
              <a:prstGeom prst="ellipse">
                <a:avLst/>
              </a:prstGeom>
              <a:solidFill>
                <a:srgbClr val="80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6172" name="Rectangle 28"/>
              <p:cNvSpPr>
                <a:spLocks noChangeArrowheads="1"/>
              </p:cNvSpPr>
              <p:nvPr/>
            </p:nvSpPr>
            <p:spPr bwMode="auto">
              <a:xfrm>
                <a:off x="3254" y="3355"/>
                <a:ext cx="862" cy="291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b="1">
                    <a:solidFill>
                      <a:schemeClr val="bg1"/>
                    </a:solidFill>
                  </a:rPr>
                  <a:t>Finanzas</a:t>
                </a:r>
              </a:p>
            </p:txBody>
          </p:sp>
        </p:grpSp>
        <p:sp>
          <p:nvSpPr>
            <p:cNvPr id="6174" name="Line 30"/>
            <p:cNvSpPr>
              <a:spLocks noChangeShapeType="1"/>
            </p:cNvSpPr>
            <p:nvPr/>
          </p:nvSpPr>
          <p:spPr bwMode="auto">
            <a:xfrm>
              <a:off x="3012" y="1782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75" name="Line 31"/>
            <p:cNvSpPr>
              <a:spLocks noChangeShapeType="1"/>
            </p:cNvSpPr>
            <p:nvPr/>
          </p:nvSpPr>
          <p:spPr bwMode="auto">
            <a:xfrm flipH="1">
              <a:off x="1764" y="1926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76" name="Line 32"/>
            <p:cNvSpPr>
              <a:spLocks noChangeShapeType="1"/>
            </p:cNvSpPr>
            <p:nvPr/>
          </p:nvSpPr>
          <p:spPr bwMode="auto">
            <a:xfrm>
              <a:off x="4548" y="1974"/>
              <a:ext cx="288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77" name="Line 33"/>
            <p:cNvSpPr>
              <a:spLocks noChangeShapeType="1"/>
            </p:cNvSpPr>
            <p:nvPr/>
          </p:nvSpPr>
          <p:spPr bwMode="auto">
            <a:xfrm flipH="1">
              <a:off x="4404" y="2790"/>
              <a:ext cx="480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78" name="Line 34"/>
            <p:cNvSpPr>
              <a:spLocks noChangeShapeType="1"/>
            </p:cNvSpPr>
            <p:nvPr/>
          </p:nvSpPr>
          <p:spPr bwMode="auto">
            <a:xfrm>
              <a:off x="2724" y="1974"/>
              <a:ext cx="384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79" name="Line 35"/>
            <p:cNvSpPr>
              <a:spLocks noChangeShapeType="1"/>
            </p:cNvSpPr>
            <p:nvPr/>
          </p:nvSpPr>
          <p:spPr bwMode="auto">
            <a:xfrm>
              <a:off x="1812" y="2790"/>
              <a:ext cx="432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>
              <a:off x="3204" y="3414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>
              <a:off x="3492" y="2742"/>
              <a:ext cx="432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82" name="Line 38"/>
            <p:cNvSpPr>
              <a:spLocks noChangeShapeType="1"/>
            </p:cNvSpPr>
            <p:nvPr/>
          </p:nvSpPr>
          <p:spPr bwMode="auto">
            <a:xfrm flipH="1">
              <a:off x="3636" y="2070"/>
              <a:ext cx="336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83" name="Line 39"/>
            <p:cNvSpPr>
              <a:spLocks noChangeShapeType="1"/>
            </p:cNvSpPr>
            <p:nvPr/>
          </p:nvSpPr>
          <p:spPr bwMode="auto">
            <a:xfrm flipV="1">
              <a:off x="2724" y="2742"/>
              <a:ext cx="4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84" name="Line 40"/>
            <p:cNvSpPr>
              <a:spLocks noChangeShapeType="1"/>
            </p:cNvSpPr>
            <p:nvPr/>
          </p:nvSpPr>
          <p:spPr bwMode="auto">
            <a:xfrm>
              <a:off x="2148" y="2502"/>
              <a:ext cx="6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85" name="Line 41"/>
            <p:cNvSpPr>
              <a:spLocks noChangeShapeType="1"/>
            </p:cNvSpPr>
            <p:nvPr/>
          </p:nvSpPr>
          <p:spPr bwMode="auto">
            <a:xfrm>
              <a:off x="3876" y="2502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36" name="Título 1"/>
          <p:cNvSpPr txBox="1">
            <a:spLocks/>
          </p:cNvSpPr>
          <p:nvPr/>
        </p:nvSpPr>
        <p:spPr>
          <a:xfrm>
            <a:off x="447672" y="-1141"/>
            <a:ext cx="8043590" cy="43537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" altLang="es-ES" sz="2000" dirty="0" smtClean="0">
                <a:solidFill>
                  <a:schemeClr val="tx2"/>
                </a:solidFill>
              </a:rPr>
              <a:t>El microentorno de marketing:</a:t>
            </a:r>
            <a:br>
              <a:rPr lang="es-ES" altLang="es-ES" sz="2000" dirty="0" smtClean="0">
                <a:solidFill>
                  <a:schemeClr val="tx2"/>
                </a:solidFill>
              </a:rPr>
            </a:br>
            <a:r>
              <a:rPr lang="es-ES" altLang="es-ES" sz="2000" dirty="0" smtClean="0">
                <a:solidFill>
                  <a:schemeClr val="tx2"/>
                </a:solidFill>
              </a:rPr>
              <a:t>la propia empresa</a:t>
            </a:r>
            <a:endParaRPr lang="es-ES" alt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5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1658778" y="1208483"/>
            <a:ext cx="6369606" cy="3876675"/>
          </a:xfrm>
          <a:prstGeom prst="ellipse">
            <a:avLst/>
          </a:prstGeom>
          <a:gradFill rotWithShape="0">
            <a:gsLst>
              <a:gs pos="0">
                <a:srgbClr val="00493F"/>
              </a:gs>
              <a:gs pos="100000">
                <a:srgbClr val="FFFFFF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>
              <a:latin typeface="HandelGotDLig"/>
            </a:endParaRPr>
          </a:p>
        </p:txBody>
      </p:sp>
      <p:grpSp>
        <p:nvGrpSpPr>
          <p:cNvPr id="7184" name="Group 16"/>
          <p:cNvGrpSpPr>
            <a:grpSpLocks/>
          </p:cNvGrpSpPr>
          <p:nvPr/>
        </p:nvGrpSpPr>
        <p:grpSpPr bwMode="auto">
          <a:xfrm>
            <a:off x="6204067" y="3008707"/>
            <a:ext cx="1362075" cy="904875"/>
            <a:chOff x="4108" y="2548"/>
            <a:chExt cx="1144" cy="760"/>
          </a:xfrm>
        </p:grpSpPr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4108" y="2548"/>
              <a:ext cx="1144" cy="760"/>
            </a:xfrm>
            <a:prstGeom prst="ellipse">
              <a:avLst/>
            </a:prstGeom>
            <a:solidFill>
              <a:srgbClr val="00493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>
              <a:off x="4310" y="2822"/>
              <a:ext cx="757" cy="214"/>
            </a:xfrm>
            <a:prstGeom prst="rect">
              <a:avLst/>
            </a:prstGeom>
            <a:solidFill>
              <a:srgbClr val="0049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l"/>
              <a:r>
                <a:rPr lang="es-ES_tradnl" altLang="es-ES" sz="1200" b="1" dirty="0">
                  <a:solidFill>
                    <a:schemeClr val="bg1"/>
                  </a:solidFill>
                  <a:latin typeface="HandelGotDLig"/>
                </a:rPr>
                <a:t>CLIENTES</a:t>
              </a: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2355293" y="1465657"/>
            <a:ext cx="4505325" cy="3362325"/>
            <a:chOff x="2205038" y="2405063"/>
            <a:chExt cx="4505325" cy="3362325"/>
          </a:xfrm>
        </p:grpSpPr>
        <p:grpSp>
          <p:nvGrpSpPr>
            <p:cNvPr id="7181" name="Group 13"/>
            <p:cNvGrpSpPr>
              <a:grpSpLocks/>
            </p:cNvGrpSpPr>
            <p:nvPr/>
          </p:nvGrpSpPr>
          <p:grpSpPr bwMode="auto">
            <a:xfrm>
              <a:off x="2205038" y="3948113"/>
              <a:ext cx="1362075" cy="904875"/>
              <a:chOff x="604" y="2596"/>
              <a:chExt cx="1144" cy="760"/>
            </a:xfrm>
          </p:grpSpPr>
          <p:sp>
            <p:nvSpPr>
              <p:cNvPr id="7179" name="Oval 11"/>
              <p:cNvSpPr>
                <a:spLocks noChangeArrowheads="1"/>
              </p:cNvSpPr>
              <p:nvPr/>
            </p:nvSpPr>
            <p:spPr bwMode="auto">
              <a:xfrm>
                <a:off x="604" y="2596"/>
                <a:ext cx="1144" cy="760"/>
              </a:xfrm>
              <a:prstGeom prst="ellipse">
                <a:avLst/>
              </a:prstGeom>
              <a:solidFill>
                <a:srgbClr val="00493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7180" name="Rectangle 12"/>
              <p:cNvSpPr>
                <a:spLocks noChangeArrowheads="1"/>
              </p:cNvSpPr>
              <p:nvPr/>
            </p:nvSpPr>
            <p:spPr bwMode="auto">
              <a:xfrm>
                <a:off x="614" y="2870"/>
                <a:ext cx="1115" cy="214"/>
              </a:xfrm>
              <a:prstGeom prst="rect">
                <a:avLst/>
              </a:prstGeom>
              <a:solidFill>
                <a:srgbClr val="0049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sz="1200" b="1" dirty="0">
                    <a:solidFill>
                      <a:schemeClr val="bg1"/>
                    </a:solidFill>
                    <a:latin typeface="HandelGotDLig"/>
                  </a:rPr>
                  <a:t>PROVEEDORES</a:t>
                </a:r>
              </a:p>
            </p:txBody>
          </p:sp>
        </p:grpSp>
        <p:grpSp>
          <p:nvGrpSpPr>
            <p:cNvPr id="7187" name="Group 19"/>
            <p:cNvGrpSpPr>
              <a:grpSpLocks/>
            </p:cNvGrpSpPr>
            <p:nvPr/>
          </p:nvGrpSpPr>
          <p:grpSpPr bwMode="auto">
            <a:xfrm>
              <a:off x="4148138" y="3490913"/>
              <a:ext cx="1362075" cy="904875"/>
              <a:chOff x="2308" y="2212"/>
              <a:chExt cx="1144" cy="760"/>
            </a:xfrm>
          </p:grpSpPr>
          <p:sp>
            <p:nvSpPr>
              <p:cNvPr id="7185" name="Oval 17"/>
              <p:cNvSpPr>
                <a:spLocks noChangeArrowheads="1"/>
              </p:cNvSpPr>
              <p:nvPr/>
            </p:nvSpPr>
            <p:spPr bwMode="auto">
              <a:xfrm>
                <a:off x="2308" y="2212"/>
                <a:ext cx="1144" cy="760"/>
              </a:xfrm>
              <a:prstGeom prst="ellipse">
                <a:avLst/>
              </a:prstGeom>
              <a:solidFill>
                <a:srgbClr val="00493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7186" name="Rectangle 18"/>
              <p:cNvSpPr>
                <a:spLocks noChangeArrowheads="1"/>
              </p:cNvSpPr>
              <p:nvPr/>
            </p:nvSpPr>
            <p:spPr bwMode="auto">
              <a:xfrm>
                <a:off x="2510" y="2486"/>
                <a:ext cx="755" cy="214"/>
              </a:xfrm>
              <a:prstGeom prst="rect">
                <a:avLst/>
              </a:prstGeom>
              <a:solidFill>
                <a:srgbClr val="0049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sz="1200" b="1" dirty="0">
                    <a:solidFill>
                      <a:schemeClr val="bg1"/>
                    </a:solidFill>
                    <a:latin typeface="HandelGotDLig"/>
                  </a:rPr>
                  <a:t>EMPRESA</a:t>
                </a:r>
              </a:p>
            </p:txBody>
          </p:sp>
        </p:grpSp>
        <p:grpSp>
          <p:nvGrpSpPr>
            <p:cNvPr id="7190" name="Group 22"/>
            <p:cNvGrpSpPr>
              <a:grpSpLocks/>
            </p:cNvGrpSpPr>
            <p:nvPr/>
          </p:nvGrpSpPr>
          <p:grpSpPr bwMode="auto">
            <a:xfrm>
              <a:off x="5348288" y="2405063"/>
              <a:ext cx="1362075" cy="904875"/>
              <a:chOff x="3316" y="1300"/>
              <a:chExt cx="1144" cy="760"/>
            </a:xfrm>
          </p:grpSpPr>
          <p:sp>
            <p:nvSpPr>
              <p:cNvPr id="7188" name="Oval 20"/>
              <p:cNvSpPr>
                <a:spLocks noChangeArrowheads="1"/>
              </p:cNvSpPr>
              <p:nvPr/>
            </p:nvSpPr>
            <p:spPr bwMode="auto">
              <a:xfrm>
                <a:off x="3316" y="1300"/>
                <a:ext cx="1144" cy="760"/>
              </a:xfrm>
              <a:prstGeom prst="ellipse">
                <a:avLst/>
              </a:prstGeom>
              <a:solidFill>
                <a:srgbClr val="00493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7189" name="Rectangle 21"/>
              <p:cNvSpPr>
                <a:spLocks noChangeArrowheads="1"/>
              </p:cNvSpPr>
              <p:nvPr/>
            </p:nvSpPr>
            <p:spPr bwMode="auto">
              <a:xfrm>
                <a:off x="3501" y="1497"/>
                <a:ext cx="742" cy="369"/>
              </a:xfrm>
              <a:prstGeom prst="rect">
                <a:avLst/>
              </a:prstGeom>
              <a:solidFill>
                <a:srgbClr val="0049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r>
                  <a:rPr lang="es-ES_tradnl" altLang="es-ES" sz="1200" b="1" dirty="0">
                    <a:solidFill>
                      <a:schemeClr val="bg1"/>
                    </a:solidFill>
                    <a:latin typeface="HandelGotDLig"/>
                  </a:rPr>
                  <a:t>INTERME-</a:t>
                </a:r>
              </a:p>
              <a:p>
                <a:r>
                  <a:rPr lang="es-ES_tradnl" altLang="es-ES" sz="1200" b="1" dirty="0">
                    <a:solidFill>
                      <a:schemeClr val="bg1"/>
                    </a:solidFill>
                    <a:latin typeface="HandelGotDLig"/>
                  </a:rPr>
                  <a:t>DIARIOS</a:t>
                </a:r>
              </a:p>
            </p:txBody>
          </p:sp>
        </p:grp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 flipV="1">
              <a:off x="3514725" y="3943350"/>
              <a:ext cx="571500" cy="285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 flipH="1">
              <a:off x="5286375" y="3257550"/>
              <a:ext cx="285750" cy="342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 flipH="1" flipV="1">
              <a:off x="5629275" y="4000500"/>
              <a:ext cx="571500" cy="1714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7196" name="Group 28"/>
            <p:cNvGrpSpPr>
              <a:grpSpLocks/>
            </p:cNvGrpSpPr>
            <p:nvPr/>
          </p:nvGrpSpPr>
          <p:grpSpPr bwMode="auto">
            <a:xfrm>
              <a:off x="4148138" y="4862513"/>
              <a:ext cx="1362075" cy="904875"/>
              <a:chOff x="2308" y="3364"/>
              <a:chExt cx="1144" cy="760"/>
            </a:xfrm>
          </p:grpSpPr>
          <p:sp>
            <p:nvSpPr>
              <p:cNvPr id="7194" name="Oval 26"/>
              <p:cNvSpPr>
                <a:spLocks noChangeArrowheads="1"/>
              </p:cNvSpPr>
              <p:nvPr/>
            </p:nvSpPr>
            <p:spPr bwMode="auto">
              <a:xfrm>
                <a:off x="2308" y="3364"/>
                <a:ext cx="1144" cy="760"/>
              </a:xfrm>
              <a:prstGeom prst="ellipse">
                <a:avLst/>
              </a:prstGeom>
              <a:solidFill>
                <a:srgbClr val="00493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7195" name="Rectangle 27"/>
              <p:cNvSpPr>
                <a:spLocks noChangeArrowheads="1"/>
              </p:cNvSpPr>
              <p:nvPr/>
            </p:nvSpPr>
            <p:spPr bwMode="auto">
              <a:xfrm>
                <a:off x="2335" y="3638"/>
                <a:ext cx="1072" cy="214"/>
              </a:xfrm>
              <a:prstGeom prst="rect">
                <a:avLst/>
              </a:prstGeom>
              <a:solidFill>
                <a:srgbClr val="0049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pPr algn="l"/>
                <a:r>
                  <a:rPr lang="es-ES_tradnl" altLang="es-ES" sz="1200" b="1" dirty="0">
                    <a:solidFill>
                      <a:schemeClr val="bg1"/>
                    </a:solidFill>
                    <a:latin typeface="HandelGotDLig"/>
                  </a:rPr>
                  <a:t>COMPETENCIA</a:t>
                </a:r>
              </a:p>
            </p:txBody>
          </p:sp>
        </p:grpSp>
        <p:sp>
          <p:nvSpPr>
            <p:cNvPr id="7197" name="Line 29"/>
            <p:cNvSpPr>
              <a:spLocks noChangeShapeType="1"/>
            </p:cNvSpPr>
            <p:nvPr/>
          </p:nvSpPr>
          <p:spPr bwMode="auto">
            <a:xfrm>
              <a:off x="4829175" y="4400550"/>
              <a:ext cx="0" cy="4572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7200" name="Group 32"/>
            <p:cNvGrpSpPr>
              <a:grpSpLocks/>
            </p:cNvGrpSpPr>
            <p:nvPr/>
          </p:nvGrpSpPr>
          <p:grpSpPr bwMode="auto">
            <a:xfrm>
              <a:off x="2747963" y="2462213"/>
              <a:ext cx="1362075" cy="904875"/>
              <a:chOff x="1132" y="1348"/>
              <a:chExt cx="1144" cy="760"/>
            </a:xfrm>
          </p:grpSpPr>
          <p:sp>
            <p:nvSpPr>
              <p:cNvPr id="7198" name="Oval 30"/>
              <p:cNvSpPr>
                <a:spLocks noChangeArrowheads="1"/>
              </p:cNvSpPr>
              <p:nvPr/>
            </p:nvSpPr>
            <p:spPr bwMode="auto">
              <a:xfrm>
                <a:off x="1132" y="1348"/>
                <a:ext cx="1144" cy="760"/>
              </a:xfrm>
              <a:prstGeom prst="ellipse">
                <a:avLst/>
              </a:prstGeom>
              <a:solidFill>
                <a:srgbClr val="00493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7199" name="Rectangle 31"/>
              <p:cNvSpPr>
                <a:spLocks noChangeArrowheads="1"/>
              </p:cNvSpPr>
              <p:nvPr/>
            </p:nvSpPr>
            <p:spPr bwMode="auto">
              <a:xfrm>
                <a:off x="1290" y="1545"/>
                <a:ext cx="893" cy="369"/>
              </a:xfrm>
              <a:prstGeom prst="rect">
                <a:avLst/>
              </a:prstGeom>
              <a:solidFill>
                <a:srgbClr val="0049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69056" tIns="34529" rIns="69056" bIns="34529">
                <a:spAutoFit/>
              </a:bodyPr>
              <a:lstStyle/>
              <a:p>
                <a:r>
                  <a:rPr lang="es-ES_tradnl" altLang="es-ES" sz="1200" b="1" dirty="0">
                    <a:solidFill>
                      <a:schemeClr val="bg1"/>
                    </a:solidFill>
                    <a:latin typeface="HandelGotDLig"/>
                  </a:rPr>
                  <a:t>GRUPOS DE</a:t>
                </a:r>
              </a:p>
              <a:p>
                <a:r>
                  <a:rPr lang="es-ES_tradnl" altLang="es-ES" sz="1200" b="1" dirty="0">
                    <a:solidFill>
                      <a:schemeClr val="bg1"/>
                    </a:solidFill>
                    <a:latin typeface="HandelGotDLig"/>
                  </a:rPr>
                  <a:t>PRESIÓN</a:t>
                </a:r>
              </a:p>
            </p:txBody>
          </p:sp>
        </p:grpSp>
        <p:sp>
          <p:nvSpPr>
            <p:cNvPr id="7201" name="Line 33"/>
            <p:cNvSpPr>
              <a:spLocks noChangeShapeType="1"/>
            </p:cNvSpPr>
            <p:nvPr/>
          </p:nvSpPr>
          <p:spPr bwMode="auto">
            <a:xfrm flipH="1" flipV="1">
              <a:off x="4029075" y="3314700"/>
              <a:ext cx="342900" cy="2286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27" name="Título 1"/>
          <p:cNvSpPr txBox="1">
            <a:spLocks/>
          </p:cNvSpPr>
          <p:nvPr/>
        </p:nvSpPr>
        <p:spPr>
          <a:xfrm>
            <a:off x="661120" y="44079"/>
            <a:ext cx="7871320" cy="79769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" altLang="es-ES" sz="2400" dirty="0" smtClean="0">
                <a:solidFill>
                  <a:schemeClr val="tx2"/>
                </a:solidFill>
              </a:rPr>
              <a:t>El microentorno de marketing:</a:t>
            </a:r>
            <a:br>
              <a:rPr lang="es-ES" altLang="es-ES" sz="2400" dirty="0" smtClean="0">
                <a:solidFill>
                  <a:schemeClr val="tx2"/>
                </a:solidFill>
              </a:rPr>
            </a:br>
            <a:r>
              <a:rPr lang="es-ES" altLang="es-ES" sz="2400" dirty="0" smtClean="0">
                <a:solidFill>
                  <a:schemeClr val="tx2"/>
                </a:solidFill>
              </a:rPr>
              <a:t>el ambiente de operación</a:t>
            </a:r>
            <a:endParaRPr lang="es-ES" alt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0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61120" y="44079"/>
            <a:ext cx="7871320" cy="79769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" altLang="es-ES" sz="2400" dirty="0" smtClean="0">
                <a:solidFill>
                  <a:schemeClr val="tx2"/>
                </a:solidFill>
              </a:rPr>
              <a:t>Vinculación </a:t>
            </a:r>
            <a:r>
              <a:rPr lang="es-ES" altLang="es-ES" sz="2400" dirty="0">
                <a:solidFill>
                  <a:schemeClr val="tx2"/>
                </a:solidFill>
              </a:rPr>
              <a:t>del área de mercadotecnia con otras áreas funcionales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991584"/>
              </p:ext>
            </p:extLst>
          </p:nvPr>
        </p:nvGraphicFramePr>
        <p:xfrm>
          <a:off x="816360" y="1052736"/>
          <a:ext cx="7716080" cy="5231123"/>
        </p:xfrm>
        <a:graphic>
          <a:graphicData uri="http://schemas.openxmlformats.org/drawingml/2006/table">
            <a:tbl>
              <a:tblPr firstRow="1" firstCol="1" bandRow="1"/>
              <a:tblGrid>
                <a:gridCol w="1582370">
                  <a:extLst>
                    <a:ext uri="{9D8B030D-6E8A-4147-A177-3AD203B41FA5}">
                      <a16:colId xmlns:a16="http://schemas.microsoft.com/office/drawing/2014/main" val="3912429435"/>
                    </a:ext>
                  </a:extLst>
                </a:gridCol>
                <a:gridCol w="6133710">
                  <a:extLst>
                    <a:ext uri="{9D8B030D-6E8A-4147-A177-3AD203B41FA5}">
                      <a16:colId xmlns:a16="http://schemas.microsoft.com/office/drawing/2014/main" val="142784784"/>
                    </a:ext>
                  </a:extLst>
                </a:gridCol>
              </a:tblGrid>
              <a:tr h="5908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Área funcional o departamento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Vinculación con mercadotecnia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488566"/>
                  </a:ext>
                </a:extLst>
              </a:tr>
              <a:tr h="54732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Ingeniería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Diseño de bienes o servicios para satisfacer las necesidades y deseos del consumidor.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392100"/>
                  </a:ext>
                </a:extLst>
              </a:tr>
              <a:tr h="57996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Producción u operaciones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Fabricación del producto con los diseños establecidos en el departamento de ingeniería.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798226"/>
                  </a:ext>
                </a:extLst>
              </a:tr>
              <a:tr h="57661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Compras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Adquisición de insumos necesarios (materia prima, maquinaria y equipo, suministros) necesarios para el área de producción.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957392"/>
                  </a:ext>
                </a:extLst>
              </a:tr>
              <a:tr h="34731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Almacén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Lugar donde se colocan los bienes producidos.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865464"/>
                  </a:ext>
                </a:extLst>
              </a:tr>
              <a:tr h="57829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Distribución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Flujo de bienes y documentos para llevar los productos terminados a los centros de distribución o centros de consumo.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314417"/>
                  </a:ext>
                </a:extLst>
              </a:tr>
              <a:tr h="59837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Ventas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Proceso que tiene como resultado la transmisión de la propiedad de los bienes producidos al consumidor.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893042"/>
                  </a:ext>
                </a:extLst>
              </a:tr>
              <a:tr h="57076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Recursos Humanos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Selección, contratación y capacitación del personal idóneo para los distintos puestos, por ejemplo, gerentes, vendedores, supervisores.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894942"/>
                  </a:ext>
                </a:extLst>
              </a:tr>
              <a:tr h="723074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Estadística</a:t>
                      </a:r>
                      <a:endParaRPr lang="es-ES" sz="14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Proporciona la información recolectada sobre el mercado y, con modelos matemáticos, presenta los datos estadísticos que se usarán en el proceso de toma de decisiones.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082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327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683568" y="1300942"/>
            <a:ext cx="3258740" cy="17317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dist="107763" dir="13500000" algn="ctr" rotWithShape="0">
              <a:schemeClr val="bg2"/>
            </a:outerShdw>
          </a:effectLst>
          <a:extLst/>
        </p:spPr>
        <p:txBody>
          <a:bodyPr lIns="69056" tIns="34529" rIns="69056" bIns="34529">
            <a:spAutoFit/>
          </a:bodyPr>
          <a:lstStyle/>
          <a:p>
            <a:pPr algn="ctr"/>
            <a:r>
              <a:rPr lang="es-ES_tradnl" altLang="es-ES" b="1" dirty="0">
                <a:solidFill>
                  <a:schemeClr val="tx2"/>
                </a:solidFill>
                <a:latin typeface="+mn-lt"/>
              </a:rPr>
              <a:t>Es el conjunto de compradores y vendedores actuales y potenciales de un producto o servicio determinado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39552" y="3658824"/>
            <a:ext cx="319801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dist="107763" dir="18900000" algn="ctr" rotWithShape="0">
              <a:schemeClr val="bg2"/>
            </a:outerShdw>
          </a:effectLst>
          <a:extLst/>
        </p:spPr>
        <p:txBody>
          <a:bodyPr>
            <a:spAutoFit/>
          </a:bodyPr>
          <a:lstStyle/>
          <a:p>
            <a:pPr algn="ctr"/>
            <a:r>
              <a:rPr lang="es-ES_tradnl" altLang="es-ES" b="1" dirty="0">
                <a:solidFill>
                  <a:schemeClr val="tx2"/>
                </a:solidFill>
                <a:latin typeface="+mn-lt"/>
              </a:rPr>
              <a:t>Encuentro de la oferta y la demanda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0028">
            <a:off x="5436096" y="1300942"/>
            <a:ext cx="2680822" cy="1770584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539552" y="122238"/>
            <a:ext cx="7560840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_tradnl" altLang="es-ES" dirty="0" smtClean="0">
                <a:solidFill>
                  <a:schemeClr val="tx2"/>
                </a:solidFill>
              </a:rPr>
              <a:t>El mercado </a:t>
            </a:r>
            <a:endParaRPr lang="es-ES_tradnl" altLang="es-ES" dirty="0">
              <a:solidFill>
                <a:schemeClr val="tx2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289004" y="3439292"/>
            <a:ext cx="3258740" cy="173172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dist="107763" dir="13500000" algn="ctr" rotWithShape="0">
              <a:schemeClr val="bg2"/>
            </a:outerShdw>
          </a:effectLst>
          <a:extLst/>
        </p:spPr>
        <p:txBody>
          <a:bodyPr lIns="69056" tIns="34529" rIns="69056" bIns="34529">
            <a:spAutoFit/>
          </a:bodyPr>
          <a:lstStyle/>
          <a:p>
            <a:pPr algn="ctr"/>
            <a:r>
              <a:rPr lang="es-ES" altLang="es-ES" b="1" dirty="0">
                <a:solidFill>
                  <a:schemeClr val="tx2"/>
                </a:solidFill>
                <a:latin typeface="+mn-lt"/>
              </a:rPr>
              <a:t>En </a:t>
            </a:r>
            <a:r>
              <a:rPr lang="es-ES" altLang="es-ES" b="1" dirty="0">
                <a:solidFill>
                  <a:srgbClr val="FF0000"/>
                </a:solidFill>
                <a:latin typeface="+mn-lt"/>
              </a:rPr>
              <a:t>marketing</a:t>
            </a:r>
            <a:r>
              <a:rPr lang="es-ES" altLang="es-ES" b="1" dirty="0">
                <a:solidFill>
                  <a:schemeClr val="tx2"/>
                </a:solidFill>
                <a:latin typeface="+mn-lt"/>
              </a:rPr>
              <a:t>: es el conjunto de compradores reales o potenciales de un determinado producto/servicio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979">
            <a:off x="1725970" y="4777826"/>
            <a:ext cx="2575091" cy="163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 smtClean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 smtClean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Tamaño </a:t>
            </a:r>
            <a:r>
              <a:rPr lang="es-ES" dirty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del mercado</a:t>
            </a:r>
            <a:br>
              <a:rPr lang="es-ES" dirty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611560" y="1124744"/>
            <a:ext cx="8023225" cy="5359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0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Compradores reales </a:t>
            </a:r>
            <a:r>
              <a:rPr lang="es-ES" sz="2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son los que compran un determinado producto (los usuarios de teléfonos móviles</a:t>
            </a:r>
            <a:r>
              <a:rPr lang="es-ES" sz="2000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0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Compradores potenciales</a:t>
            </a:r>
            <a:r>
              <a:rPr lang="es-ES" sz="2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los que pueden llegar a adquirirlo  (los que actualmente no lo usan pero podrían hacerlo) </a:t>
            </a:r>
            <a:endParaRPr lang="es-ES" sz="2000" dirty="0" smtClean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20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Tamaño del mercado de un producto </a:t>
            </a:r>
            <a:r>
              <a:rPr lang="es-ES" sz="2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es la cantidad vendida durante un periodo determinado en un área geográfico concreta, medida en unidades físicas o económicas, esta definición se corresponde con lo que se llama </a:t>
            </a:r>
            <a:r>
              <a:rPr lang="es-ES" sz="20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mercado actual. </a:t>
            </a:r>
            <a:endParaRPr lang="es-ES" sz="2000" dirty="0" smtClean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Por ejemplo, el Tamaño del mercado de autos en una ciudad del año </a:t>
            </a:r>
            <a:r>
              <a:rPr lang="es-ES" sz="2000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2025 </a:t>
            </a:r>
            <a:r>
              <a:rPr lang="es-ES" sz="2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es la suma de todos los autos vendidos durante ese año en la comunidad.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20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76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Tamaño </a:t>
            </a:r>
            <a:r>
              <a:rPr lang="es-ES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del mercado</a:t>
            </a:r>
            <a:br>
              <a:rPr lang="es-ES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5484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ES" sz="2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Mercado potencial</a:t>
            </a:r>
            <a:r>
              <a:rPr lang="es-ES" sz="24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Se ha de tener en cuenta cual será el mercado en el momento en </a:t>
            </a:r>
            <a:r>
              <a:rPr lang="es-ES" sz="2400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es-ES" sz="24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 ofrezca el producto; entonces se habla de </a:t>
            </a:r>
            <a:r>
              <a:rPr lang="es-ES" sz="2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mercado potencial, </a:t>
            </a:r>
            <a:r>
              <a:rPr lang="es-ES" sz="24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que abarca, además de los compradores reales, a los compradores potenciales. </a:t>
            </a:r>
            <a:endParaRPr lang="es-ES" sz="2400" dirty="0" smtClean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ES" sz="2400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Por ejemplo, si queremos instalar un negocio en un barrio de nueva edificación, habrá que considerar posibles clientes a los que vivirán allí cuando se ocupen los pisos nuevos (mercado potencial), ya que no tenemos ninguna referencia válida del mercado actual.</a:t>
            </a:r>
          </a:p>
          <a:p>
            <a:pPr marL="0" indent="0" algn="just">
              <a:buNone/>
            </a:pP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93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sz="3200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3200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Cuota de </a:t>
            </a:r>
            <a:r>
              <a:rPr lang="es-ES" sz="32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mercado</a:t>
            </a:r>
            <a:r>
              <a:rPr lang="es-ES" sz="3200" dirty="0">
                <a:solidFill>
                  <a:schemeClr val="tx2"/>
                </a:solidFill>
              </a:rPr>
              <a:t/>
            </a:r>
            <a:br>
              <a:rPr lang="es-ES" sz="3200" dirty="0">
                <a:solidFill>
                  <a:schemeClr val="tx2"/>
                </a:solidFill>
              </a:rPr>
            </a:br>
            <a:endParaRPr lang="es-ES" sz="3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s-ES" sz="2400" b="1" dirty="0">
                    <a:solidFill>
                      <a:schemeClr val="tx2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Cuota de</a:t>
                </a:r>
                <a:r>
                  <a:rPr lang="es-ES" sz="2400" dirty="0">
                    <a:solidFill>
                      <a:schemeClr val="tx2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s-ES" sz="2400" b="1" dirty="0">
                    <a:solidFill>
                      <a:schemeClr val="tx2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mercado</a:t>
                </a:r>
                <a:r>
                  <a:rPr lang="es-ES" sz="2400" dirty="0">
                    <a:solidFill>
                      <a:schemeClr val="tx2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. Esta cuota se obtiene cuando se compara el mercado actual de una empresa con el mercado actual total del producto. </a:t>
                </a:r>
              </a:p>
              <a:p>
                <a:pPr marL="0" indent="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s-ES" sz="2400" dirty="0">
                    <a:solidFill>
                      <a:schemeClr val="tx2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Esta cifra se compara en tantos por ciento   y es una forma de medir el éxito comercial de una empresa.</a:t>
                </a:r>
              </a:p>
              <a:p>
                <a:pPr marL="0" indent="0">
                  <a:buNone/>
                </a:pPr>
                <a:r>
                  <a:rPr lang="es-ES" sz="2400" dirty="0">
                    <a:solidFill>
                      <a:schemeClr val="tx2"/>
                    </a:solidFill>
                  </a:rPr>
                  <a:t>Calculo de cuota de </a:t>
                </a:r>
                <a:r>
                  <a:rPr lang="es-ES" sz="2400" dirty="0" smtClean="0">
                    <a:solidFill>
                      <a:schemeClr val="tx2"/>
                    </a:solidFill>
                  </a:rPr>
                  <a:t>mercado:</a:t>
                </a:r>
              </a:p>
              <a:p>
                <a:pPr marL="0" indent="0">
                  <a:buNone/>
                </a:pPr>
                <a:endParaRPr lang="es-ES" sz="2400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𝐶𝑢𝑜𝑡𝑎</m:t>
                      </m:r>
                      <m:r>
                        <a:rPr lang="es-E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𝑑𝑒</m:t>
                      </m:r>
                      <m:r>
                        <a:rPr lang="es-E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𝑚𝑒𝑟𝑐𝑎𝑑𝑜</m:t>
                      </m:r>
                      <m:r>
                        <a:rPr lang="es-ES" sz="20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𝑉𝑒𝑛𝑡𝑎𝑠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𝑑𝑒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𝑙𝑎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𝑒𝑚𝑝𝑟𝑒𝑠𝑎</m:t>
                          </m:r>
                        </m:num>
                        <m:den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𝑉𝑒𝑛𝑡𝑎𝑠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𝑡𝑜𝑡𝑎𝑙𝑒𝑠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𝑑𝑒𝑙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20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𝑚𝑒𝑟𝑐𝑎𝑑𝑜</m:t>
                          </m:r>
                        </m:den>
                      </m:f>
                      <m:r>
                        <a:rPr lang="es-ES" sz="20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es-ES" sz="2000" dirty="0" smtClean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endParaRPr lang="es-ES" sz="2400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endParaRPr lang="es-ES" sz="2400" dirty="0">
                  <a:solidFill>
                    <a:schemeClr val="tx2"/>
                  </a:solidFill>
                </a:endParaRPr>
              </a:p>
              <a:p>
                <a:pPr marL="0" indent="0">
                  <a:buNone/>
                </a:pPr>
                <a:endParaRPr lang="es-ES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40" t="-1239" r="-114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499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50709" y="1000424"/>
            <a:ext cx="7840612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dirty="0">
                <a:solidFill>
                  <a:schemeClr val="tx2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 una comarca se han vendido 1 500 autos durante un año. Por tanto, el mercado actual de autos para esa  comarca en ese año es de 1 500 autos. Las ventas de los concesionarios de esa comarca son los que se indican  en la tabla. ¿Qué  concesionario tiene mayor cuota de mercado?</a:t>
            </a:r>
            <a:endParaRPr lang="es-ES" dirty="0">
              <a:solidFill>
                <a:schemeClr val="tx2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526878"/>
              </p:ext>
            </p:extLst>
          </p:nvPr>
        </p:nvGraphicFramePr>
        <p:xfrm>
          <a:off x="650709" y="2850765"/>
          <a:ext cx="7161651" cy="1826453"/>
        </p:xfrm>
        <a:graphic>
          <a:graphicData uri="http://schemas.openxmlformats.org/drawingml/2006/table">
            <a:tbl>
              <a:tblPr firstRow="1" firstCol="1" bandRow="1"/>
              <a:tblGrid>
                <a:gridCol w="1905067">
                  <a:extLst>
                    <a:ext uri="{9D8B030D-6E8A-4147-A177-3AD203B41FA5}">
                      <a16:colId xmlns:a16="http://schemas.microsoft.com/office/drawing/2014/main" val="4200074197"/>
                    </a:ext>
                  </a:extLst>
                </a:gridCol>
                <a:gridCol w="1830581">
                  <a:extLst>
                    <a:ext uri="{9D8B030D-6E8A-4147-A177-3AD203B41FA5}">
                      <a16:colId xmlns:a16="http://schemas.microsoft.com/office/drawing/2014/main" val="331221042"/>
                    </a:ext>
                  </a:extLst>
                </a:gridCol>
                <a:gridCol w="3426003">
                  <a:extLst>
                    <a:ext uri="{9D8B030D-6E8A-4147-A177-3AD203B41FA5}">
                      <a16:colId xmlns:a16="http://schemas.microsoft.com/office/drawing/2014/main" val="1220632974"/>
                    </a:ext>
                  </a:extLst>
                </a:gridCol>
              </a:tblGrid>
              <a:tr h="489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Concesionarios</a:t>
                      </a:r>
                      <a:endParaRPr lang="es-ES" sz="160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Unidades vendidas</a:t>
                      </a:r>
                      <a:endParaRPr lang="es-ES" sz="160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Cuota de mercado</a:t>
                      </a:r>
                      <a:endParaRPr lang="es-ES" sz="1600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916531"/>
                  </a:ext>
                </a:extLst>
              </a:tr>
              <a:tr h="244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362724"/>
                  </a:ext>
                </a:extLst>
              </a:tr>
              <a:tr h="244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518013"/>
                  </a:ext>
                </a:extLst>
              </a:tr>
              <a:tr h="244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927319"/>
                  </a:ext>
                </a:extLst>
              </a:tr>
              <a:tr h="244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233368"/>
                  </a:ext>
                </a:extLst>
              </a:tr>
              <a:tr h="244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1 500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3158246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650709" y="4725144"/>
            <a:ext cx="7737715" cy="1651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b="1" dirty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Respuesta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ES" b="1" dirty="0" smtClean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b="1" dirty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cada 100 </a:t>
            </a:r>
            <a:r>
              <a:rPr lang="es-ES" b="1" dirty="0" smtClean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autos </a:t>
            </a:r>
            <a:r>
              <a:rPr lang="es-ES" b="1" dirty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que se venden en ese mercado, la empresa A vende 23; la B, 47; la C, 10, y la D, 20. Así, podemos decir que la empresa líder de este </a:t>
            </a:r>
            <a:r>
              <a:rPr lang="es-ES" b="1" dirty="0" smtClean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mercado </a:t>
            </a:r>
            <a:r>
              <a:rPr lang="es-ES" b="1" dirty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 la B, ya que tiene la </a:t>
            </a:r>
            <a:r>
              <a:rPr lang="es-ES" b="1" dirty="0" smtClean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mayor </a:t>
            </a:r>
            <a:r>
              <a:rPr lang="es-ES" b="1" dirty="0">
                <a:solidFill>
                  <a:schemeClr val="tx2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cuota de participación.   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990600" y="122238"/>
            <a:ext cx="7397824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dirty="0" smtClean="0">
                <a:solidFill>
                  <a:schemeClr val="tx2"/>
                </a:solidFill>
              </a:rPr>
              <a:t/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990600" y="122238"/>
            <a:ext cx="7397824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Cuota de mercado. </a:t>
            </a:r>
            <a:r>
              <a:rPr lang="es-ES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Caso práctico</a:t>
            </a:r>
            <a:endParaRPr lang="es-ES" dirty="0">
              <a:solidFill>
                <a:schemeClr val="tx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dirty="0" smtClean="0">
                <a:solidFill>
                  <a:schemeClr val="tx2"/>
                </a:solidFill>
              </a:rPr>
              <a:t/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40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 Investigación de mercado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052737"/>
            <a:ext cx="8023225" cy="3312368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Consiste en el diseño, recogida (u obtención) de la  información, análisis y comunicación sistemática de los datos e información (resultados) pertinentes para resolver un problema concreto de Marketing con el que se enfrenta la empresa</a:t>
            </a:r>
            <a:r>
              <a:rPr lang="es-ES" dirty="0" smtClean="0">
                <a:solidFill>
                  <a:schemeClr val="tx2"/>
                </a:solidFill>
              </a:rPr>
              <a:t>.</a:t>
            </a:r>
          </a:p>
          <a:p>
            <a:pPr marL="0" indent="0" algn="just">
              <a:buNone/>
            </a:pPr>
            <a:endParaRPr lang="es-ES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1" y="4149081"/>
            <a:ext cx="2098297" cy="16819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32042"/>
            <a:ext cx="1523056" cy="152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9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 Investigación de mercado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5368627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dirty="0" smtClean="0">
                <a:solidFill>
                  <a:schemeClr val="tx2"/>
                </a:solidFill>
              </a:rPr>
              <a:t>Según </a:t>
            </a:r>
            <a:r>
              <a:rPr lang="es-ES" sz="2000" dirty="0" err="1">
                <a:solidFill>
                  <a:schemeClr val="tx2"/>
                </a:solidFill>
              </a:rPr>
              <a:t>Kotler</a:t>
            </a:r>
            <a:r>
              <a:rPr lang="es-ES" sz="2000" dirty="0">
                <a:solidFill>
                  <a:schemeClr val="tx2"/>
                </a:solidFill>
              </a:rPr>
              <a:t>, P. la investigación de </a:t>
            </a:r>
            <a:r>
              <a:rPr lang="es-ES" sz="2000" dirty="0" smtClean="0">
                <a:solidFill>
                  <a:schemeClr val="tx2"/>
                </a:solidFill>
              </a:rPr>
              <a:t>mercados </a:t>
            </a:r>
            <a:r>
              <a:rPr lang="es-ES" sz="2000" dirty="0">
                <a:solidFill>
                  <a:schemeClr val="tx2"/>
                </a:solidFill>
              </a:rPr>
              <a:t>es un proceso que consta de </a:t>
            </a:r>
            <a:r>
              <a:rPr lang="es-ES" sz="2000" dirty="0" smtClean="0">
                <a:solidFill>
                  <a:schemeClr val="tx2"/>
                </a:solidFill>
              </a:rPr>
              <a:t>los siguientes </a:t>
            </a:r>
            <a:r>
              <a:rPr lang="es-ES" sz="2000" dirty="0">
                <a:solidFill>
                  <a:schemeClr val="tx2"/>
                </a:solidFill>
              </a:rPr>
              <a:t>pasos fundamentales</a:t>
            </a:r>
            <a:r>
              <a:rPr lang="es-ES" sz="2000" dirty="0" smtClean="0">
                <a:solidFill>
                  <a:schemeClr val="tx2"/>
                </a:solidFill>
              </a:rPr>
              <a:t>:</a:t>
            </a:r>
          </a:p>
          <a:p>
            <a:pPr marL="0" indent="0" algn="just">
              <a:buNone/>
            </a:pPr>
            <a:endParaRPr lang="es-ES" sz="2000" dirty="0">
              <a:solidFill>
                <a:schemeClr val="tx2"/>
              </a:solidFill>
            </a:endParaRP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>
                <a:solidFill>
                  <a:schemeClr val="tx2"/>
                </a:solidFill>
              </a:rPr>
              <a:t>Definición del problema y los objetivos de la investigación.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>
                <a:solidFill>
                  <a:schemeClr val="tx2"/>
                </a:solidFill>
              </a:rPr>
              <a:t>Desarrollo del plan de investigación. (A. Fuentes de información. B. Método de investigación. C. Plan de muestreo y </a:t>
            </a:r>
            <a:r>
              <a:rPr lang="es-ES" sz="2000" dirty="0" smtClean="0">
                <a:solidFill>
                  <a:schemeClr val="tx2"/>
                </a:solidFill>
              </a:rPr>
              <a:t>contacto).</a:t>
            </a:r>
            <a:endParaRPr lang="es-ES" sz="2000" dirty="0">
              <a:solidFill>
                <a:schemeClr val="tx2"/>
              </a:solidFill>
            </a:endParaRP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Recogida </a:t>
            </a:r>
            <a:r>
              <a:rPr lang="es-ES" sz="2000" dirty="0">
                <a:solidFill>
                  <a:schemeClr val="tx2"/>
                </a:solidFill>
              </a:rPr>
              <a:t>de la información.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>
                <a:solidFill>
                  <a:schemeClr val="tx2"/>
                </a:solidFill>
              </a:rPr>
              <a:t>Análisis de la información.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>
                <a:solidFill>
                  <a:schemeClr val="tx2"/>
                </a:solidFill>
              </a:rPr>
              <a:t>Presentación de los resultados</a:t>
            </a:r>
            <a:r>
              <a:rPr lang="es-ES" sz="2000" dirty="0" smtClean="0">
                <a:solidFill>
                  <a:schemeClr val="tx2"/>
                </a:solidFill>
              </a:rPr>
              <a:t>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Tomar decisiones</a:t>
            </a:r>
            <a:endParaRPr lang="es-ES" sz="20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sz="2000" dirty="0">
              <a:solidFill>
                <a:schemeClr val="tx2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429000"/>
            <a:ext cx="1763635" cy="17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4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50" y="1005823"/>
            <a:ext cx="5185488" cy="2135145"/>
          </a:xfr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es-MX" sz="1600" i="1" dirty="0" smtClean="0">
                <a:solidFill>
                  <a:schemeClr val="tx2"/>
                </a:solidFill>
              </a:rPr>
              <a:t>  «Es el</a:t>
            </a:r>
            <a:r>
              <a:rPr lang="es-MX" sz="1600" i="1" dirty="0">
                <a:solidFill>
                  <a:schemeClr val="tx2"/>
                </a:solidFill>
              </a:rPr>
              <a:t> proceso de subdividir un mercado en subconjuntos distintos de clientes que se comportan de la misma manera o que presentan necesidades similares. Cada subconjunto se puede concebir como un objetivo que se alcanzará con una estrategia distinta de comercialización» </a:t>
            </a:r>
            <a:r>
              <a:rPr lang="es-MX" sz="1600" b="1" i="1" dirty="0">
                <a:solidFill>
                  <a:schemeClr val="tx2"/>
                </a:solidFill>
              </a:rPr>
              <a:t>AMA </a:t>
            </a:r>
            <a:r>
              <a:rPr lang="es-MX" sz="1600" i="1" dirty="0">
                <a:solidFill>
                  <a:schemeClr val="tx2"/>
                </a:solidFill>
              </a:rPr>
              <a:t>(</a:t>
            </a:r>
            <a:r>
              <a:rPr lang="es-MX" sz="1600" dirty="0">
                <a:solidFill>
                  <a:schemeClr val="tx2"/>
                </a:solidFill>
              </a:rPr>
              <a:t>American Marketing Asociation)</a:t>
            </a:r>
          </a:p>
        </p:txBody>
      </p:sp>
      <p:pic>
        <p:nvPicPr>
          <p:cNvPr id="4" name="Picture 2" descr="http://www.juanpedrocabrera.es/wp-content/uploads/2013/06/segmentacion-clien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0521" y="3049184"/>
            <a:ext cx="1646802" cy="1520111"/>
          </a:xfrm>
          <a:prstGeom prst="rect">
            <a:avLst/>
          </a:prstGeom>
          <a:noFill/>
        </p:spPr>
      </p:pic>
      <p:pic>
        <p:nvPicPr>
          <p:cNvPr id="5" name="Picture 5" descr="ANd9GcSa-UnF_FlSGPwWlivgl7XBqvVk7zTDTFtM-Pfo3p1GVTBN_mc&amp;t=1&amp;usg=__5x1Oyo2o_5UO7kkMJfUUB6OXeGs=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3553">
            <a:off x="130029" y="4139798"/>
            <a:ext cx="1408572" cy="156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732240" y="4593489"/>
            <a:ext cx="1680953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ES" altLang="es-ES" sz="1500" b="1" dirty="0">
                <a:solidFill>
                  <a:schemeClr val="tx2"/>
                </a:solidFill>
              </a:rPr>
              <a:t>Así se pueden elegir </a:t>
            </a:r>
            <a:r>
              <a:rPr lang="es-ES" altLang="es-ES" sz="1500" b="1" dirty="0" smtClean="0">
                <a:solidFill>
                  <a:schemeClr val="tx2"/>
                </a:solidFill>
              </a:rPr>
              <a:t>el mercado meta </a:t>
            </a:r>
            <a:r>
              <a:rPr lang="es-ES" altLang="es-ES" sz="1500" b="1" dirty="0">
                <a:solidFill>
                  <a:schemeClr val="tx2"/>
                </a:solidFill>
              </a:rPr>
              <a:t>de la empresa.</a:t>
            </a:r>
          </a:p>
        </p:txBody>
      </p:sp>
      <p:pic>
        <p:nvPicPr>
          <p:cNvPr id="7" name="Picture 12" descr="segmentacion%5B1%5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9855">
            <a:off x="7022742" y="964721"/>
            <a:ext cx="1831143" cy="15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1 Recortar rectángulo de esquina del mismo lado"/>
          <p:cNvSpPr/>
          <p:nvPr/>
        </p:nvSpPr>
        <p:spPr>
          <a:xfrm>
            <a:off x="1658203" y="3645024"/>
            <a:ext cx="4155935" cy="2808311"/>
          </a:xfrm>
          <a:prstGeom prst="snip2Same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kern="0" dirty="0">
                <a:solidFill>
                  <a:prstClr val="black"/>
                </a:solidFill>
              </a:rPr>
              <a:t>En Marketing, </a:t>
            </a:r>
            <a:r>
              <a:rPr lang="es-ES" b="1" kern="0" dirty="0">
                <a:solidFill>
                  <a:srgbClr val="FF0000"/>
                </a:solidFill>
              </a:rPr>
              <a:t>segmentación</a:t>
            </a:r>
            <a:r>
              <a:rPr lang="es-ES" b="1" kern="0" dirty="0">
                <a:solidFill>
                  <a:prstClr val="black"/>
                </a:solidFill>
              </a:rPr>
              <a:t> es un grupo de consumidores con necesidades y características homogéneas que pueden ser satisfechas con la misma mezcla de mercadeo, o sea las 4P.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_tradnl" altLang="es-ES" dirty="0" smtClean="0">
                <a:solidFill>
                  <a:srgbClr val="404040"/>
                </a:solidFill>
                <a:latin typeface="+mn-lt"/>
              </a:rPr>
              <a:t/>
            </a:r>
            <a:br>
              <a:rPr lang="es-ES_tradnl" altLang="es-ES" dirty="0" smtClean="0">
                <a:solidFill>
                  <a:srgbClr val="404040"/>
                </a:solidFill>
                <a:latin typeface="+mn-lt"/>
              </a:rPr>
            </a:br>
            <a:r>
              <a:rPr lang="es-ES_tradnl" altLang="es-ES" dirty="0" smtClean="0">
                <a:solidFill>
                  <a:srgbClr val="404040"/>
                </a:solidFill>
                <a:latin typeface="+mn-lt"/>
              </a:rPr>
              <a:t>Segmentación de Mercado </a:t>
            </a:r>
            <a:br>
              <a:rPr lang="es-ES_tradnl" altLang="es-ES" dirty="0" smtClean="0">
                <a:solidFill>
                  <a:srgbClr val="404040"/>
                </a:solidFill>
                <a:latin typeface="+mn-lt"/>
              </a:rPr>
            </a:br>
            <a:endParaRPr lang="es-E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9179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22238"/>
            <a:ext cx="8352928" cy="563562"/>
          </a:xfrm>
        </p:spPr>
        <p:txBody>
          <a:bodyPr/>
          <a:lstStyle/>
          <a:p>
            <a:r>
              <a:rPr lang="es-ES" sz="2400" dirty="0">
                <a:solidFill>
                  <a:schemeClr val="tx2"/>
                </a:solidFill>
              </a:rPr>
              <a:t>P</a:t>
            </a:r>
            <a:r>
              <a:rPr lang="es-ES" sz="2400" dirty="0" smtClean="0">
                <a:solidFill>
                  <a:schemeClr val="tx2"/>
                </a:solidFill>
              </a:rPr>
              <a:t>asos para </a:t>
            </a:r>
            <a:r>
              <a:rPr lang="es-ES" sz="2400" dirty="0">
                <a:solidFill>
                  <a:schemeClr val="tx2"/>
                </a:solidFill>
              </a:rPr>
              <a:t>la segmentación de mercados </a:t>
            </a:r>
          </a:p>
        </p:txBody>
      </p:sp>
      <p:grpSp>
        <p:nvGrpSpPr>
          <p:cNvPr id="6" name="Group 146052"/>
          <p:cNvGrpSpPr/>
          <p:nvPr/>
        </p:nvGrpSpPr>
        <p:grpSpPr>
          <a:xfrm>
            <a:off x="683568" y="1268760"/>
            <a:ext cx="7848872" cy="5184576"/>
            <a:chOff x="0" y="0"/>
            <a:chExt cx="5844715" cy="4608219"/>
          </a:xfrm>
        </p:grpSpPr>
        <p:sp>
          <p:nvSpPr>
            <p:cNvPr id="7" name="Shape 3630"/>
            <p:cNvSpPr/>
            <p:nvPr/>
          </p:nvSpPr>
          <p:spPr>
            <a:xfrm>
              <a:off x="1507565" y="15477"/>
              <a:ext cx="3456191" cy="621411"/>
            </a:xfrm>
            <a:custGeom>
              <a:avLst/>
              <a:gdLst/>
              <a:ahLst/>
              <a:cxnLst/>
              <a:rect l="0" t="0" r="0" b="0"/>
              <a:pathLst>
                <a:path w="3456191" h="621411">
                  <a:moveTo>
                    <a:pt x="0" y="0"/>
                  </a:moveTo>
                  <a:lnTo>
                    <a:pt x="3303791" y="0"/>
                  </a:lnTo>
                  <a:cubicBezTo>
                    <a:pt x="3387967" y="0"/>
                    <a:pt x="3456191" y="68212"/>
                    <a:pt x="3456191" y="152400"/>
                  </a:cubicBezTo>
                  <a:lnTo>
                    <a:pt x="3456191" y="621411"/>
                  </a:lnTo>
                  <a:lnTo>
                    <a:pt x="0" y="621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C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8" name="Rectangle 3631"/>
            <p:cNvSpPr/>
            <p:nvPr/>
          </p:nvSpPr>
          <p:spPr>
            <a:xfrm>
              <a:off x="1831565" y="216005"/>
              <a:ext cx="3945958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Puede ser un mercado en el que la empresa ya compite o </a:t>
              </a:r>
            </a:p>
          </p:txBody>
        </p:sp>
        <p:sp>
          <p:nvSpPr>
            <p:cNvPr id="9" name="Rectangle 3632"/>
            <p:cNvSpPr/>
            <p:nvPr/>
          </p:nvSpPr>
          <p:spPr>
            <a:xfrm>
              <a:off x="1831565" y="353165"/>
              <a:ext cx="709929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uno nuevo</a:t>
              </a:r>
            </a:p>
          </p:txBody>
        </p:sp>
        <p:sp>
          <p:nvSpPr>
            <p:cNvPr id="10" name="Shape 3633"/>
            <p:cNvSpPr/>
            <p:nvPr/>
          </p:nvSpPr>
          <p:spPr>
            <a:xfrm>
              <a:off x="0" y="0"/>
              <a:ext cx="1634198" cy="674345"/>
            </a:xfrm>
            <a:custGeom>
              <a:avLst/>
              <a:gdLst/>
              <a:ahLst/>
              <a:cxnLst/>
              <a:rect l="0" t="0" r="0" b="0"/>
              <a:pathLst>
                <a:path w="1634198" h="674345">
                  <a:moveTo>
                    <a:pt x="179997" y="0"/>
                  </a:moveTo>
                  <a:lnTo>
                    <a:pt x="1634198" y="0"/>
                  </a:lnTo>
                  <a:lnTo>
                    <a:pt x="1634198" y="494360"/>
                  </a:lnTo>
                  <a:cubicBezTo>
                    <a:pt x="1634198" y="593776"/>
                    <a:pt x="1553604" y="674345"/>
                    <a:pt x="1454201" y="674345"/>
                  </a:cubicBezTo>
                  <a:lnTo>
                    <a:pt x="0" y="674345"/>
                  </a:lnTo>
                  <a:lnTo>
                    <a:pt x="0" y="179984"/>
                  </a:lnTo>
                  <a:cubicBezTo>
                    <a:pt x="0" y="80569"/>
                    <a:pt x="80582" y="0"/>
                    <a:pt x="179997" y="0"/>
                  </a:cubicBezTo>
                  <a:close/>
                </a:path>
              </a:pathLst>
            </a:custGeom>
            <a:solidFill>
              <a:srgbClr val="DB4257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11" name="Rectangle 145738"/>
            <p:cNvSpPr/>
            <p:nvPr/>
          </p:nvSpPr>
          <p:spPr>
            <a:xfrm>
              <a:off x="361805" y="158417"/>
              <a:ext cx="84523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45739"/>
            <p:cNvSpPr/>
            <p:nvPr/>
          </p:nvSpPr>
          <p:spPr>
            <a:xfrm>
              <a:off x="425356" y="158417"/>
              <a:ext cx="1208247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Seleccionar un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3635"/>
            <p:cNvSpPr/>
            <p:nvPr/>
          </p:nvSpPr>
          <p:spPr>
            <a:xfrm>
              <a:off x="190355" y="295577"/>
              <a:ext cx="1748827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mercado o categoría de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3636"/>
            <p:cNvSpPr/>
            <p:nvPr/>
          </p:nvSpPr>
          <p:spPr>
            <a:xfrm>
              <a:off x="168181" y="432737"/>
              <a:ext cx="1765549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producto para analizarlo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Shape 3637"/>
            <p:cNvSpPr/>
            <p:nvPr/>
          </p:nvSpPr>
          <p:spPr>
            <a:xfrm>
              <a:off x="1507565" y="802232"/>
              <a:ext cx="3456191" cy="621411"/>
            </a:xfrm>
            <a:custGeom>
              <a:avLst/>
              <a:gdLst/>
              <a:ahLst/>
              <a:cxnLst/>
              <a:rect l="0" t="0" r="0" b="0"/>
              <a:pathLst>
                <a:path w="3456191" h="621411">
                  <a:moveTo>
                    <a:pt x="0" y="0"/>
                  </a:moveTo>
                  <a:lnTo>
                    <a:pt x="3303791" y="0"/>
                  </a:lnTo>
                  <a:cubicBezTo>
                    <a:pt x="3387967" y="0"/>
                    <a:pt x="3456191" y="68212"/>
                    <a:pt x="3456191" y="152400"/>
                  </a:cubicBezTo>
                  <a:lnTo>
                    <a:pt x="3456191" y="621411"/>
                  </a:lnTo>
                  <a:lnTo>
                    <a:pt x="0" y="621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C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16" name="Rectangle 3638"/>
            <p:cNvSpPr/>
            <p:nvPr/>
          </p:nvSpPr>
          <p:spPr>
            <a:xfrm>
              <a:off x="1831565" y="934181"/>
              <a:ext cx="3430309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Se requiere de visión gerencial y conocimiento del </a:t>
              </a:r>
            </a:p>
          </p:txBody>
        </p:sp>
        <p:sp>
          <p:nvSpPr>
            <p:cNvPr id="17" name="Rectangle 3639"/>
            <p:cNvSpPr/>
            <p:nvPr/>
          </p:nvSpPr>
          <p:spPr>
            <a:xfrm>
              <a:off x="1831565" y="1071341"/>
              <a:ext cx="4013150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mercado para determinar si se usarán una o más variables </a:t>
              </a:r>
            </a:p>
          </p:txBody>
        </p:sp>
        <p:sp>
          <p:nvSpPr>
            <p:cNvPr id="18" name="Rectangle 3640"/>
            <p:cNvSpPr/>
            <p:nvPr/>
          </p:nvSpPr>
          <p:spPr>
            <a:xfrm>
              <a:off x="1831565" y="1208501"/>
              <a:ext cx="1199886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de segmentación.</a:t>
              </a:r>
            </a:p>
          </p:txBody>
        </p:sp>
        <p:sp>
          <p:nvSpPr>
            <p:cNvPr id="19" name="Shape 3641"/>
            <p:cNvSpPr/>
            <p:nvPr/>
          </p:nvSpPr>
          <p:spPr>
            <a:xfrm>
              <a:off x="0" y="786804"/>
              <a:ext cx="1634198" cy="674345"/>
            </a:xfrm>
            <a:custGeom>
              <a:avLst/>
              <a:gdLst/>
              <a:ahLst/>
              <a:cxnLst/>
              <a:rect l="0" t="0" r="0" b="0"/>
              <a:pathLst>
                <a:path w="1634198" h="674345">
                  <a:moveTo>
                    <a:pt x="179997" y="0"/>
                  </a:moveTo>
                  <a:lnTo>
                    <a:pt x="1634198" y="0"/>
                  </a:lnTo>
                  <a:lnTo>
                    <a:pt x="1634198" y="494360"/>
                  </a:lnTo>
                  <a:cubicBezTo>
                    <a:pt x="1634198" y="593776"/>
                    <a:pt x="1553604" y="674345"/>
                    <a:pt x="1454201" y="674345"/>
                  </a:cubicBezTo>
                  <a:lnTo>
                    <a:pt x="0" y="674345"/>
                  </a:lnTo>
                  <a:lnTo>
                    <a:pt x="0" y="179984"/>
                  </a:lnTo>
                  <a:cubicBezTo>
                    <a:pt x="0" y="80569"/>
                    <a:pt x="80582" y="0"/>
                    <a:pt x="179997" y="0"/>
                  </a:cubicBezTo>
                  <a:close/>
                </a:path>
              </a:pathLst>
            </a:custGeom>
            <a:solidFill>
              <a:srgbClr val="DB4257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20" name="Rectangle 145740"/>
            <p:cNvSpPr/>
            <p:nvPr/>
          </p:nvSpPr>
          <p:spPr>
            <a:xfrm>
              <a:off x="260146" y="945222"/>
              <a:ext cx="84523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145741"/>
            <p:cNvSpPr/>
            <p:nvPr/>
          </p:nvSpPr>
          <p:spPr>
            <a:xfrm>
              <a:off x="323696" y="945222"/>
              <a:ext cx="1478689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Elegir una o varias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3643"/>
            <p:cNvSpPr/>
            <p:nvPr/>
          </p:nvSpPr>
          <p:spPr>
            <a:xfrm>
              <a:off x="196595" y="1082382"/>
              <a:ext cx="1689995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variables para segmen-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3644"/>
            <p:cNvSpPr/>
            <p:nvPr/>
          </p:nvSpPr>
          <p:spPr>
            <a:xfrm>
              <a:off x="441197" y="1219542"/>
              <a:ext cx="1039202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tar el mercado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Shape 3645"/>
            <p:cNvSpPr/>
            <p:nvPr/>
          </p:nvSpPr>
          <p:spPr>
            <a:xfrm>
              <a:off x="1529776" y="1588987"/>
              <a:ext cx="3456191" cy="621411"/>
            </a:xfrm>
            <a:custGeom>
              <a:avLst/>
              <a:gdLst/>
              <a:ahLst/>
              <a:cxnLst/>
              <a:rect l="0" t="0" r="0" b="0"/>
              <a:pathLst>
                <a:path w="3456191" h="621411">
                  <a:moveTo>
                    <a:pt x="0" y="0"/>
                  </a:moveTo>
                  <a:lnTo>
                    <a:pt x="3303791" y="0"/>
                  </a:lnTo>
                  <a:cubicBezTo>
                    <a:pt x="3387967" y="0"/>
                    <a:pt x="3456191" y="68212"/>
                    <a:pt x="3456191" y="152400"/>
                  </a:cubicBezTo>
                  <a:lnTo>
                    <a:pt x="3456191" y="621411"/>
                  </a:lnTo>
                  <a:lnTo>
                    <a:pt x="0" y="621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C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25" name="Rectangle 3646"/>
            <p:cNvSpPr/>
            <p:nvPr/>
          </p:nvSpPr>
          <p:spPr>
            <a:xfrm>
              <a:off x="1853776" y="1720935"/>
              <a:ext cx="3421796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Se refiere a identificar las variables específicas de </a:t>
              </a:r>
            </a:p>
          </p:txBody>
        </p:sp>
        <p:sp>
          <p:nvSpPr>
            <p:cNvPr id="26" name="Rectangle 3647"/>
            <p:cNvSpPr/>
            <p:nvPr/>
          </p:nvSpPr>
          <p:spPr>
            <a:xfrm>
              <a:off x="1853776" y="1858095"/>
              <a:ext cx="3556940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segmentación, por ejemplo, variables demográficas, </a:t>
              </a:r>
            </a:p>
          </p:txBody>
        </p:sp>
        <p:sp>
          <p:nvSpPr>
            <p:cNvPr id="27" name="Rectangle 3648"/>
            <p:cNvSpPr/>
            <p:nvPr/>
          </p:nvSpPr>
          <p:spPr>
            <a:xfrm>
              <a:off x="1853776" y="1995255"/>
              <a:ext cx="828047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geográficas.</a:t>
              </a:r>
            </a:p>
          </p:txBody>
        </p:sp>
        <p:sp>
          <p:nvSpPr>
            <p:cNvPr id="28" name="Shape 3649"/>
            <p:cNvSpPr/>
            <p:nvPr/>
          </p:nvSpPr>
          <p:spPr>
            <a:xfrm>
              <a:off x="22212" y="1573559"/>
              <a:ext cx="1634198" cy="674345"/>
            </a:xfrm>
            <a:custGeom>
              <a:avLst/>
              <a:gdLst/>
              <a:ahLst/>
              <a:cxnLst/>
              <a:rect l="0" t="0" r="0" b="0"/>
              <a:pathLst>
                <a:path w="1634198" h="674345">
                  <a:moveTo>
                    <a:pt x="179997" y="0"/>
                  </a:moveTo>
                  <a:lnTo>
                    <a:pt x="1634198" y="0"/>
                  </a:lnTo>
                  <a:lnTo>
                    <a:pt x="1634198" y="494360"/>
                  </a:lnTo>
                  <a:cubicBezTo>
                    <a:pt x="1634198" y="593776"/>
                    <a:pt x="1553604" y="674345"/>
                    <a:pt x="1454201" y="674345"/>
                  </a:cubicBezTo>
                  <a:lnTo>
                    <a:pt x="0" y="674345"/>
                  </a:lnTo>
                  <a:lnTo>
                    <a:pt x="0" y="179984"/>
                  </a:lnTo>
                  <a:cubicBezTo>
                    <a:pt x="0" y="80569"/>
                    <a:pt x="80581" y="0"/>
                    <a:pt x="179997" y="0"/>
                  </a:cubicBezTo>
                  <a:close/>
                </a:path>
              </a:pathLst>
            </a:custGeom>
            <a:solidFill>
              <a:srgbClr val="DB4257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29" name="Rectangle 145743"/>
            <p:cNvSpPr/>
            <p:nvPr/>
          </p:nvSpPr>
          <p:spPr>
            <a:xfrm>
              <a:off x="434815" y="1731977"/>
              <a:ext cx="1242147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Seleccionar los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145742"/>
            <p:cNvSpPr/>
            <p:nvPr/>
          </p:nvSpPr>
          <p:spPr>
            <a:xfrm>
              <a:off x="371264" y="1731977"/>
              <a:ext cx="84523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651"/>
            <p:cNvSpPr/>
            <p:nvPr/>
          </p:nvSpPr>
          <p:spPr>
            <a:xfrm>
              <a:off x="364978" y="1869137"/>
              <a:ext cx="1343392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descriptores de la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652"/>
            <p:cNvSpPr/>
            <p:nvPr/>
          </p:nvSpPr>
          <p:spPr>
            <a:xfrm>
              <a:off x="469791" y="2006297"/>
              <a:ext cx="1022176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segmentación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Shape 3653"/>
            <p:cNvSpPr/>
            <p:nvPr/>
          </p:nvSpPr>
          <p:spPr>
            <a:xfrm>
              <a:off x="1529776" y="2375793"/>
              <a:ext cx="3456191" cy="621411"/>
            </a:xfrm>
            <a:custGeom>
              <a:avLst/>
              <a:gdLst/>
              <a:ahLst/>
              <a:cxnLst/>
              <a:rect l="0" t="0" r="0" b="0"/>
              <a:pathLst>
                <a:path w="3456191" h="621411">
                  <a:moveTo>
                    <a:pt x="0" y="0"/>
                  </a:moveTo>
                  <a:lnTo>
                    <a:pt x="3303791" y="0"/>
                  </a:lnTo>
                  <a:cubicBezTo>
                    <a:pt x="3387967" y="0"/>
                    <a:pt x="3456191" y="68212"/>
                    <a:pt x="3456191" y="152400"/>
                  </a:cubicBezTo>
                  <a:lnTo>
                    <a:pt x="3456191" y="621411"/>
                  </a:lnTo>
                  <a:lnTo>
                    <a:pt x="0" y="621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C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34" name="Rectangle 3654"/>
            <p:cNvSpPr/>
            <p:nvPr/>
          </p:nvSpPr>
          <p:spPr>
            <a:xfrm>
              <a:off x="1853776" y="2507740"/>
              <a:ext cx="3802148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Un perfil debe incluir: respecto al segmento, su tamaño, </a:t>
              </a:r>
            </a:p>
          </p:txBody>
        </p:sp>
        <p:sp>
          <p:nvSpPr>
            <p:cNvPr id="35" name="Rectangle 3655"/>
            <p:cNvSpPr/>
            <p:nvPr/>
          </p:nvSpPr>
          <p:spPr>
            <a:xfrm>
              <a:off x="1853776" y="2644900"/>
              <a:ext cx="3743012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crecimiento esperado, frecuencia de compra, uso de la </a:t>
              </a:r>
            </a:p>
          </p:txBody>
        </p:sp>
        <p:sp>
          <p:nvSpPr>
            <p:cNvPr id="36" name="Rectangle 3656"/>
            <p:cNvSpPr/>
            <p:nvPr/>
          </p:nvSpPr>
          <p:spPr>
            <a:xfrm>
              <a:off x="1853776" y="2782060"/>
              <a:ext cx="3193768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marca, lealtad a la marca, ventas a largo plazo.</a:t>
              </a:r>
            </a:p>
          </p:txBody>
        </p:sp>
        <p:sp>
          <p:nvSpPr>
            <p:cNvPr id="37" name="Shape 3657"/>
            <p:cNvSpPr/>
            <p:nvPr/>
          </p:nvSpPr>
          <p:spPr>
            <a:xfrm>
              <a:off x="22212" y="2360364"/>
              <a:ext cx="1634198" cy="674345"/>
            </a:xfrm>
            <a:custGeom>
              <a:avLst/>
              <a:gdLst/>
              <a:ahLst/>
              <a:cxnLst/>
              <a:rect l="0" t="0" r="0" b="0"/>
              <a:pathLst>
                <a:path w="1634198" h="674345">
                  <a:moveTo>
                    <a:pt x="179997" y="0"/>
                  </a:moveTo>
                  <a:lnTo>
                    <a:pt x="1634198" y="0"/>
                  </a:lnTo>
                  <a:lnTo>
                    <a:pt x="1634198" y="494360"/>
                  </a:lnTo>
                  <a:cubicBezTo>
                    <a:pt x="1634198" y="593776"/>
                    <a:pt x="1553604" y="674345"/>
                    <a:pt x="1454201" y="674345"/>
                  </a:cubicBezTo>
                  <a:lnTo>
                    <a:pt x="0" y="674345"/>
                  </a:lnTo>
                  <a:lnTo>
                    <a:pt x="0" y="179984"/>
                  </a:lnTo>
                  <a:cubicBezTo>
                    <a:pt x="0" y="80569"/>
                    <a:pt x="80581" y="0"/>
                    <a:pt x="179997" y="0"/>
                  </a:cubicBezTo>
                  <a:close/>
                </a:path>
              </a:pathLst>
            </a:custGeom>
            <a:solidFill>
              <a:srgbClr val="DB4257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38" name="Rectangle 145744"/>
            <p:cNvSpPr/>
            <p:nvPr/>
          </p:nvSpPr>
          <p:spPr>
            <a:xfrm>
              <a:off x="291846" y="2587362"/>
              <a:ext cx="84523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145745"/>
            <p:cNvSpPr/>
            <p:nvPr/>
          </p:nvSpPr>
          <p:spPr>
            <a:xfrm>
              <a:off x="355397" y="2587362"/>
              <a:ext cx="1453453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Perfil y análisis de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659"/>
            <p:cNvSpPr/>
            <p:nvPr/>
          </p:nvSpPr>
          <p:spPr>
            <a:xfrm>
              <a:off x="552450" y="2724521"/>
              <a:ext cx="802508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segmentos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Shape 3660"/>
            <p:cNvSpPr/>
            <p:nvPr/>
          </p:nvSpPr>
          <p:spPr>
            <a:xfrm>
              <a:off x="1529776" y="3162548"/>
              <a:ext cx="3456191" cy="621411"/>
            </a:xfrm>
            <a:custGeom>
              <a:avLst/>
              <a:gdLst/>
              <a:ahLst/>
              <a:cxnLst/>
              <a:rect l="0" t="0" r="0" b="0"/>
              <a:pathLst>
                <a:path w="3456191" h="621411">
                  <a:moveTo>
                    <a:pt x="0" y="0"/>
                  </a:moveTo>
                  <a:lnTo>
                    <a:pt x="3303791" y="0"/>
                  </a:lnTo>
                  <a:cubicBezTo>
                    <a:pt x="3387967" y="0"/>
                    <a:pt x="3456191" y="68212"/>
                    <a:pt x="3456191" y="152400"/>
                  </a:cubicBezTo>
                  <a:lnTo>
                    <a:pt x="3456191" y="621411"/>
                  </a:lnTo>
                  <a:lnTo>
                    <a:pt x="0" y="621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C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42" name="Rectangle 3661"/>
            <p:cNvSpPr/>
            <p:nvPr/>
          </p:nvSpPr>
          <p:spPr>
            <a:xfrm>
              <a:off x="1853776" y="3363075"/>
              <a:ext cx="3929084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Resultado del proceso de segmentación que determina la </a:t>
              </a:r>
            </a:p>
          </p:txBody>
        </p:sp>
        <p:sp>
          <p:nvSpPr>
            <p:cNvPr id="43" name="Rectangle 3662"/>
            <p:cNvSpPr/>
            <p:nvPr/>
          </p:nvSpPr>
          <p:spPr>
            <a:xfrm>
              <a:off x="1853776" y="3500235"/>
              <a:ext cx="1774214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mezcla de mercadotecnia.</a:t>
              </a:r>
            </a:p>
          </p:txBody>
        </p:sp>
        <p:sp>
          <p:nvSpPr>
            <p:cNvPr id="44" name="Shape 3663"/>
            <p:cNvSpPr/>
            <p:nvPr/>
          </p:nvSpPr>
          <p:spPr>
            <a:xfrm>
              <a:off x="22212" y="3147118"/>
              <a:ext cx="1634198" cy="674345"/>
            </a:xfrm>
            <a:custGeom>
              <a:avLst/>
              <a:gdLst/>
              <a:ahLst/>
              <a:cxnLst/>
              <a:rect l="0" t="0" r="0" b="0"/>
              <a:pathLst>
                <a:path w="1634198" h="674345">
                  <a:moveTo>
                    <a:pt x="179997" y="0"/>
                  </a:moveTo>
                  <a:lnTo>
                    <a:pt x="1634198" y="0"/>
                  </a:lnTo>
                  <a:lnTo>
                    <a:pt x="1634198" y="494360"/>
                  </a:lnTo>
                  <a:cubicBezTo>
                    <a:pt x="1634198" y="593776"/>
                    <a:pt x="1553604" y="674345"/>
                    <a:pt x="1454201" y="674345"/>
                  </a:cubicBezTo>
                  <a:lnTo>
                    <a:pt x="0" y="674345"/>
                  </a:lnTo>
                  <a:lnTo>
                    <a:pt x="0" y="179984"/>
                  </a:lnTo>
                  <a:cubicBezTo>
                    <a:pt x="0" y="80569"/>
                    <a:pt x="80581" y="0"/>
                    <a:pt x="179997" y="0"/>
                  </a:cubicBezTo>
                  <a:close/>
                </a:path>
              </a:pathLst>
            </a:custGeom>
            <a:solidFill>
              <a:srgbClr val="DB4257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45" name="Rectangle 145746"/>
            <p:cNvSpPr/>
            <p:nvPr/>
          </p:nvSpPr>
          <p:spPr>
            <a:xfrm>
              <a:off x="371264" y="3374116"/>
              <a:ext cx="84523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145747"/>
            <p:cNvSpPr/>
            <p:nvPr/>
          </p:nvSpPr>
          <p:spPr>
            <a:xfrm>
              <a:off x="434815" y="3374116"/>
              <a:ext cx="1242147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Seleccionar los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3665"/>
            <p:cNvSpPr/>
            <p:nvPr/>
          </p:nvSpPr>
          <p:spPr>
            <a:xfrm>
              <a:off x="434815" y="3511276"/>
              <a:ext cx="1115212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mercados meta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Shape 3666"/>
            <p:cNvSpPr/>
            <p:nvPr/>
          </p:nvSpPr>
          <p:spPr>
            <a:xfrm>
              <a:off x="1529776" y="3949302"/>
              <a:ext cx="3456191" cy="621411"/>
            </a:xfrm>
            <a:custGeom>
              <a:avLst/>
              <a:gdLst/>
              <a:ahLst/>
              <a:cxnLst/>
              <a:rect l="0" t="0" r="0" b="0"/>
              <a:pathLst>
                <a:path w="3456191" h="621411">
                  <a:moveTo>
                    <a:pt x="0" y="0"/>
                  </a:moveTo>
                  <a:lnTo>
                    <a:pt x="3303791" y="0"/>
                  </a:lnTo>
                  <a:cubicBezTo>
                    <a:pt x="3387967" y="0"/>
                    <a:pt x="3456191" y="68212"/>
                    <a:pt x="3456191" y="152400"/>
                  </a:cubicBezTo>
                  <a:lnTo>
                    <a:pt x="3456191" y="621411"/>
                  </a:lnTo>
                  <a:lnTo>
                    <a:pt x="0" y="621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C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49" name="Rectangle 3667"/>
            <p:cNvSpPr/>
            <p:nvPr/>
          </p:nvSpPr>
          <p:spPr>
            <a:xfrm>
              <a:off x="1853776" y="4081250"/>
              <a:ext cx="3574271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Estrategia diseñada para ese segmento de mercado </a:t>
              </a:r>
            </a:p>
          </p:txBody>
        </p:sp>
        <p:sp>
          <p:nvSpPr>
            <p:cNvPr id="50" name="Rectangle 3668"/>
            <p:cNvSpPr/>
            <p:nvPr/>
          </p:nvSpPr>
          <p:spPr>
            <a:xfrm>
              <a:off x="1853776" y="4218410"/>
              <a:ext cx="3464209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específico que garantice relaciones de intercambio </a:t>
              </a:r>
            </a:p>
          </p:txBody>
        </p:sp>
        <p:sp>
          <p:nvSpPr>
            <p:cNvPr id="51" name="Rectangle 3669"/>
            <p:cNvSpPr/>
            <p:nvPr/>
          </p:nvSpPr>
          <p:spPr>
            <a:xfrm>
              <a:off x="1853776" y="4355570"/>
              <a:ext cx="1816475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mutuamente satisfactorias.</a:t>
              </a:r>
            </a:p>
          </p:txBody>
        </p:sp>
        <p:sp>
          <p:nvSpPr>
            <p:cNvPr id="52" name="Shape 3670"/>
            <p:cNvSpPr/>
            <p:nvPr/>
          </p:nvSpPr>
          <p:spPr>
            <a:xfrm>
              <a:off x="22212" y="3933874"/>
              <a:ext cx="1634198" cy="674345"/>
            </a:xfrm>
            <a:custGeom>
              <a:avLst/>
              <a:gdLst/>
              <a:ahLst/>
              <a:cxnLst/>
              <a:rect l="0" t="0" r="0" b="0"/>
              <a:pathLst>
                <a:path w="1634198" h="674345">
                  <a:moveTo>
                    <a:pt x="179997" y="0"/>
                  </a:moveTo>
                  <a:lnTo>
                    <a:pt x="1634198" y="0"/>
                  </a:lnTo>
                  <a:lnTo>
                    <a:pt x="1634198" y="494360"/>
                  </a:lnTo>
                  <a:cubicBezTo>
                    <a:pt x="1634198" y="593776"/>
                    <a:pt x="1553604" y="674345"/>
                    <a:pt x="1454201" y="674345"/>
                  </a:cubicBezTo>
                  <a:lnTo>
                    <a:pt x="0" y="674345"/>
                  </a:lnTo>
                  <a:lnTo>
                    <a:pt x="0" y="179984"/>
                  </a:lnTo>
                  <a:cubicBezTo>
                    <a:pt x="0" y="80569"/>
                    <a:pt x="80581" y="0"/>
                    <a:pt x="179997" y="0"/>
                  </a:cubicBezTo>
                  <a:close/>
                </a:path>
              </a:pathLst>
            </a:custGeom>
            <a:solidFill>
              <a:srgbClr val="DB4257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es-ES" sz="1000">
                <a:latin typeface="+mn-lt"/>
              </a:endParaRPr>
            </a:p>
          </p:txBody>
        </p:sp>
        <p:sp>
          <p:nvSpPr>
            <p:cNvPr id="53" name="Rectangle 145749"/>
            <p:cNvSpPr/>
            <p:nvPr/>
          </p:nvSpPr>
          <p:spPr>
            <a:xfrm>
              <a:off x="310323" y="4092291"/>
              <a:ext cx="1568699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Diseñar, implementar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145748"/>
            <p:cNvSpPr/>
            <p:nvPr/>
          </p:nvSpPr>
          <p:spPr>
            <a:xfrm>
              <a:off x="250201" y="4092291"/>
              <a:ext cx="84523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3672"/>
            <p:cNvSpPr/>
            <p:nvPr/>
          </p:nvSpPr>
          <p:spPr>
            <a:xfrm>
              <a:off x="262660" y="4229451"/>
              <a:ext cx="1615536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y mantener mezclas de 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3673"/>
            <p:cNvSpPr/>
            <p:nvPr/>
          </p:nvSpPr>
          <p:spPr>
            <a:xfrm>
              <a:off x="169391" y="4366611"/>
              <a:ext cx="1821340" cy="1428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l">
                <a:lnSpc>
                  <a:spcPct val="107000"/>
                </a:lnSpc>
                <a:spcAft>
                  <a:spcPts val="800"/>
                </a:spcAft>
              </a:pPr>
              <a:r>
                <a:rPr lang="es-ES" sz="1000" b="1">
                  <a:solidFill>
                    <a:srgbClr val="FFFFFF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mercadotecnia apropiada</a:t>
              </a:r>
              <a:endParaRPr lang="es-ES" sz="10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544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477418"/>
              </p:ext>
            </p:extLst>
          </p:nvPr>
        </p:nvGraphicFramePr>
        <p:xfrm>
          <a:off x="967148" y="2304167"/>
          <a:ext cx="7133243" cy="4207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 bwMode="gray">
          <a:xfrm>
            <a:off x="639742" y="116632"/>
            <a:ext cx="7829872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_tradnl" altLang="es-ES" dirty="0">
                <a:solidFill>
                  <a:srgbClr val="404040"/>
                </a:solidFill>
              </a:rPr>
              <a:t>Variables de la segmentación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967149" y="980728"/>
            <a:ext cx="7498014" cy="13234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/>
            <a:r>
              <a:rPr lang="es-ES" sz="2000" b="1" dirty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No existe una forma única de segmentación, se deben utilizar una o diversas variables de segmentación, solas y combinadas hasta encontrar la mejor forma de estructura de un </a:t>
            </a:r>
            <a:r>
              <a:rPr lang="es-ES" sz="2000" b="1" dirty="0" smtClean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segmento.</a:t>
            </a:r>
            <a:endParaRPr lang="es-ES" sz="2000" b="1" dirty="0">
              <a:solidFill>
                <a:schemeClr val="tx2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6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SNP_3063646_en_v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61" y="4995874"/>
            <a:ext cx="1910697" cy="1446783"/>
          </a:xfrm>
          <a:prstGeom prst="rect">
            <a:avLst/>
          </a:prstGeom>
        </p:spPr>
      </p:pic>
      <p:graphicFrame>
        <p:nvGraphicFramePr>
          <p:cNvPr id="9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458347"/>
              </p:ext>
            </p:extLst>
          </p:nvPr>
        </p:nvGraphicFramePr>
        <p:xfrm>
          <a:off x="807492" y="1196752"/>
          <a:ext cx="7364908" cy="37033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54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9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SEGMENTACIÓN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VARIABLES PRINCIPALES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EJEMPLO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100">
                <a:tc>
                  <a:txBody>
                    <a:bodyPr/>
                    <a:lstStyle/>
                    <a:p>
                      <a:r>
                        <a:rPr lang="es-ES" sz="1800" b="1" baseline="0" dirty="0" smtClean="0">
                          <a:solidFill>
                            <a:schemeClr val="tx2"/>
                          </a:solidFill>
                        </a:rPr>
                        <a:t>GEOGRÁFICA:</a:t>
                      </a:r>
                    </a:p>
                    <a:p>
                      <a:pPr algn="just"/>
                      <a:r>
                        <a:rPr lang="es-ES" sz="1800" b="1" baseline="0" dirty="0" smtClean="0">
                          <a:solidFill>
                            <a:schemeClr val="tx2"/>
                          </a:solidFill>
                        </a:rPr>
                        <a:t>Se realiza en función de la región, país, ciudad, clima, densidad  y localidad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Ciudad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Regiones del país, </a:t>
                      </a:r>
                      <a:r>
                        <a:rPr lang="es-MX" sz="1800" b="1" dirty="0" smtClean="0">
                          <a:solidFill>
                            <a:schemeClr val="tx2"/>
                          </a:solidFill>
                        </a:rPr>
                        <a:t>municipios, barrios</a:t>
                      </a:r>
                      <a:endParaRPr lang="es-ES" sz="18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 Tamaño del País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Bloque</a:t>
                      </a:r>
                      <a:r>
                        <a:rPr lang="es-ES" sz="1800" b="1" baseline="0" dirty="0" smtClean="0">
                          <a:solidFill>
                            <a:schemeClr val="tx2"/>
                          </a:solidFill>
                        </a:rPr>
                        <a:t> económico de países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800" b="1" baseline="0" dirty="0" smtClean="0">
                          <a:solidFill>
                            <a:schemeClr val="tx2"/>
                          </a:solidFill>
                        </a:rPr>
                        <a:t>Clima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b="1" dirty="0" smtClean="0">
                          <a:solidFill>
                            <a:schemeClr val="tx2"/>
                          </a:solidFill>
                        </a:rPr>
                        <a:t>El mercado es dividido, en regiones, en zonas rurales y urbanas, en barrios comerciales y residenciales</a:t>
                      </a:r>
                      <a:endParaRPr lang="es-ES" sz="18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112" y="5287523"/>
            <a:ext cx="2199131" cy="99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5025331"/>
            <a:ext cx="1562307" cy="1426454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 bwMode="gray">
          <a:xfrm>
            <a:off x="639742" y="116632"/>
            <a:ext cx="7829872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_tradnl" altLang="es-ES" dirty="0">
                <a:solidFill>
                  <a:srgbClr val="404040"/>
                </a:solidFill>
              </a:rPr>
              <a:t>Segmentación </a:t>
            </a:r>
            <a:r>
              <a:rPr lang="es-ES_tradnl" altLang="es-ES" dirty="0" smtClean="0">
                <a:solidFill>
                  <a:srgbClr val="404040"/>
                </a:solidFill>
              </a:rPr>
              <a:t>geográfica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973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ombre y muj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494" y="5140339"/>
            <a:ext cx="999233" cy="1099897"/>
          </a:xfrm>
          <a:prstGeom prst="rect">
            <a:avLst/>
          </a:prstGeom>
        </p:spPr>
      </p:pic>
      <p:pic>
        <p:nvPicPr>
          <p:cNvPr id="5" name="4 Imagen" descr="balance-personal-y-certificacion-de-ingresos-13528-MLV16302345_7697-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696" y="5137838"/>
            <a:ext cx="1054555" cy="957159"/>
          </a:xfrm>
          <a:prstGeom prst="rect">
            <a:avLst/>
          </a:prstGeom>
        </p:spPr>
      </p:pic>
      <p:pic>
        <p:nvPicPr>
          <p:cNvPr id="6" name="5 Imagen" descr="4-generacion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93465">
            <a:off x="7356997" y="5155461"/>
            <a:ext cx="1088288" cy="1099896"/>
          </a:xfrm>
          <a:prstGeom prst="rect">
            <a:avLst/>
          </a:prstGeom>
        </p:spPr>
      </p:pic>
      <p:pic>
        <p:nvPicPr>
          <p:cNvPr id="8" name="7 Imagen" descr="descarg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40870">
            <a:off x="2621212" y="5235843"/>
            <a:ext cx="937600" cy="715565"/>
          </a:xfrm>
          <a:prstGeom prst="rect">
            <a:avLst/>
          </a:prstGeom>
        </p:spPr>
      </p:pic>
      <p:graphicFrame>
        <p:nvGraphicFramePr>
          <p:cNvPr id="11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365976"/>
              </p:ext>
            </p:extLst>
          </p:nvPr>
        </p:nvGraphicFramePr>
        <p:xfrm>
          <a:off x="683568" y="1101183"/>
          <a:ext cx="7886700" cy="37947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SEGMENTACIÓN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 PRINCIPALES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EJEMPLO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8487">
                <a:tc>
                  <a:txBody>
                    <a:bodyPr/>
                    <a:lstStyle/>
                    <a:p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DEMOGRÁFICA:</a:t>
                      </a:r>
                    </a:p>
                    <a:p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Considera las características socio-demográficas de los consumidores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Sexo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Ingreso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Ciclo</a:t>
                      </a: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vida familiar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Profesión, </a:t>
                      </a:r>
                      <a:r>
                        <a:rPr lang="es-MX" alt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ocupación</a:t>
                      </a:r>
                      <a:endParaRPr lang="es-ES" sz="1600" b="1" baseline="0" dirty="0" smtClean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MX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tamaño de la familia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MX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Religión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MX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Educación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MX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Nacionalidad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s-MX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Generación</a:t>
                      </a:r>
                      <a:endParaRPr lang="es-ES" sz="1600" b="1" dirty="0" smtClean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</a:t>
                      </a: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segmentación demográfica por sexo es muy utilizada en mercados tales como el textil, productos cosméticos, relojes de pulseras, joyas, etc.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44" y="5316932"/>
            <a:ext cx="937600" cy="74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"/>
          <p:cNvSpPr txBox="1">
            <a:spLocks/>
          </p:cNvSpPr>
          <p:nvPr/>
        </p:nvSpPr>
        <p:spPr bwMode="gray">
          <a:xfrm>
            <a:off x="639742" y="116632"/>
            <a:ext cx="7829872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_tradnl" altLang="es-ES" dirty="0">
                <a:solidFill>
                  <a:srgbClr val="404040"/>
                </a:solidFill>
              </a:rPr>
              <a:t>Segmentación </a:t>
            </a:r>
            <a:r>
              <a:rPr lang="es-ES_tradnl" altLang="es-ES" dirty="0" smtClean="0">
                <a:solidFill>
                  <a:srgbClr val="404040"/>
                </a:solidFill>
              </a:rPr>
              <a:t>demográfica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837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red-m-m-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03258">
            <a:off x="7380312" y="5373216"/>
            <a:ext cx="1238546" cy="1384678"/>
          </a:xfrm>
          <a:prstGeom prst="rect">
            <a:avLst/>
          </a:prstGeom>
        </p:spPr>
      </p:pic>
      <p:graphicFrame>
        <p:nvGraphicFramePr>
          <p:cNvPr id="11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35260"/>
              </p:ext>
            </p:extLst>
          </p:nvPr>
        </p:nvGraphicFramePr>
        <p:xfrm>
          <a:off x="639742" y="1196752"/>
          <a:ext cx="7829871" cy="4038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9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SEGMENTACIÓN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 PRINCIPALES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EJEMPLO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380">
                <a:tc>
                  <a:txBody>
                    <a:bodyPr/>
                    <a:lstStyle/>
                    <a:p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CONDUCTUAL:</a:t>
                      </a:r>
                    </a:p>
                    <a:p>
                      <a:pPr algn="just"/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 base a las características del comportamiento de compra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Compras emotivas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Compras</a:t>
                      </a: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lógicas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Frecuencia de compras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Horas precisas de compras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Compras por internet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Actitud ante el producto. 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Beneficios deseados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Conocimiento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Lealtad a la marca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Existe una marcada demanda de productos para días especiales: Día de las Madres, San Valentín, Día del Niño, Navidad, etc.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ítulo 1"/>
          <p:cNvSpPr txBox="1">
            <a:spLocks/>
          </p:cNvSpPr>
          <p:nvPr/>
        </p:nvSpPr>
        <p:spPr bwMode="gray">
          <a:xfrm>
            <a:off x="639742" y="116632"/>
            <a:ext cx="7829872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_tradnl" altLang="es-ES" dirty="0">
                <a:solidFill>
                  <a:srgbClr val="404040"/>
                </a:solidFill>
              </a:rPr>
              <a:t>Segmentación </a:t>
            </a:r>
            <a:r>
              <a:rPr lang="es-ES_tradnl" altLang="es-ES" dirty="0" smtClean="0">
                <a:solidFill>
                  <a:srgbClr val="404040"/>
                </a:solidFill>
              </a:rPr>
              <a:t>conductual </a:t>
            </a:r>
            <a:endParaRPr lang="es-ES" dirty="0"/>
          </a:p>
        </p:txBody>
      </p:sp>
      <p:pic>
        <p:nvPicPr>
          <p:cNvPr id="9" name="5 Imagen" descr="4ff6bf43b67733390b001e6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19676">
            <a:off x="899592" y="4564536"/>
            <a:ext cx="1650375" cy="1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2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dirty="0">
                <a:solidFill>
                  <a:srgbClr val="404040"/>
                </a:solidFill>
              </a:rPr>
              <a:t>Segmentación </a:t>
            </a:r>
            <a:r>
              <a:rPr lang="es-ES_tradnl" altLang="es-ES" dirty="0" err="1">
                <a:solidFill>
                  <a:srgbClr val="404040"/>
                </a:solidFill>
              </a:rPr>
              <a:t>psicográfica</a:t>
            </a:r>
            <a:r>
              <a:rPr lang="es-ES_tradnl" altLang="es-ES" dirty="0">
                <a:solidFill>
                  <a:srgbClr val="404040"/>
                </a:solidFill>
              </a:rPr>
              <a:t>  </a:t>
            </a:r>
            <a:endParaRPr lang="es-ES" dirty="0"/>
          </a:p>
        </p:txBody>
      </p:sp>
      <p:graphicFrame>
        <p:nvGraphicFramePr>
          <p:cNvPr id="6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19257"/>
              </p:ext>
            </p:extLst>
          </p:nvPr>
        </p:nvGraphicFramePr>
        <p:xfrm>
          <a:off x="611560" y="1340768"/>
          <a:ext cx="8064897" cy="275684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688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8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2046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SEGMENTACIÓN</a:t>
                      </a:r>
                      <a:r>
                        <a:rPr lang="es-ES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 PRINCIPALES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EJEMPLO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4801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PSICOGRÁFICA:</a:t>
                      </a:r>
                    </a:p>
                    <a:p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Toma en cuenta los estilos de vida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Actividades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Intereses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Opiniones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Clases Sociales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MX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Personalidad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es-MX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Estilo</a:t>
                      </a:r>
                      <a:r>
                        <a:rPr lang="es-MX" sz="1600" b="1" baseline="0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vida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 smtClean="0">
                          <a:solidFill>
                            <a:schemeClr val="tx2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Familias de clase media alta de Manta comparan en SUPERMAXI cada quincena y pagan con tarjetas de crédito</a:t>
                      </a:r>
                      <a:endParaRPr lang="es-ES" sz="1600" b="1" dirty="0">
                        <a:solidFill>
                          <a:schemeClr val="tx2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3 Imagen" descr="d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5034">
            <a:off x="5316075" y="4320249"/>
            <a:ext cx="3240358" cy="1906502"/>
          </a:xfrm>
          <a:prstGeom prst="rect">
            <a:avLst/>
          </a:prstGeom>
        </p:spPr>
      </p:pic>
      <p:pic>
        <p:nvPicPr>
          <p:cNvPr id="8" name="4 Imagen" descr="mens-hipster-1024x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8808" y="3861048"/>
            <a:ext cx="1844125" cy="25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1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4229099" y="1184947"/>
            <a:ext cx="176863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s-ES_tradnl" altLang="es-ES" sz="1400" dirty="0">
                <a:solidFill>
                  <a:srgbClr val="7030A0"/>
                </a:solidFill>
                <a:latin typeface="+mn-lt"/>
              </a:rPr>
              <a:t>Estrategia </a:t>
            </a:r>
            <a:r>
              <a:rPr lang="es-ES_tradnl" altLang="es-ES" sz="1400" b="1" dirty="0">
                <a:solidFill>
                  <a:srgbClr val="7030A0"/>
                </a:solidFill>
                <a:latin typeface="+mn-lt"/>
              </a:rPr>
              <a:t>indiferenciada</a:t>
            </a:r>
          </a:p>
          <a:p>
            <a:pPr eaLnBrk="1" fontAlgn="base" hangingPunct="1">
              <a:spcAft>
                <a:spcPct val="0"/>
              </a:spcAft>
            </a:pPr>
            <a:r>
              <a:rPr lang="es-ES" altLang="es-ES" sz="1400" b="1" dirty="0">
                <a:solidFill>
                  <a:srgbClr val="7030A0"/>
                </a:solidFill>
                <a:latin typeface="+mn-lt"/>
              </a:rPr>
              <a:t>(Masivo)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4059145" y="2469562"/>
            <a:ext cx="16478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s-ES_tradnl" altLang="es-ES" sz="1400" dirty="0">
                <a:solidFill>
                  <a:srgbClr val="7030A0"/>
                </a:solidFill>
                <a:latin typeface="+mn-lt"/>
              </a:rPr>
              <a:t>Estrategia </a:t>
            </a:r>
            <a:r>
              <a:rPr lang="es-ES_tradnl" altLang="es-ES" sz="1400" b="1" dirty="0">
                <a:solidFill>
                  <a:srgbClr val="7030A0"/>
                </a:solidFill>
                <a:latin typeface="+mn-lt"/>
              </a:rPr>
              <a:t>diferenciada</a:t>
            </a:r>
          </a:p>
          <a:p>
            <a:pPr eaLnBrk="1" fontAlgn="base" hangingPunct="1">
              <a:spcAft>
                <a:spcPct val="0"/>
              </a:spcAft>
            </a:pPr>
            <a:r>
              <a:rPr lang="es-ES" altLang="es-ES" sz="1400" b="1" dirty="0">
                <a:solidFill>
                  <a:srgbClr val="7030A0"/>
                </a:solidFill>
                <a:latin typeface="+mn-lt"/>
              </a:rPr>
              <a:t>(Segmentado)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4096754" y="4200349"/>
            <a:ext cx="145566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r>
              <a:rPr lang="es-ES_tradnl" altLang="es-ES" sz="1400" dirty="0">
                <a:solidFill>
                  <a:srgbClr val="7030A0"/>
                </a:solidFill>
                <a:latin typeface="+mn-lt"/>
              </a:rPr>
              <a:t>Estrategia </a:t>
            </a:r>
            <a:r>
              <a:rPr lang="es-ES_tradnl" altLang="es-ES" sz="1400" b="1" dirty="0">
                <a:solidFill>
                  <a:srgbClr val="7030A0"/>
                </a:solidFill>
                <a:latin typeface="+mn-lt"/>
              </a:rPr>
              <a:t>concentrada</a:t>
            </a:r>
          </a:p>
          <a:p>
            <a:pPr eaLnBrk="1" fontAlgn="base" hangingPunct="1">
              <a:spcAft>
                <a:spcPct val="0"/>
              </a:spcAft>
            </a:pPr>
            <a:r>
              <a:rPr lang="es-ES" altLang="es-ES" sz="1400" b="1" dirty="0">
                <a:solidFill>
                  <a:srgbClr val="7030A0"/>
                </a:solidFill>
                <a:latin typeface="+mn-lt"/>
              </a:rPr>
              <a:t>(Nicho)</a:t>
            </a:r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5868144" y="1184947"/>
            <a:ext cx="926426" cy="836578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VE" altLang="es-ES" sz="1350">
              <a:solidFill>
                <a:srgbClr val="000000"/>
              </a:solidFill>
            </a:endParaRPr>
          </a:p>
        </p:txBody>
      </p:sp>
      <p:sp>
        <p:nvSpPr>
          <p:cNvPr id="37918" name="AutoShape 30"/>
          <p:cNvSpPr>
            <a:spLocks noChangeArrowheads="1"/>
          </p:cNvSpPr>
          <p:nvPr/>
        </p:nvSpPr>
        <p:spPr bwMode="auto">
          <a:xfrm>
            <a:off x="6876256" y="1302419"/>
            <a:ext cx="514350" cy="5715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VE" altLang="es-ES" sz="1350">
              <a:solidFill>
                <a:srgbClr val="000000"/>
              </a:solidFill>
            </a:endParaRPr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7452320" y="1439237"/>
            <a:ext cx="13254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ES" sz="1100" b="1" dirty="0">
                <a:solidFill>
                  <a:schemeClr val="tx2"/>
                </a:solidFill>
                <a:latin typeface="+mn-lt"/>
              </a:rPr>
              <a:t>Marketing mix</a:t>
            </a:r>
            <a:endParaRPr lang="es-ES" altLang="es-ES" sz="11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7920" name="AutoShape 32"/>
          <p:cNvSpPr>
            <a:spLocks noChangeArrowheads="1"/>
          </p:cNvSpPr>
          <p:nvPr/>
        </p:nvSpPr>
        <p:spPr bwMode="auto">
          <a:xfrm>
            <a:off x="6948264" y="2270010"/>
            <a:ext cx="342900" cy="40005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VE" altLang="es-ES" sz="1350">
              <a:solidFill>
                <a:srgbClr val="000000"/>
              </a:solidFill>
            </a:endParaRPr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08304" y="2375302"/>
            <a:ext cx="164884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ES" sz="1100" b="1" dirty="0">
                <a:solidFill>
                  <a:schemeClr val="tx2"/>
                </a:solidFill>
                <a:latin typeface="+mn-lt"/>
              </a:rPr>
              <a:t>Marketing mix 1</a:t>
            </a:r>
            <a:endParaRPr lang="es-ES" altLang="es-ES" sz="11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7922" name="Text Box 34"/>
          <p:cNvSpPr txBox="1">
            <a:spLocks noChangeArrowheads="1"/>
          </p:cNvSpPr>
          <p:nvPr/>
        </p:nvSpPr>
        <p:spPr bwMode="auto">
          <a:xfrm>
            <a:off x="7236296" y="2852936"/>
            <a:ext cx="16379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ES" sz="1100" b="1" dirty="0">
                <a:solidFill>
                  <a:schemeClr val="tx2"/>
                </a:solidFill>
                <a:latin typeface="+mn-lt"/>
              </a:rPr>
              <a:t>Marketing mix 2</a:t>
            </a:r>
            <a:endParaRPr lang="es-ES" altLang="es-ES" sz="11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7923" name="AutoShape 35"/>
          <p:cNvSpPr>
            <a:spLocks noChangeArrowheads="1"/>
          </p:cNvSpPr>
          <p:nvPr/>
        </p:nvSpPr>
        <p:spPr bwMode="auto">
          <a:xfrm>
            <a:off x="6948264" y="4296497"/>
            <a:ext cx="514350" cy="57150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VE" altLang="es-ES" sz="1350">
              <a:solidFill>
                <a:srgbClr val="000000"/>
              </a:solidFill>
            </a:endParaRPr>
          </a:p>
        </p:txBody>
      </p:sp>
      <p:sp>
        <p:nvSpPr>
          <p:cNvPr id="37924" name="Text Box 36"/>
          <p:cNvSpPr txBox="1">
            <a:spLocks noChangeArrowheads="1"/>
          </p:cNvSpPr>
          <p:nvPr/>
        </p:nvSpPr>
        <p:spPr bwMode="auto">
          <a:xfrm>
            <a:off x="7452320" y="4443747"/>
            <a:ext cx="14287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s-ES_tradnl" altLang="es-ES" sz="1100" b="1" dirty="0">
                <a:solidFill>
                  <a:schemeClr val="tx2"/>
                </a:solidFill>
                <a:latin typeface="+mn-lt"/>
              </a:rPr>
              <a:t>Marketing mix</a:t>
            </a:r>
            <a:endParaRPr lang="es-ES" altLang="es-ES" sz="11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7925" name="AutoShape 37"/>
          <p:cNvSpPr>
            <a:spLocks noChangeArrowheads="1"/>
          </p:cNvSpPr>
          <p:nvPr/>
        </p:nvSpPr>
        <p:spPr bwMode="auto">
          <a:xfrm>
            <a:off x="6948264" y="2780928"/>
            <a:ext cx="342900" cy="400050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s-VE" altLang="es-ES" sz="1350">
              <a:solidFill>
                <a:srgbClr val="000000"/>
              </a:solidFill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409735" y="1111116"/>
            <a:ext cx="3770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La empresa 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decide pasar por alto las diferencias </a:t>
            </a:r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de los 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distintos segmentos y dirigirse a la totalidad </a:t>
            </a:r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del mercado 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con una única oferta.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497104" y="2319685"/>
            <a:ext cx="35996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Estrategia de cobertura de mercado en la que </a:t>
            </a:r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una empresa 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decide dirigirse a diversos segmentos </a:t>
            </a:r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del mercado 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y elaborar ofertas independientes </a:t>
            </a:r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para cada 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uno de </a:t>
            </a:r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ellos.</a:t>
            </a:r>
            <a:endParaRPr lang="es-ES" sz="1400" b="1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497104" y="4041214"/>
            <a:ext cx="35620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Elección de un único segmento y desarrollo de un Marketing </a:t>
            </a:r>
            <a:r>
              <a:rPr lang="es-ES" sz="1400" b="1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Mix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“ideal” para ese segmento. La empresa se especializa en un </a:t>
            </a:r>
            <a:r>
              <a:rPr lang="es-ES" sz="1400" b="1" dirty="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segmento (nicho) </a:t>
            </a:r>
            <a:r>
              <a:rPr lang="es-ES" sz="14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y renuncia a cubrir la totalidad del mercado.  </a:t>
            </a:r>
          </a:p>
        </p:txBody>
      </p:sp>
      <p:sp>
        <p:nvSpPr>
          <p:cNvPr id="36" name="Título 1"/>
          <p:cNvSpPr txBox="1">
            <a:spLocks/>
          </p:cNvSpPr>
          <p:nvPr/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_tradnl" altLang="es-ES" dirty="0">
                <a:solidFill>
                  <a:srgbClr val="404040"/>
                </a:solidFill>
              </a:rPr>
              <a:t>Estrategias de </a:t>
            </a:r>
            <a:r>
              <a:rPr lang="es-ES_tradnl" altLang="es-ES" dirty="0" smtClean="0">
                <a:solidFill>
                  <a:srgbClr val="404040"/>
                </a:solidFill>
              </a:rPr>
              <a:t>segmentación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778" y="2336680"/>
            <a:ext cx="1114478" cy="8572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812" y="4097520"/>
            <a:ext cx="1145444" cy="84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9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0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022" y="3829050"/>
            <a:ext cx="132754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10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857750"/>
            <a:ext cx="8429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Line 1033"/>
          <p:cNvSpPr>
            <a:spLocks noChangeShapeType="1"/>
          </p:cNvSpPr>
          <p:nvPr/>
        </p:nvSpPr>
        <p:spPr bwMode="auto">
          <a:xfrm flipV="1">
            <a:off x="2286000" y="4400550"/>
            <a:ext cx="1885950" cy="457200"/>
          </a:xfrm>
          <a:prstGeom prst="line">
            <a:avLst/>
          </a:prstGeom>
          <a:noFill/>
          <a:ln w="19050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3798" name="Line 1034"/>
          <p:cNvSpPr>
            <a:spLocks noChangeShapeType="1"/>
          </p:cNvSpPr>
          <p:nvPr/>
        </p:nvSpPr>
        <p:spPr bwMode="auto">
          <a:xfrm flipH="1" flipV="1">
            <a:off x="4514850" y="4457700"/>
            <a:ext cx="1828800" cy="28575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3799" name="Line 1035"/>
          <p:cNvSpPr>
            <a:spLocks noChangeShapeType="1"/>
          </p:cNvSpPr>
          <p:nvPr/>
        </p:nvSpPr>
        <p:spPr bwMode="auto">
          <a:xfrm flipH="1">
            <a:off x="4514850" y="4114800"/>
            <a:ext cx="1771650" cy="22860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3800" name="Line 1036"/>
          <p:cNvSpPr>
            <a:spLocks noChangeShapeType="1"/>
          </p:cNvSpPr>
          <p:nvPr/>
        </p:nvSpPr>
        <p:spPr bwMode="auto">
          <a:xfrm>
            <a:off x="2228850" y="3771900"/>
            <a:ext cx="1943100" cy="40005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3801" name="AutoShape 1038"/>
          <p:cNvSpPr>
            <a:spLocks noChangeArrowheads="1"/>
          </p:cNvSpPr>
          <p:nvPr/>
        </p:nvSpPr>
        <p:spPr bwMode="auto">
          <a:xfrm>
            <a:off x="1543050" y="1485900"/>
            <a:ext cx="6343650" cy="1371600"/>
          </a:xfrm>
          <a:prstGeom prst="cloudCallout">
            <a:avLst>
              <a:gd name="adj1" fmla="val -3528"/>
              <a:gd name="adj2" fmla="val 123264"/>
            </a:avLst>
          </a:prstGeom>
          <a:solidFill>
            <a:srgbClr val="51CB2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s-ES_tradnl" altLang="es-ES" sz="1800">
              <a:solidFill>
                <a:srgbClr val="8CFA73"/>
              </a:solidFill>
            </a:endParaRPr>
          </a:p>
        </p:txBody>
      </p:sp>
      <p:sp>
        <p:nvSpPr>
          <p:cNvPr id="3380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38228" y="1714500"/>
            <a:ext cx="4629150" cy="928688"/>
          </a:xfrm>
        </p:spPr>
        <p:txBody>
          <a:bodyPr/>
          <a:lstStyle/>
          <a:p>
            <a:pPr algn="just">
              <a:lnSpc>
                <a:spcPct val="90000"/>
              </a:lnSpc>
              <a:buFont typeface="Monotype Sorts" charset="2"/>
              <a:buNone/>
            </a:pPr>
            <a:r>
              <a:rPr lang="es-ES_tradnl" altLang="es-ES" sz="1500" b="1" i="1" dirty="0">
                <a:solidFill>
                  <a:schemeClr val="bg1"/>
                </a:solidFill>
                <a:latin typeface="Arial" panose="020B0604020202020204" pitchFamily="34" charset="0"/>
              </a:rPr>
              <a:t>Consiste en conformar la oferta de la compañía de manera que </a:t>
            </a:r>
            <a:r>
              <a:rPr lang="es-ES_tradnl" altLang="es-ES" sz="1500" b="1" i="1" dirty="0">
                <a:solidFill>
                  <a:srgbClr val="FF0000"/>
                </a:solidFill>
                <a:latin typeface="Arial" panose="020B0604020202020204" pitchFamily="34" charset="0"/>
              </a:rPr>
              <a:t>ocupe un lugar claro y apreciado </a:t>
            </a:r>
            <a:r>
              <a:rPr lang="es-ES_tradnl" altLang="es-ES" sz="1500" b="1" i="1" dirty="0">
                <a:solidFill>
                  <a:schemeClr val="bg1"/>
                </a:solidFill>
                <a:latin typeface="Arial" panose="020B0604020202020204" pitchFamily="34" charset="0"/>
              </a:rPr>
              <a:t>en la conciencia de los </a:t>
            </a:r>
            <a:r>
              <a:rPr lang="es-ES_tradnl" altLang="es-ES" sz="1500" b="1" i="1" dirty="0">
                <a:solidFill>
                  <a:srgbClr val="FF0000"/>
                </a:solidFill>
                <a:latin typeface="Arial" panose="020B0604020202020204" pitchFamily="34" charset="0"/>
              </a:rPr>
              <a:t>consumidores meta.</a:t>
            </a:r>
            <a:endParaRPr lang="es-ES_tradnl" altLang="es-ES" sz="18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s-ES_tradnl" altLang="es-ES" sz="1350" b="1" dirty="0">
              <a:solidFill>
                <a:schemeClr val="bg1"/>
              </a:solidFill>
            </a:endParaRPr>
          </a:p>
        </p:txBody>
      </p:sp>
      <p:pic>
        <p:nvPicPr>
          <p:cNvPr id="33804" name="Picture 10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5143500"/>
            <a:ext cx="809625" cy="69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5" name="Line 1047"/>
          <p:cNvSpPr>
            <a:spLocks noChangeShapeType="1"/>
          </p:cNvSpPr>
          <p:nvPr/>
        </p:nvSpPr>
        <p:spPr bwMode="auto">
          <a:xfrm flipV="1">
            <a:off x="3257550" y="4514850"/>
            <a:ext cx="971550" cy="571500"/>
          </a:xfrm>
          <a:prstGeom prst="line">
            <a:avLst/>
          </a:prstGeom>
          <a:noFill/>
          <a:ln w="19050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pic>
        <p:nvPicPr>
          <p:cNvPr id="33806" name="Picture 104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87" y="4972050"/>
            <a:ext cx="7858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7" name="Line 1049"/>
          <p:cNvSpPr>
            <a:spLocks noChangeShapeType="1"/>
          </p:cNvSpPr>
          <p:nvPr/>
        </p:nvSpPr>
        <p:spPr bwMode="auto">
          <a:xfrm flipH="1" flipV="1">
            <a:off x="4457700" y="4514850"/>
            <a:ext cx="685800" cy="51435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pic>
        <p:nvPicPr>
          <p:cNvPr id="33808" name="Picture 105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3543300"/>
            <a:ext cx="758429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Picture 105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200400"/>
            <a:ext cx="12858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0" name="Line 1054"/>
          <p:cNvSpPr>
            <a:spLocks noChangeShapeType="1"/>
          </p:cNvSpPr>
          <p:nvPr/>
        </p:nvSpPr>
        <p:spPr bwMode="auto">
          <a:xfrm flipV="1">
            <a:off x="4343400" y="4457700"/>
            <a:ext cx="0" cy="74295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pic>
        <p:nvPicPr>
          <p:cNvPr id="33811" name="Picture 105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800350"/>
            <a:ext cx="7905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2" name="Line 1056"/>
          <p:cNvSpPr>
            <a:spLocks noChangeShapeType="1"/>
          </p:cNvSpPr>
          <p:nvPr/>
        </p:nvSpPr>
        <p:spPr bwMode="auto">
          <a:xfrm>
            <a:off x="3657600" y="3600450"/>
            <a:ext cx="457200" cy="40005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3813" name="Line 1057"/>
          <p:cNvSpPr>
            <a:spLocks noChangeShapeType="1"/>
          </p:cNvSpPr>
          <p:nvPr/>
        </p:nvSpPr>
        <p:spPr bwMode="auto">
          <a:xfrm flipH="1">
            <a:off x="4686300" y="3771900"/>
            <a:ext cx="457200" cy="40005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pic>
        <p:nvPicPr>
          <p:cNvPr id="33814" name="Picture 105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4991100"/>
            <a:ext cx="10096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8" descr="logo-apple-metal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710" y="2760295"/>
            <a:ext cx="1080037" cy="104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29" y="4500634"/>
            <a:ext cx="993834" cy="125794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96200" y="114300"/>
            <a:ext cx="1317185" cy="1257300"/>
          </a:xfrm>
          <a:prstGeom prst="rect">
            <a:avLst/>
          </a:prstGeom>
        </p:spPr>
      </p:pic>
      <p:sp>
        <p:nvSpPr>
          <p:cNvPr id="26" name="Título 1"/>
          <p:cNvSpPr txBox="1">
            <a:spLocks/>
          </p:cNvSpPr>
          <p:nvPr/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</a:rPr>
              <a:t>El posicionamiento o Top of min</a:t>
            </a: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6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931650" y="989851"/>
            <a:ext cx="2773907" cy="509195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eaLnBrk="1" hangingPunct="1"/>
            <a:r>
              <a:rPr lang="es-ES" altLang="es-ES" i="0" dirty="0" smtClean="0">
                <a:solidFill>
                  <a:schemeClr val="tx2"/>
                </a:solidFill>
                <a:cs typeface="Arial" panose="020B0604020202020204" pitchFamily="34" charset="0"/>
              </a:rPr>
              <a:t>DEFINICIÓN</a:t>
            </a:r>
            <a:endParaRPr lang="es-CO" altLang="es-ES" i="0" dirty="0" smtClean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69016" y="1830629"/>
            <a:ext cx="4676550" cy="3382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charset="2"/>
              <a:buChar char="z"/>
              <a:defRPr kumimoji="1"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pitchFamily="86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charset="2"/>
              <a:buChar char="y"/>
              <a:defRPr kumimoji="1"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charset="2"/>
              <a:buChar char="x"/>
              <a:defRPr kumimoji="1"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ＭＳ Ｐゴシック" pitchFamily="74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ＭＳ Ｐゴシック" pitchFamily="74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ＭＳ Ｐゴシック" pitchFamily="74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ＭＳ Ｐゴシック" pitchFamily="74" charset="-128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es-CO" altLang="es-ES" sz="2400" kern="0" dirty="0">
                <a:solidFill>
                  <a:schemeClr val="tx2"/>
                </a:solidFill>
                <a:cs typeface="Arial" panose="020B0604020202020204" pitchFamily="34" charset="0"/>
              </a:rPr>
              <a:t>Lugar que ocupa un producto o servicio en la mente del consumidor, </a:t>
            </a:r>
            <a:r>
              <a:rPr lang="es-ES" altLang="es-ES" sz="2400" kern="0" dirty="0">
                <a:solidFill>
                  <a:schemeClr val="tx2"/>
                </a:solidFill>
                <a:cs typeface="Arial" panose="020B0604020202020204" pitchFamily="34" charset="0"/>
              </a:rPr>
              <a:t>en relación con los productos de la competencia </a:t>
            </a:r>
            <a:r>
              <a:rPr lang="es-CO" altLang="es-ES" sz="2400" kern="0" dirty="0">
                <a:solidFill>
                  <a:schemeClr val="tx2"/>
                </a:solidFill>
                <a:cs typeface="Arial" panose="020B0604020202020204" pitchFamily="34" charset="0"/>
              </a:rPr>
              <a:t>y es el resultado de una </a:t>
            </a:r>
            <a:r>
              <a:rPr lang="es-CO" altLang="es-ES" sz="2400" b="1" i="1" kern="0" dirty="0">
                <a:solidFill>
                  <a:srgbClr val="FF0000"/>
                </a:solidFill>
                <a:cs typeface="Arial" panose="020B0604020202020204" pitchFamily="34" charset="0"/>
              </a:rPr>
              <a:t>estrategia especialmente diseñada </a:t>
            </a:r>
            <a:r>
              <a:rPr lang="es-CO" altLang="es-ES" sz="2400" kern="0" dirty="0">
                <a:solidFill>
                  <a:schemeClr val="tx2"/>
                </a:solidFill>
                <a:cs typeface="Arial" panose="020B0604020202020204" pitchFamily="34" charset="0"/>
              </a:rPr>
              <a:t>para proyectar la imagen específica de ese producto, servicio, idea, marca o hasta una persona </a:t>
            </a:r>
          </a:p>
        </p:txBody>
      </p:sp>
      <p:pic>
        <p:nvPicPr>
          <p:cNvPr id="7" name="Picture 16" descr="logo_mcdonal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058" y="1075498"/>
            <a:ext cx="1134665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 descr="Copia%20de%20Mapa%20de%20bits%20enLOGO%20COCA-COLA%20REFRE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233" y="4955629"/>
            <a:ext cx="915128" cy="100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8" descr="Logo%20Peugeot%2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627" y="2763166"/>
            <a:ext cx="972741" cy="97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9" descr="CITROEN%20logo%20(1)_s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185" y="5581098"/>
            <a:ext cx="1304925" cy="75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hp-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067" y="1530317"/>
            <a:ext cx="1133475" cy="92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47" y="5035242"/>
            <a:ext cx="1059048" cy="1304285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</a:rPr>
              <a:t>El posicionamiento o Top of min</a:t>
            </a: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15" name="Picture 11" descr="C:\Documents and Settings\Barreiro\Escritorio\Logos\logo Bravo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026" y="5545138"/>
            <a:ext cx="1576998" cy="83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428" y="3145727"/>
            <a:ext cx="1178113" cy="121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1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TIPOS DE POSICIONAMIENTO</a:t>
            </a: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4" name="Picture 1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6959"/>
            <a:ext cx="1121816" cy="113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124744"/>
            <a:ext cx="8023225" cy="4921250"/>
          </a:xfrm>
          <a:ln w="57150">
            <a:solidFill>
              <a:srgbClr val="7030A0"/>
            </a:solidFill>
          </a:ln>
        </p:spPr>
        <p:txBody>
          <a:bodyPr/>
          <a:lstStyle/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s-ES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Posicionamiento por atributo</a:t>
            </a:r>
            <a:r>
              <a:rPr lang="es-ES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una empresa se posiciona según un atributo como el tamaño o el tiempo que lleva de existir.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s-ES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Posicionamiento por uso o aplicación</a:t>
            </a:r>
            <a:r>
              <a:rPr lang="es-ES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El producto se posiciona como el mejor en determinados usos o aplicaciones.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s-ES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Posicionamiento por competidor</a:t>
            </a:r>
            <a:r>
              <a:rPr lang="es-ES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se afirma que el producto es mejor en algún sentido o varios en relación al competidor.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s-ES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Posicionamiento por calidad o precio:</a:t>
            </a:r>
            <a:r>
              <a:rPr lang="es-ES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producto se posiciona como el que ofrece el mejor valor, es decir la mayor cantidad de beneficios a un precio razonable.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s-ES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Posicionamiento por categoría de productos</a:t>
            </a:r>
            <a:r>
              <a:rPr lang="es-ES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el producto se posiciona como el líder en cierta categoría de productos. 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es-ES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Posicionamiento por beneficio</a:t>
            </a:r>
            <a:r>
              <a:rPr lang="es-ES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el producto se posiciona como el líder en lo que corresponde a cierto beneficio que las demás no dan. </a:t>
            </a:r>
          </a:p>
          <a:p>
            <a:endParaRPr 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El posicionamiento o Top of min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1" y="1052736"/>
            <a:ext cx="7908304" cy="5400600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000" dirty="0">
                <a:solidFill>
                  <a:schemeClr val="tx2"/>
                </a:solidFill>
              </a:rPr>
              <a:t>La gran variedad de productos y la exposición de los consumidores, al escándalo publicitario actual, crean a la empresa la necesidad imperiosa de buscar </a:t>
            </a:r>
            <a:r>
              <a:rPr lang="es-ES" altLang="es-ES" sz="2000" b="1" dirty="0">
                <a:solidFill>
                  <a:srgbClr val="FF0000"/>
                </a:solidFill>
              </a:rPr>
              <a:t>diferencias significativas</a:t>
            </a:r>
            <a:r>
              <a:rPr lang="es-ES" altLang="es-ES" sz="2000" dirty="0">
                <a:solidFill>
                  <a:schemeClr val="tx2"/>
                </a:solidFill>
              </a:rPr>
              <a:t> para sus </a:t>
            </a:r>
            <a:r>
              <a:rPr lang="es-ES" altLang="es-ES" sz="2000" b="1" dirty="0">
                <a:solidFill>
                  <a:srgbClr val="FF0000"/>
                </a:solidFill>
              </a:rPr>
              <a:t>productos</a:t>
            </a:r>
            <a:r>
              <a:rPr lang="es-ES" altLang="es-ES" sz="2000" dirty="0">
                <a:solidFill>
                  <a:schemeClr val="tx2"/>
                </a:solidFill>
              </a:rPr>
              <a:t>, de forma que permitan lograr un </a:t>
            </a:r>
            <a:r>
              <a:rPr lang="es-ES" altLang="es-ES" sz="2000" b="1" dirty="0">
                <a:solidFill>
                  <a:srgbClr val="FF0000"/>
                </a:solidFill>
              </a:rPr>
              <a:t>mayor grado de </a:t>
            </a:r>
            <a:r>
              <a:rPr lang="es-ES" altLang="es-ES" sz="2000" b="1" dirty="0" smtClean="0">
                <a:solidFill>
                  <a:srgbClr val="FF0000"/>
                </a:solidFill>
              </a:rPr>
              <a:t>preferencia</a:t>
            </a:r>
            <a:endParaRPr lang="es-ES" altLang="es-ES" sz="2000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altLang="es-ES" sz="2000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altLang="es-ES" sz="2000" b="1" dirty="0" smtClean="0">
                <a:solidFill>
                  <a:schemeClr val="tx2"/>
                </a:solidFill>
              </a:rPr>
              <a:t>Factores que influyen en el posicionamiento</a:t>
            </a:r>
          </a:p>
          <a:p>
            <a:pPr marL="0" indent="0" algn="just">
              <a:buNone/>
            </a:pPr>
            <a:endParaRPr lang="es-ES" altLang="es-ES" sz="2000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altLang="es-ES" sz="20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sz="20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gray">
          <a:xfrm>
            <a:off x="631897" y="3846375"/>
            <a:ext cx="3292031" cy="224692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altLang="es-ES" sz="1600" b="1" smtClean="0">
                <a:solidFill>
                  <a:schemeClr val="tx2"/>
                </a:solidFill>
              </a:rPr>
              <a:t>EL  PRODUCTO </a:t>
            </a:r>
          </a:p>
          <a:p>
            <a:pPr marL="0" indent="0">
              <a:buNone/>
            </a:pPr>
            <a:r>
              <a:rPr lang="es-ES_tradnl" altLang="es-ES" sz="1600" b="1" smtClean="0">
                <a:solidFill>
                  <a:schemeClr val="tx2"/>
                </a:solidFill>
              </a:rPr>
              <a:t>LA MARCA</a:t>
            </a:r>
          </a:p>
          <a:p>
            <a:pPr marL="0" indent="0">
              <a:buNone/>
            </a:pPr>
            <a:r>
              <a:rPr lang="es-ES_tradnl" altLang="es-ES" sz="1600" b="1" smtClean="0">
                <a:solidFill>
                  <a:schemeClr val="tx2"/>
                </a:solidFill>
              </a:rPr>
              <a:t>EL EMPAQUE</a:t>
            </a:r>
          </a:p>
          <a:p>
            <a:pPr marL="0" indent="0">
              <a:buNone/>
            </a:pPr>
            <a:r>
              <a:rPr lang="es-ES_tradnl" altLang="es-ES" sz="1600" b="1" smtClean="0">
                <a:solidFill>
                  <a:schemeClr val="tx2"/>
                </a:solidFill>
              </a:rPr>
              <a:t>EL PRECIO</a:t>
            </a:r>
          </a:p>
          <a:p>
            <a:pPr marL="0" indent="0">
              <a:buNone/>
            </a:pPr>
            <a:r>
              <a:rPr lang="es-ES_tradnl" altLang="es-ES" sz="1600" b="1" smtClean="0">
                <a:solidFill>
                  <a:schemeClr val="tx2"/>
                </a:solidFill>
              </a:rPr>
              <a:t>LA DISTRIBUCION</a:t>
            </a:r>
          </a:p>
          <a:p>
            <a:pPr marL="0" indent="0">
              <a:buNone/>
            </a:pPr>
            <a:r>
              <a:rPr lang="es-ES_tradnl" altLang="es-ES" sz="1600" b="1" smtClean="0">
                <a:solidFill>
                  <a:schemeClr val="tx2"/>
                </a:solidFill>
              </a:rPr>
              <a:t>LA EXHIBICION</a:t>
            </a:r>
          </a:p>
          <a:p>
            <a:pPr marL="0" indent="0">
              <a:buNone/>
            </a:pPr>
            <a:r>
              <a:rPr lang="es-ES_tradnl" altLang="es-ES" sz="1600" b="1" smtClean="0">
                <a:solidFill>
                  <a:schemeClr val="tx2"/>
                </a:solidFill>
              </a:rPr>
              <a:t>EL NIVEL DE SERVICIO.</a:t>
            </a:r>
          </a:p>
          <a:p>
            <a:endParaRPr lang="es-CO" altLang="es-ES" sz="1600" b="1" dirty="0">
              <a:solidFill>
                <a:schemeClr val="tx2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343400" y="3981949"/>
            <a:ext cx="4176464" cy="21113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ES" sz="1600" b="1" kern="0" dirty="0">
                <a:solidFill>
                  <a:srgbClr val="000000"/>
                </a:solidFill>
              </a:rPr>
              <a:t>LA PUBLICIDAD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ES" sz="1600" b="1" kern="0" dirty="0">
                <a:solidFill>
                  <a:srgbClr val="000000"/>
                </a:solidFill>
              </a:rPr>
              <a:t>LA PROMOCION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ES" sz="1600" b="1" kern="0" dirty="0">
                <a:solidFill>
                  <a:srgbClr val="000000"/>
                </a:solidFill>
              </a:rPr>
              <a:t>LOS COLORES DEL PRODUCTO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ES" sz="1600" b="1" kern="0" dirty="0">
                <a:solidFill>
                  <a:srgbClr val="000000"/>
                </a:solidFill>
              </a:rPr>
              <a:t>LA TEXTURA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ES" sz="1600" b="1" kern="0" dirty="0">
                <a:solidFill>
                  <a:srgbClr val="000000"/>
                </a:solidFill>
              </a:rPr>
              <a:t>LO FUNCIONAL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ES" sz="1600" b="1" kern="0" dirty="0">
                <a:solidFill>
                  <a:srgbClr val="000000"/>
                </a:solidFill>
              </a:rPr>
              <a:t>ASEQUIBILIDAD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s-ES_tradnl" altLang="es-ES" sz="1600" b="1" kern="0" dirty="0">
                <a:solidFill>
                  <a:srgbClr val="000000"/>
                </a:solidFill>
              </a:rPr>
              <a:t>LA CALIDAD</a:t>
            </a:r>
            <a:endParaRPr lang="es-CO" altLang="es-ES" sz="1600" b="1" kern="0" dirty="0">
              <a:solidFill>
                <a:srgbClr val="000000"/>
              </a:solidFill>
            </a:endParaRPr>
          </a:p>
        </p:txBody>
      </p:sp>
      <p:pic>
        <p:nvPicPr>
          <p:cNvPr id="6" name="Picture 1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672" y="46959"/>
            <a:ext cx="1121816" cy="113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57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s-ES" dirty="0">
                <a:solidFill>
                  <a:schemeClr val="tx2"/>
                </a:solidFill>
                <a:latin typeface="Arial" panose="020B0604020202020204" pitchFamily="34" charset="0"/>
              </a:rPr>
              <a:t>DIFERENCIACIÓN</a:t>
            </a: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981800"/>
              </p:ext>
            </p:extLst>
          </p:nvPr>
        </p:nvGraphicFramePr>
        <p:xfrm>
          <a:off x="609600" y="1228725"/>
          <a:ext cx="770681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8231">
            <a:off x="6518548" y="1590554"/>
            <a:ext cx="2079666" cy="278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12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53400" cy="563562"/>
          </a:xfrm>
        </p:spPr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Dimensiones para diferenciar la oferta</a:t>
            </a:r>
            <a:endParaRPr lang="es-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876860"/>
              </p:ext>
            </p:extLst>
          </p:nvPr>
        </p:nvGraphicFramePr>
        <p:xfrm>
          <a:off x="604639" y="967723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42" y="4690553"/>
            <a:ext cx="1440160" cy="182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360" y="4690553"/>
            <a:ext cx="1352980" cy="1477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4" y="4690553"/>
            <a:ext cx="1155700" cy="182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McDonald's Corporation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055" y="5229200"/>
            <a:ext cx="1476375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690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echa doblada hacia arriba 8"/>
          <p:cNvSpPr/>
          <p:nvPr/>
        </p:nvSpPr>
        <p:spPr>
          <a:xfrm rot="5400000">
            <a:off x="6221576" y="5667856"/>
            <a:ext cx="944649" cy="1075449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8138864" cy="563562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tx2"/>
                </a:solidFill>
              </a:rPr>
              <a:t>Dimensiones para diferenciar la oferta: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396210"/>
              </p:ext>
            </p:extLst>
          </p:nvPr>
        </p:nvGraphicFramePr>
        <p:xfrm>
          <a:off x="107504" y="1124744"/>
          <a:ext cx="9036496" cy="5025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Box 1051"/>
          <p:cNvSpPr txBox="1">
            <a:spLocks noChangeArrowheads="1"/>
          </p:cNvSpPr>
          <p:nvPr/>
        </p:nvSpPr>
        <p:spPr bwMode="auto">
          <a:xfrm>
            <a:off x="6948264" y="5013176"/>
            <a:ext cx="2123728" cy="113679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s-ES_tradnl" altLang="es-ES" sz="1000" dirty="0" smtClean="0">
                <a:latin typeface="+mn-lt"/>
              </a:rPr>
              <a:t>Cu</a:t>
            </a:r>
            <a:r>
              <a:rPr lang="es-ES_tradnl" altLang="ja-JP" sz="1000" dirty="0" smtClean="0">
                <a:latin typeface="+mn-lt"/>
              </a:rPr>
              <a:t>ántas diferencias promover?</a:t>
            </a:r>
            <a:endParaRPr lang="es-ES_tradnl" altLang="es-ES" sz="1000" dirty="0">
              <a:latin typeface="+mn-lt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s-ES_tradnl" altLang="es-ES" sz="1000" dirty="0" smtClean="0">
                <a:latin typeface="+mn-lt"/>
              </a:rPr>
              <a:t>Qu</a:t>
            </a:r>
            <a:r>
              <a:rPr lang="es-ES_tradnl" altLang="ja-JP" sz="1000" dirty="0" smtClean="0">
                <a:latin typeface="+mn-lt"/>
              </a:rPr>
              <a:t>é diferencias promover?</a:t>
            </a:r>
            <a:endParaRPr lang="es-ES_tradnl" altLang="ja-JP" sz="1000" dirty="0">
              <a:latin typeface="+mn-lt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s-ES_tradnl" altLang="ja-JP" sz="1000" dirty="0" smtClean="0">
                <a:latin typeface="+mn-lt"/>
              </a:rPr>
              <a:t>Cómo comunicar y ofrecer la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s-ES_tradnl" altLang="ja-JP" sz="1000" dirty="0" smtClean="0">
                <a:latin typeface="+mn-lt"/>
              </a:rPr>
              <a:t>posición elegida?</a:t>
            </a:r>
            <a:endParaRPr lang="es-ES_tradnl" altLang="es-ES" sz="1000" dirty="0">
              <a:latin typeface="+mn-lt"/>
            </a:endParaRPr>
          </a:p>
        </p:txBody>
      </p:sp>
      <p:sp>
        <p:nvSpPr>
          <p:cNvPr id="10" name="Rectangle 1034"/>
          <p:cNvSpPr>
            <a:spLocks noChangeArrowheads="1"/>
          </p:cNvSpPr>
          <p:nvPr/>
        </p:nvSpPr>
        <p:spPr bwMode="auto">
          <a:xfrm>
            <a:off x="7164288" y="6237312"/>
            <a:ext cx="1414462" cy="366712"/>
          </a:xfrm>
          <a:prstGeom prst="rect">
            <a:avLst/>
          </a:prstGeom>
          <a:ln>
            <a:noFill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kumimoji="1" lang="es-ES_tradnl" altLang="es-ES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Comunicar</a:t>
            </a:r>
          </a:p>
        </p:txBody>
      </p:sp>
    </p:spTree>
    <p:extLst>
      <p:ext uri="{BB962C8B-B14F-4D97-AF65-F5344CB8AC3E}">
        <p14:creationId xmlns:p14="http://schemas.microsoft.com/office/powerpoint/2010/main" val="314642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s-ES" dirty="0">
                <a:solidFill>
                  <a:schemeClr val="tx2"/>
                </a:solidFill>
              </a:rPr>
              <a:t>DIFERENCIACIÓN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CL" altLang="es-ES" b="1" dirty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 través de la diferenciación, la empresa busca la preferencia de los consumidores, sin embargo, la diferenciación puede correr el riesgo de ser imitada por la competencia, por lo que </a:t>
            </a:r>
            <a:r>
              <a:rPr lang="es-CL" altLang="es-ES" b="1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siempre</a:t>
            </a:r>
            <a:r>
              <a:rPr lang="es-CL" altLang="es-ES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L" altLang="es-ES" b="1" dirty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debemos</a:t>
            </a:r>
            <a:r>
              <a:rPr lang="es-CL" altLang="es-ES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L" altLang="es-ES" b="1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ofrecer algo nuevo, novedoso</a:t>
            </a:r>
            <a:r>
              <a:rPr lang="es-CL" altLang="es-ES" b="1" dirty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que nos </a:t>
            </a:r>
            <a:r>
              <a:rPr lang="es-CL" altLang="es-ES" b="1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permita diferenciarnos y distinguirnos de la competencia</a:t>
            </a:r>
            <a:r>
              <a:rPr lang="es-CL" altLang="es-ES" b="1" dirty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; pero que sobre todo, </a:t>
            </a:r>
            <a:r>
              <a:rPr lang="es-CL" altLang="es-ES" b="1" dirty="0">
                <a:solidFill>
                  <a:srgbClr val="FF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sea difícilmente imitable por ésta.</a:t>
            </a:r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49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Bibliografía Básica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77200" cy="554461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b="1" dirty="0">
                <a:solidFill>
                  <a:schemeClr val="tx2"/>
                </a:solidFill>
              </a:rPr>
              <a:t>BÁSICA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P., &amp; Armstrong, G. (2012). Marketing. Pearson.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Lovelock</a:t>
            </a:r>
            <a:r>
              <a:rPr lang="es-ES" sz="2200" dirty="0">
                <a:solidFill>
                  <a:schemeClr val="tx2"/>
                </a:solidFill>
              </a:rPr>
              <a:t>, C, y </a:t>
            </a:r>
            <a:r>
              <a:rPr lang="es-ES" sz="2200" dirty="0" err="1">
                <a:solidFill>
                  <a:schemeClr val="tx2"/>
                </a:solidFill>
              </a:rPr>
              <a:t>Wirtz</a:t>
            </a:r>
            <a:r>
              <a:rPr lang="es-ES" sz="2200" dirty="0">
                <a:solidFill>
                  <a:schemeClr val="tx2"/>
                </a:solidFill>
              </a:rPr>
              <a:t>, J. (2009). Marketing de servicios. personal, tecnología y estrategia. 6ª. Ed.  México: Pearson Educación. ISBN: 978-970-26-1515-6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b="1" dirty="0" smtClean="0">
                <a:solidFill>
                  <a:schemeClr val="tx2"/>
                </a:solidFill>
              </a:rPr>
              <a:t>COMPLEMENTARIA</a:t>
            </a:r>
            <a:endParaRPr lang="es-ES" sz="2200" b="1" dirty="0">
              <a:solidFill>
                <a:schemeClr val="tx2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 (2001). Dirección de Mercadotecnia, Análisis, Planeación, Implementación y Control. 8ª. Ed. México: Pearson Educación.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 y </a:t>
            </a:r>
            <a:r>
              <a:rPr lang="es-ES" sz="2200" dirty="0" err="1">
                <a:solidFill>
                  <a:schemeClr val="tx2"/>
                </a:solidFill>
              </a:rPr>
              <a:t>Keller</a:t>
            </a:r>
            <a:r>
              <a:rPr lang="es-ES" sz="2200" dirty="0">
                <a:solidFill>
                  <a:schemeClr val="tx2"/>
                </a:solidFill>
              </a:rPr>
              <a:t>, K. (2012). Dirección de Marketing. 14ª. Ed.  México: Pearson Educación. ISBN: 978-607-32-1245-8</a:t>
            </a:r>
          </a:p>
        </p:txBody>
      </p:sp>
    </p:spTree>
    <p:extLst>
      <p:ext uri="{BB962C8B-B14F-4D97-AF65-F5344CB8AC3E}">
        <p14:creationId xmlns:p14="http://schemas.microsoft.com/office/powerpoint/2010/main" val="27213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5" y="997982"/>
            <a:ext cx="7731199" cy="861775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es-MX" sz="2000" i="0" dirty="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MX" sz="2000" i="0" dirty="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MX" sz="2000" i="0" dirty="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El Marketing tiene un modelo mediante el cual debe implementarse:</a:t>
            </a:r>
            <a:br>
              <a:rPr lang="es-MX" sz="2000" i="0" dirty="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MX" sz="2000" i="0" dirty="0" smtClean="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000" i="0" dirty="0" smtClean="0">
              <a:solidFill>
                <a:schemeClr val="tx2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7379" name="Text Box 3"/>
          <p:cNvSpPr txBox="1">
            <a:spLocks noChangeArrowheads="1"/>
          </p:cNvSpPr>
          <p:nvPr/>
        </p:nvSpPr>
        <p:spPr bwMode="auto">
          <a:xfrm>
            <a:off x="2800350" y="2057401"/>
            <a:ext cx="1828800" cy="36933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>
                <a:solidFill>
                  <a:schemeClr val="bg1"/>
                </a:solidFill>
                <a:latin typeface="Times New Roman" pitchFamily="18" charset="0"/>
              </a:rPr>
              <a:t>Segmentación</a:t>
            </a:r>
            <a:endParaRPr lang="es-ES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57380" name="Text Box 4"/>
          <p:cNvSpPr txBox="1">
            <a:spLocks noChangeArrowheads="1"/>
          </p:cNvSpPr>
          <p:nvPr/>
        </p:nvSpPr>
        <p:spPr bwMode="auto">
          <a:xfrm>
            <a:off x="2803924" y="2971801"/>
            <a:ext cx="1820465" cy="36933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 dirty="0">
                <a:solidFill>
                  <a:schemeClr val="bg1"/>
                </a:solidFill>
                <a:latin typeface="Times New Roman" pitchFamily="18" charset="0"/>
              </a:rPr>
              <a:t>Posicionamiento</a:t>
            </a:r>
            <a:endParaRPr lang="es-ES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2800350" y="3886201"/>
            <a:ext cx="1828800" cy="369332"/>
          </a:xfrm>
          <a:prstGeom prst="rect">
            <a:avLst/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>
                <a:solidFill>
                  <a:srgbClr val="FFCCFF"/>
                </a:solidFill>
                <a:latin typeface="Times New Roman" pitchFamily="18" charset="0"/>
              </a:rPr>
              <a:t>Producto</a:t>
            </a:r>
            <a:endParaRPr lang="es-ES" b="1" i="1">
              <a:solidFill>
                <a:srgbClr val="FFCCFF"/>
              </a:solidFill>
              <a:latin typeface="Times New Roman" pitchFamily="18" charset="0"/>
            </a:endParaRPr>
          </a:p>
        </p:txBody>
      </p:sp>
      <p:sp>
        <p:nvSpPr>
          <p:cNvPr id="357382" name="Text Box 6"/>
          <p:cNvSpPr txBox="1">
            <a:spLocks noChangeArrowheads="1"/>
          </p:cNvSpPr>
          <p:nvPr/>
        </p:nvSpPr>
        <p:spPr bwMode="auto">
          <a:xfrm>
            <a:off x="2805113" y="4343401"/>
            <a:ext cx="1820466" cy="369332"/>
          </a:xfrm>
          <a:prstGeom prst="rect">
            <a:avLst/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>
                <a:solidFill>
                  <a:srgbClr val="FFCCFF"/>
                </a:solidFill>
                <a:latin typeface="Times New Roman" pitchFamily="18" charset="0"/>
              </a:rPr>
              <a:t>Precio</a:t>
            </a:r>
            <a:endParaRPr lang="es-ES" b="1" i="1">
              <a:solidFill>
                <a:srgbClr val="FFCCFF"/>
              </a:solidFill>
              <a:latin typeface="Times New Roman" pitchFamily="18" charset="0"/>
            </a:endParaRPr>
          </a:p>
        </p:txBody>
      </p:sp>
      <p:sp>
        <p:nvSpPr>
          <p:cNvPr id="357383" name="Text Box 7"/>
          <p:cNvSpPr txBox="1">
            <a:spLocks noChangeArrowheads="1"/>
          </p:cNvSpPr>
          <p:nvPr/>
        </p:nvSpPr>
        <p:spPr bwMode="auto">
          <a:xfrm>
            <a:off x="2789636" y="4779170"/>
            <a:ext cx="1820465" cy="369332"/>
          </a:xfrm>
          <a:prstGeom prst="rect">
            <a:avLst/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>
                <a:solidFill>
                  <a:srgbClr val="FFCCFF"/>
                </a:solidFill>
                <a:latin typeface="Times New Roman" pitchFamily="18" charset="0"/>
              </a:rPr>
              <a:t>Promoción</a:t>
            </a:r>
            <a:endParaRPr lang="es-ES" b="1" i="1">
              <a:solidFill>
                <a:srgbClr val="FFCCFF"/>
              </a:solidFill>
              <a:latin typeface="Times New Roman" pitchFamily="18" charset="0"/>
            </a:endParaRPr>
          </a:p>
        </p:txBody>
      </p:sp>
      <p:sp>
        <p:nvSpPr>
          <p:cNvPr id="357384" name="Text Box 8"/>
          <p:cNvSpPr txBox="1">
            <a:spLocks noChangeArrowheads="1"/>
          </p:cNvSpPr>
          <p:nvPr/>
        </p:nvSpPr>
        <p:spPr bwMode="auto">
          <a:xfrm>
            <a:off x="2805113" y="5257801"/>
            <a:ext cx="1820466" cy="369332"/>
          </a:xfrm>
          <a:prstGeom prst="rect">
            <a:avLst/>
          </a:prstGeom>
          <a:gradFill rotWithShape="0">
            <a:gsLst>
              <a:gs pos="0">
                <a:srgbClr val="006600"/>
              </a:gs>
              <a:gs pos="100000">
                <a:srgbClr val="0066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i="1">
                <a:solidFill>
                  <a:srgbClr val="FFCCFF"/>
                </a:solidFill>
                <a:latin typeface="Times New Roman" pitchFamily="18" charset="0"/>
              </a:rPr>
              <a:t>Canales</a:t>
            </a:r>
          </a:p>
        </p:txBody>
      </p:sp>
      <p:sp>
        <p:nvSpPr>
          <p:cNvPr id="357385" name="AutoShape 9"/>
          <p:cNvSpPr>
            <a:spLocks noChangeArrowheads="1"/>
          </p:cNvSpPr>
          <p:nvPr/>
        </p:nvSpPr>
        <p:spPr bwMode="auto">
          <a:xfrm>
            <a:off x="3171825" y="3486150"/>
            <a:ext cx="1085850" cy="28575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9900"/>
          </a:soli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CO" altLang="es-ES"/>
          </a:p>
        </p:txBody>
      </p:sp>
      <p:sp>
        <p:nvSpPr>
          <p:cNvPr id="357386" name="AutoShape 10"/>
          <p:cNvSpPr>
            <a:spLocks/>
          </p:cNvSpPr>
          <p:nvPr/>
        </p:nvSpPr>
        <p:spPr bwMode="auto">
          <a:xfrm>
            <a:off x="4829175" y="2000250"/>
            <a:ext cx="285750" cy="1428750"/>
          </a:xfrm>
          <a:prstGeom prst="righ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CO" altLang="es-ES"/>
          </a:p>
        </p:txBody>
      </p:sp>
      <p:sp>
        <p:nvSpPr>
          <p:cNvPr id="357387" name="AutoShape 11"/>
          <p:cNvSpPr>
            <a:spLocks/>
          </p:cNvSpPr>
          <p:nvPr/>
        </p:nvSpPr>
        <p:spPr bwMode="auto">
          <a:xfrm>
            <a:off x="4829175" y="3886200"/>
            <a:ext cx="285750" cy="1771650"/>
          </a:xfrm>
          <a:prstGeom prst="rightBrace">
            <a:avLst>
              <a:gd name="adj1" fmla="val 5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CO" altLang="es-ES"/>
          </a:p>
        </p:txBody>
      </p:sp>
      <p:sp>
        <p:nvSpPr>
          <p:cNvPr id="357388" name="Text Box 12"/>
          <p:cNvSpPr txBox="1">
            <a:spLocks noChangeArrowheads="1"/>
          </p:cNvSpPr>
          <p:nvPr/>
        </p:nvSpPr>
        <p:spPr bwMode="auto">
          <a:xfrm>
            <a:off x="5214938" y="2411017"/>
            <a:ext cx="32768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s-ES" b="1" i="1" dirty="0">
                <a:solidFill>
                  <a:schemeClr val="tx2"/>
                </a:solidFill>
                <a:latin typeface="+mn-lt"/>
              </a:rPr>
              <a:t>Nivel conceptual </a:t>
            </a:r>
          </a:p>
          <a:p>
            <a:pPr eaLnBrk="1" hangingPunct="1"/>
            <a:r>
              <a:rPr lang="es-MX" altLang="es-ES" b="1" i="1" dirty="0">
                <a:solidFill>
                  <a:schemeClr val="tx2"/>
                </a:solidFill>
                <a:latin typeface="+mn-lt"/>
              </a:rPr>
              <a:t>(dentro de la empresa) </a:t>
            </a:r>
            <a:endParaRPr lang="es-ES" altLang="es-ES" b="1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57389" name="Text Box 13"/>
          <p:cNvSpPr txBox="1">
            <a:spLocks noChangeArrowheads="1"/>
          </p:cNvSpPr>
          <p:nvPr/>
        </p:nvSpPr>
        <p:spPr bwMode="auto">
          <a:xfrm>
            <a:off x="5489972" y="4346973"/>
            <a:ext cx="299680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MX" altLang="es-ES" b="1" i="1" dirty="0">
                <a:solidFill>
                  <a:schemeClr val="tx2"/>
                </a:solidFill>
                <a:latin typeface="+mn-lt"/>
              </a:rPr>
              <a:t>Nivel práctico</a:t>
            </a:r>
          </a:p>
          <a:p>
            <a:pPr eaLnBrk="1" hangingPunct="1"/>
            <a:r>
              <a:rPr lang="es-MX" altLang="es-ES" b="1" i="1" dirty="0">
                <a:solidFill>
                  <a:schemeClr val="tx2"/>
                </a:solidFill>
                <a:latin typeface="+mn-lt"/>
              </a:rPr>
              <a:t>(hacia fuera de la empresa)</a:t>
            </a:r>
            <a:endParaRPr lang="es-ES" altLang="es-ES" b="1" i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57390" name="Text Box 14"/>
          <p:cNvSpPr txBox="1">
            <a:spLocks noChangeArrowheads="1"/>
          </p:cNvSpPr>
          <p:nvPr/>
        </p:nvSpPr>
        <p:spPr bwMode="auto">
          <a:xfrm>
            <a:off x="2803924" y="2514601"/>
            <a:ext cx="1820465" cy="369332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s-MX" b="1" i="1">
                <a:solidFill>
                  <a:schemeClr val="bg1"/>
                </a:solidFill>
                <a:latin typeface="Times New Roman" pitchFamily="18" charset="0"/>
              </a:rPr>
              <a:t>Target</a:t>
            </a:r>
            <a:endParaRPr lang="es-ES" b="1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AR" altLang="es-ES" dirty="0">
                <a:solidFill>
                  <a:schemeClr val="tx2"/>
                </a:solidFill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422010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chemeClr val="tx2"/>
                </a:solidFill>
              </a:rPr>
              <a:t>Preguntas de comprobación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 smtClean="0">
                <a:solidFill>
                  <a:schemeClr val="tx2"/>
                </a:solidFill>
              </a:rPr>
              <a:t>¿Para </a:t>
            </a:r>
            <a:r>
              <a:rPr lang="es-ES" sz="2400" dirty="0">
                <a:solidFill>
                  <a:schemeClr val="tx2"/>
                </a:solidFill>
              </a:rPr>
              <a:t>qué se realiza un estudio de mercado?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¿Cuáles son las variables necesarias para segmentar un </a:t>
            </a:r>
            <a:r>
              <a:rPr lang="es-ES" sz="2400" dirty="0" smtClean="0">
                <a:solidFill>
                  <a:schemeClr val="tx2"/>
                </a:solidFill>
              </a:rPr>
              <a:t>mercado</a:t>
            </a:r>
            <a:r>
              <a:rPr lang="es-ES" sz="2400" dirty="0">
                <a:solidFill>
                  <a:schemeClr val="tx2"/>
                </a:solidFill>
              </a:rPr>
              <a:t>?  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Mencione los tipos de posicionamiento estudiados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¿Qué factores influyen en el posicionamiento de un producto?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¿Qué es una ventaja competitiva?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¿Por qué es necesario posicionar un producto en el mercado?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5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Estudio Independiente 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11560" y="1196752"/>
            <a:ext cx="8023225" cy="4464496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b="1" dirty="0" smtClean="0">
                <a:solidFill>
                  <a:schemeClr val="tx2"/>
                </a:solidFill>
              </a:rPr>
              <a:t>I. </a:t>
            </a:r>
            <a:r>
              <a:rPr lang="es-ES" sz="2000" b="1" dirty="0">
                <a:solidFill>
                  <a:schemeClr val="tx2"/>
                </a:solidFill>
              </a:rPr>
              <a:t>Contesta las siguientes preguntas.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Define </a:t>
            </a:r>
            <a:r>
              <a:rPr lang="es-ES" sz="2000" dirty="0">
                <a:solidFill>
                  <a:schemeClr val="tx2"/>
                </a:solidFill>
              </a:rPr>
              <a:t>el concepto macroentorno o macro ambiente.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Explica </a:t>
            </a:r>
            <a:r>
              <a:rPr lang="es-ES" sz="2000" dirty="0">
                <a:solidFill>
                  <a:schemeClr val="tx2"/>
                </a:solidFill>
              </a:rPr>
              <a:t>la importancia de analizar el ambiente económico que influye en la empresa.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Explica </a:t>
            </a:r>
            <a:r>
              <a:rPr lang="es-ES" sz="2000" dirty="0">
                <a:solidFill>
                  <a:schemeClr val="tx2"/>
                </a:solidFill>
              </a:rPr>
              <a:t>la importancia de analizar los aspectos demográficos que influyen en la empresa.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Define </a:t>
            </a:r>
            <a:r>
              <a:rPr lang="es-ES" sz="2000" dirty="0">
                <a:solidFill>
                  <a:schemeClr val="tx2"/>
                </a:solidFill>
              </a:rPr>
              <a:t>el concepto de microentorno.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Explica </a:t>
            </a:r>
            <a:r>
              <a:rPr lang="es-ES" sz="2000" dirty="0">
                <a:solidFill>
                  <a:schemeClr val="tx2"/>
                </a:solidFill>
              </a:rPr>
              <a:t>la importancia de los proveedores e intermediarios para una empresa.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¿</a:t>
            </a:r>
            <a:r>
              <a:rPr lang="es-ES" sz="2000" dirty="0">
                <a:solidFill>
                  <a:schemeClr val="tx2"/>
                </a:solidFill>
              </a:rPr>
              <a:t>Qué pasaría si el área de mercadotecnia no tuviera relación con otras áreas funcionales de una empresa?</a:t>
            </a: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0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1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Estudio Independiente 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11560" y="1196752"/>
            <a:ext cx="8023225" cy="5184576"/>
          </a:xfrm>
        </p:spPr>
        <p:txBody>
          <a:bodyPr/>
          <a:lstStyle/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7. Supongamos </a:t>
            </a:r>
            <a:r>
              <a:rPr lang="es-ES" sz="1600" dirty="0">
                <a:solidFill>
                  <a:schemeClr val="tx2"/>
                </a:solidFill>
              </a:rPr>
              <a:t>que en el sector de la telefonía móvil  se vendieron en España  124.000 teléfonos integrados en el automóvil de los cuales 92.000 corresponden a  ventas de la multinacional ASA ¿Cuál será la cuota de mercado de ASA?</a:t>
            </a:r>
          </a:p>
          <a:p>
            <a:pPr marL="0" lvl="0" indent="0" algn="just">
              <a:buClr>
                <a:schemeClr val="tx2"/>
              </a:buClr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A</a:t>
            </a:r>
            <a:r>
              <a:rPr lang="es-ES" sz="1600" dirty="0">
                <a:solidFill>
                  <a:schemeClr val="tx2"/>
                </a:solidFill>
              </a:rPr>
              <a:t>: 92% ................... ........................................ [  ]</a:t>
            </a:r>
          </a:p>
          <a:p>
            <a:pPr marL="0" lvl="0" indent="0" algn="just">
              <a:buClr>
                <a:schemeClr val="tx2"/>
              </a:buClr>
              <a:buNone/>
            </a:pPr>
            <a:r>
              <a:rPr lang="es-ES" sz="1600" dirty="0">
                <a:solidFill>
                  <a:schemeClr val="tx2"/>
                </a:solidFill>
              </a:rPr>
              <a:t>B: 80,2%................... ...................................... [  ]</a:t>
            </a:r>
          </a:p>
          <a:p>
            <a:pPr marL="0" lvl="0" indent="0" algn="just">
              <a:buClr>
                <a:schemeClr val="tx2"/>
              </a:buClr>
              <a:buNone/>
            </a:pPr>
            <a:r>
              <a:rPr lang="es-ES" sz="1600" dirty="0">
                <a:solidFill>
                  <a:schemeClr val="tx2"/>
                </a:solidFill>
              </a:rPr>
              <a:t>C: 76%................... ......................................... [  ]</a:t>
            </a:r>
          </a:p>
          <a:p>
            <a:pPr marL="0" lvl="0" indent="0" algn="just">
              <a:buClr>
                <a:schemeClr val="tx2"/>
              </a:buClr>
              <a:buNone/>
            </a:pPr>
            <a:r>
              <a:rPr lang="es-ES" sz="1600" dirty="0">
                <a:solidFill>
                  <a:schemeClr val="tx2"/>
                </a:solidFill>
              </a:rPr>
              <a:t>D: 74,19%................... .................................... [  </a:t>
            </a:r>
            <a:r>
              <a:rPr lang="es-ES" sz="1600" dirty="0" smtClean="0">
                <a:solidFill>
                  <a:schemeClr val="tx2"/>
                </a:solidFill>
              </a:rPr>
              <a:t>]</a:t>
            </a:r>
          </a:p>
          <a:p>
            <a:pPr marL="0" lvl="0" indent="0" algn="just">
              <a:buClr>
                <a:schemeClr val="tx2"/>
              </a:buClr>
              <a:buNone/>
            </a:pPr>
            <a:endParaRPr lang="es-ES" sz="16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8. Los </a:t>
            </a:r>
            <a:r>
              <a:rPr lang="es-ES" sz="1600" dirty="0">
                <a:solidFill>
                  <a:schemeClr val="tx2"/>
                </a:solidFill>
              </a:rPr>
              <a:t>siguientes concesionarios han vendido un total de 1 500 </a:t>
            </a:r>
            <a:r>
              <a:rPr lang="es-ES" sz="1600" dirty="0" smtClean="0">
                <a:solidFill>
                  <a:schemeClr val="tx2"/>
                </a:solidFill>
              </a:rPr>
              <a:t>automóviles </a:t>
            </a:r>
            <a:r>
              <a:rPr lang="es-ES" sz="1600" dirty="0">
                <a:solidFill>
                  <a:schemeClr val="tx2"/>
                </a:solidFill>
              </a:rPr>
              <a:t>en Uruguay, distribuidos de la siguiente manera</a:t>
            </a:r>
            <a:r>
              <a:rPr lang="es-ES" sz="1600" dirty="0" smtClean="0">
                <a:solidFill>
                  <a:schemeClr val="tx2"/>
                </a:solidFill>
              </a:rPr>
              <a:t>.</a:t>
            </a:r>
          </a:p>
          <a:p>
            <a:pPr marL="0" indent="0" algn="just">
              <a:buNone/>
            </a:pPr>
            <a:endParaRPr lang="es-ES" sz="1600" dirty="0">
              <a:solidFill>
                <a:schemeClr val="tx2"/>
              </a:solidFill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209762"/>
              </p:ext>
            </p:extLst>
          </p:nvPr>
        </p:nvGraphicFramePr>
        <p:xfrm>
          <a:off x="826769" y="4372238"/>
          <a:ext cx="6868616" cy="1433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Documento" r:id="rId3" imgW="6120457" imgH="1347528" progId="Word.Document.12">
                  <p:embed/>
                </p:oleObj>
              </mc:Choice>
              <mc:Fallback>
                <p:oleObj name="Documento" r:id="rId3" imgW="6120457" imgH="13475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6769" y="4372238"/>
                        <a:ext cx="6868616" cy="14330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ángulo 6"/>
          <p:cNvSpPr/>
          <p:nvPr/>
        </p:nvSpPr>
        <p:spPr>
          <a:xfrm>
            <a:off x="827584" y="5724545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tx2"/>
                </a:solidFill>
                <a:latin typeface="+mn-lt"/>
              </a:rPr>
              <a:t>a) ¿Calcular la cuota de mercado?</a:t>
            </a:r>
          </a:p>
          <a:p>
            <a:r>
              <a:rPr lang="es-ES" sz="1600" dirty="0">
                <a:solidFill>
                  <a:schemeClr val="tx2"/>
                </a:solidFill>
                <a:latin typeface="+mn-lt"/>
              </a:rPr>
              <a:t>b) ¿Qué concesionario será el líder del sector?</a:t>
            </a:r>
          </a:p>
        </p:txBody>
      </p:sp>
    </p:spTree>
    <p:extLst>
      <p:ext uri="{BB962C8B-B14F-4D97-AF65-F5344CB8AC3E}">
        <p14:creationId xmlns:p14="http://schemas.microsoft.com/office/powerpoint/2010/main" val="161504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Estudio Independiente 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980728"/>
            <a:ext cx="7848872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9. </a:t>
            </a:r>
            <a:r>
              <a:rPr lang="es-ES" sz="1600" dirty="0">
                <a:solidFill>
                  <a:schemeClr val="tx2"/>
                </a:solidFill>
              </a:rPr>
              <a:t>¿Para qué se realiza un estudio de mercado</a:t>
            </a:r>
            <a:r>
              <a:rPr lang="es-ES" sz="1600" dirty="0" smtClean="0">
                <a:solidFill>
                  <a:schemeClr val="tx2"/>
                </a:solidFill>
              </a:rPr>
              <a:t>?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10. ¿Cuáles </a:t>
            </a:r>
            <a:r>
              <a:rPr lang="es-ES" sz="1600" dirty="0">
                <a:solidFill>
                  <a:schemeClr val="tx2"/>
                </a:solidFill>
              </a:rPr>
              <a:t>son los pasos fundamentales para </a:t>
            </a:r>
            <a:r>
              <a:rPr lang="es-ES" sz="1600" dirty="0" smtClean="0">
                <a:solidFill>
                  <a:schemeClr val="tx2"/>
                </a:solidFill>
              </a:rPr>
              <a:t>realizar un estudio de mercado?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11. Cuáles </a:t>
            </a:r>
            <a:r>
              <a:rPr lang="es-ES" sz="1600" dirty="0">
                <a:solidFill>
                  <a:schemeClr val="tx2"/>
                </a:solidFill>
              </a:rPr>
              <a:t>son los métodos para realizar una investigación de mercado?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12. </a:t>
            </a:r>
            <a:r>
              <a:rPr lang="es-ES" sz="1600" dirty="0">
                <a:solidFill>
                  <a:schemeClr val="tx2"/>
                </a:solidFill>
              </a:rPr>
              <a:t>¿Cuáles son las variables necesarias para segmentar un </a:t>
            </a:r>
            <a:r>
              <a:rPr lang="es-ES" sz="1600" dirty="0" smtClean="0">
                <a:solidFill>
                  <a:schemeClr val="tx2"/>
                </a:solidFill>
              </a:rPr>
              <a:t>mercado?  </a:t>
            </a:r>
            <a:endParaRPr lang="es-ES" sz="16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13. </a:t>
            </a:r>
            <a:r>
              <a:rPr lang="es-ES" sz="1600" dirty="0">
                <a:solidFill>
                  <a:schemeClr val="tx2"/>
                </a:solidFill>
              </a:rPr>
              <a:t>Mencione los tipos de posicionamiento estudiados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14. </a:t>
            </a:r>
            <a:r>
              <a:rPr lang="es-ES" sz="1600" dirty="0">
                <a:solidFill>
                  <a:schemeClr val="tx2"/>
                </a:solidFill>
              </a:rPr>
              <a:t>¿Qué factores influyen en el posicionamiento de un producto?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15. </a:t>
            </a:r>
            <a:r>
              <a:rPr lang="es-ES" sz="1600" dirty="0">
                <a:solidFill>
                  <a:schemeClr val="tx2"/>
                </a:solidFill>
              </a:rPr>
              <a:t>¿Por qué es necesario posicionar un producto en el mercado?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16. </a:t>
            </a:r>
            <a:r>
              <a:rPr lang="es-ES" sz="1600" dirty="0">
                <a:solidFill>
                  <a:schemeClr val="tx2"/>
                </a:solidFill>
              </a:rPr>
              <a:t>Define los conceptos segmentos de mercado y variables de segmentación.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17. </a:t>
            </a:r>
            <a:r>
              <a:rPr lang="es-ES" sz="1600" dirty="0">
                <a:solidFill>
                  <a:schemeClr val="tx2"/>
                </a:solidFill>
              </a:rPr>
              <a:t>Explica por qué la segmentación demográfica es tan usada para segmentar los mercados.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18. </a:t>
            </a:r>
            <a:r>
              <a:rPr lang="es-ES" sz="1600" dirty="0">
                <a:solidFill>
                  <a:schemeClr val="tx2"/>
                </a:solidFill>
              </a:rPr>
              <a:t>Explica por qué la segmentación </a:t>
            </a:r>
            <a:r>
              <a:rPr lang="es-ES" sz="1600" dirty="0" err="1">
                <a:solidFill>
                  <a:schemeClr val="tx2"/>
                </a:solidFill>
              </a:rPr>
              <a:t>psicográfica</a:t>
            </a:r>
            <a:r>
              <a:rPr lang="es-ES" sz="1600" dirty="0">
                <a:solidFill>
                  <a:schemeClr val="tx2"/>
                </a:solidFill>
              </a:rPr>
              <a:t> aporta mucho conocimiento sobre el comportamiento del consumidor a una organización.</a:t>
            </a:r>
          </a:p>
          <a:p>
            <a:pPr marL="0" indent="0" algn="just">
              <a:buNone/>
            </a:pPr>
            <a:r>
              <a:rPr lang="es-ES" sz="1600" dirty="0" smtClean="0">
                <a:solidFill>
                  <a:schemeClr val="tx2"/>
                </a:solidFill>
              </a:rPr>
              <a:t>19. </a:t>
            </a:r>
            <a:r>
              <a:rPr lang="es-ES" sz="1600" dirty="0">
                <a:solidFill>
                  <a:schemeClr val="tx2"/>
                </a:solidFill>
              </a:rPr>
              <a:t>Describe en qué consiste la estrategia no diferenciada, estrategia concentrada y estrategia de segmentos múltiples y proporciona un ejemplo para cada una.</a:t>
            </a:r>
          </a:p>
          <a:p>
            <a:pPr marL="0" indent="0" algn="just">
              <a:buNone/>
            </a:pPr>
            <a:endParaRPr lang="es-E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chemeClr val="tx2"/>
                </a:solidFill>
              </a:rPr>
              <a:t>Motivación próxima clase: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988840"/>
            <a:ext cx="4886368" cy="1912243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En la próxima conferencia se </a:t>
            </a:r>
            <a:r>
              <a:rPr lang="es-ES" dirty="0" smtClean="0">
                <a:solidFill>
                  <a:schemeClr val="tx2"/>
                </a:solidFill>
              </a:rPr>
              <a:t>definirán </a:t>
            </a:r>
            <a:r>
              <a:rPr lang="es-ES" dirty="0" smtClean="0">
                <a:solidFill>
                  <a:schemeClr val="tx2"/>
                </a:solidFill>
              </a:rPr>
              <a:t>las 4P´s del marketing mix.</a:t>
            </a:r>
          </a:p>
          <a:p>
            <a:pPr marL="0" indent="0" algn="just">
              <a:buNone/>
            </a:pPr>
            <a:r>
              <a:rPr lang="es-ES" dirty="0" smtClean="0">
                <a:solidFill>
                  <a:schemeClr val="tx2"/>
                </a:solidFill>
              </a:rPr>
              <a:t> </a:t>
            </a: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5" name="Picture 43" descr="D:\frida25814\facultad\2015\imagenes para ppt\uhu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69" y="1264940"/>
            <a:ext cx="2892455" cy="2380084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6257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124744"/>
            <a:ext cx="8023225" cy="492125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es-ES" b="1" dirty="0">
                <a:solidFill>
                  <a:schemeClr val="tx2"/>
                </a:solidFill>
              </a:rPr>
              <a:t>Saber investigar es un deber de todo estudiante universitario. Un verdadero universitario no es aquel que aprueba un curso y obtiene un título, sino aquel que se dedica a investigar. La vida universitaria es investigación. Quien no investiga vuelve sus conocimientos obsoletos en poco tiempo. </a:t>
            </a:r>
            <a:endParaRPr lang="es-ES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  <a:p>
            <a:pPr marL="0" indent="0" algn="r">
              <a:buNone/>
            </a:pPr>
            <a:r>
              <a:rPr lang="es-ES" b="1" dirty="0">
                <a:solidFill>
                  <a:schemeClr val="tx2"/>
                </a:solidFill>
              </a:rPr>
              <a:t>Casasola, W</a:t>
            </a: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6" name="Picture 7" descr="D:\frida25814\facultad\2015\imagenes para ppt\oi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1829584" cy="144016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5" descr="D:\frida25814\facultad\2015\imagenes para ppt\x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8"/>
          <a:stretch>
            <a:fillRect/>
          </a:stretch>
        </p:blipFill>
        <p:spPr bwMode="auto">
          <a:xfrm>
            <a:off x="7524328" y="100153"/>
            <a:ext cx="1326481" cy="100811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5174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4" y="2420888"/>
            <a:ext cx="2036204" cy="1766314"/>
          </a:xfrm>
          <a:prstGeom prst="rect">
            <a:avLst/>
          </a:prstGeom>
        </p:spPr>
      </p:pic>
      <p:pic>
        <p:nvPicPr>
          <p:cNvPr id="11" name="Imagen 10" descr="D:\Imagenes mias\1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402880" y="4729713"/>
            <a:ext cx="2226348" cy="1530239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821496"/>
            <a:ext cx="5791200" cy="19345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 smtClean="0">
                <a:solidFill>
                  <a:schemeClr val="tx2"/>
                </a:solidFill>
              </a:rPr>
              <a:t>OPTATIVA II</a:t>
            </a:r>
            <a:br>
              <a:rPr lang="en-US" altLang="es-ES" sz="3200" dirty="0" smtClean="0">
                <a:solidFill>
                  <a:schemeClr val="tx2"/>
                </a:solidFill>
              </a:rPr>
            </a:br>
            <a:r>
              <a:rPr lang="en-US" altLang="es-ES" sz="3200" dirty="0" smtClean="0">
                <a:solidFill>
                  <a:schemeClr val="tx2"/>
                </a:solidFill>
              </a:rPr>
              <a:t>MARKETING </a:t>
            </a:r>
            <a:endParaRPr lang="en-US" altLang="es-ES" sz="32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7990" y="4845568"/>
            <a:ext cx="6563816" cy="457200"/>
          </a:xfrm>
        </p:spPr>
        <p:txBody>
          <a:bodyPr/>
          <a:lstStyle/>
          <a:p>
            <a:r>
              <a:rPr lang="en-US" altLang="es-ES" dirty="0">
                <a:solidFill>
                  <a:schemeClr val="tx2"/>
                </a:solidFill>
              </a:rPr>
              <a:t>MSc. Beatriz </a:t>
            </a:r>
            <a:r>
              <a:rPr lang="es-ES" altLang="es-ES" dirty="0">
                <a:solidFill>
                  <a:schemeClr val="tx2"/>
                </a:solidFill>
              </a:rPr>
              <a:t>Fernández</a:t>
            </a:r>
            <a:r>
              <a:rPr lang="en-US" altLang="es-ES" dirty="0">
                <a:solidFill>
                  <a:schemeClr val="tx2"/>
                </a:solidFill>
              </a:rPr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72819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2</a:t>
            </a:r>
            <a:r>
              <a:rPr lang="es-ES" b="1" dirty="0" smtClean="0">
                <a:solidFill>
                  <a:schemeClr val="tx2"/>
                </a:solidFill>
              </a:rPr>
              <a:t>CURSO: 2026/2027</a:t>
            </a:r>
            <a:endParaRPr lang="es-E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gray">
          <a:xfrm>
            <a:off x="1758427" y="4290412"/>
            <a:ext cx="656381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s-ES" dirty="0" smtClean="0">
                <a:solidFill>
                  <a:schemeClr val="tx2"/>
                </a:solidFill>
              </a:rPr>
              <a:t>PROGRAMA CICLO CORTO AUDITORÍA</a:t>
            </a:r>
            <a:endParaRPr lang="en-US" altLang="es-ES" dirty="0">
              <a:solidFill>
                <a:schemeClr val="tx2"/>
              </a:solidFill>
            </a:endParaRPr>
          </a:p>
        </p:txBody>
      </p:sp>
      <p:pic>
        <p:nvPicPr>
          <p:cNvPr id="8" name="Imagen 7" descr="D:\Imagenes mias\12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706">
            <a:off x="724403" y="591094"/>
            <a:ext cx="1955600" cy="144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1" descr="D:\frida25814\facultad\2015\imagenes para ppt\plan..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420">
            <a:off x="6353092" y="2629233"/>
            <a:ext cx="2197996" cy="161298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Imagen 9" descr="D:\Imagenes mias\M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952">
            <a:off x="776756" y="4721773"/>
            <a:ext cx="2410386" cy="15889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4 CuadroTexto"/>
          <p:cNvSpPr txBox="1"/>
          <p:nvPr/>
        </p:nvSpPr>
        <p:spPr bwMode="auto">
          <a:xfrm>
            <a:off x="2683132" y="523211"/>
            <a:ext cx="5868674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b="1" dirty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FACULTAD DE </a:t>
            </a:r>
            <a:r>
              <a:rPr lang="es-ES" sz="2400" b="1" dirty="0" smtClean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CIENCIAS AGROPECUARIAS, TÉCNICAS Y ECONÓMICAS</a:t>
            </a:r>
            <a:endParaRPr lang="es-ES" sz="2400" b="1" dirty="0">
              <a:ln w="0"/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1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1776</TotalTime>
  <Words>3101</Words>
  <Application>Microsoft Office PowerPoint</Application>
  <PresentationFormat>Presentación en pantalla (4:3)</PresentationFormat>
  <Paragraphs>466</Paragraphs>
  <Slides>44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7" baseType="lpstr">
      <vt:lpstr>MS PGothic</vt:lpstr>
      <vt:lpstr>MS PGothic</vt:lpstr>
      <vt:lpstr>Arial</vt:lpstr>
      <vt:lpstr>Calibri</vt:lpstr>
      <vt:lpstr>Cambria Math</vt:lpstr>
      <vt:lpstr>HandelGotDLig</vt:lpstr>
      <vt:lpstr>Monotype Sorts</vt:lpstr>
      <vt:lpstr>Tahoma</vt:lpstr>
      <vt:lpstr>Times New Roman</vt:lpstr>
      <vt:lpstr>Verdana</vt:lpstr>
      <vt:lpstr>Wingdings</vt:lpstr>
      <vt:lpstr>sample</vt:lpstr>
      <vt:lpstr>Documento de Microsoft Word</vt:lpstr>
      <vt:lpstr>OPTATIVA II MARKETING </vt:lpstr>
      <vt:lpstr>Presentación de PowerPoint</vt:lpstr>
      <vt:lpstr>CONFERENCIA No. 2</vt:lpstr>
      <vt:lpstr>Objetivos</vt:lpstr>
      <vt:lpstr>Factores medioambientales </vt:lpstr>
      <vt:lpstr>Factores medioambientales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Tamaño del mercado </vt:lpstr>
      <vt:lpstr> Tamaño del mercado </vt:lpstr>
      <vt:lpstr> Cuota de mercado </vt:lpstr>
      <vt:lpstr>Presentación de PowerPoint</vt:lpstr>
      <vt:lpstr> Investigación de mercado</vt:lpstr>
      <vt:lpstr> Investigación de mercado</vt:lpstr>
      <vt:lpstr>Presentación de PowerPoint</vt:lpstr>
      <vt:lpstr>Pasos para la segmentación de mercados </vt:lpstr>
      <vt:lpstr>Presentación de PowerPoint</vt:lpstr>
      <vt:lpstr>Presentación de PowerPoint</vt:lpstr>
      <vt:lpstr>Presentación de PowerPoint</vt:lpstr>
      <vt:lpstr>Presentación de PowerPoint</vt:lpstr>
      <vt:lpstr>Segmentación psicográfica  </vt:lpstr>
      <vt:lpstr>Presentación de PowerPoint</vt:lpstr>
      <vt:lpstr>Presentación de PowerPoint</vt:lpstr>
      <vt:lpstr>DEFINICIÓN</vt:lpstr>
      <vt:lpstr>TIPOS DE POSICIONAMIENTO</vt:lpstr>
      <vt:lpstr>El posicionamiento o Top of min</vt:lpstr>
      <vt:lpstr>DIFERENCIACIÓN</vt:lpstr>
      <vt:lpstr>Dimensiones para diferenciar la oferta</vt:lpstr>
      <vt:lpstr>Dimensiones para diferenciar la oferta:</vt:lpstr>
      <vt:lpstr>DIFERENCIACIÓN</vt:lpstr>
      <vt:lpstr>Bibliografía Básica</vt:lpstr>
      <vt:lpstr> El Marketing tiene un modelo mediante el cual debe implementarse:  </vt:lpstr>
      <vt:lpstr>Preguntas de comprobación </vt:lpstr>
      <vt:lpstr>Estudio Independiente </vt:lpstr>
      <vt:lpstr>Estudio Independiente </vt:lpstr>
      <vt:lpstr>Estudio Independiente </vt:lpstr>
      <vt:lpstr>Motivación próxima clase:</vt:lpstr>
      <vt:lpstr>Presentación de PowerPoint</vt:lpstr>
      <vt:lpstr>OPTATIVA II MARKETING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OPERATIVA</dc:title>
  <dc:creator>Pavilion dv7</dc:creator>
  <cp:lastModifiedBy>Beatriz Fernandez</cp:lastModifiedBy>
  <cp:revision>166</cp:revision>
  <dcterms:created xsi:type="dcterms:W3CDTF">2019-11-05T13:28:43Z</dcterms:created>
  <dcterms:modified xsi:type="dcterms:W3CDTF">2026-09-14T03:26:05Z</dcterms:modified>
</cp:coreProperties>
</file>