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29" r:id="rId2"/>
    <p:sldId id="328" r:id="rId3"/>
    <p:sldId id="312" r:id="rId4"/>
    <p:sldId id="315" r:id="rId5"/>
    <p:sldId id="400" r:id="rId6"/>
    <p:sldId id="420" r:id="rId7"/>
    <p:sldId id="401" r:id="rId8"/>
    <p:sldId id="422" r:id="rId9"/>
    <p:sldId id="421" r:id="rId10"/>
    <p:sldId id="404" r:id="rId11"/>
    <p:sldId id="406" r:id="rId12"/>
    <p:sldId id="403" r:id="rId13"/>
    <p:sldId id="402" r:id="rId14"/>
    <p:sldId id="405" r:id="rId15"/>
    <p:sldId id="407" r:id="rId16"/>
    <p:sldId id="408" r:id="rId17"/>
    <p:sldId id="429" r:id="rId18"/>
    <p:sldId id="430" r:id="rId19"/>
    <p:sldId id="431" r:id="rId20"/>
    <p:sldId id="423" r:id="rId21"/>
    <p:sldId id="425" r:id="rId22"/>
    <p:sldId id="409" r:id="rId23"/>
    <p:sldId id="410" r:id="rId24"/>
    <p:sldId id="426" r:id="rId25"/>
    <p:sldId id="427" r:id="rId26"/>
    <p:sldId id="411" r:id="rId27"/>
    <p:sldId id="424" r:id="rId28"/>
    <p:sldId id="412" r:id="rId29"/>
    <p:sldId id="413" r:id="rId30"/>
    <p:sldId id="440" r:id="rId31"/>
    <p:sldId id="414" r:id="rId32"/>
    <p:sldId id="416" r:id="rId33"/>
    <p:sldId id="432" r:id="rId34"/>
    <p:sldId id="417" r:id="rId35"/>
    <p:sldId id="418" r:id="rId36"/>
    <p:sldId id="433" r:id="rId37"/>
    <p:sldId id="434" r:id="rId38"/>
    <p:sldId id="435" r:id="rId39"/>
    <p:sldId id="441" r:id="rId40"/>
    <p:sldId id="436" r:id="rId41"/>
    <p:sldId id="399" r:id="rId42"/>
    <p:sldId id="396" r:id="rId43"/>
    <p:sldId id="437" r:id="rId44"/>
    <p:sldId id="438" r:id="rId45"/>
    <p:sldId id="352" r:id="rId46"/>
    <p:sldId id="307" r:id="rId47"/>
    <p:sldId id="309" r:id="rId48"/>
    <p:sldId id="354" r:id="rId49"/>
    <p:sldId id="355" r:id="rId5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73BF"/>
    <a:srgbClr val="FCC69E"/>
    <a:srgbClr val="FD77F7"/>
    <a:srgbClr val="11F606"/>
    <a:srgbClr val="FCF0DA"/>
    <a:srgbClr val="2C4881"/>
    <a:srgbClr val="425972"/>
    <a:srgbClr val="113F71"/>
    <a:srgbClr val="FBFB15"/>
    <a:srgbClr val="A5A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FD4443E-F989-4FC4-A0C8-D5A2AF1F390B}" styleName="Estilo oscuro 1 - Énfasi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37" autoAdjust="0"/>
    <p:restoredTop sz="94660" autoAdjust="0"/>
  </p:normalViewPr>
  <p:slideViewPr>
    <p:cSldViewPr>
      <p:cViewPr varScale="1">
        <p:scale>
          <a:sx n="56" d="100"/>
          <a:sy n="56" d="100"/>
        </p:scale>
        <p:origin x="7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B8867-C2AD-486A-896E-DF7052D3778A}" type="datetimeFigureOut">
              <a:rPr lang="es-ES" smtClean="0"/>
              <a:t>17/09/2026</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403CE-5961-4668-8029-0835D00ABF2E}" type="slidenum">
              <a:rPr lang="es-ES" smtClean="0"/>
              <a:t>‹Nº›</a:t>
            </a:fld>
            <a:endParaRPr lang="es-ES"/>
          </a:p>
        </p:txBody>
      </p:sp>
    </p:spTree>
    <p:extLst>
      <p:ext uri="{BB962C8B-B14F-4D97-AF65-F5344CB8AC3E}">
        <p14:creationId xmlns:p14="http://schemas.microsoft.com/office/powerpoint/2010/main" val="2895903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ES" smtClean="0">
              <a:latin typeface="Arial" panose="020B0604020202020204" pitchFamily="34" charset="0"/>
            </a:endParaRPr>
          </a:p>
        </p:txBody>
      </p:sp>
      <p:sp>
        <p:nvSpPr>
          <p:cNvPr id="71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5E217D2-F309-45EE-B71D-D314CE18974B}" type="slidenum">
              <a:rPr lang="es-CO" altLang="es-ES"/>
              <a:pPr eaLnBrk="1" hangingPunct="1"/>
              <a:t>42</a:t>
            </a:fld>
            <a:endParaRPr lang="es-CO" altLang="es-ES"/>
          </a:p>
        </p:txBody>
      </p:sp>
    </p:spTree>
    <p:extLst>
      <p:ext uri="{BB962C8B-B14F-4D97-AF65-F5344CB8AC3E}">
        <p14:creationId xmlns:p14="http://schemas.microsoft.com/office/powerpoint/2010/main" val="3136189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ES" smtClean="0">
              <a:latin typeface="Arial" panose="020B0604020202020204" pitchFamily="34" charset="0"/>
            </a:endParaRPr>
          </a:p>
        </p:txBody>
      </p:sp>
      <p:sp>
        <p:nvSpPr>
          <p:cNvPr id="71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5E217D2-F309-45EE-B71D-D314CE18974B}" type="slidenum">
              <a:rPr lang="es-CO" altLang="es-ES"/>
              <a:pPr eaLnBrk="1" hangingPunct="1"/>
              <a:t>43</a:t>
            </a:fld>
            <a:endParaRPr lang="es-CO" altLang="es-ES"/>
          </a:p>
        </p:txBody>
      </p:sp>
    </p:spTree>
    <p:extLst>
      <p:ext uri="{BB962C8B-B14F-4D97-AF65-F5344CB8AC3E}">
        <p14:creationId xmlns:p14="http://schemas.microsoft.com/office/powerpoint/2010/main" val="3107974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ES" smtClean="0">
              <a:latin typeface="Arial" panose="020B0604020202020204" pitchFamily="34" charset="0"/>
            </a:endParaRPr>
          </a:p>
        </p:txBody>
      </p:sp>
      <p:sp>
        <p:nvSpPr>
          <p:cNvPr id="71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5E217D2-F309-45EE-B71D-D314CE18974B}" type="slidenum">
              <a:rPr lang="es-CO" altLang="es-ES"/>
              <a:pPr eaLnBrk="1" hangingPunct="1"/>
              <a:t>44</a:t>
            </a:fld>
            <a:endParaRPr lang="es-CO" altLang="es-ES"/>
          </a:p>
        </p:txBody>
      </p:sp>
    </p:spTree>
    <p:extLst>
      <p:ext uri="{BB962C8B-B14F-4D97-AF65-F5344CB8AC3E}">
        <p14:creationId xmlns:p14="http://schemas.microsoft.com/office/powerpoint/2010/main" val="3506195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White">
      <p:bgPr>
        <a:solidFill>
          <a:schemeClr val="bg1"/>
        </a:solidFill>
        <a:effectLst/>
      </p:bgPr>
    </p:bg>
    <p:spTree>
      <p:nvGrpSpPr>
        <p:cNvPr id="1" name=""/>
        <p:cNvGrpSpPr/>
        <p:nvPr/>
      </p:nvGrpSpPr>
      <p:grpSpPr>
        <a:xfrm>
          <a:off x="0" y="0"/>
          <a:ext cx="0" cy="0"/>
          <a:chOff x="0" y="0"/>
          <a:chExt cx="0" cy="0"/>
        </a:xfrm>
      </p:grpSpPr>
      <p:sp>
        <p:nvSpPr>
          <p:cNvPr id="3150" name="Rectangle 78"/>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74" name="Rectangle 2"/>
          <p:cNvSpPr>
            <a:spLocks noGrp="1" noChangeArrowheads="1"/>
          </p:cNvSpPr>
          <p:nvPr>
            <p:ph type="ctrTitle"/>
          </p:nvPr>
        </p:nvSpPr>
        <p:spPr>
          <a:xfrm>
            <a:off x="1752600" y="2057400"/>
            <a:ext cx="5791200" cy="1698625"/>
          </a:xfrm>
        </p:spPr>
        <p:txBody>
          <a:bodyPr/>
          <a:lstStyle>
            <a:lvl1pPr algn="ctr">
              <a:defRPr sz="3600"/>
            </a:lvl1pPr>
          </a:lstStyle>
          <a:p>
            <a:pPr lvl="0"/>
            <a:r>
              <a:rPr lang="es-ES" altLang="es-ES" noProof="0"/>
              <a:t>Haga clic para modificar el estilo de título del patrón</a:t>
            </a:r>
            <a:endParaRPr lang="en-US" altLang="es-ES" noProof="0"/>
          </a:p>
        </p:txBody>
      </p:sp>
      <p:sp>
        <p:nvSpPr>
          <p:cNvPr id="3075" name="Rectangle 3"/>
          <p:cNvSpPr>
            <a:spLocks noGrp="1" noChangeArrowheads="1"/>
          </p:cNvSpPr>
          <p:nvPr>
            <p:ph type="subTitle" idx="1"/>
          </p:nvPr>
        </p:nvSpPr>
        <p:spPr>
          <a:xfrm>
            <a:off x="1752600" y="3990975"/>
            <a:ext cx="5791200" cy="457200"/>
          </a:xfrm>
        </p:spPr>
        <p:txBody>
          <a:bodyPr/>
          <a:lstStyle>
            <a:lvl1pPr marL="0" indent="0" algn="ctr">
              <a:buFont typeface="Wingdings" panose="05000000000000000000" pitchFamily="2" charset="2"/>
              <a:buNone/>
              <a:defRPr sz="1800" b="1"/>
            </a:lvl1pPr>
          </a:lstStyle>
          <a:p>
            <a:pPr lvl="0"/>
            <a:r>
              <a:rPr lang="es-ES" altLang="es-ES" noProof="0"/>
              <a:t>Haga clic para editar el estilo de subtítulo del patrón</a:t>
            </a:r>
            <a:endParaRPr lang="en-US" altLang="es-ES" noProof="0"/>
          </a:p>
        </p:txBody>
      </p:sp>
      <p:sp>
        <p:nvSpPr>
          <p:cNvPr id="3086" name="Text Box 14"/>
          <p:cNvSpPr txBox="1">
            <a:spLocks noChangeArrowheads="1"/>
          </p:cNvSpPr>
          <p:nvPr/>
        </p:nvSpPr>
        <p:spPr bwMode="gray">
          <a:xfrm>
            <a:off x="3886200" y="5715000"/>
            <a:ext cx="1612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800" b="1">
                <a:latin typeface="Verdana" panose="020B0604030504040204" pitchFamily="34" charset="0"/>
              </a:rPr>
              <a:t>LOGO</a:t>
            </a:r>
          </a:p>
        </p:txBody>
      </p:sp>
      <p:grpSp>
        <p:nvGrpSpPr>
          <p:cNvPr id="3103" name="Group 31"/>
          <p:cNvGrpSpPr>
            <a:grpSpLocks/>
          </p:cNvGrpSpPr>
          <p:nvPr/>
        </p:nvGrpSpPr>
        <p:grpSpPr bwMode="auto">
          <a:xfrm rot="421294">
            <a:off x="971550" y="692150"/>
            <a:ext cx="1871663" cy="1944688"/>
            <a:chOff x="521" y="482"/>
            <a:chExt cx="1134" cy="1142"/>
          </a:xfrm>
        </p:grpSpPr>
        <p:sp>
          <p:nvSpPr>
            <p:cNvPr id="3104" name="Oval 32"/>
            <p:cNvSpPr>
              <a:spLocks noChangeArrowheads="1"/>
            </p:cNvSpPr>
            <p:nvPr userDrawn="1"/>
          </p:nvSpPr>
          <p:spPr bwMode="gray">
            <a:xfrm rot="-128649">
              <a:off x="851" y="811"/>
              <a:ext cx="479" cy="494"/>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3105" name="Group 33"/>
            <p:cNvGrpSpPr>
              <a:grpSpLocks/>
            </p:cNvGrpSpPr>
            <p:nvPr userDrawn="1"/>
          </p:nvGrpSpPr>
          <p:grpSpPr bwMode="auto">
            <a:xfrm rot="56277">
              <a:off x="1311" y="1224"/>
              <a:ext cx="266" cy="218"/>
              <a:chOff x="3452" y="878"/>
              <a:chExt cx="402" cy="342"/>
            </a:xfrm>
          </p:grpSpPr>
          <p:sp>
            <p:nvSpPr>
              <p:cNvPr id="3106" name="Oval 3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7" name="Oval 3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8" name="Oval 3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09" name="Group 37"/>
            <p:cNvGrpSpPr>
              <a:grpSpLocks/>
            </p:cNvGrpSpPr>
            <p:nvPr userDrawn="1"/>
          </p:nvGrpSpPr>
          <p:grpSpPr bwMode="auto">
            <a:xfrm rot="-23983151">
              <a:off x="1390" y="942"/>
              <a:ext cx="265" cy="219"/>
              <a:chOff x="3452" y="878"/>
              <a:chExt cx="402" cy="342"/>
            </a:xfrm>
          </p:grpSpPr>
          <p:sp>
            <p:nvSpPr>
              <p:cNvPr id="3110" name="Oval 3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1" name="Oval 3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2" name="Oval 4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3" name="Group 41"/>
            <p:cNvGrpSpPr>
              <a:grpSpLocks/>
            </p:cNvGrpSpPr>
            <p:nvPr userDrawn="1"/>
          </p:nvGrpSpPr>
          <p:grpSpPr bwMode="auto">
            <a:xfrm rot="-4925197">
              <a:off x="1293" y="630"/>
              <a:ext cx="257" cy="226"/>
              <a:chOff x="3452" y="878"/>
              <a:chExt cx="402" cy="342"/>
            </a:xfrm>
          </p:grpSpPr>
          <p:sp>
            <p:nvSpPr>
              <p:cNvPr id="3114" name="Oval 4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5" name="Oval 4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6" name="Oval 4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7" name="Group 45"/>
            <p:cNvGrpSpPr>
              <a:grpSpLocks/>
            </p:cNvGrpSpPr>
            <p:nvPr userDrawn="1"/>
          </p:nvGrpSpPr>
          <p:grpSpPr bwMode="auto">
            <a:xfrm rot="3149186">
              <a:off x="985" y="1383"/>
              <a:ext cx="257" cy="226"/>
              <a:chOff x="3452" y="878"/>
              <a:chExt cx="402" cy="342"/>
            </a:xfrm>
          </p:grpSpPr>
          <p:sp>
            <p:nvSpPr>
              <p:cNvPr id="3118" name="Oval 46"/>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9" name="Oval 47"/>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0" name="Oval 48"/>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1" name="Group 49"/>
            <p:cNvGrpSpPr>
              <a:grpSpLocks/>
            </p:cNvGrpSpPr>
            <p:nvPr userDrawn="1"/>
          </p:nvGrpSpPr>
          <p:grpSpPr bwMode="auto">
            <a:xfrm rot="-29276986">
              <a:off x="966" y="498"/>
              <a:ext cx="257" cy="226"/>
              <a:chOff x="3452" y="878"/>
              <a:chExt cx="402" cy="342"/>
            </a:xfrm>
          </p:grpSpPr>
          <p:sp>
            <p:nvSpPr>
              <p:cNvPr id="3122" name="Oval 50"/>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3" name="Oval 51"/>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4" name="Oval 52"/>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5" name="Group 53"/>
            <p:cNvGrpSpPr>
              <a:grpSpLocks/>
            </p:cNvGrpSpPr>
            <p:nvPr userDrawn="1"/>
          </p:nvGrpSpPr>
          <p:grpSpPr bwMode="auto">
            <a:xfrm rot="-10348150">
              <a:off x="628" y="649"/>
              <a:ext cx="266" cy="219"/>
              <a:chOff x="3452" y="878"/>
              <a:chExt cx="402" cy="342"/>
            </a:xfrm>
          </p:grpSpPr>
          <p:sp>
            <p:nvSpPr>
              <p:cNvPr id="3126" name="Oval 5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7" name="Oval 5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8" name="Oval 5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9" name="Group 57"/>
            <p:cNvGrpSpPr>
              <a:grpSpLocks/>
            </p:cNvGrpSpPr>
            <p:nvPr userDrawn="1"/>
          </p:nvGrpSpPr>
          <p:grpSpPr bwMode="auto">
            <a:xfrm rot="-34593241">
              <a:off x="521" y="973"/>
              <a:ext cx="265" cy="218"/>
              <a:chOff x="3452" y="878"/>
              <a:chExt cx="402" cy="342"/>
            </a:xfrm>
          </p:grpSpPr>
          <p:sp>
            <p:nvSpPr>
              <p:cNvPr id="3130" name="Oval 5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1" name="Oval 5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2" name="Oval 6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33" name="Group 61"/>
            <p:cNvGrpSpPr>
              <a:grpSpLocks/>
            </p:cNvGrpSpPr>
            <p:nvPr userDrawn="1"/>
          </p:nvGrpSpPr>
          <p:grpSpPr bwMode="auto">
            <a:xfrm rot="-15320246">
              <a:off x="654" y="1263"/>
              <a:ext cx="257" cy="226"/>
              <a:chOff x="3452" y="878"/>
              <a:chExt cx="402" cy="342"/>
            </a:xfrm>
          </p:grpSpPr>
          <p:sp>
            <p:nvSpPr>
              <p:cNvPr id="3134" name="Oval 6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5" name="Oval 6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6" name="Oval 6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3137" name="Rectangle 65"/>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38" name="Rectangle 66"/>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0" name="Rectangle 68"/>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1" name="Rectangle 69"/>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2" name="Rectangle 70"/>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3" name="Rectangle 71"/>
          <p:cNvSpPr>
            <a:spLocks noChangeArrowheads="1"/>
          </p:cNvSpPr>
          <p:nvPr/>
        </p:nvSpPr>
        <p:spPr bwMode="gray">
          <a:xfrm>
            <a:off x="0" y="6553200"/>
            <a:ext cx="457200" cy="3190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4" name="Rectangle 72"/>
          <p:cNvSpPr>
            <a:spLocks noChangeArrowheads="1"/>
          </p:cNvSpPr>
          <p:nvPr/>
        </p:nvSpPr>
        <p:spPr bwMode="gray">
          <a:xfrm>
            <a:off x="0" y="0"/>
            <a:ext cx="457200"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5" name="Rectangle 73"/>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6" name="Rectangle 74"/>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7" name="Rectangle 75"/>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8" name="Rectangle 76"/>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9" name="Rectangle 77"/>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52" name="Line 80"/>
          <p:cNvSpPr>
            <a:spLocks noChangeShapeType="1"/>
          </p:cNvSpPr>
          <p:nvPr/>
        </p:nvSpPr>
        <p:spPr bwMode="auto">
          <a:xfrm>
            <a:off x="0" y="304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3" name="Line 81"/>
          <p:cNvSpPr>
            <a:spLocks noChangeShapeType="1"/>
          </p:cNvSpPr>
          <p:nvPr/>
        </p:nvSpPr>
        <p:spPr bwMode="auto">
          <a:xfrm>
            <a:off x="0" y="6553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4" name="Line 82"/>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5" name="Line 83"/>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6" name="Line 84"/>
          <p:cNvSpPr>
            <a:spLocks noChangeShapeType="1"/>
          </p:cNvSpPr>
          <p:nvPr/>
        </p:nvSpPr>
        <p:spPr bwMode="auto">
          <a:xfrm flipH="1">
            <a:off x="0" y="4953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7" name="Line 85"/>
          <p:cNvSpPr>
            <a:spLocks noChangeShapeType="1"/>
          </p:cNvSpPr>
          <p:nvPr/>
        </p:nvSpPr>
        <p:spPr bwMode="auto">
          <a:xfrm>
            <a:off x="8763000" y="175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8" name="Line 86"/>
          <p:cNvSpPr>
            <a:spLocks noChangeShapeType="1"/>
          </p:cNvSpPr>
          <p:nvPr/>
        </p:nvSpPr>
        <p:spPr bwMode="auto">
          <a:xfrm>
            <a:off x="8763000" y="19050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9" name="Line 87"/>
          <p:cNvSpPr>
            <a:spLocks noChangeShapeType="1"/>
          </p:cNvSpPr>
          <p:nvPr/>
        </p:nvSpPr>
        <p:spPr bwMode="auto">
          <a:xfrm>
            <a:off x="2543175" y="65532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60" name="Line 88"/>
          <p:cNvSpPr>
            <a:spLocks noChangeShapeType="1"/>
          </p:cNvSpPr>
          <p:nvPr/>
        </p:nvSpPr>
        <p:spPr bwMode="auto">
          <a:xfrm flipV="1">
            <a:off x="6672263" y="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C41E3BC0-F786-47C1-861B-4ACB27F33FC3}"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794381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CC9AB8C4-0A32-4D83-B573-4EC937E0F1F4}"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570978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09600" y="1228725"/>
            <a:ext cx="3935413"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97413" y="1228725"/>
            <a:ext cx="3935412"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FA83BEE-477C-4612-81CF-24FA724EA02F}"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06327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ie de página 6"/>
          <p:cNvSpPr>
            <a:spLocks noGrp="1"/>
          </p:cNvSpPr>
          <p:nvPr>
            <p:ph type="ftr" sz="quarter" idx="10"/>
          </p:nvPr>
        </p:nvSpPr>
        <p:spPr/>
        <p:txBody>
          <a:bodyPr/>
          <a:lstStyle>
            <a:lvl1pPr>
              <a:defRPr/>
            </a:lvl1pPr>
          </a:lstStyle>
          <a:p>
            <a:r>
              <a:rPr lang="en-US" altLang="es-ES"/>
              <a:t>Company  Logo</a:t>
            </a:r>
          </a:p>
        </p:txBody>
      </p:sp>
      <p:sp>
        <p:nvSpPr>
          <p:cNvPr id="8" name="Marcador de número de diapositiva 7"/>
          <p:cNvSpPr>
            <a:spLocks noGrp="1"/>
          </p:cNvSpPr>
          <p:nvPr>
            <p:ph type="sldNum" sz="quarter" idx="11"/>
          </p:nvPr>
        </p:nvSpPr>
        <p:spPr/>
        <p:txBody>
          <a:bodyPr/>
          <a:lstStyle>
            <a:lvl1pPr>
              <a:defRPr/>
            </a:lvl1pPr>
          </a:lstStyle>
          <a:p>
            <a:fld id="{1FC97F3F-2118-46DB-B1E1-953BA8797B78}" type="slidenum">
              <a:rPr lang="en-US" altLang="es-ES"/>
              <a:pPr/>
              <a:t>‹Nº›</a:t>
            </a:fld>
            <a:endParaRPr lang="en-US" altLang="es-ES"/>
          </a:p>
        </p:txBody>
      </p:sp>
      <p:sp>
        <p:nvSpPr>
          <p:cNvPr id="9" name="Marcador de fecha 8"/>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8792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pie de página 2"/>
          <p:cNvSpPr>
            <a:spLocks noGrp="1"/>
          </p:cNvSpPr>
          <p:nvPr>
            <p:ph type="ftr" sz="quarter" idx="10"/>
          </p:nvPr>
        </p:nvSpPr>
        <p:spPr/>
        <p:txBody>
          <a:bodyPr/>
          <a:lstStyle>
            <a:lvl1pPr>
              <a:defRPr/>
            </a:lvl1pPr>
          </a:lstStyle>
          <a:p>
            <a:r>
              <a:rPr lang="en-US" altLang="es-ES"/>
              <a:t>Company  Logo</a:t>
            </a:r>
          </a:p>
        </p:txBody>
      </p:sp>
      <p:sp>
        <p:nvSpPr>
          <p:cNvPr id="4" name="Marcador de número de diapositiva 3"/>
          <p:cNvSpPr>
            <a:spLocks noGrp="1"/>
          </p:cNvSpPr>
          <p:nvPr>
            <p:ph type="sldNum" sz="quarter" idx="11"/>
          </p:nvPr>
        </p:nvSpPr>
        <p:spPr/>
        <p:txBody>
          <a:bodyPr/>
          <a:lstStyle>
            <a:lvl1pPr>
              <a:defRPr/>
            </a:lvl1pPr>
          </a:lstStyle>
          <a:p>
            <a:fld id="{804FE5C3-4DB6-40E9-AD64-B69ED201B815}" type="slidenum">
              <a:rPr lang="en-US" altLang="es-ES"/>
              <a:pPr/>
              <a:t>‹Nº›</a:t>
            </a:fld>
            <a:endParaRPr lang="en-US" altLang="es-ES"/>
          </a:p>
        </p:txBody>
      </p:sp>
      <p:sp>
        <p:nvSpPr>
          <p:cNvPr id="5" name="Marcador de fecha 4"/>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5680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p:cNvSpPr>
            <a:spLocks noGrp="1"/>
          </p:cNvSpPr>
          <p:nvPr>
            <p:ph type="ftr" sz="quarter" idx="10"/>
          </p:nvPr>
        </p:nvSpPr>
        <p:spPr/>
        <p:txBody>
          <a:bodyPr/>
          <a:lstStyle>
            <a:lvl1pPr>
              <a:defRPr/>
            </a:lvl1pPr>
          </a:lstStyle>
          <a:p>
            <a:r>
              <a:rPr lang="en-US" altLang="es-ES"/>
              <a:t>Company  Logo</a:t>
            </a:r>
          </a:p>
        </p:txBody>
      </p:sp>
      <p:sp>
        <p:nvSpPr>
          <p:cNvPr id="3" name="Marcador de número de diapositiva 2"/>
          <p:cNvSpPr>
            <a:spLocks noGrp="1"/>
          </p:cNvSpPr>
          <p:nvPr>
            <p:ph type="sldNum" sz="quarter" idx="11"/>
          </p:nvPr>
        </p:nvSpPr>
        <p:spPr/>
        <p:txBody>
          <a:bodyPr/>
          <a:lstStyle>
            <a:lvl1pPr>
              <a:defRPr/>
            </a:lvl1pPr>
          </a:lstStyle>
          <a:p>
            <a:fld id="{06E09224-08DC-4EBD-92F9-0DFD1F842E49}" type="slidenum">
              <a:rPr lang="en-US" altLang="es-ES"/>
              <a:pPr/>
              <a:t>‹Nº›</a:t>
            </a:fld>
            <a:endParaRPr lang="en-US" altLang="es-ES"/>
          </a:p>
        </p:txBody>
      </p:sp>
      <p:sp>
        <p:nvSpPr>
          <p:cNvPr id="4" name="Marcador de fecha 3"/>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67413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ABE7AF3-207F-4C25-B0ED-70264369B216}"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04133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D0D845E1-F873-4A2F-95A9-DC2BE3A977A4}"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469827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39524475-DA4A-4ECB-BD02-82C2E06ADC3E}"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55220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7813" y="122238"/>
            <a:ext cx="2005012" cy="602773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9600" y="122238"/>
            <a:ext cx="5865813" cy="602773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1FC46783-B1B2-4288-821B-7C40B26CB018}"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794355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6705600" cy="563562"/>
          </a:xfrm>
        </p:spPr>
        <p:txBody>
          <a:bodyPr/>
          <a:lstStyle/>
          <a:p>
            <a:r>
              <a:rPr lang="es-ES"/>
              <a:t>Haga clic para modificar el estilo de título del patrón</a:t>
            </a:r>
          </a:p>
        </p:txBody>
      </p:sp>
      <p:sp>
        <p:nvSpPr>
          <p:cNvPr id="3" name="Marcador de tabla 2"/>
          <p:cNvSpPr>
            <a:spLocks noGrp="1"/>
          </p:cNvSpPr>
          <p:nvPr>
            <p:ph type="tbl" idx="1"/>
          </p:nvPr>
        </p:nvSpPr>
        <p:spPr>
          <a:xfrm>
            <a:off x="609600" y="1228725"/>
            <a:ext cx="8023225" cy="4921250"/>
          </a:xfrm>
        </p:spPr>
        <p:txBody>
          <a:bodyPr/>
          <a:lstStyle/>
          <a:p>
            <a:r>
              <a:rPr lang="es-ES"/>
              <a:t>Haga clic en el icono para agregar una tabla</a:t>
            </a:r>
          </a:p>
        </p:txBody>
      </p:sp>
      <p:sp>
        <p:nvSpPr>
          <p:cNvPr id="4" name="Marcador de pie de página 3"/>
          <p:cNvSpPr>
            <a:spLocks noGrp="1"/>
          </p:cNvSpPr>
          <p:nvPr>
            <p:ph type="ftr" sz="quarter" idx="10"/>
          </p:nvPr>
        </p:nvSpPr>
        <p:spPr>
          <a:xfrm>
            <a:off x="5791200" y="6248400"/>
            <a:ext cx="2895600" cy="334963"/>
          </a:xfrm>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a:xfrm>
            <a:off x="3429000" y="6338888"/>
            <a:ext cx="2133600" cy="244475"/>
          </a:xfrm>
        </p:spPr>
        <p:txBody>
          <a:bodyPr/>
          <a:lstStyle>
            <a:lvl1pPr>
              <a:defRPr/>
            </a:lvl1pPr>
          </a:lstStyle>
          <a:p>
            <a:fld id="{302094CF-FC8E-4D3E-BF34-FCE11D59A5EE}" type="slidenum">
              <a:rPr lang="en-US" altLang="es-ES"/>
              <a:pPr/>
              <a:t>‹Nº›</a:t>
            </a:fld>
            <a:endParaRPr lang="en-US" altLang="es-ES"/>
          </a:p>
        </p:txBody>
      </p:sp>
      <p:sp>
        <p:nvSpPr>
          <p:cNvPr id="6" name="Marcador de fecha 5"/>
          <p:cNvSpPr>
            <a:spLocks noGrp="1"/>
          </p:cNvSpPr>
          <p:nvPr>
            <p:ph type="dt" sz="half" idx="12"/>
          </p:nvPr>
        </p:nvSpPr>
        <p:spPr>
          <a:xfrm>
            <a:off x="457200" y="6324600"/>
            <a:ext cx="2133600" cy="244475"/>
          </a:xfrm>
        </p:spPr>
        <p:txBody>
          <a:bodyPr/>
          <a:lstStyle>
            <a:lvl1pPr>
              <a:defRPr/>
            </a:lvl1pPr>
          </a:lstStyle>
          <a:p>
            <a:r>
              <a:rPr lang="en-US" altLang="es-ES"/>
              <a:t>www.themegallery.com</a:t>
            </a:r>
          </a:p>
        </p:txBody>
      </p:sp>
    </p:spTree>
    <p:extLst>
      <p:ext uri="{BB962C8B-B14F-4D97-AF65-F5344CB8AC3E}">
        <p14:creationId xmlns:p14="http://schemas.microsoft.com/office/powerpoint/2010/main" val="1134281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3" name="Rectangle 69"/>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7" name="Rectangle 3"/>
          <p:cNvSpPr>
            <a:spLocks noGrp="1" noChangeArrowheads="1"/>
          </p:cNvSpPr>
          <p:nvPr>
            <p:ph type="body" idx="1"/>
          </p:nvPr>
        </p:nvSpPr>
        <p:spPr bwMode="gray">
          <a:xfrm>
            <a:off x="609600" y="1228725"/>
            <a:ext cx="8023225" cy="49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Editar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29" name="Rectangle 5"/>
          <p:cNvSpPr>
            <a:spLocks noGrp="1" noChangeArrowheads="1"/>
          </p:cNvSpPr>
          <p:nvPr>
            <p:ph type="ftr" sz="quarter" idx="3"/>
          </p:nvPr>
        </p:nvSpPr>
        <p:spPr bwMode="gray">
          <a:xfrm>
            <a:off x="5791200" y="6248400"/>
            <a:ext cx="289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r>
              <a:rPr lang="en-US" altLang="es-ES"/>
              <a:t>Company  Logo</a:t>
            </a:r>
          </a:p>
        </p:txBody>
      </p:sp>
      <p:sp>
        <p:nvSpPr>
          <p:cNvPr id="1030" name="Rectangle 6"/>
          <p:cNvSpPr>
            <a:spLocks noGrp="1" noChangeArrowheads="1"/>
          </p:cNvSpPr>
          <p:nvPr>
            <p:ph type="sldNum" sz="quarter" idx="4"/>
          </p:nvPr>
        </p:nvSpPr>
        <p:spPr bwMode="gray">
          <a:xfrm>
            <a:off x="3429000" y="6338888"/>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7C7945B-9AC3-4FF8-90F1-FA83AEBA5473}" type="slidenum">
              <a:rPr lang="en-US" altLang="es-ES"/>
              <a:pPr/>
              <a:t>‹Nº›</a:t>
            </a:fld>
            <a:endParaRPr lang="en-US" altLang="es-ES"/>
          </a:p>
        </p:txBody>
      </p:sp>
      <p:sp>
        <p:nvSpPr>
          <p:cNvPr id="1052" name="Rectangle 28"/>
          <p:cNvSpPr>
            <a:spLocks noChangeArrowheads="1"/>
          </p:cNvSpPr>
          <p:nvPr/>
        </p:nvSpPr>
        <p:spPr bwMode="gray">
          <a:xfrm>
            <a:off x="0" y="0"/>
            <a:ext cx="457200" cy="7683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4" name="Rectangle 30"/>
          <p:cNvSpPr>
            <a:spLocks noChangeArrowheads="1"/>
          </p:cNvSpPr>
          <p:nvPr/>
        </p:nvSpPr>
        <p:spPr bwMode="gray">
          <a:xfrm>
            <a:off x="0" y="762000"/>
            <a:ext cx="457200" cy="152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6" name="Rectangle 32"/>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3" name="Rectangle 49"/>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9" name="Rectangle 55"/>
          <p:cNvSpPr>
            <a:spLocks noChangeArrowheads="1"/>
          </p:cNvSpPr>
          <p:nvPr/>
        </p:nvSpPr>
        <p:spPr bwMode="gray">
          <a:xfrm>
            <a:off x="0" y="6656388"/>
            <a:ext cx="457200" cy="2095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0" name="Rectangle 56"/>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4" name="Rectangle 60"/>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5" name="Rectangle 61"/>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7" name="Rectangle 63"/>
          <p:cNvSpPr>
            <a:spLocks noChangeArrowheads="1"/>
          </p:cNvSpPr>
          <p:nvPr/>
        </p:nvSpPr>
        <p:spPr bwMode="gray">
          <a:xfrm>
            <a:off x="8769350" y="6019800"/>
            <a:ext cx="374650" cy="6429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9" name="Rectangle 65"/>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0" name="Rectangle 66"/>
          <p:cNvSpPr>
            <a:spLocks noChangeArrowheads="1"/>
          </p:cNvSpPr>
          <p:nvPr/>
        </p:nvSpPr>
        <p:spPr bwMode="gray">
          <a:xfrm>
            <a:off x="8763000" y="762000"/>
            <a:ext cx="381000" cy="1524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91" name="Rectangle 67"/>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2" name="Rectangle 68"/>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26" name="Rectangle 2"/>
          <p:cNvSpPr>
            <a:spLocks noGrp="1" noChangeArrowheads="1"/>
          </p:cNvSpPr>
          <p:nvPr>
            <p:ph type="title"/>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grpSp>
        <p:nvGrpSpPr>
          <p:cNvPr id="1128" name="Group 104"/>
          <p:cNvGrpSpPr>
            <a:grpSpLocks/>
          </p:cNvGrpSpPr>
          <p:nvPr/>
        </p:nvGrpSpPr>
        <p:grpSpPr bwMode="auto">
          <a:xfrm>
            <a:off x="8002588" y="69850"/>
            <a:ext cx="657225" cy="636588"/>
            <a:chOff x="5041" y="44"/>
            <a:chExt cx="414" cy="401"/>
          </a:xfrm>
        </p:grpSpPr>
        <p:sp>
          <p:nvSpPr>
            <p:cNvPr id="1129" name="Oval 105"/>
            <p:cNvSpPr>
              <a:spLocks noChangeArrowheads="1"/>
            </p:cNvSpPr>
            <p:nvPr userDrawn="1"/>
          </p:nvSpPr>
          <p:spPr bwMode="gray">
            <a:xfrm rot="149948">
              <a:off x="5161" y="161"/>
              <a:ext cx="175" cy="170"/>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1130" name="Group 106"/>
            <p:cNvGrpSpPr>
              <a:grpSpLocks/>
            </p:cNvGrpSpPr>
            <p:nvPr userDrawn="1"/>
          </p:nvGrpSpPr>
          <p:grpSpPr bwMode="auto">
            <a:xfrm rot="334874">
              <a:off x="5321" y="313"/>
              <a:ext cx="98" cy="75"/>
              <a:chOff x="3452" y="878"/>
              <a:chExt cx="402" cy="342"/>
            </a:xfrm>
          </p:grpSpPr>
          <p:sp>
            <p:nvSpPr>
              <p:cNvPr id="1131" name="Oval 10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2" name="Oval 10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3" name="Oval 10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4" name="Group 110"/>
            <p:cNvGrpSpPr>
              <a:grpSpLocks/>
            </p:cNvGrpSpPr>
            <p:nvPr userDrawn="1"/>
          </p:nvGrpSpPr>
          <p:grpSpPr bwMode="auto">
            <a:xfrm rot="-23704554">
              <a:off x="5358" y="218"/>
              <a:ext cx="97" cy="75"/>
              <a:chOff x="3452" y="878"/>
              <a:chExt cx="402" cy="342"/>
            </a:xfrm>
          </p:grpSpPr>
          <p:sp>
            <p:nvSpPr>
              <p:cNvPr id="1135" name="Oval 11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6" name="Oval 11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7" name="Oval 11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8" name="Group 114"/>
            <p:cNvGrpSpPr>
              <a:grpSpLocks/>
            </p:cNvGrpSpPr>
            <p:nvPr userDrawn="1"/>
          </p:nvGrpSpPr>
          <p:grpSpPr bwMode="auto">
            <a:xfrm rot="-4646600">
              <a:off x="5335" y="107"/>
              <a:ext cx="88" cy="82"/>
              <a:chOff x="3452" y="878"/>
              <a:chExt cx="402" cy="342"/>
            </a:xfrm>
          </p:grpSpPr>
          <p:sp>
            <p:nvSpPr>
              <p:cNvPr id="1139" name="Oval 11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0" name="Oval 11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1" name="Oval 11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2" name="Group 118"/>
            <p:cNvGrpSpPr>
              <a:grpSpLocks/>
            </p:cNvGrpSpPr>
            <p:nvPr userDrawn="1"/>
          </p:nvGrpSpPr>
          <p:grpSpPr bwMode="auto">
            <a:xfrm rot="2913403">
              <a:off x="5210" y="359"/>
              <a:ext cx="88" cy="83"/>
              <a:chOff x="3452" y="878"/>
              <a:chExt cx="402" cy="342"/>
            </a:xfrm>
          </p:grpSpPr>
          <p:sp>
            <p:nvSpPr>
              <p:cNvPr id="1143" name="Oval 119"/>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4" name="Oval 120"/>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5" name="Oval 121"/>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6" name="Group 122"/>
            <p:cNvGrpSpPr>
              <a:grpSpLocks/>
            </p:cNvGrpSpPr>
            <p:nvPr userDrawn="1"/>
          </p:nvGrpSpPr>
          <p:grpSpPr bwMode="auto">
            <a:xfrm rot="-29488389">
              <a:off x="5212" y="46"/>
              <a:ext cx="88" cy="83"/>
              <a:chOff x="3452" y="878"/>
              <a:chExt cx="402" cy="342"/>
            </a:xfrm>
          </p:grpSpPr>
          <p:sp>
            <p:nvSpPr>
              <p:cNvPr id="1147" name="Oval 123"/>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8" name="Oval 124"/>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9" name="Oval 125"/>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0" name="Group 126"/>
            <p:cNvGrpSpPr>
              <a:grpSpLocks/>
            </p:cNvGrpSpPr>
            <p:nvPr userDrawn="1"/>
          </p:nvGrpSpPr>
          <p:grpSpPr bwMode="auto">
            <a:xfrm rot="-10069553">
              <a:off x="5089" y="95"/>
              <a:ext cx="97" cy="76"/>
              <a:chOff x="3452" y="878"/>
              <a:chExt cx="402" cy="342"/>
            </a:xfrm>
          </p:grpSpPr>
          <p:sp>
            <p:nvSpPr>
              <p:cNvPr id="1151" name="Oval 12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2" name="Oval 12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3" name="Oval 12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4" name="Group 130"/>
            <p:cNvGrpSpPr>
              <a:grpSpLocks/>
            </p:cNvGrpSpPr>
            <p:nvPr userDrawn="1"/>
          </p:nvGrpSpPr>
          <p:grpSpPr bwMode="auto">
            <a:xfrm rot="-34314642">
              <a:off x="5041" y="204"/>
              <a:ext cx="97" cy="75"/>
              <a:chOff x="3452" y="878"/>
              <a:chExt cx="402" cy="342"/>
            </a:xfrm>
          </p:grpSpPr>
          <p:sp>
            <p:nvSpPr>
              <p:cNvPr id="1155" name="Oval 13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6" name="Oval 13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7" name="Oval 13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8" name="Group 134"/>
            <p:cNvGrpSpPr>
              <a:grpSpLocks/>
            </p:cNvGrpSpPr>
            <p:nvPr userDrawn="1"/>
          </p:nvGrpSpPr>
          <p:grpSpPr bwMode="auto">
            <a:xfrm rot="-15041649">
              <a:off x="5085" y="304"/>
              <a:ext cx="88" cy="82"/>
              <a:chOff x="3452" y="878"/>
              <a:chExt cx="402" cy="342"/>
            </a:xfrm>
          </p:grpSpPr>
          <p:sp>
            <p:nvSpPr>
              <p:cNvPr id="1159" name="Oval 13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0" name="Oval 13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1" name="Oval 13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1162" name="Rectangle 138"/>
          <p:cNvSpPr>
            <a:spLocks noGrp="1" noChangeArrowheads="1"/>
          </p:cNvSpPr>
          <p:nvPr>
            <p:ph type="dt" sz="half" idx="2"/>
          </p:nvPr>
        </p:nvSpPr>
        <p:spPr bwMode="gray">
          <a:xfrm>
            <a:off x="457200" y="63246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ltLang="es-ES"/>
              <a:t>www.themegallery.com</a:t>
            </a:r>
          </a:p>
        </p:txBody>
      </p:sp>
      <p:sp>
        <p:nvSpPr>
          <p:cNvPr id="1175" name="Line 151"/>
          <p:cNvSpPr>
            <a:spLocks noChangeShapeType="1"/>
          </p:cNvSpPr>
          <p:nvPr/>
        </p:nvSpPr>
        <p:spPr bwMode="auto">
          <a:xfrm>
            <a:off x="0" y="762000"/>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6" name="Line 152"/>
          <p:cNvSpPr>
            <a:spLocks noChangeShapeType="1"/>
          </p:cNvSpPr>
          <p:nvPr/>
        </p:nvSpPr>
        <p:spPr bwMode="auto">
          <a:xfrm>
            <a:off x="0" y="91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7" name="Line 153"/>
          <p:cNvSpPr>
            <a:spLocks noChangeShapeType="1"/>
          </p:cNvSpPr>
          <p:nvPr/>
        </p:nvSpPr>
        <p:spPr bwMode="auto">
          <a:xfrm>
            <a:off x="0" y="66484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8" name="Line 154"/>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9" name="Line 155"/>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1" name="Line 157"/>
          <p:cNvSpPr>
            <a:spLocks noChangeShapeType="1"/>
          </p:cNvSpPr>
          <p:nvPr/>
        </p:nvSpPr>
        <p:spPr bwMode="auto">
          <a:xfrm flipH="1">
            <a:off x="0" y="51054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2" name="Line 158"/>
          <p:cNvSpPr>
            <a:spLocks noChangeShapeType="1"/>
          </p:cNvSpPr>
          <p:nvPr/>
        </p:nvSpPr>
        <p:spPr bwMode="auto">
          <a:xfrm>
            <a:off x="1752600" y="6648450"/>
            <a:ext cx="0" cy="209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3" name="Line 159"/>
          <p:cNvSpPr>
            <a:spLocks noChangeShapeType="1"/>
          </p:cNvSpPr>
          <p:nvPr/>
        </p:nvSpPr>
        <p:spPr bwMode="auto">
          <a:xfrm>
            <a:off x="8763000" y="6019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p:nvPr/>
        </p:nvPicPr>
        <p:blipFill>
          <a:blip r:embed="rId2">
            <a:extLst>
              <a:ext uri="{28A0092B-C50C-407E-A947-70E740481C1C}">
                <a14:useLocalDpi xmlns:a14="http://schemas.microsoft.com/office/drawing/2010/main" val="0"/>
              </a:ext>
            </a:extLst>
          </a:blip>
          <a:stretch>
            <a:fillRect/>
          </a:stretch>
        </p:blipFill>
        <p:spPr>
          <a:xfrm>
            <a:off x="909754" y="2420888"/>
            <a:ext cx="2036204" cy="1766314"/>
          </a:xfrm>
          <a:prstGeom prst="rect">
            <a:avLst/>
          </a:prstGeom>
        </p:spPr>
      </p:pic>
      <p:pic>
        <p:nvPicPr>
          <p:cNvPr id="11" name="Imagen 10" descr="D:\Imagenes mias\1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01707">
            <a:off x="6402880" y="4729713"/>
            <a:ext cx="2226348" cy="1530239"/>
          </a:xfrm>
          <a:prstGeom prst="rect">
            <a:avLst/>
          </a:prstGeom>
          <a:noFill/>
          <a:ln>
            <a:noFill/>
          </a:ln>
        </p:spPr>
      </p:pic>
      <p:sp>
        <p:nvSpPr>
          <p:cNvPr id="2050" name="Rectangle 2"/>
          <p:cNvSpPr>
            <a:spLocks noGrp="1" noChangeArrowheads="1"/>
          </p:cNvSpPr>
          <p:nvPr>
            <p:ph type="ctrTitle"/>
          </p:nvPr>
        </p:nvSpPr>
        <p:spPr>
          <a:xfrm>
            <a:off x="1752600" y="1821496"/>
            <a:ext cx="5791200" cy="1934529"/>
          </a:xfrm>
        </p:spPr>
        <p:txBody>
          <a:bodyPr/>
          <a:lstStyle/>
          <a:p>
            <a:pPr>
              <a:lnSpc>
                <a:spcPct val="150000"/>
              </a:lnSpc>
            </a:pPr>
            <a:r>
              <a:rPr lang="en-US" altLang="es-ES" sz="3200" dirty="0" smtClean="0">
                <a:solidFill>
                  <a:schemeClr val="tx2"/>
                </a:solidFill>
              </a:rPr>
              <a:t>OPTATIVA II</a:t>
            </a:r>
            <a:br>
              <a:rPr lang="en-US" altLang="es-ES" sz="3200" dirty="0" smtClean="0">
                <a:solidFill>
                  <a:schemeClr val="tx2"/>
                </a:solidFill>
              </a:rPr>
            </a:br>
            <a:r>
              <a:rPr lang="en-US" altLang="es-ES" sz="3200" dirty="0" smtClean="0">
                <a:solidFill>
                  <a:schemeClr val="tx2"/>
                </a:solidFill>
              </a:rPr>
              <a:t>MARKETING </a:t>
            </a:r>
            <a:endParaRPr lang="en-US" altLang="es-ES" sz="3200" dirty="0">
              <a:solidFill>
                <a:schemeClr val="tx2"/>
              </a:solidFill>
            </a:endParaRPr>
          </a:p>
        </p:txBody>
      </p:sp>
      <p:sp>
        <p:nvSpPr>
          <p:cNvPr id="2051" name="Rectangle 3"/>
          <p:cNvSpPr>
            <a:spLocks noGrp="1" noChangeArrowheads="1"/>
          </p:cNvSpPr>
          <p:nvPr>
            <p:ph type="subTitle" idx="1"/>
          </p:nvPr>
        </p:nvSpPr>
        <p:spPr>
          <a:xfrm>
            <a:off x="1987990" y="4845568"/>
            <a:ext cx="6563816" cy="457200"/>
          </a:xfrm>
        </p:spPr>
        <p:txBody>
          <a:bodyPr/>
          <a:lstStyle/>
          <a:p>
            <a:r>
              <a:rPr lang="en-US" altLang="es-ES" dirty="0">
                <a:solidFill>
                  <a:schemeClr val="tx2"/>
                </a:solidFill>
              </a:rPr>
              <a:t>MSc. Beatriz </a:t>
            </a:r>
            <a:r>
              <a:rPr lang="es-ES" altLang="es-ES" dirty="0">
                <a:solidFill>
                  <a:schemeClr val="tx2"/>
                </a:solidFill>
              </a:rPr>
              <a:t>Fernández</a:t>
            </a:r>
            <a:r>
              <a:rPr lang="en-US" altLang="es-ES" dirty="0">
                <a:solidFill>
                  <a:schemeClr val="tx2"/>
                </a:solidFill>
              </a:rPr>
              <a:t> Pérez</a:t>
            </a:r>
          </a:p>
        </p:txBody>
      </p:sp>
      <p:sp>
        <p:nvSpPr>
          <p:cNvPr id="2" name="Rectángulo 1"/>
          <p:cNvSpPr/>
          <p:nvPr/>
        </p:nvSpPr>
        <p:spPr>
          <a:xfrm>
            <a:off x="3995936" y="5517232"/>
            <a:ext cx="172819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2</a:t>
            </a:r>
            <a:r>
              <a:rPr lang="es-ES" b="1" dirty="0" smtClean="0">
                <a:solidFill>
                  <a:schemeClr val="tx2"/>
                </a:solidFill>
              </a:rPr>
              <a:t>CURSO: 2026/2027</a:t>
            </a:r>
            <a:endParaRPr lang="es-ES" b="1" dirty="0"/>
          </a:p>
        </p:txBody>
      </p:sp>
      <p:sp>
        <p:nvSpPr>
          <p:cNvPr id="7" name="Rectangle 3"/>
          <p:cNvSpPr txBox="1">
            <a:spLocks noChangeArrowheads="1"/>
          </p:cNvSpPr>
          <p:nvPr/>
        </p:nvSpPr>
        <p:spPr bwMode="gray">
          <a:xfrm>
            <a:off x="1758427" y="4290412"/>
            <a:ext cx="65638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chemeClr val="hlink"/>
              </a:buClr>
              <a:buFont typeface="Wingdings" panose="05000000000000000000" pitchFamily="2" charset="2"/>
              <a:buNone/>
              <a:defRPr sz="1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ES" dirty="0" smtClean="0">
                <a:solidFill>
                  <a:schemeClr val="tx2"/>
                </a:solidFill>
              </a:rPr>
              <a:t>PROGRAMA CICLO CORTO AUDITORÍA</a:t>
            </a:r>
            <a:endParaRPr lang="en-US" altLang="es-ES" dirty="0">
              <a:solidFill>
                <a:schemeClr val="tx2"/>
              </a:solidFill>
            </a:endParaRPr>
          </a:p>
        </p:txBody>
      </p:sp>
      <p:pic>
        <p:nvPicPr>
          <p:cNvPr id="8" name="Imagen 7" descr="D:\Imagenes mias\12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81706">
            <a:off x="724403" y="591094"/>
            <a:ext cx="1955600" cy="1449797"/>
          </a:xfrm>
          <a:prstGeom prst="rect">
            <a:avLst/>
          </a:prstGeom>
          <a:noFill/>
          <a:ln>
            <a:noFill/>
          </a:ln>
        </p:spPr>
      </p:pic>
      <p:pic>
        <p:nvPicPr>
          <p:cNvPr id="9" name="Picture 11" descr="D:\frida25814\facultad\2015\imagenes para ppt\pla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944420">
            <a:off x="6353092" y="2629233"/>
            <a:ext cx="2197996" cy="1612981"/>
          </a:xfrm>
          <a:prstGeom prst="rect">
            <a:avLst/>
          </a:prstGeom>
          <a:noFill/>
          <a:ln>
            <a:noFill/>
          </a:ln>
          <a:extLst/>
        </p:spPr>
      </p:pic>
      <p:pic>
        <p:nvPicPr>
          <p:cNvPr id="10" name="Imagen 9" descr="D:\Imagenes mias\M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1296952">
            <a:off x="776756" y="4721773"/>
            <a:ext cx="2410386" cy="1588941"/>
          </a:xfrm>
          <a:prstGeom prst="rect">
            <a:avLst/>
          </a:prstGeom>
          <a:noFill/>
          <a:ln>
            <a:noFill/>
          </a:ln>
        </p:spPr>
      </p:pic>
      <p:sp>
        <p:nvSpPr>
          <p:cNvPr id="12" name="4 CuadroTexto"/>
          <p:cNvSpPr txBox="1"/>
          <p:nvPr/>
        </p:nvSpPr>
        <p:spPr bwMode="auto">
          <a:xfrm>
            <a:off x="2683132" y="523211"/>
            <a:ext cx="5868674" cy="1200329"/>
          </a:xfrm>
          <a:prstGeom prst="rect">
            <a:avLst/>
          </a:prstGeom>
          <a:noFill/>
          <a:ln>
            <a:noFill/>
          </a:ln>
          <a:effectLst/>
          <a:extLst/>
        </p:spPr>
        <p:txBody>
          <a:bodyPr wrap="square" rtlCol="0">
            <a:spAutoFit/>
          </a:bodyPr>
          <a:lstStyle/>
          <a:p>
            <a:pPr algn="ctr">
              <a:spcBef>
                <a:spcPct val="50000"/>
              </a:spcBef>
            </a:pPr>
            <a:r>
              <a:rPr lang="es-ES" sz="2400" b="1" dirty="0">
                <a:ln w="0"/>
                <a:solidFill>
                  <a:schemeClr val="tx2"/>
                </a:solidFill>
                <a:latin typeface="Arial" panose="020B0604020202020204" pitchFamily="34" charset="0"/>
                <a:cs typeface="Arial" panose="020B0604020202020204" pitchFamily="34" charset="0"/>
              </a:rPr>
              <a:t>FACULTAD DE </a:t>
            </a:r>
            <a:r>
              <a:rPr lang="es-ES" sz="2400" b="1" dirty="0" smtClean="0">
                <a:ln w="0"/>
                <a:solidFill>
                  <a:schemeClr val="tx2"/>
                </a:solidFill>
                <a:latin typeface="Arial" panose="020B0604020202020204" pitchFamily="34" charset="0"/>
                <a:cs typeface="Arial" panose="020B0604020202020204" pitchFamily="34" charset="0"/>
              </a:rPr>
              <a:t>CIENCIAS AGROPECUARIAS, TÉCNICAS Y ECONÓMICAS</a:t>
            </a:r>
            <a:endParaRPr lang="es-ES" sz="2400" b="1" dirty="0">
              <a:ln w="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4730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1046" y="1052736"/>
            <a:ext cx="6017419" cy="1974242"/>
          </a:xfrm>
        </p:spPr>
        <p:style>
          <a:lnRef idx="2">
            <a:schemeClr val="accent3"/>
          </a:lnRef>
          <a:fillRef idx="1">
            <a:schemeClr val="lt1"/>
          </a:fillRef>
          <a:effectRef idx="0">
            <a:schemeClr val="accent3"/>
          </a:effectRef>
          <a:fontRef idx="minor">
            <a:schemeClr val="dk1"/>
          </a:fontRef>
        </p:style>
        <p:txBody>
          <a:bodyPr>
            <a:normAutofit lnSpcReduction="10000"/>
          </a:bodyPr>
          <a:lstStyle/>
          <a:p>
            <a:pPr marL="0" indent="0" algn="just">
              <a:buNone/>
            </a:pPr>
            <a:r>
              <a:rPr lang="es-ES" sz="2400" b="1" i="1" dirty="0">
                <a:solidFill>
                  <a:schemeClr val="tx2"/>
                </a:solidFill>
                <a:latin typeface="Arial" panose="020B0604020202020204" pitchFamily="34" charset="0"/>
                <a:cs typeface="Arial" panose="020B0604020202020204" pitchFamily="34" charset="0"/>
              </a:rPr>
              <a:t>“El que no enseña, el que no anuncia, el que no ofrece, no vende. Nadie compra lo que ignora”.</a:t>
            </a:r>
            <a:r>
              <a:rPr lang="es-ES" sz="2400" b="1" dirty="0">
                <a:solidFill>
                  <a:schemeClr val="tx2"/>
                </a:solidFill>
                <a:latin typeface="Arial" panose="020B0604020202020204" pitchFamily="34" charset="0"/>
                <a:cs typeface="Arial" panose="020B0604020202020204" pitchFamily="34" charset="0"/>
              </a:rPr>
              <a:t>  </a:t>
            </a:r>
          </a:p>
          <a:p>
            <a:pPr marL="0" indent="0" algn="just">
              <a:buNone/>
            </a:pPr>
            <a:r>
              <a:rPr lang="es-ES" sz="2400" b="1" dirty="0">
                <a:solidFill>
                  <a:schemeClr val="tx2"/>
                </a:solidFill>
                <a:latin typeface="Arial" panose="020B0604020202020204" pitchFamily="34" charset="0"/>
                <a:cs typeface="Arial" panose="020B0604020202020204" pitchFamily="34" charset="0"/>
              </a:rPr>
              <a:t>  </a:t>
            </a:r>
            <a:endParaRPr lang="es-ES" sz="2400" b="1" dirty="0" smtClean="0">
              <a:solidFill>
                <a:schemeClr val="tx2"/>
              </a:solidFill>
              <a:latin typeface="Arial" panose="020B0604020202020204" pitchFamily="34" charset="0"/>
              <a:cs typeface="Arial" panose="020B0604020202020204" pitchFamily="34" charset="0"/>
            </a:endParaRPr>
          </a:p>
          <a:p>
            <a:pPr marL="0" indent="0" algn="r">
              <a:buNone/>
            </a:pPr>
            <a:r>
              <a:rPr lang="es-ES" sz="2400" b="1" dirty="0" smtClean="0">
                <a:solidFill>
                  <a:schemeClr val="tx2"/>
                </a:solidFill>
                <a:latin typeface="Arial" panose="020B0604020202020204" pitchFamily="34" charset="0"/>
                <a:cs typeface="Arial" panose="020B0604020202020204" pitchFamily="34" charset="0"/>
              </a:rPr>
              <a:t>  (</a:t>
            </a:r>
            <a:r>
              <a:rPr lang="es-ES" sz="2400" b="1" i="1" dirty="0" smtClean="0">
                <a:solidFill>
                  <a:schemeClr val="tx2"/>
                </a:solidFill>
                <a:latin typeface="Arial" panose="020B0604020202020204" pitchFamily="34" charset="0"/>
                <a:cs typeface="Arial" panose="020B0604020202020204" pitchFamily="34" charset="0"/>
              </a:rPr>
              <a:t>Martí, J. La América, N.Y. Abril, 1884).</a:t>
            </a:r>
            <a:endParaRPr lang="es-ES" sz="2400" b="1" dirty="0" smtClean="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p:txBody>
      </p:sp>
      <p:pic>
        <p:nvPicPr>
          <p:cNvPr id="6" name="Imagen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052736"/>
            <a:ext cx="1750945" cy="1638871"/>
          </a:xfrm>
          <a:prstGeom prst="rect">
            <a:avLst/>
          </a:prstGeom>
          <a:ln>
            <a:noFill/>
          </a:ln>
          <a:effectLst>
            <a:softEdge rad="112500"/>
          </a:effec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6858108" y="3645024"/>
            <a:ext cx="1697085" cy="1743512"/>
          </a:xfrm>
          <a:prstGeom prst="rect">
            <a:avLst/>
          </a:prstGeom>
          <a:noFill/>
          <a:ln>
            <a:noFill/>
          </a:ln>
        </p:spPr>
      </p:pic>
      <p:sp>
        <p:nvSpPr>
          <p:cNvPr id="5" name="Marcador de contenido 2"/>
          <p:cNvSpPr txBox="1">
            <a:spLocks/>
          </p:cNvSpPr>
          <p:nvPr/>
        </p:nvSpPr>
        <p:spPr bwMode="gray">
          <a:xfrm>
            <a:off x="521404" y="3443453"/>
            <a:ext cx="6336704" cy="2865867"/>
          </a:xfrm>
          <a:prstGeom prst="rect">
            <a:avLst/>
          </a:prstGeom>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dk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dk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dk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dk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es-ES" sz="2400" b="1" i="1" dirty="0">
                <a:solidFill>
                  <a:schemeClr val="tx2"/>
                </a:solidFill>
                <a:cs typeface="Arial" panose="020B0604020202020204" pitchFamily="34" charset="0"/>
              </a:rPr>
              <a:t>“Yo no puedo enseñarles nada, solo puedo ayudarles a buscar el conocimiento dentro de ustedes mismos: lo cual es mucho mejor que traspasarles mis </a:t>
            </a:r>
            <a:r>
              <a:rPr lang="es-ES" sz="2400" b="1" i="1" dirty="0" smtClean="0">
                <a:solidFill>
                  <a:schemeClr val="tx2"/>
                </a:solidFill>
                <a:cs typeface="Arial" panose="020B0604020202020204" pitchFamily="34" charset="0"/>
              </a:rPr>
              <a:t>conocimientos”</a:t>
            </a:r>
            <a:r>
              <a:rPr lang="es-ES" sz="2400" b="1" dirty="0" smtClean="0">
                <a:solidFill>
                  <a:schemeClr val="tx2"/>
                </a:solidFill>
                <a:cs typeface="Arial" panose="020B0604020202020204" pitchFamily="34" charset="0"/>
              </a:rPr>
              <a:t> </a:t>
            </a:r>
          </a:p>
          <a:p>
            <a:pPr marL="0" indent="0" algn="r">
              <a:buNone/>
            </a:pPr>
            <a:r>
              <a:rPr lang="es-ES" sz="2400" b="1" dirty="0" smtClean="0">
                <a:solidFill>
                  <a:schemeClr val="tx2"/>
                </a:solidFill>
                <a:cs typeface="Arial" panose="020B0604020202020204" pitchFamily="34" charset="0"/>
              </a:rPr>
              <a:t>SÓCRATES</a:t>
            </a:r>
          </a:p>
          <a:p>
            <a:pPr marL="0" indent="0" algn="just">
              <a:buFont typeface="Wingdings" panose="05000000000000000000" pitchFamily="2" charset="2"/>
              <a:buNone/>
            </a:pPr>
            <a:r>
              <a:rPr lang="es-ES" sz="2400" b="1" dirty="0" smtClean="0">
                <a:solidFill>
                  <a:schemeClr val="tx2"/>
                </a:solidFill>
                <a:cs typeface="Arial" panose="020B0604020202020204" pitchFamily="34" charset="0"/>
              </a:rPr>
              <a:t>  </a:t>
            </a:r>
          </a:p>
          <a:p>
            <a:pPr marL="0" indent="0" algn="r">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a:solidFill>
                <a:schemeClr val="tx2"/>
              </a:solidFill>
              <a:cs typeface="Arial" panose="020B0604020202020204" pitchFamily="34" charset="0"/>
            </a:endParaRPr>
          </a:p>
        </p:txBody>
      </p:sp>
    </p:spTree>
    <p:extLst>
      <p:ext uri="{BB962C8B-B14F-4D97-AF65-F5344CB8AC3E}">
        <p14:creationId xmlns:p14="http://schemas.microsoft.com/office/powerpoint/2010/main" val="830736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CONFERENCIA No. </a:t>
            </a:r>
            <a:r>
              <a:rPr lang="es-ES" dirty="0" smtClean="0">
                <a:solidFill>
                  <a:schemeClr val="tx2"/>
                </a:solidFill>
              </a:rPr>
              <a:t>3</a:t>
            </a:r>
            <a:endParaRPr lang="es-ES" dirty="0">
              <a:solidFill>
                <a:schemeClr val="tx2"/>
              </a:solidFill>
            </a:endParaRPr>
          </a:p>
        </p:txBody>
      </p:sp>
      <p:sp>
        <p:nvSpPr>
          <p:cNvPr id="3" name="Marcador de contenido 2"/>
          <p:cNvSpPr>
            <a:spLocks noGrp="1"/>
          </p:cNvSpPr>
          <p:nvPr>
            <p:ph idx="1"/>
          </p:nvPr>
        </p:nvSpPr>
        <p:spPr>
          <a:xfrm>
            <a:off x="539552" y="980728"/>
            <a:ext cx="8280920" cy="5616624"/>
          </a:xfrm>
        </p:spPr>
        <p:txBody>
          <a:bodyPr/>
          <a:lstStyle/>
          <a:p>
            <a:pPr marL="0" indent="0" algn="just">
              <a:buNone/>
            </a:pPr>
            <a:r>
              <a:rPr lang="es-ES" altLang="es-ES" sz="2400" b="1" dirty="0">
                <a:solidFill>
                  <a:schemeClr val="tx2"/>
                </a:solidFill>
              </a:rPr>
              <a:t>Tema </a:t>
            </a:r>
            <a:r>
              <a:rPr lang="es-ES" altLang="es-ES" sz="2400" b="1" dirty="0" smtClean="0">
                <a:solidFill>
                  <a:schemeClr val="tx2"/>
                </a:solidFill>
              </a:rPr>
              <a:t>III: Las </a:t>
            </a:r>
            <a:r>
              <a:rPr lang="es-ES" altLang="es-ES" sz="2400" b="1" dirty="0">
                <a:solidFill>
                  <a:schemeClr val="tx2"/>
                </a:solidFill>
              </a:rPr>
              <a:t>variables del marketing </a:t>
            </a:r>
            <a:r>
              <a:rPr lang="es-ES" altLang="es-ES" sz="2400" b="1" dirty="0" smtClean="0">
                <a:solidFill>
                  <a:schemeClr val="tx2"/>
                </a:solidFill>
              </a:rPr>
              <a:t>mix</a:t>
            </a:r>
          </a:p>
          <a:p>
            <a:pPr marL="0" indent="0" algn="just">
              <a:buNone/>
            </a:pPr>
            <a:endParaRPr lang="es-ES" altLang="es-ES" sz="2400" b="1" dirty="0">
              <a:solidFill>
                <a:schemeClr val="tx2"/>
              </a:solidFill>
            </a:endParaRPr>
          </a:p>
          <a:p>
            <a:pPr marL="0" indent="0" algn="just">
              <a:buNone/>
            </a:pPr>
            <a:r>
              <a:rPr lang="es-ES" altLang="es-ES" sz="2400" b="1" dirty="0" smtClean="0">
                <a:solidFill>
                  <a:schemeClr val="tx2"/>
                </a:solidFill>
              </a:rPr>
              <a:t>Título: El producto</a:t>
            </a:r>
          </a:p>
          <a:p>
            <a:pPr marL="0" indent="0" algn="just">
              <a:buNone/>
            </a:pPr>
            <a:endParaRPr lang="es-ES_tradnl" sz="2400" b="1" dirty="0" smtClean="0">
              <a:solidFill>
                <a:schemeClr val="tx2"/>
              </a:solidFill>
            </a:endParaRPr>
          </a:p>
          <a:p>
            <a:pPr marL="0" indent="0" algn="just">
              <a:buNone/>
            </a:pPr>
            <a:r>
              <a:rPr lang="es-ES_tradnl" sz="2400" b="1" dirty="0" smtClean="0">
                <a:solidFill>
                  <a:schemeClr val="tx2"/>
                </a:solidFill>
              </a:rPr>
              <a:t>Sumario</a:t>
            </a:r>
            <a:r>
              <a:rPr lang="es-ES_tradnl" sz="2400" b="1" dirty="0">
                <a:solidFill>
                  <a:schemeClr val="tx2"/>
                </a:solidFill>
              </a:rPr>
              <a:t>:</a:t>
            </a:r>
            <a:endParaRPr lang="es-ES" sz="2400" dirty="0">
              <a:solidFill>
                <a:schemeClr val="tx2"/>
              </a:solidFill>
            </a:endParaRPr>
          </a:p>
          <a:p>
            <a:pPr algn="just">
              <a:buClr>
                <a:schemeClr val="tx2"/>
              </a:buClr>
              <a:buFont typeface="Arial" panose="020B0604020202020204" pitchFamily="34" charset="0"/>
              <a:buChar char="•"/>
            </a:pPr>
            <a:r>
              <a:rPr lang="es-ES" sz="2400" dirty="0" smtClean="0">
                <a:solidFill>
                  <a:schemeClr val="tx2"/>
                </a:solidFill>
              </a:rPr>
              <a:t>Producto(definición, clasificación de bienes y servicios, niveles y ciclo de vida)</a:t>
            </a:r>
          </a:p>
          <a:p>
            <a:pPr algn="just">
              <a:buClr>
                <a:schemeClr val="tx2"/>
              </a:buClr>
              <a:buFont typeface="Arial" panose="020B0604020202020204" pitchFamily="34" charset="0"/>
              <a:buChar char="•"/>
            </a:pPr>
            <a:r>
              <a:rPr lang="es-ES" sz="2400" dirty="0" smtClean="0">
                <a:solidFill>
                  <a:schemeClr val="tx2"/>
                </a:solidFill>
              </a:rPr>
              <a:t>Empaque , envase y embalaje</a:t>
            </a:r>
          </a:p>
          <a:p>
            <a:pPr algn="just">
              <a:buClr>
                <a:schemeClr val="tx2"/>
              </a:buClr>
              <a:buFont typeface="Arial" panose="020B0604020202020204" pitchFamily="34" charset="0"/>
              <a:buChar char="•"/>
            </a:pPr>
            <a:r>
              <a:rPr lang="es-ES" sz="2400" dirty="0" smtClean="0">
                <a:solidFill>
                  <a:schemeClr val="tx2"/>
                </a:solidFill>
              </a:rPr>
              <a:t>Marca y branding</a:t>
            </a:r>
          </a:p>
          <a:p>
            <a:pPr algn="just">
              <a:buClr>
                <a:schemeClr val="tx2"/>
              </a:buClr>
              <a:buFont typeface="Arial" panose="020B0604020202020204" pitchFamily="34" charset="0"/>
              <a:buChar char="•"/>
            </a:pPr>
            <a:r>
              <a:rPr lang="es-ES" sz="2400" dirty="0" smtClean="0">
                <a:solidFill>
                  <a:schemeClr val="tx2"/>
                </a:solidFill>
              </a:rPr>
              <a:t>Etiqueta</a:t>
            </a:r>
          </a:p>
          <a:p>
            <a:pPr marL="0" indent="0" algn="just">
              <a:buClr>
                <a:schemeClr val="tx2"/>
              </a:buClr>
              <a:buNone/>
            </a:pPr>
            <a:endParaRPr lang="es-ES" sz="2200" dirty="0">
              <a:solidFill>
                <a:schemeClr val="tx2"/>
              </a:solidFill>
            </a:endParaRPr>
          </a:p>
        </p:txBody>
      </p:sp>
    </p:spTree>
    <p:extLst>
      <p:ext uri="{BB962C8B-B14F-4D97-AF65-F5344CB8AC3E}">
        <p14:creationId xmlns:p14="http://schemas.microsoft.com/office/powerpoint/2010/main" val="1902169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D:\Imagenes mias\12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01707">
            <a:off x="5898796" y="4662632"/>
            <a:ext cx="2226348" cy="1574635"/>
          </a:xfrm>
          <a:prstGeom prst="rect">
            <a:avLst/>
          </a:prstGeom>
          <a:noFill/>
          <a:ln>
            <a:noFill/>
          </a:ln>
        </p:spPr>
      </p:pic>
      <p:sp>
        <p:nvSpPr>
          <p:cNvPr id="2" name="Título 1"/>
          <p:cNvSpPr>
            <a:spLocks noGrp="1"/>
          </p:cNvSpPr>
          <p:nvPr>
            <p:ph type="title"/>
          </p:nvPr>
        </p:nvSpPr>
        <p:spPr/>
        <p:txBody>
          <a:bodyPr/>
          <a:lstStyle/>
          <a:p>
            <a:r>
              <a:rPr lang="es-ES" sz="3200" dirty="0" smtClean="0">
                <a:solidFill>
                  <a:schemeClr val="tx2"/>
                </a:solidFill>
              </a:rPr>
              <a:t>Objetivos</a:t>
            </a:r>
            <a:endParaRPr lang="es-ES" sz="3200" dirty="0">
              <a:solidFill>
                <a:schemeClr val="tx2"/>
              </a:solidFill>
            </a:endParaRPr>
          </a:p>
        </p:txBody>
      </p:sp>
      <p:sp>
        <p:nvSpPr>
          <p:cNvPr id="4" name="Marcador de contenido 3"/>
          <p:cNvSpPr>
            <a:spLocks noGrp="1"/>
          </p:cNvSpPr>
          <p:nvPr>
            <p:ph idx="1"/>
          </p:nvPr>
        </p:nvSpPr>
        <p:spPr/>
        <p:txBody>
          <a:bodyPr/>
          <a:lstStyle/>
          <a:p>
            <a:pPr marL="457200" lvl="0" indent="-457200" algn="just">
              <a:buClr>
                <a:schemeClr val="tx2"/>
              </a:buClr>
              <a:buFont typeface="+mj-lt"/>
              <a:buAutoNum type="arabicPeriod"/>
            </a:pPr>
            <a:r>
              <a:rPr lang="es-ES" sz="2400" b="1" dirty="0">
                <a:solidFill>
                  <a:schemeClr val="tx2"/>
                </a:solidFill>
              </a:rPr>
              <a:t>Explicar qué es un producto y las principales clasificaciones de los mismos.</a:t>
            </a:r>
          </a:p>
          <a:p>
            <a:pPr marL="457200" lvl="0" indent="-457200" algn="just">
              <a:buClr>
                <a:schemeClr val="tx2"/>
              </a:buClr>
              <a:buFont typeface="+mj-lt"/>
              <a:buAutoNum type="arabicPeriod"/>
            </a:pPr>
            <a:endParaRPr lang="es-ES" sz="2400" b="1" dirty="0">
              <a:solidFill>
                <a:schemeClr val="tx2"/>
              </a:solidFill>
            </a:endParaRPr>
          </a:p>
          <a:p>
            <a:pPr marL="457200" lvl="0" indent="-457200" algn="just">
              <a:buClr>
                <a:schemeClr val="tx2"/>
              </a:buClr>
              <a:buFont typeface="+mj-lt"/>
              <a:buAutoNum type="arabicPeriod"/>
            </a:pPr>
            <a:r>
              <a:rPr lang="es-ES" sz="2400" b="1" dirty="0">
                <a:solidFill>
                  <a:schemeClr val="tx2"/>
                </a:solidFill>
              </a:rPr>
              <a:t>Explicar los elementos constitutivos de los productos.</a:t>
            </a:r>
          </a:p>
          <a:p>
            <a:pPr marL="457200" lvl="0" indent="-457200" algn="just">
              <a:buClr>
                <a:schemeClr val="tx2"/>
              </a:buClr>
              <a:buFont typeface="+mj-lt"/>
              <a:buAutoNum type="arabicPeriod"/>
            </a:pPr>
            <a:endParaRPr lang="es-ES" sz="2400" b="1" dirty="0">
              <a:solidFill>
                <a:schemeClr val="tx2"/>
              </a:solidFill>
            </a:endParaRPr>
          </a:p>
          <a:p>
            <a:pPr marL="457200" lvl="0" indent="-457200" algn="just">
              <a:buClr>
                <a:schemeClr val="tx2"/>
              </a:buClr>
              <a:buFont typeface="+mj-lt"/>
              <a:buAutoNum type="arabicPeriod"/>
            </a:pPr>
            <a:r>
              <a:rPr lang="es-ES" sz="2400" b="1" dirty="0">
                <a:solidFill>
                  <a:schemeClr val="tx2"/>
                </a:solidFill>
              </a:rPr>
              <a:t>Explicar qué es el ciclo de vida de un producto y las etapas en que puede dividirse.</a:t>
            </a:r>
          </a:p>
          <a:p>
            <a:pPr marL="457200" indent="-457200" algn="just">
              <a:buClr>
                <a:schemeClr val="tx2"/>
              </a:buClr>
              <a:buFont typeface="+mj-lt"/>
              <a:buAutoNum type="arabicPeriod"/>
            </a:pPr>
            <a:endParaRPr lang="es-ES" sz="2400" b="1" dirty="0">
              <a:solidFill>
                <a:schemeClr val="tx2"/>
              </a:solidFill>
            </a:endParaRPr>
          </a:p>
        </p:txBody>
      </p:sp>
    </p:spTree>
    <p:extLst>
      <p:ext uri="{BB962C8B-B14F-4D97-AF65-F5344CB8AC3E}">
        <p14:creationId xmlns:p14="http://schemas.microsoft.com/office/powerpoint/2010/main" val="1211565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p:cNvSpPr>
            <a:spLocks noGrp="1"/>
          </p:cNvSpPr>
          <p:nvPr>
            <p:ph idx="1"/>
          </p:nvPr>
        </p:nvSpPr>
        <p:spPr>
          <a:xfrm>
            <a:off x="611560" y="1124744"/>
            <a:ext cx="8023225" cy="5328592"/>
          </a:xfrm>
        </p:spPr>
        <p:txBody>
          <a:bodyPr/>
          <a:lstStyle/>
          <a:p>
            <a:pPr marL="514350" indent="-514350" algn="just">
              <a:buClr>
                <a:schemeClr val="tx2"/>
              </a:buClr>
              <a:buFont typeface="+mj-lt"/>
              <a:buAutoNum type="arabicPeriod"/>
            </a:pPr>
            <a:r>
              <a:rPr lang="es-ES" sz="2400" b="1" dirty="0" smtClean="0">
                <a:solidFill>
                  <a:schemeClr val="tx2"/>
                </a:solidFill>
              </a:rPr>
              <a:t>El </a:t>
            </a:r>
            <a:r>
              <a:rPr lang="es-ES" sz="2400" b="1" dirty="0" smtClean="0">
                <a:solidFill>
                  <a:srgbClr val="FF0000"/>
                </a:solidFill>
              </a:rPr>
              <a:t>producto</a:t>
            </a:r>
            <a:r>
              <a:rPr lang="es-ES" sz="2400" b="1" dirty="0" smtClean="0">
                <a:solidFill>
                  <a:schemeClr val="tx2"/>
                </a:solidFill>
              </a:rPr>
              <a:t>: </a:t>
            </a:r>
            <a:r>
              <a:rPr lang="es-ES" sz="2400" b="1" dirty="0">
                <a:solidFill>
                  <a:schemeClr val="tx2"/>
                </a:solidFill>
              </a:rPr>
              <a:t>Producto en si, marca, empaque, etiqueta, calidad, imagen, estilo, olor, su </a:t>
            </a:r>
            <a:r>
              <a:rPr lang="es-ES" sz="2400" b="1" dirty="0" smtClean="0">
                <a:solidFill>
                  <a:schemeClr val="tx2"/>
                </a:solidFill>
              </a:rPr>
              <a:t>forma y </a:t>
            </a:r>
            <a:r>
              <a:rPr lang="es-ES" sz="2400" b="1" dirty="0">
                <a:solidFill>
                  <a:schemeClr val="tx2"/>
                </a:solidFill>
              </a:rPr>
              <a:t>su ciclo de vida. </a:t>
            </a:r>
            <a:endParaRPr lang="es-ES" sz="2400" b="1" dirty="0" smtClean="0">
              <a:solidFill>
                <a:schemeClr val="tx2"/>
              </a:solidFill>
            </a:endParaRPr>
          </a:p>
          <a:p>
            <a:pPr marL="514350" indent="-514350" algn="just">
              <a:buClr>
                <a:schemeClr val="tx2"/>
              </a:buClr>
              <a:buFont typeface="+mj-lt"/>
              <a:buAutoNum type="arabicPeriod"/>
            </a:pPr>
            <a:r>
              <a:rPr lang="es-ES" sz="2400" b="1" dirty="0" smtClean="0">
                <a:solidFill>
                  <a:schemeClr val="tx2"/>
                </a:solidFill>
              </a:rPr>
              <a:t>Los </a:t>
            </a:r>
            <a:r>
              <a:rPr lang="es-ES" sz="2400" b="1" dirty="0" smtClean="0">
                <a:solidFill>
                  <a:srgbClr val="FF0000"/>
                </a:solidFill>
              </a:rPr>
              <a:t>precios</a:t>
            </a:r>
            <a:r>
              <a:rPr lang="es-ES" sz="2400" b="1" dirty="0">
                <a:solidFill>
                  <a:schemeClr val="tx2"/>
                </a:solidFill>
              </a:rPr>
              <a:t>: Costo más un margen de </a:t>
            </a:r>
            <a:r>
              <a:rPr lang="es-ES" sz="2400" b="1" dirty="0" smtClean="0">
                <a:solidFill>
                  <a:schemeClr val="tx2"/>
                </a:solidFill>
              </a:rPr>
              <a:t>utilidad y estrategias.</a:t>
            </a:r>
          </a:p>
          <a:p>
            <a:pPr marL="514350" indent="-514350" algn="just">
              <a:buClr>
                <a:schemeClr val="tx2"/>
              </a:buClr>
              <a:buFont typeface="+mj-lt"/>
              <a:buAutoNum type="arabicPeriod"/>
            </a:pPr>
            <a:r>
              <a:rPr lang="es-ES" sz="2400" b="1" dirty="0" smtClean="0">
                <a:solidFill>
                  <a:schemeClr val="tx2"/>
                </a:solidFill>
              </a:rPr>
              <a:t>La </a:t>
            </a:r>
            <a:r>
              <a:rPr lang="es-ES" sz="2400" b="1" dirty="0" smtClean="0">
                <a:solidFill>
                  <a:srgbClr val="FF0000"/>
                </a:solidFill>
              </a:rPr>
              <a:t>plaza</a:t>
            </a:r>
            <a:r>
              <a:rPr lang="es-ES" sz="2400" b="1" dirty="0" smtClean="0">
                <a:solidFill>
                  <a:schemeClr val="tx2"/>
                </a:solidFill>
              </a:rPr>
              <a:t> </a:t>
            </a:r>
            <a:r>
              <a:rPr lang="es-ES" sz="2400" b="1" dirty="0">
                <a:solidFill>
                  <a:schemeClr val="tx2"/>
                </a:solidFill>
              </a:rPr>
              <a:t>o </a:t>
            </a:r>
            <a:r>
              <a:rPr lang="es-ES" sz="2400" b="1" dirty="0" smtClean="0">
                <a:solidFill>
                  <a:srgbClr val="FF0000"/>
                </a:solidFill>
              </a:rPr>
              <a:t>distribución</a:t>
            </a:r>
            <a:r>
              <a:rPr lang="es-ES" sz="2400" b="1" dirty="0" smtClean="0">
                <a:solidFill>
                  <a:schemeClr val="tx2"/>
                </a:solidFill>
              </a:rPr>
              <a:t>: Lugar </a:t>
            </a:r>
            <a:r>
              <a:rPr lang="es-ES" sz="2400" b="1" dirty="0">
                <a:solidFill>
                  <a:schemeClr val="tx2"/>
                </a:solidFill>
              </a:rPr>
              <a:t>donde se expende, canales que se emplean para comercializar el producto y los intermediarios</a:t>
            </a:r>
            <a:r>
              <a:rPr lang="es-ES" sz="2400" b="1" dirty="0" smtClean="0">
                <a:solidFill>
                  <a:schemeClr val="tx2"/>
                </a:solidFill>
              </a:rPr>
              <a:t>.</a:t>
            </a:r>
          </a:p>
          <a:p>
            <a:pPr marL="514350" indent="-514350" algn="just">
              <a:buClr>
                <a:schemeClr val="tx2"/>
              </a:buClr>
              <a:buFont typeface="+mj-lt"/>
              <a:buAutoNum type="arabicPeriod"/>
            </a:pPr>
            <a:r>
              <a:rPr lang="es-ES" sz="2400" b="1" dirty="0" smtClean="0">
                <a:solidFill>
                  <a:schemeClr val="tx2"/>
                </a:solidFill>
              </a:rPr>
              <a:t> </a:t>
            </a:r>
            <a:r>
              <a:rPr lang="es-ES" sz="2400" b="1" dirty="0">
                <a:solidFill>
                  <a:schemeClr val="tx2"/>
                </a:solidFill>
              </a:rPr>
              <a:t>La </a:t>
            </a:r>
            <a:r>
              <a:rPr lang="es-ES" sz="2400" b="1" dirty="0" smtClean="0">
                <a:solidFill>
                  <a:srgbClr val="FF0000"/>
                </a:solidFill>
              </a:rPr>
              <a:t>promoción</a:t>
            </a:r>
            <a:r>
              <a:rPr lang="es-ES" sz="2400" b="1" dirty="0" smtClean="0">
                <a:solidFill>
                  <a:schemeClr val="tx2"/>
                </a:solidFill>
              </a:rPr>
              <a:t> o </a:t>
            </a:r>
            <a:r>
              <a:rPr lang="es-ES" sz="2400" b="1" dirty="0" smtClean="0">
                <a:solidFill>
                  <a:srgbClr val="FF0000"/>
                </a:solidFill>
              </a:rPr>
              <a:t>comunicación</a:t>
            </a:r>
            <a:r>
              <a:rPr lang="es-ES" sz="2400" b="1" dirty="0" smtClean="0">
                <a:solidFill>
                  <a:schemeClr val="tx2"/>
                </a:solidFill>
              </a:rPr>
              <a:t>: </a:t>
            </a:r>
            <a:r>
              <a:rPr lang="es-ES" sz="2400" b="1" dirty="0">
                <a:solidFill>
                  <a:schemeClr val="tx2"/>
                </a:solidFill>
              </a:rPr>
              <a:t>Herramientas que comunican al cliente sobre el producto. Incluye la publicidad, la promoción y las relaciones públicas.</a:t>
            </a:r>
            <a:endParaRPr lang="es-ES" sz="2400" b="1" dirty="0" smtClean="0">
              <a:solidFill>
                <a:schemeClr val="tx2"/>
              </a:solidFill>
            </a:endParaRPr>
          </a:p>
        </p:txBody>
      </p:sp>
      <p:sp>
        <p:nvSpPr>
          <p:cNvPr id="8" name="Título 7"/>
          <p:cNvSpPr>
            <a:spLocks noGrp="1"/>
          </p:cNvSpPr>
          <p:nvPr>
            <p:ph type="title"/>
          </p:nvPr>
        </p:nvSpPr>
        <p:spPr/>
        <p:txBody>
          <a:bodyPr/>
          <a:lstStyle/>
          <a:p>
            <a:pPr algn="ctr"/>
            <a:r>
              <a:rPr lang="es-ES" dirty="0" smtClean="0">
                <a:solidFill>
                  <a:schemeClr val="tx2"/>
                </a:solidFill>
                <a:latin typeface="+mn-lt"/>
              </a:rPr>
              <a:t>Mezcla </a:t>
            </a:r>
            <a:r>
              <a:rPr lang="es-ES" dirty="0">
                <a:solidFill>
                  <a:schemeClr val="tx2"/>
                </a:solidFill>
                <a:latin typeface="+mn-lt"/>
              </a:rPr>
              <a:t>de </a:t>
            </a:r>
            <a:r>
              <a:rPr lang="es-ES" dirty="0" smtClean="0">
                <a:solidFill>
                  <a:schemeClr val="tx2"/>
                </a:solidFill>
                <a:latin typeface="+mn-lt"/>
              </a:rPr>
              <a:t>marketing: ¿ </a:t>
            </a:r>
            <a:r>
              <a:rPr lang="es-ES" altLang="es-ES" dirty="0">
                <a:solidFill>
                  <a:schemeClr val="tx2"/>
                </a:solidFill>
                <a:latin typeface="+mn-lt"/>
              </a:rPr>
              <a:t>Qué incluye cada </a:t>
            </a:r>
            <a:r>
              <a:rPr lang="es-ES" altLang="es-ES" dirty="0" smtClean="0">
                <a:solidFill>
                  <a:schemeClr val="tx2"/>
                </a:solidFill>
                <a:latin typeface="+mn-lt"/>
              </a:rPr>
              <a:t>variable?</a:t>
            </a:r>
            <a:endParaRPr lang="es-ES" dirty="0">
              <a:solidFill>
                <a:schemeClr val="tx2"/>
              </a:solidFill>
              <a:latin typeface="+mn-lt"/>
            </a:endParaRPr>
          </a:p>
        </p:txBody>
      </p:sp>
    </p:spTree>
    <p:extLst>
      <p:ext uri="{BB962C8B-B14F-4D97-AF65-F5344CB8AC3E}">
        <p14:creationId xmlns:p14="http://schemas.microsoft.com/office/powerpoint/2010/main" val="129892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smtClean="0">
                <a:solidFill>
                  <a:srgbClr val="000000"/>
                </a:solidFill>
              </a:rPr>
              <a:t>Marketing mix</a:t>
            </a:r>
            <a:endParaRPr lang="es-ES" sz="3200" dirty="0"/>
          </a:p>
        </p:txBody>
      </p:sp>
      <p:sp>
        <p:nvSpPr>
          <p:cNvPr id="6" name="Título 1"/>
          <p:cNvSpPr>
            <a:spLocks noGrp="1"/>
          </p:cNvSpPr>
          <p:nvPr>
            <p:ph idx="1"/>
          </p:nvPr>
        </p:nvSpPr>
        <p:spPr/>
        <p:txBody>
          <a:bodyPr>
            <a:noAutofit/>
          </a:bodyPr>
          <a:lstStyle/>
          <a:p>
            <a:pPr marL="0" indent="0" algn="just">
              <a:buNone/>
            </a:pPr>
            <a:r>
              <a:rPr lang="es-ES" b="1" dirty="0" smtClean="0">
                <a:solidFill>
                  <a:schemeClr val="tx2"/>
                </a:solidFill>
                <a:latin typeface="Arial" panose="020B0604020202020204" pitchFamily="34" charset="0"/>
                <a:cs typeface="Arial" panose="020B0604020202020204" pitchFamily="34" charset="0"/>
              </a:rPr>
              <a:t>El propósito del Marketing es hacer superflua la venta”. Ahí está la esencia de las variables; las personas compran por la necesidad de obtener una cualidad de algo, (Producto), porque el precio es atractivo (Precio), porque le resulta cómodo el lugar donde accede a realizar la compra (Plaza) o porque se ha convencido a través del mensaje que le llega de un producto que es ese el que necesita y desea y no otro. (Comunicación). </a:t>
            </a:r>
          </a:p>
          <a:p>
            <a:pPr marL="0" indent="0" algn="r">
              <a:buNone/>
            </a:pPr>
            <a:r>
              <a:rPr lang="es-ES" b="1" dirty="0" smtClean="0">
                <a:solidFill>
                  <a:schemeClr val="tx2"/>
                </a:solidFill>
                <a:latin typeface="Arial" panose="020B0604020202020204" pitchFamily="34" charset="0"/>
                <a:cs typeface="Arial" panose="020B0604020202020204" pitchFamily="34" charset="0"/>
              </a:rPr>
              <a:t>P. Drucker</a:t>
            </a:r>
            <a:endParaRPr lang="es-ES"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18812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Producto. Definición</a:t>
            </a:r>
            <a:endParaRPr lang="es-ES" dirty="0">
              <a:solidFill>
                <a:schemeClr val="tx2"/>
              </a:solidFill>
            </a:endParaRPr>
          </a:p>
        </p:txBody>
      </p:sp>
      <p:sp>
        <p:nvSpPr>
          <p:cNvPr id="7" name="Marcador de contenido 6"/>
          <p:cNvSpPr>
            <a:spLocks noGrp="1"/>
          </p:cNvSpPr>
          <p:nvPr>
            <p:ph idx="1"/>
          </p:nvPr>
        </p:nvSpPr>
        <p:spPr/>
        <p:txBody>
          <a:bodyPr/>
          <a:lstStyle/>
          <a:p>
            <a:pPr marL="0" indent="0" algn="just">
              <a:buNone/>
            </a:pPr>
            <a:endParaRPr lang="es-ES" dirty="0" smtClean="0">
              <a:solidFill>
                <a:schemeClr val="tx2"/>
              </a:solidFill>
            </a:endParaRPr>
          </a:p>
          <a:p>
            <a:pPr marL="0" indent="0" algn="just">
              <a:buNone/>
            </a:pPr>
            <a:endParaRPr lang="es-ES" dirty="0">
              <a:solidFill>
                <a:schemeClr val="tx2"/>
              </a:solidFill>
            </a:endParaRPr>
          </a:p>
        </p:txBody>
      </p:sp>
      <p:sp>
        <p:nvSpPr>
          <p:cNvPr id="9" name="Rectangle 3"/>
          <p:cNvSpPr txBox="1">
            <a:spLocks noChangeArrowheads="1"/>
          </p:cNvSpPr>
          <p:nvPr/>
        </p:nvSpPr>
        <p:spPr bwMode="gray">
          <a:xfrm>
            <a:off x="753616" y="1028670"/>
            <a:ext cx="7778824" cy="5568682"/>
          </a:xfrm>
          <a:prstGeom prst="rect">
            <a:avLst/>
          </a:prstGeom>
          <a:ln w="38100"/>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60000"/>
              </a:lnSpc>
              <a:buClr>
                <a:schemeClr val="tx2"/>
              </a:buClr>
              <a:buFont typeface="Arial" panose="020B0604020202020204" pitchFamily="34" charset="0"/>
              <a:buChar char="•"/>
            </a:pPr>
            <a:r>
              <a:rPr lang="es-MX" sz="2000" b="1" dirty="0" smtClean="0">
                <a:solidFill>
                  <a:schemeClr val="tx2"/>
                </a:solidFill>
                <a:latin typeface="+mn-lt"/>
                <a:cs typeface="Arial" panose="020B0604020202020204" pitchFamily="34" charset="0"/>
              </a:rPr>
              <a:t>Cualquier cosa que se pueda ofrecer a un mercado para atraer la atención, para su adquisición, su empleo o su consumo, que podría satisfacer un deseo o una necesidad. El concepto producto incluye todos los bienes y servicios que se puedan </a:t>
            </a:r>
            <a:r>
              <a:rPr lang="es-MX" sz="2000" b="1" dirty="0">
                <a:solidFill>
                  <a:schemeClr val="tx2"/>
                </a:solidFill>
                <a:cs typeface="Arial" panose="020B0604020202020204" pitchFamily="34" charset="0"/>
              </a:rPr>
              <a:t>vender</a:t>
            </a:r>
            <a:r>
              <a:rPr lang="es-MX" sz="2000" b="1" dirty="0" smtClean="0">
                <a:solidFill>
                  <a:schemeClr val="tx2"/>
                </a:solidFill>
                <a:cs typeface="Arial" panose="020B0604020202020204" pitchFamily="34" charset="0"/>
              </a:rPr>
              <a:t>.</a:t>
            </a:r>
          </a:p>
          <a:p>
            <a:pPr marL="0" indent="0" algn="r">
              <a:lnSpc>
                <a:spcPct val="160000"/>
              </a:lnSpc>
              <a:buClr>
                <a:schemeClr val="tx2"/>
              </a:buClr>
              <a:buNone/>
            </a:pPr>
            <a:r>
              <a:rPr lang="es-MX" sz="2000" b="1" dirty="0" err="1" smtClean="0">
                <a:solidFill>
                  <a:schemeClr val="tx2"/>
                </a:solidFill>
                <a:cs typeface="Arial" panose="020B0604020202020204" pitchFamily="34" charset="0"/>
              </a:rPr>
              <a:t>Kotler</a:t>
            </a:r>
            <a:r>
              <a:rPr lang="es-MX" sz="2000" b="1" dirty="0" smtClean="0">
                <a:solidFill>
                  <a:schemeClr val="tx2"/>
                </a:solidFill>
                <a:cs typeface="Arial" panose="020B0604020202020204" pitchFamily="34" charset="0"/>
              </a:rPr>
              <a:t>, </a:t>
            </a:r>
            <a:r>
              <a:rPr lang="es-MX" sz="2000" b="1" dirty="0">
                <a:solidFill>
                  <a:schemeClr val="tx2"/>
                </a:solidFill>
                <a:cs typeface="Arial" panose="020B0604020202020204" pitchFamily="34" charset="0"/>
              </a:rPr>
              <a:t>P (2012).. </a:t>
            </a:r>
            <a:endParaRPr lang="es-MX" sz="2000" b="1" dirty="0" smtClean="0">
              <a:solidFill>
                <a:schemeClr val="tx2"/>
              </a:solidFill>
              <a:latin typeface="+mn-lt"/>
              <a:cs typeface="Arial" panose="020B0604020202020204" pitchFamily="34" charset="0"/>
            </a:endParaRPr>
          </a:p>
          <a:p>
            <a:pPr algn="just">
              <a:lnSpc>
                <a:spcPct val="160000"/>
              </a:lnSpc>
              <a:buClr>
                <a:schemeClr val="tx2"/>
              </a:buClr>
              <a:buFont typeface="Arial" panose="020B0604020202020204" pitchFamily="34" charset="0"/>
              <a:buChar char="•"/>
            </a:pPr>
            <a:r>
              <a:rPr lang="es-MX" sz="2000" b="1" dirty="0" smtClean="0">
                <a:solidFill>
                  <a:schemeClr val="tx2"/>
                </a:solidFill>
                <a:latin typeface="+mn-lt"/>
                <a:cs typeface="Arial" panose="020B0604020202020204" pitchFamily="34" charset="0"/>
              </a:rPr>
              <a:t>El producto es un conjunto de atributos que el consumidor considera que tiene un determinado bien para satisfacer sus necesidades o </a:t>
            </a:r>
            <a:r>
              <a:rPr lang="es-MX" sz="2000" b="1" dirty="0" smtClean="0">
                <a:solidFill>
                  <a:schemeClr val="tx2"/>
                </a:solidFill>
                <a:cs typeface="Arial" panose="020B0604020202020204" pitchFamily="34" charset="0"/>
              </a:rPr>
              <a:t>deseos.</a:t>
            </a:r>
          </a:p>
          <a:p>
            <a:pPr marL="0" indent="0" algn="r">
              <a:lnSpc>
                <a:spcPct val="160000"/>
              </a:lnSpc>
              <a:buClr>
                <a:schemeClr val="tx2"/>
              </a:buClr>
              <a:buNone/>
            </a:pPr>
            <a:r>
              <a:rPr lang="es-MX" sz="2000" b="1" dirty="0" err="1" smtClean="0">
                <a:solidFill>
                  <a:schemeClr val="tx2"/>
                </a:solidFill>
                <a:cs typeface="Arial" panose="020B0604020202020204" pitchFamily="34" charset="0"/>
              </a:rPr>
              <a:t>Bonta</a:t>
            </a:r>
            <a:r>
              <a:rPr lang="es-MX" sz="2000" b="1" dirty="0" smtClean="0">
                <a:solidFill>
                  <a:schemeClr val="tx2"/>
                </a:solidFill>
                <a:cs typeface="Arial" panose="020B0604020202020204" pitchFamily="34" charset="0"/>
              </a:rPr>
              <a:t>, </a:t>
            </a:r>
            <a:r>
              <a:rPr lang="es-MX" sz="2000" b="1" dirty="0">
                <a:solidFill>
                  <a:schemeClr val="tx2"/>
                </a:solidFill>
                <a:cs typeface="Arial" panose="020B0604020202020204" pitchFamily="34" charset="0"/>
              </a:rPr>
              <a:t>P. y </a:t>
            </a:r>
            <a:r>
              <a:rPr lang="es-MX" sz="2000" b="1" dirty="0" err="1" smtClean="0">
                <a:solidFill>
                  <a:schemeClr val="tx2"/>
                </a:solidFill>
                <a:cs typeface="Arial" panose="020B0604020202020204" pitchFamily="34" charset="0"/>
              </a:rPr>
              <a:t>Farber</a:t>
            </a:r>
            <a:r>
              <a:rPr lang="es-MX" sz="2000" b="1" dirty="0" smtClean="0">
                <a:solidFill>
                  <a:schemeClr val="tx2"/>
                </a:solidFill>
                <a:cs typeface="Arial" panose="020B0604020202020204" pitchFamily="34" charset="0"/>
              </a:rPr>
              <a:t>,</a:t>
            </a:r>
            <a:endParaRPr lang="es-MX" sz="2000" b="1" dirty="0">
              <a:solidFill>
                <a:schemeClr val="tx2"/>
              </a:solidFill>
              <a:latin typeface="+mn-lt"/>
              <a:cs typeface="Arial" panose="020B0604020202020204" pitchFamily="34" charset="0"/>
            </a:endParaRPr>
          </a:p>
        </p:txBody>
      </p:sp>
    </p:spTree>
    <p:extLst>
      <p:ext uri="{BB962C8B-B14F-4D97-AF65-F5344CB8AC3E}">
        <p14:creationId xmlns:p14="http://schemas.microsoft.com/office/powerpoint/2010/main" val="3179913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Servicio. Definición</a:t>
            </a:r>
            <a:endParaRPr lang="es-ES" dirty="0">
              <a:solidFill>
                <a:schemeClr val="tx2"/>
              </a:solidFill>
            </a:endParaRPr>
          </a:p>
        </p:txBody>
      </p:sp>
      <p:sp>
        <p:nvSpPr>
          <p:cNvPr id="7" name="Marcador de contenido 6"/>
          <p:cNvSpPr>
            <a:spLocks noGrp="1"/>
          </p:cNvSpPr>
          <p:nvPr>
            <p:ph idx="1"/>
          </p:nvPr>
        </p:nvSpPr>
        <p:spPr/>
        <p:txBody>
          <a:bodyPr/>
          <a:lstStyle/>
          <a:p>
            <a:pPr marL="0" indent="0" algn="just">
              <a:buNone/>
            </a:pPr>
            <a:endParaRPr lang="es-ES" dirty="0" smtClean="0">
              <a:solidFill>
                <a:schemeClr val="tx2"/>
              </a:solidFill>
            </a:endParaRPr>
          </a:p>
          <a:p>
            <a:pPr marL="0" indent="0" algn="just">
              <a:buNone/>
            </a:pPr>
            <a:endParaRPr lang="es-ES" dirty="0">
              <a:solidFill>
                <a:schemeClr val="tx2"/>
              </a:solidFill>
            </a:endParaRPr>
          </a:p>
        </p:txBody>
      </p:sp>
      <p:sp>
        <p:nvSpPr>
          <p:cNvPr id="9" name="Rectangle 3"/>
          <p:cNvSpPr txBox="1">
            <a:spLocks noChangeArrowheads="1"/>
          </p:cNvSpPr>
          <p:nvPr/>
        </p:nvSpPr>
        <p:spPr bwMode="gray">
          <a:xfrm>
            <a:off x="731800" y="957262"/>
            <a:ext cx="7778824" cy="5496074"/>
          </a:xfrm>
          <a:prstGeom prst="rect">
            <a:avLst/>
          </a:prstGeom>
          <a:ln w="38100"/>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60000"/>
              </a:lnSpc>
              <a:buClr>
                <a:schemeClr val="tx2"/>
              </a:buClr>
              <a:buFont typeface="Arial" panose="020B0604020202020204" pitchFamily="34" charset="0"/>
              <a:buChar char="•"/>
            </a:pPr>
            <a:r>
              <a:rPr lang="es-ES" sz="2000" b="1" dirty="0">
                <a:solidFill>
                  <a:schemeClr val="tx2"/>
                </a:solidFill>
                <a:cs typeface="Arial" panose="020B0604020202020204" pitchFamily="34" charset="0"/>
              </a:rPr>
              <a:t>Un servicio es una “actividad, beneficio o satisfacción que se ofrece por la venta, que básicamente es un intangible y no tiene como resultado la posesión de algo” </a:t>
            </a:r>
            <a:endParaRPr lang="es-ES" sz="2000" b="1" dirty="0" smtClean="0">
              <a:solidFill>
                <a:schemeClr val="tx2"/>
              </a:solidFill>
              <a:cs typeface="Arial" panose="020B0604020202020204" pitchFamily="34" charset="0"/>
            </a:endParaRPr>
          </a:p>
          <a:p>
            <a:pPr marL="0" indent="0" algn="r">
              <a:lnSpc>
                <a:spcPct val="160000"/>
              </a:lnSpc>
              <a:buClr>
                <a:schemeClr val="tx2"/>
              </a:buClr>
              <a:buNone/>
            </a:pPr>
            <a:r>
              <a:rPr lang="es-ES" sz="2000" b="1" dirty="0" smtClean="0">
                <a:solidFill>
                  <a:schemeClr val="tx2"/>
                </a:solidFill>
                <a:cs typeface="Arial" panose="020B0604020202020204" pitchFamily="34" charset="0"/>
              </a:rPr>
              <a:t>(</a:t>
            </a:r>
            <a:r>
              <a:rPr lang="es-ES" sz="2000" b="1" dirty="0" err="1">
                <a:solidFill>
                  <a:schemeClr val="tx2"/>
                </a:solidFill>
                <a:cs typeface="Arial" panose="020B0604020202020204" pitchFamily="34" charset="0"/>
              </a:rPr>
              <a:t>Kotler</a:t>
            </a:r>
            <a:r>
              <a:rPr lang="es-ES" sz="2000" b="1" dirty="0">
                <a:solidFill>
                  <a:schemeClr val="tx2"/>
                </a:solidFill>
                <a:cs typeface="Arial" panose="020B0604020202020204" pitchFamily="34" charset="0"/>
              </a:rPr>
              <a:t>, 2012, p.224). </a:t>
            </a:r>
            <a:endParaRPr lang="es-MX" sz="2000" b="1" dirty="0">
              <a:solidFill>
                <a:schemeClr val="tx2"/>
              </a:solidFill>
              <a:cs typeface="Arial" panose="020B0604020202020204" pitchFamily="34" charset="0"/>
            </a:endParaRPr>
          </a:p>
          <a:p>
            <a:pPr algn="just">
              <a:lnSpc>
                <a:spcPct val="160000"/>
              </a:lnSpc>
              <a:buClr>
                <a:schemeClr val="tx2"/>
              </a:buClr>
              <a:buFont typeface="Arial" panose="020B0604020202020204" pitchFamily="34" charset="0"/>
              <a:buChar char="•"/>
            </a:pPr>
            <a:r>
              <a:rPr lang="es-ES" sz="2000" b="1" dirty="0" smtClean="0">
                <a:solidFill>
                  <a:schemeClr val="tx2"/>
                </a:solidFill>
                <a:cs typeface="Arial" panose="020B0604020202020204" pitchFamily="34" charset="0"/>
              </a:rPr>
              <a:t>“</a:t>
            </a:r>
            <a:r>
              <a:rPr lang="es-ES" sz="2000" b="1" dirty="0">
                <a:solidFill>
                  <a:schemeClr val="tx2"/>
                </a:solidFill>
                <a:cs typeface="Arial" panose="020B0604020202020204" pitchFamily="34" charset="0"/>
              </a:rPr>
              <a:t>Una actividad económica que implica desempeños basados en tiempo que buscan </a:t>
            </a:r>
            <a:r>
              <a:rPr lang="es-ES" sz="2000" b="1" dirty="0">
                <a:solidFill>
                  <a:srgbClr val="FF0000"/>
                </a:solidFill>
                <a:cs typeface="Arial" panose="020B0604020202020204" pitchFamily="34" charset="0"/>
              </a:rPr>
              <a:t>obtener o dar valor a cambio de dinero, tiempo y esfuerzo sin implicar la trasferencia de propiedad</a:t>
            </a:r>
            <a:r>
              <a:rPr lang="es-ES" sz="2000" b="1" dirty="0">
                <a:solidFill>
                  <a:schemeClr val="tx2"/>
                </a:solidFill>
                <a:cs typeface="Arial" panose="020B0604020202020204" pitchFamily="34" charset="0"/>
              </a:rPr>
              <a:t>”</a:t>
            </a:r>
          </a:p>
          <a:p>
            <a:pPr marL="0" indent="0" algn="r">
              <a:lnSpc>
                <a:spcPct val="160000"/>
              </a:lnSpc>
              <a:buClr>
                <a:schemeClr val="tx2"/>
              </a:buClr>
              <a:buNone/>
            </a:pPr>
            <a:r>
              <a:rPr lang="es-ES" sz="2000" b="1" dirty="0" smtClean="0">
                <a:solidFill>
                  <a:schemeClr val="tx2"/>
                </a:solidFill>
                <a:cs typeface="Arial" panose="020B0604020202020204" pitchFamily="34" charset="0"/>
              </a:rPr>
              <a:t>(</a:t>
            </a:r>
            <a:r>
              <a:rPr lang="es-ES" sz="2000" b="1" dirty="0" err="1" smtClean="0">
                <a:solidFill>
                  <a:schemeClr val="tx2"/>
                </a:solidFill>
                <a:cs typeface="Arial" panose="020B0604020202020204" pitchFamily="34" charset="0"/>
              </a:rPr>
              <a:t>Lovelock</a:t>
            </a:r>
            <a:r>
              <a:rPr lang="es-ES" sz="2000" b="1" dirty="0" smtClean="0">
                <a:solidFill>
                  <a:schemeClr val="tx2"/>
                </a:solidFill>
                <a:cs typeface="Arial" panose="020B0604020202020204" pitchFamily="34" charset="0"/>
              </a:rPr>
              <a:t> Christopher)</a:t>
            </a:r>
            <a:endParaRPr lang="es-ES" sz="2000" b="1" dirty="0">
              <a:solidFill>
                <a:schemeClr val="tx2"/>
              </a:solidFill>
              <a:cs typeface="Arial" panose="020B0604020202020204" pitchFamily="34" charset="0"/>
            </a:endParaRPr>
          </a:p>
          <a:p>
            <a:pPr algn="just">
              <a:lnSpc>
                <a:spcPct val="160000"/>
              </a:lnSpc>
              <a:buClr>
                <a:schemeClr val="tx2"/>
              </a:buClr>
              <a:buFont typeface="Arial" panose="020B0604020202020204" pitchFamily="34" charset="0"/>
              <a:buChar char="•"/>
            </a:pPr>
            <a:endParaRPr lang="es-MX" sz="2000" b="1" dirty="0" smtClean="0">
              <a:solidFill>
                <a:schemeClr val="tx2"/>
              </a:solidFill>
              <a:cs typeface="Arial" panose="020B0604020202020204" pitchFamily="34" charset="0"/>
            </a:endParaRPr>
          </a:p>
        </p:txBody>
      </p:sp>
    </p:spTree>
    <p:extLst>
      <p:ext uri="{BB962C8B-B14F-4D97-AF65-F5344CB8AC3E}">
        <p14:creationId xmlns:p14="http://schemas.microsoft.com/office/powerpoint/2010/main" val="10419274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Producto</a:t>
            </a:r>
            <a:endParaRPr lang="es-ES" dirty="0">
              <a:solidFill>
                <a:schemeClr val="tx2"/>
              </a:solidFill>
            </a:endParaRPr>
          </a:p>
        </p:txBody>
      </p:sp>
      <p:sp>
        <p:nvSpPr>
          <p:cNvPr id="7" name="Marcador de contenido 6"/>
          <p:cNvSpPr>
            <a:spLocks noGrp="1"/>
          </p:cNvSpPr>
          <p:nvPr>
            <p:ph idx="1"/>
          </p:nvPr>
        </p:nvSpPr>
        <p:spPr>
          <a:xfrm>
            <a:off x="611560" y="1052736"/>
            <a:ext cx="8023225" cy="5472608"/>
          </a:xfrm>
          <a:ln w="57150"/>
        </p:spPr>
        <p:style>
          <a:lnRef idx="2">
            <a:schemeClr val="accent2"/>
          </a:lnRef>
          <a:fillRef idx="1">
            <a:schemeClr val="lt1"/>
          </a:fillRef>
          <a:effectRef idx="0">
            <a:schemeClr val="accent2"/>
          </a:effectRef>
          <a:fontRef idx="minor">
            <a:schemeClr val="dk1"/>
          </a:fontRef>
        </p:style>
        <p:txBody>
          <a:bodyPr/>
          <a:lstStyle/>
          <a:p>
            <a:pPr algn="just">
              <a:buClr>
                <a:schemeClr val="tx2"/>
              </a:buClr>
              <a:buFont typeface="Arial" panose="020B0604020202020204" pitchFamily="34" charset="0"/>
              <a:buChar char="•"/>
            </a:pPr>
            <a:r>
              <a:rPr lang="es-ES" dirty="0">
                <a:solidFill>
                  <a:schemeClr val="tx2"/>
                </a:solidFill>
              </a:rPr>
              <a:t>Todo producto es un conjunto de atributos o características</a:t>
            </a:r>
            <a:r>
              <a:rPr lang="es-ES" dirty="0" smtClean="0">
                <a:solidFill>
                  <a:schemeClr val="tx2"/>
                </a:solidFill>
              </a:rPr>
              <a:t>.</a:t>
            </a:r>
          </a:p>
          <a:p>
            <a:pPr algn="just">
              <a:buClr>
                <a:schemeClr val="tx2"/>
              </a:buClr>
              <a:buFont typeface="Arial" panose="020B0604020202020204" pitchFamily="34" charset="0"/>
              <a:buChar char="•"/>
            </a:pPr>
            <a:endParaRPr lang="es-ES" dirty="0">
              <a:solidFill>
                <a:schemeClr val="tx2"/>
              </a:solidFill>
            </a:endParaRPr>
          </a:p>
          <a:p>
            <a:pPr algn="just">
              <a:buClr>
                <a:schemeClr val="tx2"/>
              </a:buClr>
              <a:buFont typeface="Arial" panose="020B0604020202020204" pitchFamily="34" charset="0"/>
              <a:buChar char="•"/>
            </a:pPr>
            <a:r>
              <a:rPr lang="es-ES" dirty="0">
                <a:solidFill>
                  <a:schemeClr val="tx2"/>
                </a:solidFill>
              </a:rPr>
              <a:t> Los productos no se compran por lo que son, sino por las soluciones que aportan</a:t>
            </a:r>
            <a:r>
              <a:rPr lang="es-ES" dirty="0" smtClean="0">
                <a:solidFill>
                  <a:schemeClr val="tx2"/>
                </a:solidFill>
              </a:rPr>
              <a:t>.</a:t>
            </a:r>
          </a:p>
          <a:p>
            <a:pPr algn="just">
              <a:buClr>
                <a:schemeClr val="tx2"/>
              </a:buClr>
              <a:buFont typeface="Arial" panose="020B0604020202020204" pitchFamily="34" charset="0"/>
              <a:buChar char="•"/>
            </a:pPr>
            <a:endParaRPr lang="es-ES" dirty="0">
              <a:solidFill>
                <a:schemeClr val="tx2"/>
              </a:solidFill>
            </a:endParaRPr>
          </a:p>
          <a:p>
            <a:pPr algn="just">
              <a:buClr>
                <a:schemeClr val="tx2"/>
              </a:buClr>
              <a:buFont typeface="Arial" panose="020B0604020202020204" pitchFamily="34" charset="0"/>
              <a:buChar char="•"/>
            </a:pPr>
            <a:r>
              <a:rPr lang="es-ES" dirty="0">
                <a:solidFill>
                  <a:schemeClr val="tx2"/>
                </a:solidFill>
              </a:rPr>
              <a:t> Productos diferentes pueden responder a una misma necesidad</a:t>
            </a:r>
            <a:r>
              <a:rPr lang="es-ES" dirty="0" smtClean="0">
                <a:solidFill>
                  <a:schemeClr val="tx2"/>
                </a:solidFill>
              </a:rPr>
              <a:t>.</a:t>
            </a:r>
          </a:p>
          <a:p>
            <a:pPr algn="just">
              <a:buClr>
                <a:schemeClr val="tx2"/>
              </a:buClr>
              <a:buFont typeface="Arial" panose="020B0604020202020204" pitchFamily="34" charset="0"/>
              <a:buChar char="•"/>
            </a:pPr>
            <a:endParaRPr lang="es-ES" dirty="0">
              <a:solidFill>
                <a:schemeClr val="tx2"/>
              </a:solidFill>
            </a:endParaRPr>
          </a:p>
          <a:p>
            <a:pPr algn="just">
              <a:buClr>
                <a:schemeClr val="tx2"/>
              </a:buClr>
              <a:buFont typeface="Arial" panose="020B0604020202020204" pitchFamily="34" charset="0"/>
              <a:buChar char="•"/>
            </a:pPr>
            <a:r>
              <a:rPr lang="es-ES" dirty="0">
                <a:solidFill>
                  <a:schemeClr val="tx2"/>
                </a:solidFill>
              </a:rPr>
              <a:t> Un mismo producto puede responder a necesidades diferentes. </a:t>
            </a:r>
          </a:p>
          <a:p>
            <a:pPr algn="just">
              <a:buClr>
                <a:schemeClr val="tx2"/>
              </a:buClr>
              <a:buFont typeface="Arial" panose="020B0604020202020204" pitchFamily="34" charset="0"/>
              <a:buChar char="•"/>
            </a:pPr>
            <a:endParaRPr lang="es-ES" dirty="0" smtClean="0">
              <a:solidFill>
                <a:schemeClr val="tx2"/>
              </a:solidFill>
            </a:endParaRPr>
          </a:p>
          <a:p>
            <a:pPr algn="just">
              <a:buClr>
                <a:schemeClr val="tx2"/>
              </a:buClr>
              <a:buFont typeface="Arial" panose="020B0604020202020204" pitchFamily="34" charset="0"/>
              <a:buChar char="•"/>
            </a:pPr>
            <a:endParaRPr lang="es-ES" dirty="0">
              <a:solidFill>
                <a:schemeClr val="tx2"/>
              </a:solidFill>
            </a:endParaRPr>
          </a:p>
        </p:txBody>
      </p:sp>
    </p:spTree>
    <p:extLst>
      <p:ext uri="{BB962C8B-B14F-4D97-AF65-F5344CB8AC3E}">
        <p14:creationId xmlns:p14="http://schemas.microsoft.com/office/powerpoint/2010/main" val="30652166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Calidad </a:t>
            </a:r>
            <a:endParaRPr lang="es-ES" dirty="0">
              <a:solidFill>
                <a:schemeClr val="tx2"/>
              </a:solidFill>
            </a:endParaRPr>
          </a:p>
        </p:txBody>
      </p:sp>
      <p:sp>
        <p:nvSpPr>
          <p:cNvPr id="3" name="Marcador de contenido 2"/>
          <p:cNvSpPr>
            <a:spLocks noGrp="1"/>
          </p:cNvSpPr>
          <p:nvPr>
            <p:ph idx="1"/>
          </p:nvPr>
        </p:nvSpPr>
        <p:spPr>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dirty="0">
                <a:solidFill>
                  <a:schemeClr val="tx2"/>
                </a:solidFill>
              </a:rPr>
              <a:t>Para el marketing la calidad del producto se relaciona con los atributos que el consumidor percibe y valora como importantes en su decisión. </a:t>
            </a:r>
            <a:endParaRPr lang="es-ES" dirty="0" smtClean="0">
              <a:solidFill>
                <a:schemeClr val="tx2"/>
              </a:solidFill>
            </a:endParaRPr>
          </a:p>
          <a:p>
            <a:pPr marL="0" indent="0" algn="just">
              <a:buNone/>
            </a:pPr>
            <a:r>
              <a:rPr lang="es-ES" dirty="0" smtClean="0">
                <a:solidFill>
                  <a:schemeClr val="tx2"/>
                </a:solidFill>
              </a:rPr>
              <a:t>Si </a:t>
            </a:r>
            <a:r>
              <a:rPr lang="es-ES" dirty="0">
                <a:solidFill>
                  <a:schemeClr val="tx2"/>
                </a:solidFill>
              </a:rPr>
              <a:t>por ejemplo conseguimos que el televisor que fabricamos se encienda en un segundo en vez de dos hemos obtenido una impresionante mejora desde el punto de vista técnico y medido en tiempo de encendido. </a:t>
            </a:r>
          </a:p>
          <a:p>
            <a:pPr marL="0" indent="0" algn="just">
              <a:buNone/>
            </a:pPr>
            <a:endParaRPr lang="es-ES" dirty="0">
              <a:solidFill>
                <a:schemeClr val="tx2"/>
              </a:solidFill>
            </a:endParaRPr>
          </a:p>
        </p:txBody>
      </p:sp>
    </p:spTree>
    <p:extLst>
      <p:ext uri="{BB962C8B-B14F-4D97-AF65-F5344CB8AC3E}">
        <p14:creationId xmlns:p14="http://schemas.microsoft.com/office/powerpoint/2010/main" val="1898384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Atributos</a:t>
            </a:r>
            <a:endParaRPr lang="es-ES" dirty="0">
              <a:solidFill>
                <a:schemeClr val="tx2"/>
              </a:solidFill>
            </a:endParaRPr>
          </a:p>
        </p:txBody>
      </p:sp>
      <p:sp>
        <p:nvSpPr>
          <p:cNvPr id="3" name="Marcador de contenido 2"/>
          <p:cNvSpPr>
            <a:spLocks noGrp="1"/>
          </p:cNvSpPr>
          <p:nvPr>
            <p:ph idx="1"/>
          </p:nvPr>
        </p:nvSpPr>
        <p:spPr>
          <a:xfrm>
            <a:off x="611560" y="1268760"/>
            <a:ext cx="8023225" cy="4921250"/>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400" dirty="0">
                <a:solidFill>
                  <a:schemeClr val="tx2"/>
                </a:solidFill>
              </a:rPr>
              <a:t>El producto presenta múltiples atributos físicos, psicológicos e incluso el consumidor asocia aspectos sociológicos a los productos. </a:t>
            </a:r>
            <a:endParaRPr lang="es-ES" sz="2400" dirty="0" smtClean="0">
              <a:solidFill>
                <a:schemeClr val="tx2"/>
              </a:solidFill>
            </a:endParaRPr>
          </a:p>
          <a:p>
            <a:pPr marL="0" indent="0" algn="just">
              <a:buNone/>
            </a:pPr>
            <a:endParaRPr lang="es-ES" sz="2400" dirty="0">
              <a:solidFill>
                <a:schemeClr val="tx2"/>
              </a:solidFill>
            </a:endParaRPr>
          </a:p>
          <a:p>
            <a:pPr marL="0" indent="0" algn="just">
              <a:buNone/>
            </a:pPr>
            <a:r>
              <a:rPr lang="es-ES" sz="2400" dirty="0" smtClean="0">
                <a:solidFill>
                  <a:schemeClr val="tx2"/>
                </a:solidFill>
              </a:rPr>
              <a:t>A </a:t>
            </a:r>
            <a:r>
              <a:rPr lang="es-ES" sz="2400" dirty="0">
                <a:solidFill>
                  <a:schemeClr val="tx2"/>
                </a:solidFill>
              </a:rPr>
              <a:t>partir de los atributos el consumidor forma una </a:t>
            </a:r>
            <a:r>
              <a:rPr lang="es-ES" sz="2400" b="1" dirty="0">
                <a:solidFill>
                  <a:srgbClr val="FF0000"/>
                </a:solidFill>
              </a:rPr>
              <a:t>imagen</a:t>
            </a:r>
            <a:r>
              <a:rPr lang="es-ES" sz="2400" dirty="0">
                <a:solidFill>
                  <a:schemeClr val="tx2"/>
                </a:solidFill>
              </a:rPr>
              <a:t> además de darle </a:t>
            </a:r>
            <a:r>
              <a:rPr lang="es-ES" sz="2400" b="1" dirty="0">
                <a:solidFill>
                  <a:srgbClr val="FF0000"/>
                </a:solidFill>
              </a:rPr>
              <a:t>personalidades</a:t>
            </a:r>
            <a:r>
              <a:rPr lang="es-ES" sz="2400" dirty="0">
                <a:solidFill>
                  <a:schemeClr val="tx2"/>
                </a:solidFill>
              </a:rPr>
              <a:t> y a través de las distintas marcas que se encuentran en la mente del consumidor se crea el </a:t>
            </a:r>
            <a:r>
              <a:rPr lang="es-ES" sz="2400" b="1" dirty="0">
                <a:solidFill>
                  <a:srgbClr val="FF0000"/>
                </a:solidFill>
              </a:rPr>
              <a:t>posicionamiento</a:t>
            </a:r>
            <a:r>
              <a:rPr lang="es-ES" sz="2400" dirty="0">
                <a:solidFill>
                  <a:schemeClr val="tx2"/>
                </a:solidFill>
              </a:rPr>
              <a:t>, no obstante lo que mas interesa a una empresa en base a su producto son las </a:t>
            </a:r>
            <a:r>
              <a:rPr lang="es-ES" sz="2400" b="1" dirty="0">
                <a:solidFill>
                  <a:srgbClr val="FF0000"/>
                </a:solidFill>
              </a:rPr>
              <a:t>percepciones</a:t>
            </a:r>
            <a:r>
              <a:rPr lang="es-ES" sz="2400" dirty="0">
                <a:solidFill>
                  <a:schemeClr val="tx2"/>
                </a:solidFill>
              </a:rPr>
              <a:t>, lo que el consumidor percibe de una marca y la construcción mental que realiza en su cerebro.</a:t>
            </a:r>
          </a:p>
          <a:p>
            <a:pPr marL="0" indent="0" algn="just">
              <a:buNone/>
            </a:pPr>
            <a:endParaRPr lang="es-ES" sz="2400" dirty="0">
              <a:solidFill>
                <a:schemeClr val="tx2"/>
              </a:solidFill>
            </a:endParaRPr>
          </a:p>
          <a:p>
            <a:pPr marL="0" indent="0" algn="just">
              <a:buNone/>
            </a:pPr>
            <a:endParaRPr lang="es-ES" sz="2400" dirty="0">
              <a:solidFill>
                <a:schemeClr val="tx2"/>
              </a:solidFill>
            </a:endParaRPr>
          </a:p>
        </p:txBody>
      </p:sp>
    </p:spTree>
    <p:extLst>
      <p:ext uri="{BB962C8B-B14F-4D97-AF65-F5344CB8AC3E}">
        <p14:creationId xmlns:p14="http://schemas.microsoft.com/office/powerpoint/2010/main" val="27291021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Atributos  del producto</a:t>
            </a:r>
            <a:br>
              <a:rPr lang="es-ES" dirty="0" smtClean="0">
                <a:solidFill>
                  <a:schemeClr val="tx2"/>
                </a:solidFill>
              </a:rPr>
            </a:br>
            <a:endParaRPr lang="es-ES" dirty="0">
              <a:solidFill>
                <a:schemeClr val="tx2"/>
              </a:solidFill>
            </a:endParaRPr>
          </a:p>
        </p:txBody>
      </p:sp>
      <p:pic>
        <p:nvPicPr>
          <p:cNvPr id="8" name="Marcador de contenido 7"/>
          <p:cNvPicPr>
            <a:picLocks noGrp="1" noChangeAspect="1"/>
          </p:cNvPicPr>
          <p:nvPr>
            <p:ph idx="1"/>
          </p:nvPr>
        </p:nvPicPr>
        <p:blipFill>
          <a:blip r:embed="rId2"/>
          <a:stretch>
            <a:fillRect/>
          </a:stretch>
        </p:blipFill>
        <p:spPr>
          <a:xfrm>
            <a:off x="731626" y="1052736"/>
            <a:ext cx="8084497" cy="5081322"/>
          </a:xfrm>
          <a:prstGeom prst="rect">
            <a:avLst/>
          </a:prstGeom>
          <a:ln w="3810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1801470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Niveles del producto</a:t>
            </a:r>
            <a:endParaRPr lang="es-ES" dirty="0"/>
          </a:p>
        </p:txBody>
      </p:sp>
      <p:pic>
        <p:nvPicPr>
          <p:cNvPr id="8" name="Marcador de contenido 7"/>
          <p:cNvPicPr>
            <a:picLocks noGrp="1" noChangeAspect="1"/>
          </p:cNvPicPr>
          <p:nvPr>
            <p:ph idx="1"/>
          </p:nvPr>
        </p:nvPicPr>
        <p:blipFill>
          <a:blip r:embed="rId2"/>
          <a:stretch>
            <a:fillRect/>
          </a:stretch>
        </p:blipFill>
        <p:spPr>
          <a:xfrm>
            <a:off x="683568" y="1052736"/>
            <a:ext cx="7992888" cy="5328592"/>
          </a:xfrm>
          <a:prstGeom prst="rect">
            <a:avLst/>
          </a:prstGeom>
          <a:ln w="57150"/>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3753956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Niveles del producto</a:t>
            </a:r>
            <a:endParaRPr lang="es-ES" dirty="0"/>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016336627"/>
              </p:ext>
            </p:extLst>
          </p:nvPr>
        </p:nvGraphicFramePr>
        <p:xfrm>
          <a:off x="539552" y="978499"/>
          <a:ext cx="8136904" cy="5354699"/>
        </p:xfrm>
        <a:graphic>
          <a:graphicData uri="http://schemas.openxmlformats.org/drawingml/2006/table">
            <a:tbl>
              <a:tblPr firstRow="1" firstCol="1" bandRow="1">
                <a:tableStyleId>{21E4AEA4-8DFA-4A89-87EB-49C32662AFE0}</a:tableStyleId>
              </a:tblPr>
              <a:tblGrid>
                <a:gridCol w="1872208">
                  <a:extLst>
                    <a:ext uri="{9D8B030D-6E8A-4147-A177-3AD203B41FA5}">
                      <a16:colId xmlns:a16="http://schemas.microsoft.com/office/drawing/2014/main" val="2034747786"/>
                    </a:ext>
                  </a:extLst>
                </a:gridCol>
                <a:gridCol w="3165622">
                  <a:extLst>
                    <a:ext uri="{9D8B030D-6E8A-4147-A177-3AD203B41FA5}">
                      <a16:colId xmlns:a16="http://schemas.microsoft.com/office/drawing/2014/main" val="16429984"/>
                    </a:ext>
                  </a:extLst>
                </a:gridCol>
                <a:gridCol w="3099074">
                  <a:extLst>
                    <a:ext uri="{9D8B030D-6E8A-4147-A177-3AD203B41FA5}">
                      <a16:colId xmlns:a16="http://schemas.microsoft.com/office/drawing/2014/main" val="1582703231"/>
                    </a:ext>
                  </a:extLst>
                </a:gridCol>
              </a:tblGrid>
              <a:tr h="621155">
                <a:tc>
                  <a:txBody>
                    <a:bodyPr/>
                    <a:lstStyle/>
                    <a:p>
                      <a:pPr marL="6350" marR="144780" indent="-6350" algn="just">
                        <a:lnSpc>
                          <a:spcPct val="107000"/>
                        </a:lnSpc>
                        <a:spcAft>
                          <a:spcPts val="0"/>
                        </a:spcAft>
                      </a:pPr>
                      <a:r>
                        <a:rPr lang="es-ES" sz="1800" dirty="0">
                          <a:solidFill>
                            <a:schemeClr val="tx2"/>
                          </a:solidFill>
                          <a:effectLst/>
                        </a:rPr>
                        <a:t>Nivel</a:t>
                      </a:r>
                      <a:endParaRPr lang="es-ES" sz="18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144780" indent="-6350" algn="just">
                        <a:lnSpc>
                          <a:spcPct val="107000"/>
                        </a:lnSpc>
                        <a:spcAft>
                          <a:spcPts val="0"/>
                        </a:spcAft>
                      </a:pPr>
                      <a:r>
                        <a:rPr lang="es-ES" sz="1800" dirty="0">
                          <a:solidFill>
                            <a:schemeClr val="tx2"/>
                          </a:solidFill>
                          <a:effectLst/>
                        </a:rPr>
                        <a:t>Descripción</a:t>
                      </a:r>
                      <a:endParaRPr lang="es-ES" sz="18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144780" indent="-6350" algn="just">
                        <a:lnSpc>
                          <a:spcPct val="107000"/>
                        </a:lnSpc>
                        <a:spcAft>
                          <a:spcPts val="0"/>
                        </a:spcAft>
                      </a:pPr>
                      <a:r>
                        <a:rPr lang="es-ES" sz="1800" dirty="0">
                          <a:solidFill>
                            <a:schemeClr val="tx2"/>
                          </a:solidFill>
                          <a:effectLst/>
                        </a:rPr>
                        <a:t>Ejemplo</a:t>
                      </a:r>
                      <a:endParaRPr lang="es-ES" sz="18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3807674185"/>
                  </a:ext>
                </a:extLst>
              </a:tr>
              <a:tr h="804157">
                <a:tc>
                  <a:txBody>
                    <a:bodyPr/>
                    <a:lstStyle/>
                    <a:p>
                      <a:pPr marL="6350" indent="-6350" algn="just">
                        <a:lnSpc>
                          <a:spcPct val="107000"/>
                        </a:lnSpc>
                        <a:spcAft>
                          <a:spcPts val="0"/>
                        </a:spcAft>
                      </a:pPr>
                      <a:r>
                        <a:rPr lang="es-ES" sz="1600" dirty="0" smtClean="0">
                          <a:solidFill>
                            <a:schemeClr val="tx2"/>
                          </a:solidFill>
                          <a:effectLst/>
                        </a:rPr>
                        <a:t>Central o</a:t>
                      </a:r>
                    </a:p>
                    <a:p>
                      <a:pPr marL="6350" indent="-6350" algn="just">
                        <a:lnSpc>
                          <a:spcPct val="107000"/>
                        </a:lnSpc>
                        <a:spcAft>
                          <a:spcPts val="0"/>
                        </a:spcAft>
                      </a:pPr>
                      <a:r>
                        <a:rPr lang="es-ES" sz="1600" dirty="0" smtClean="0">
                          <a:solidFill>
                            <a:schemeClr val="tx2"/>
                          </a:solidFill>
                          <a:effectLst/>
                        </a:rPr>
                        <a:t>Fundamental</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just">
                        <a:lnSpc>
                          <a:spcPct val="107000"/>
                        </a:lnSpc>
                        <a:spcAft>
                          <a:spcPts val="0"/>
                        </a:spcAft>
                      </a:pPr>
                      <a:r>
                        <a:rPr lang="es-ES" sz="1600" dirty="0">
                          <a:solidFill>
                            <a:schemeClr val="tx2"/>
                          </a:solidFill>
                          <a:effectLst/>
                        </a:rPr>
                        <a:t>Es el beneficio o servicio fundamental para el cliente.</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just">
                        <a:lnSpc>
                          <a:spcPct val="107000"/>
                        </a:lnSpc>
                        <a:spcAft>
                          <a:spcPts val="0"/>
                        </a:spcAft>
                      </a:pPr>
                      <a:r>
                        <a:rPr lang="es-ES" sz="1600" dirty="0">
                          <a:solidFill>
                            <a:schemeClr val="tx2"/>
                          </a:solidFill>
                          <a:effectLst/>
                        </a:rPr>
                        <a:t>Un auto sirve para satisfacer la necesidad de transportación.</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1010284341"/>
                  </a:ext>
                </a:extLst>
              </a:tr>
              <a:tr h="1302380">
                <a:tc>
                  <a:txBody>
                    <a:bodyPr/>
                    <a:lstStyle/>
                    <a:p>
                      <a:pPr marL="6350" indent="-6350" algn="just">
                        <a:lnSpc>
                          <a:spcPct val="107000"/>
                        </a:lnSpc>
                        <a:spcAft>
                          <a:spcPts val="0"/>
                        </a:spcAft>
                      </a:pPr>
                      <a:r>
                        <a:rPr lang="es-ES" sz="1600">
                          <a:solidFill>
                            <a:schemeClr val="tx2"/>
                          </a:solidFill>
                          <a:effectLst/>
                        </a:rPr>
                        <a:t>Real</a:t>
                      </a:r>
                      <a:endParaRPr lang="es-ES" sz="16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just">
                        <a:lnSpc>
                          <a:spcPct val="107000"/>
                        </a:lnSpc>
                        <a:spcAft>
                          <a:spcPts val="0"/>
                        </a:spcAft>
                      </a:pPr>
                      <a:r>
                        <a:rPr lang="es-ES" sz="1600" dirty="0">
                          <a:solidFill>
                            <a:schemeClr val="tx2"/>
                          </a:solidFill>
                          <a:effectLst/>
                        </a:rPr>
                        <a:t>Se definen las características, marca, diseño, nivel de calidad, envase/ empaque, etiqueta.</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62230" indent="-6350" algn="just">
                        <a:lnSpc>
                          <a:spcPct val="107000"/>
                        </a:lnSpc>
                        <a:spcAft>
                          <a:spcPts val="0"/>
                        </a:spcAft>
                      </a:pPr>
                      <a:r>
                        <a:rPr lang="es-ES" sz="1600" dirty="0">
                          <a:solidFill>
                            <a:schemeClr val="tx2"/>
                          </a:solidFill>
                          <a:effectLst/>
                        </a:rPr>
                        <a:t>Un auto tiene un cierto diseño, tamaño, sistema de frenado, color de carrocería, una marca.</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3722658704"/>
                  </a:ext>
                </a:extLst>
              </a:tr>
              <a:tr h="2624779">
                <a:tc>
                  <a:txBody>
                    <a:bodyPr/>
                    <a:lstStyle/>
                    <a:p>
                      <a:pPr marL="6350" indent="-6350" algn="just">
                        <a:lnSpc>
                          <a:spcPct val="107000"/>
                        </a:lnSpc>
                        <a:spcAft>
                          <a:spcPts val="0"/>
                        </a:spcAft>
                      </a:pPr>
                      <a:r>
                        <a:rPr lang="es-ES" sz="1600" dirty="0">
                          <a:solidFill>
                            <a:schemeClr val="tx2"/>
                          </a:solidFill>
                          <a:effectLst/>
                        </a:rPr>
                        <a:t>Aumentado</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just">
                        <a:lnSpc>
                          <a:spcPct val="107000"/>
                        </a:lnSpc>
                        <a:spcAft>
                          <a:spcPts val="0"/>
                        </a:spcAft>
                      </a:pPr>
                      <a:r>
                        <a:rPr lang="es-ES" sz="1600" dirty="0">
                          <a:solidFill>
                            <a:schemeClr val="tx2"/>
                          </a:solidFill>
                          <a:effectLst/>
                        </a:rPr>
                        <a:t>Son los servicios y beneficios adicionales como instalación, entrega, crédito, garantías, servicio post venta.</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81280" indent="-6350" algn="just">
                        <a:lnSpc>
                          <a:spcPct val="107000"/>
                        </a:lnSpc>
                        <a:spcAft>
                          <a:spcPts val="0"/>
                        </a:spcAft>
                      </a:pPr>
                      <a:r>
                        <a:rPr lang="es-ES" sz="1600" dirty="0">
                          <a:solidFill>
                            <a:schemeClr val="tx2"/>
                          </a:solidFill>
                          <a:effectLst/>
                        </a:rPr>
                        <a:t>Un auto ofrece una garantía (en número de años o kilómetros recorridos, lo que ocurra primero), financiamiento a los compradores, servicio de mantenimiento de agencia, dependiendo de los kilómetros recorridos.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841790694"/>
                  </a:ext>
                </a:extLst>
              </a:tr>
            </a:tbl>
          </a:graphicData>
        </a:graphic>
      </p:graphicFrame>
    </p:spTree>
    <p:extLst>
      <p:ext uri="{BB962C8B-B14F-4D97-AF65-F5344CB8AC3E}">
        <p14:creationId xmlns:p14="http://schemas.microsoft.com/office/powerpoint/2010/main" val="3920504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pPr algn="just"/>
            <a:r>
              <a:rPr lang="es-ES" sz="1600" dirty="0">
                <a:solidFill>
                  <a:schemeClr val="tx2"/>
                </a:solidFill>
              </a:rPr>
              <a:t>Los productos y servicios se dividen en 2 grandes categorías: productos de consumo, y productos de negocios o industriales</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501490595"/>
              </p:ext>
            </p:extLst>
          </p:nvPr>
        </p:nvGraphicFramePr>
        <p:xfrm>
          <a:off x="609601" y="1052736"/>
          <a:ext cx="8023223" cy="5377826"/>
        </p:xfrm>
        <a:graphic>
          <a:graphicData uri="http://schemas.openxmlformats.org/drawingml/2006/table">
            <a:tbl>
              <a:tblPr firstRow="1" firstCol="1" bandRow="1">
                <a:tableStyleId>{21E4AEA4-8DFA-4A89-87EB-49C32662AFE0}</a:tableStyleId>
              </a:tblPr>
              <a:tblGrid>
                <a:gridCol w="2279599">
                  <a:extLst>
                    <a:ext uri="{9D8B030D-6E8A-4147-A177-3AD203B41FA5}">
                      <a16:colId xmlns:a16="http://schemas.microsoft.com/office/drawing/2014/main" val="3884042083"/>
                    </a:ext>
                  </a:extLst>
                </a:gridCol>
                <a:gridCol w="5743624">
                  <a:extLst>
                    <a:ext uri="{9D8B030D-6E8A-4147-A177-3AD203B41FA5}">
                      <a16:colId xmlns:a16="http://schemas.microsoft.com/office/drawing/2014/main" val="2938910483"/>
                    </a:ext>
                  </a:extLst>
                </a:gridCol>
              </a:tblGrid>
              <a:tr h="534366">
                <a:tc gridSpan="2">
                  <a:txBody>
                    <a:bodyPr/>
                    <a:lstStyle/>
                    <a:p>
                      <a:pPr marL="6350" indent="-6350" algn="just">
                        <a:lnSpc>
                          <a:spcPct val="107000"/>
                        </a:lnSpc>
                        <a:spcAft>
                          <a:spcPts val="0"/>
                        </a:spcAft>
                      </a:pPr>
                      <a:r>
                        <a:rPr lang="es-ES" sz="1200" dirty="0">
                          <a:solidFill>
                            <a:schemeClr val="tx2"/>
                          </a:solidFill>
                          <a:effectLst/>
                        </a:rPr>
                        <a:t>Producto de Consumo: artículo que un consumidor final adquiere para su uso personal.</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tc hMerge="1">
                  <a:txBody>
                    <a:bodyPr/>
                    <a:lstStyle/>
                    <a:p>
                      <a:endParaRPr lang="es-ES"/>
                    </a:p>
                  </a:txBody>
                  <a:tcPr/>
                </a:tc>
                <a:extLst>
                  <a:ext uri="{0D108BD9-81ED-4DB2-BD59-A6C34878D82A}">
                    <a16:rowId xmlns:a16="http://schemas.microsoft.com/office/drawing/2014/main" val="539628601"/>
                  </a:ext>
                </a:extLst>
              </a:tr>
              <a:tr h="833786">
                <a:tc>
                  <a:txBody>
                    <a:bodyPr/>
                    <a:lstStyle/>
                    <a:p>
                      <a:pPr marL="128905" indent="-6350" algn="just">
                        <a:lnSpc>
                          <a:spcPct val="107000"/>
                        </a:lnSpc>
                        <a:spcAft>
                          <a:spcPts val="0"/>
                        </a:spcAft>
                      </a:pPr>
                      <a:r>
                        <a:rPr lang="es-ES" sz="1600" dirty="0">
                          <a:solidFill>
                            <a:schemeClr val="tx2"/>
                          </a:solidFill>
                          <a:effectLst/>
                        </a:rPr>
                        <a:t>Conveniencia</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tc>
                  <a:txBody>
                    <a:bodyPr/>
                    <a:lstStyle/>
                    <a:p>
                      <a:pPr marL="128905" marR="39370" indent="-6350" algn="just">
                        <a:lnSpc>
                          <a:spcPct val="107000"/>
                        </a:lnSpc>
                        <a:spcAft>
                          <a:spcPts val="0"/>
                        </a:spcAft>
                      </a:pPr>
                      <a:r>
                        <a:rPr lang="es-ES" sz="1200" dirty="0">
                          <a:solidFill>
                            <a:schemeClr val="tx2"/>
                          </a:solidFill>
                          <a:effectLst/>
                        </a:rPr>
                        <a:t>Bien de consumo que suele adquirirse con frecuencia, de inmediato y con un mínimo esfuerzo de comparación y de compra. Ejemplo: periódicos, leche, tortillas, pañuelos desechables.</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extLst>
                  <a:ext uri="{0D108BD9-81ED-4DB2-BD59-A6C34878D82A}">
                    <a16:rowId xmlns:a16="http://schemas.microsoft.com/office/drawing/2014/main" val="3981984163"/>
                  </a:ext>
                </a:extLst>
              </a:tr>
              <a:tr h="792088">
                <a:tc>
                  <a:txBody>
                    <a:bodyPr/>
                    <a:lstStyle/>
                    <a:p>
                      <a:pPr marL="128905" indent="-6350" algn="just">
                        <a:lnSpc>
                          <a:spcPct val="107000"/>
                        </a:lnSpc>
                        <a:spcAft>
                          <a:spcPts val="0"/>
                        </a:spcAft>
                      </a:pPr>
                      <a:r>
                        <a:rPr lang="es-ES" sz="1600" dirty="0">
                          <a:solidFill>
                            <a:schemeClr val="tx2"/>
                          </a:solidFill>
                          <a:effectLst/>
                        </a:rPr>
                        <a:t>De compras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tc>
                  <a:txBody>
                    <a:bodyPr/>
                    <a:lstStyle/>
                    <a:p>
                      <a:pPr marL="128905" marR="1270" indent="-6350" algn="just">
                        <a:lnSpc>
                          <a:spcPct val="107000"/>
                        </a:lnSpc>
                        <a:spcAft>
                          <a:spcPts val="0"/>
                        </a:spcAft>
                      </a:pPr>
                      <a:r>
                        <a:rPr lang="es-ES" sz="1200" dirty="0">
                          <a:solidFill>
                            <a:schemeClr val="tx2"/>
                          </a:solidFill>
                          <a:effectLst/>
                        </a:rPr>
                        <a:t>Bien de consumo que el cliente, en el proceso de selección y compra, por lo regular compara, en términos de conveniencia, calidad, precio y estilo. Ejemplo: colchón, ropa, equipo de sonido.</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extLst>
                  <a:ext uri="{0D108BD9-81ED-4DB2-BD59-A6C34878D82A}">
                    <a16:rowId xmlns:a16="http://schemas.microsoft.com/office/drawing/2014/main" val="3251995831"/>
                  </a:ext>
                </a:extLst>
              </a:tr>
              <a:tr h="1080120">
                <a:tc>
                  <a:txBody>
                    <a:bodyPr/>
                    <a:lstStyle/>
                    <a:p>
                      <a:pPr marL="128905" indent="-6350" algn="just">
                        <a:lnSpc>
                          <a:spcPct val="107000"/>
                        </a:lnSpc>
                        <a:spcAft>
                          <a:spcPts val="0"/>
                        </a:spcAft>
                      </a:pPr>
                      <a:r>
                        <a:rPr lang="es-ES" sz="1600" dirty="0">
                          <a:solidFill>
                            <a:schemeClr val="tx2"/>
                          </a:solidFill>
                          <a:effectLst/>
                        </a:rPr>
                        <a:t>De especialidad</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tc>
                  <a:txBody>
                    <a:bodyPr/>
                    <a:lstStyle/>
                    <a:p>
                      <a:pPr marL="128905" marR="71120" indent="-6350" algn="just">
                        <a:lnSpc>
                          <a:spcPct val="107000"/>
                        </a:lnSpc>
                        <a:spcAft>
                          <a:spcPts val="0"/>
                        </a:spcAft>
                      </a:pPr>
                      <a:r>
                        <a:rPr lang="es-ES" sz="1200" dirty="0">
                          <a:solidFill>
                            <a:schemeClr val="tx2"/>
                          </a:solidFill>
                          <a:effectLst/>
                        </a:rPr>
                        <a:t>Bien de consumo con características o identificación de marcas únicas, por el cual un grupo significativo de compradores está dispuesto a realizar un esfuerzo de compra especial. Ejemplo: computadora; automóvil, refrigerador.</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extLst>
                  <a:ext uri="{0D108BD9-81ED-4DB2-BD59-A6C34878D82A}">
                    <a16:rowId xmlns:a16="http://schemas.microsoft.com/office/drawing/2014/main" val="3149174084"/>
                  </a:ext>
                </a:extLst>
              </a:tr>
              <a:tr h="801550">
                <a:tc>
                  <a:txBody>
                    <a:bodyPr/>
                    <a:lstStyle/>
                    <a:p>
                      <a:pPr marL="128905" indent="-6350" algn="just">
                        <a:lnSpc>
                          <a:spcPct val="107000"/>
                        </a:lnSpc>
                        <a:spcAft>
                          <a:spcPts val="0"/>
                        </a:spcAft>
                      </a:pPr>
                      <a:r>
                        <a:rPr lang="es-ES" sz="1600" dirty="0">
                          <a:solidFill>
                            <a:schemeClr val="tx2"/>
                          </a:solidFill>
                          <a:effectLst/>
                        </a:rPr>
                        <a:t>No buscados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tc>
                  <a:txBody>
                    <a:bodyPr/>
                    <a:lstStyle/>
                    <a:p>
                      <a:pPr marL="128905" marR="57785" indent="-6350" algn="just">
                        <a:lnSpc>
                          <a:spcPct val="107000"/>
                        </a:lnSpc>
                        <a:spcAft>
                          <a:spcPts val="0"/>
                        </a:spcAft>
                      </a:pPr>
                      <a:r>
                        <a:rPr lang="es-ES" sz="1200" dirty="0">
                          <a:solidFill>
                            <a:schemeClr val="tx2"/>
                          </a:solidFill>
                          <a:effectLst/>
                        </a:rPr>
                        <a:t>Bien de consumo que el consumidor no conoce, o que conoce, pero normalmente no piensa comprar. Ejemplo: seguro de gastos médicos, enciclopedias.</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extLst>
                  <a:ext uri="{0D108BD9-81ED-4DB2-BD59-A6C34878D82A}">
                    <a16:rowId xmlns:a16="http://schemas.microsoft.com/office/drawing/2014/main" val="1692890897"/>
                  </a:ext>
                </a:extLst>
              </a:tr>
              <a:tr h="1335916">
                <a:tc gridSpan="2">
                  <a:txBody>
                    <a:bodyPr/>
                    <a:lstStyle/>
                    <a:p>
                      <a:pPr marL="128905" marR="5080" indent="-6350" algn="just">
                        <a:lnSpc>
                          <a:spcPct val="107000"/>
                        </a:lnSpc>
                        <a:spcAft>
                          <a:spcPts val="0"/>
                        </a:spcAft>
                      </a:pPr>
                      <a:r>
                        <a:rPr lang="es-ES" sz="1400" dirty="0">
                          <a:solidFill>
                            <a:schemeClr val="tx2"/>
                          </a:solidFill>
                          <a:effectLst/>
                        </a:rPr>
                        <a:t>Producto de negocios o industrial: producto comprado por personas y organizaciones para un procesamiento posterior o para utilizarse en las actividades de un negocio. Se relaciona con materias primas, equipo y maquinaria, partes componentes, materiales, suministros, servicios industriales.</a:t>
                      </a:r>
                      <a:endParaRPr lang="es-ES" sz="14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88900" marR="73025" marT="0" marB="0" anchor="ctr"/>
                </a:tc>
                <a:tc hMerge="1">
                  <a:txBody>
                    <a:bodyPr/>
                    <a:lstStyle/>
                    <a:p>
                      <a:endParaRPr lang="es-ES"/>
                    </a:p>
                  </a:txBody>
                  <a:tcPr/>
                </a:tc>
                <a:extLst>
                  <a:ext uri="{0D108BD9-81ED-4DB2-BD59-A6C34878D82A}">
                    <a16:rowId xmlns:a16="http://schemas.microsoft.com/office/drawing/2014/main" val="2664114679"/>
                  </a:ext>
                </a:extLst>
              </a:tr>
            </a:tbl>
          </a:graphicData>
        </a:graphic>
      </p:graphicFrame>
    </p:spTree>
    <p:extLst>
      <p:ext uri="{BB962C8B-B14F-4D97-AF65-F5344CB8AC3E}">
        <p14:creationId xmlns:p14="http://schemas.microsoft.com/office/powerpoint/2010/main" val="4108726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122238"/>
            <a:ext cx="7642225" cy="563562"/>
          </a:xfrm>
        </p:spPr>
        <p:txBody>
          <a:bodyPr/>
          <a:lstStyle/>
          <a:p>
            <a:pPr algn="ctr"/>
            <a:r>
              <a:rPr lang="es-ES" dirty="0" smtClean="0">
                <a:solidFill>
                  <a:schemeClr val="tx2"/>
                </a:solidFill>
              </a:rPr>
              <a:t>Línea y gama de productos</a:t>
            </a:r>
            <a:endParaRPr lang="es-ES" dirty="0">
              <a:solidFill>
                <a:schemeClr val="tx2"/>
              </a:solidFill>
            </a:endParaRP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547822024"/>
              </p:ext>
            </p:extLst>
          </p:nvPr>
        </p:nvGraphicFramePr>
        <p:xfrm>
          <a:off x="611560" y="1052736"/>
          <a:ext cx="8021264" cy="5400584"/>
        </p:xfrm>
        <a:graphic>
          <a:graphicData uri="http://schemas.openxmlformats.org/drawingml/2006/table">
            <a:tbl>
              <a:tblPr firstRow="1" firstCol="1" bandRow="1">
                <a:tableStyleId>{21E4AEA4-8DFA-4A89-87EB-49C32662AFE0}</a:tableStyleId>
              </a:tblPr>
              <a:tblGrid>
                <a:gridCol w="2279042">
                  <a:extLst>
                    <a:ext uri="{9D8B030D-6E8A-4147-A177-3AD203B41FA5}">
                      <a16:colId xmlns:a16="http://schemas.microsoft.com/office/drawing/2014/main" val="4274257131"/>
                    </a:ext>
                  </a:extLst>
                </a:gridCol>
                <a:gridCol w="5742222">
                  <a:extLst>
                    <a:ext uri="{9D8B030D-6E8A-4147-A177-3AD203B41FA5}">
                      <a16:colId xmlns:a16="http://schemas.microsoft.com/office/drawing/2014/main" val="2060186135"/>
                    </a:ext>
                  </a:extLst>
                </a:gridCol>
              </a:tblGrid>
              <a:tr h="535139">
                <a:tc>
                  <a:txBody>
                    <a:bodyPr/>
                    <a:lstStyle/>
                    <a:p>
                      <a:pPr marL="6350" marR="144780" indent="-6350" algn="ctr">
                        <a:lnSpc>
                          <a:spcPct val="107000"/>
                        </a:lnSpc>
                        <a:spcAft>
                          <a:spcPts val="0"/>
                        </a:spcAft>
                      </a:pPr>
                      <a:r>
                        <a:rPr lang="es-ES" sz="1800" dirty="0">
                          <a:solidFill>
                            <a:schemeClr val="tx2"/>
                          </a:solidFill>
                          <a:effectLst/>
                        </a:rPr>
                        <a:t>Concepto</a:t>
                      </a:r>
                      <a:endParaRPr lang="es-ES" sz="18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144780" indent="-6350" algn="ctr">
                        <a:lnSpc>
                          <a:spcPct val="107000"/>
                        </a:lnSpc>
                        <a:spcAft>
                          <a:spcPts val="0"/>
                        </a:spcAft>
                      </a:pPr>
                      <a:r>
                        <a:rPr lang="es-ES" sz="1800" dirty="0">
                          <a:solidFill>
                            <a:schemeClr val="tx2"/>
                          </a:solidFill>
                          <a:effectLst/>
                        </a:rPr>
                        <a:t>Descripción</a:t>
                      </a:r>
                      <a:endParaRPr lang="es-ES" sz="18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907280080"/>
                  </a:ext>
                </a:extLst>
              </a:tr>
              <a:tr h="1222255">
                <a:tc>
                  <a:txBody>
                    <a:bodyPr/>
                    <a:lstStyle/>
                    <a:p>
                      <a:pPr marL="6350" indent="-6350" algn="l">
                        <a:lnSpc>
                          <a:spcPct val="107000"/>
                        </a:lnSpc>
                        <a:spcAft>
                          <a:spcPts val="0"/>
                        </a:spcAft>
                      </a:pPr>
                      <a:r>
                        <a:rPr lang="es-ES" sz="1600" dirty="0">
                          <a:solidFill>
                            <a:schemeClr val="tx2"/>
                          </a:solidFill>
                          <a:effectLst/>
                        </a:rPr>
                        <a:t>Producto individual</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just">
                        <a:lnSpc>
                          <a:spcPct val="107000"/>
                        </a:lnSpc>
                        <a:spcAft>
                          <a:spcPts val="0"/>
                        </a:spcAft>
                      </a:pPr>
                      <a:r>
                        <a:rPr lang="es-ES" sz="1600" dirty="0">
                          <a:solidFill>
                            <a:schemeClr val="tx2"/>
                          </a:solidFill>
                          <a:effectLst/>
                        </a:rPr>
                        <a:t>Versión específica de un producto, el cual puede designarse como una oferta diferente entre los productos de una organización.</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4027175692"/>
                  </a:ext>
                </a:extLst>
              </a:tr>
              <a:tr h="599341">
                <a:tc>
                  <a:txBody>
                    <a:bodyPr/>
                    <a:lstStyle/>
                    <a:p>
                      <a:pPr marL="6350" marR="0" indent="-6350" algn="l" defTabSz="914400" rtl="0" eaLnBrk="1" fontAlgn="auto" latinLnBrk="0" hangingPunct="1">
                        <a:lnSpc>
                          <a:spcPct val="107000"/>
                        </a:lnSpc>
                        <a:spcBef>
                          <a:spcPts val="0"/>
                        </a:spcBef>
                        <a:spcAft>
                          <a:spcPts val="0"/>
                        </a:spcAft>
                        <a:buClrTx/>
                        <a:buSzTx/>
                        <a:buFontTx/>
                        <a:buNone/>
                        <a:tabLst/>
                        <a:defRPr/>
                      </a:pPr>
                      <a:r>
                        <a:rPr lang="es-ES" sz="1600" dirty="0" smtClean="0">
                          <a:solidFill>
                            <a:schemeClr val="tx2"/>
                          </a:solidFill>
                          <a:effectLst/>
                        </a:rPr>
                        <a:t>Gama de productos</a:t>
                      </a:r>
                      <a:endParaRPr lang="es-ES" sz="1600" dirty="0" smtClean="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0" indent="-6350" algn="just" defTabSz="914400" rtl="0" eaLnBrk="1" fontAlgn="auto" latinLnBrk="0" hangingPunct="1">
                        <a:lnSpc>
                          <a:spcPct val="107000"/>
                        </a:lnSpc>
                        <a:spcBef>
                          <a:spcPts val="0"/>
                        </a:spcBef>
                        <a:spcAft>
                          <a:spcPts val="0"/>
                        </a:spcAft>
                        <a:buClrTx/>
                        <a:buSzTx/>
                        <a:buFontTx/>
                        <a:buNone/>
                        <a:tabLst/>
                        <a:defRPr/>
                      </a:pPr>
                      <a:r>
                        <a:rPr lang="es-ES" sz="1600" dirty="0" smtClean="0">
                          <a:solidFill>
                            <a:schemeClr val="tx2"/>
                          </a:solidFill>
                          <a:effectLst/>
                        </a:rPr>
                        <a:t>Incluye a todos los productos individuales que comercializa una organización.</a:t>
                      </a:r>
                      <a:endParaRPr lang="es-ES" sz="1600" dirty="0" smtClean="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1663355100"/>
                  </a:ext>
                </a:extLst>
              </a:tr>
              <a:tr h="910797">
                <a:tc>
                  <a:txBody>
                    <a:bodyPr/>
                    <a:lstStyle/>
                    <a:p>
                      <a:pPr marL="6350" marR="0" indent="-6350" algn="l" defTabSz="914400" rtl="0" eaLnBrk="1" fontAlgn="auto" latinLnBrk="0" hangingPunct="1">
                        <a:lnSpc>
                          <a:spcPct val="107000"/>
                        </a:lnSpc>
                        <a:spcBef>
                          <a:spcPts val="0"/>
                        </a:spcBef>
                        <a:spcAft>
                          <a:spcPts val="0"/>
                        </a:spcAft>
                        <a:buClrTx/>
                        <a:buSzTx/>
                        <a:buFontTx/>
                        <a:buNone/>
                        <a:tabLst/>
                        <a:defRPr/>
                      </a:pPr>
                      <a:r>
                        <a:rPr lang="es-ES" sz="1600" dirty="0" smtClean="0">
                          <a:solidFill>
                            <a:schemeClr val="tx2"/>
                          </a:solidFill>
                          <a:effectLst/>
                        </a:rPr>
                        <a:t>Línea de productos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0" indent="-6350" algn="just" defTabSz="914400" rtl="0" eaLnBrk="1" fontAlgn="auto" latinLnBrk="0" hangingPunct="1">
                        <a:lnSpc>
                          <a:spcPct val="107000"/>
                        </a:lnSpc>
                        <a:spcBef>
                          <a:spcPts val="0"/>
                        </a:spcBef>
                        <a:spcAft>
                          <a:spcPts val="0"/>
                        </a:spcAft>
                        <a:buClrTx/>
                        <a:buSzTx/>
                        <a:buFontTx/>
                        <a:buNone/>
                        <a:tabLst/>
                        <a:defRPr/>
                      </a:pPr>
                      <a:r>
                        <a:rPr lang="es-ES" sz="1600" dirty="0" smtClean="0">
                          <a:solidFill>
                            <a:schemeClr val="tx2"/>
                          </a:solidFill>
                          <a:effectLst/>
                        </a:rPr>
                        <a:t>Grupo de productos individuales estrechamente relacionados.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1271867616"/>
                  </a:ext>
                </a:extLst>
              </a:tr>
              <a:tr h="910797">
                <a:tc>
                  <a:txBody>
                    <a:bodyPr/>
                    <a:lstStyle/>
                    <a:p>
                      <a:pPr marL="6350" indent="-6350" algn="l">
                        <a:lnSpc>
                          <a:spcPct val="107000"/>
                        </a:lnSpc>
                        <a:spcAft>
                          <a:spcPts val="0"/>
                        </a:spcAft>
                      </a:pPr>
                      <a:r>
                        <a:rPr lang="es-ES" sz="1600" dirty="0">
                          <a:solidFill>
                            <a:schemeClr val="tx2"/>
                          </a:solidFill>
                          <a:effectLst/>
                        </a:rPr>
                        <a:t>Amplitud de la mezcla de productos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just">
                        <a:lnSpc>
                          <a:spcPct val="107000"/>
                        </a:lnSpc>
                        <a:spcAft>
                          <a:spcPts val="0"/>
                        </a:spcAft>
                      </a:pPr>
                      <a:r>
                        <a:rPr lang="es-ES" sz="1600" dirty="0">
                          <a:solidFill>
                            <a:schemeClr val="tx2"/>
                          </a:solidFill>
                          <a:effectLst/>
                        </a:rPr>
                        <a:t>Número de líneas de productos que ofrece una organización.</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1449456268"/>
                  </a:ext>
                </a:extLst>
              </a:tr>
              <a:tr h="1222255">
                <a:tc>
                  <a:txBody>
                    <a:bodyPr/>
                    <a:lstStyle/>
                    <a:p>
                      <a:pPr marL="6350" marR="85725" indent="-6350" algn="l">
                        <a:lnSpc>
                          <a:spcPct val="107000"/>
                        </a:lnSpc>
                        <a:spcAft>
                          <a:spcPts val="0"/>
                        </a:spcAft>
                      </a:pPr>
                      <a:r>
                        <a:rPr lang="es-ES" sz="1600" dirty="0">
                          <a:solidFill>
                            <a:schemeClr val="tx2"/>
                          </a:solidFill>
                          <a:effectLst/>
                        </a:rPr>
                        <a:t>Profundidad de la línea de productos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just">
                        <a:lnSpc>
                          <a:spcPct val="107000"/>
                        </a:lnSpc>
                        <a:spcAft>
                          <a:spcPts val="0"/>
                        </a:spcAft>
                      </a:pPr>
                      <a:r>
                        <a:rPr lang="es-ES" sz="1600" dirty="0">
                          <a:solidFill>
                            <a:schemeClr val="tx2"/>
                          </a:solidFill>
                          <a:effectLst/>
                        </a:rPr>
                        <a:t>Número de artículos de una línea</a:t>
                      </a:r>
                      <a:r>
                        <a:rPr lang="es-ES" sz="1600" dirty="0" smtClean="0">
                          <a:solidFill>
                            <a:schemeClr val="tx2"/>
                          </a:solidFill>
                          <a:effectLst/>
                        </a:rPr>
                        <a:t>. (Chico, mediano, grande )</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878487346"/>
                  </a:ext>
                </a:extLst>
              </a:tr>
            </a:tbl>
          </a:graphicData>
        </a:graphic>
      </p:graphicFrame>
    </p:spTree>
    <p:extLst>
      <p:ext uri="{BB962C8B-B14F-4D97-AF65-F5344CB8AC3E}">
        <p14:creationId xmlns:p14="http://schemas.microsoft.com/office/powerpoint/2010/main" val="32115841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diario-hectorgarciabeita.weebly.com/uploads/2/4/0/6/24065265/7026383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768" y="1196752"/>
            <a:ext cx="7992888" cy="5184576"/>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827584" y="122238"/>
            <a:ext cx="7488832" cy="563562"/>
          </a:xfrm>
        </p:spPr>
        <p:txBody>
          <a:bodyPr/>
          <a:lstStyle/>
          <a:p>
            <a:r>
              <a:rPr lang="es-ES" sz="2600" dirty="0" smtClean="0">
                <a:solidFill>
                  <a:schemeClr val="tx2"/>
                </a:solidFill>
              </a:rPr>
              <a:t/>
            </a:r>
            <a:br>
              <a:rPr lang="es-ES" sz="2600" dirty="0" smtClean="0">
                <a:solidFill>
                  <a:schemeClr val="tx2"/>
                </a:solidFill>
              </a:rPr>
            </a:br>
            <a:r>
              <a:rPr lang="es-ES" sz="2600" dirty="0" smtClean="0">
                <a:solidFill>
                  <a:schemeClr val="tx2"/>
                </a:solidFill>
              </a:rPr>
              <a:t>Línea y gama de productos. (Ejemplo)</a:t>
            </a:r>
            <a:br>
              <a:rPr lang="es-ES" sz="2600" dirty="0" smtClean="0">
                <a:solidFill>
                  <a:schemeClr val="tx2"/>
                </a:solidFill>
              </a:rPr>
            </a:br>
            <a:endParaRPr lang="es-ES" sz="2600" dirty="0">
              <a:solidFill>
                <a:schemeClr val="tx2"/>
              </a:solidFill>
            </a:endParaRPr>
          </a:p>
        </p:txBody>
      </p:sp>
    </p:spTree>
    <p:extLst>
      <p:ext uri="{BB962C8B-B14F-4D97-AF65-F5344CB8AC3E}">
        <p14:creationId xmlns:p14="http://schemas.microsoft.com/office/powerpoint/2010/main" val="10270890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lopezdoriga.com/wp-content/uploads/2015/06/proctergam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097" y="1268760"/>
            <a:ext cx="8125359" cy="4390986"/>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2"/>
          <p:cNvSpPr>
            <a:spLocks noGrp="1"/>
          </p:cNvSpPr>
          <p:nvPr>
            <p:ph type="title"/>
          </p:nvPr>
        </p:nvSpPr>
        <p:spPr>
          <a:xfrm>
            <a:off x="539552" y="122238"/>
            <a:ext cx="8078104" cy="563562"/>
          </a:xfrm>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Línea y gama de productos. (Ejemplo)</a:t>
            </a:r>
            <a:br>
              <a:rPr lang="es-ES" dirty="0" smtClean="0">
                <a:solidFill>
                  <a:schemeClr val="tx2"/>
                </a:solidFill>
              </a:rPr>
            </a:br>
            <a:endParaRPr lang="es-ES" dirty="0">
              <a:solidFill>
                <a:schemeClr val="tx2"/>
              </a:solidFill>
            </a:endParaRPr>
          </a:p>
        </p:txBody>
      </p:sp>
    </p:spTree>
    <p:extLst>
      <p:ext uri="{BB962C8B-B14F-4D97-AF65-F5344CB8AC3E}">
        <p14:creationId xmlns:p14="http://schemas.microsoft.com/office/powerpoint/2010/main" val="3947100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ages.slideplayer.es/2/162427/slides/slide_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1052736"/>
            <a:ext cx="8071267" cy="540060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2"/>
          <p:cNvSpPr>
            <a:spLocks noGrp="1"/>
          </p:cNvSpPr>
          <p:nvPr>
            <p:ph type="title"/>
          </p:nvPr>
        </p:nvSpPr>
        <p:spPr>
          <a:xfrm>
            <a:off x="611559" y="122238"/>
            <a:ext cx="8136905" cy="563562"/>
          </a:xfrm>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Línea y gama de productos. (Ejemplo)</a:t>
            </a:r>
            <a:br>
              <a:rPr lang="es-ES" dirty="0" smtClean="0">
                <a:solidFill>
                  <a:schemeClr val="tx2"/>
                </a:solidFill>
              </a:rPr>
            </a:br>
            <a:endParaRPr lang="es-ES" dirty="0">
              <a:solidFill>
                <a:schemeClr val="tx2"/>
              </a:solidFill>
            </a:endParaRPr>
          </a:p>
        </p:txBody>
      </p:sp>
    </p:spTree>
    <p:extLst>
      <p:ext uri="{BB962C8B-B14F-4D97-AF65-F5344CB8AC3E}">
        <p14:creationId xmlns:p14="http://schemas.microsoft.com/office/powerpoint/2010/main" val="1394299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Ciclo </a:t>
            </a:r>
            <a:r>
              <a:rPr lang="es-ES" dirty="0">
                <a:solidFill>
                  <a:schemeClr val="tx2"/>
                </a:solidFill>
              </a:rPr>
              <a:t>de vida de un producto</a:t>
            </a:r>
          </a:p>
        </p:txBody>
      </p:sp>
      <p:sp>
        <p:nvSpPr>
          <p:cNvPr id="3" name="Marcador de contenido 2"/>
          <p:cNvSpPr>
            <a:spLocks noGrp="1"/>
          </p:cNvSpPr>
          <p:nvPr>
            <p:ph idx="1"/>
          </p:nvPr>
        </p:nvSpPr>
        <p:spPr>
          <a:xfrm>
            <a:off x="611560" y="1052736"/>
            <a:ext cx="8023225" cy="5184576"/>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200" dirty="0">
                <a:solidFill>
                  <a:schemeClr val="tx2"/>
                </a:solidFill>
              </a:rPr>
              <a:t>De forma similar a la vida de un ser vivo, los productos pasan por diferentes fases en el ciclo de vida de un producto y existen lineamientos generales sobre el producto mismo, su precio, distribución y promoción dependiendo de la fase donde se encuentre</a:t>
            </a:r>
            <a:r>
              <a:rPr lang="es-ES" sz="2200" dirty="0" smtClean="0">
                <a:solidFill>
                  <a:schemeClr val="tx2"/>
                </a:solidFill>
              </a:rPr>
              <a:t>.</a:t>
            </a:r>
          </a:p>
          <a:p>
            <a:pPr marL="0" indent="0" algn="just">
              <a:buNone/>
            </a:pPr>
            <a:r>
              <a:rPr lang="es-ES" sz="2200" dirty="0" smtClean="0">
                <a:solidFill>
                  <a:schemeClr val="tx2"/>
                </a:solidFill>
              </a:rPr>
              <a:t>Muchas </a:t>
            </a:r>
            <a:r>
              <a:rPr lang="es-ES" sz="2200" dirty="0">
                <a:solidFill>
                  <a:schemeClr val="tx2"/>
                </a:solidFill>
              </a:rPr>
              <a:t>empresas invierten meses o incluso años desarrollando nuevos productos de forma que hay pérdidas antes de lanzarlos al mercado. </a:t>
            </a:r>
            <a:endParaRPr lang="es-ES" sz="2200" dirty="0" smtClean="0">
              <a:solidFill>
                <a:schemeClr val="tx2"/>
              </a:solidFill>
            </a:endParaRPr>
          </a:p>
          <a:p>
            <a:pPr marL="0" indent="0" algn="just">
              <a:buNone/>
            </a:pPr>
            <a:r>
              <a:rPr lang="es-ES" sz="2200" dirty="0" smtClean="0">
                <a:solidFill>
                  <a:schemeClr val="tx2"/>
                </a:solidFill>
              </a:rPr>
              <a:t>Si </a:t>
            </a:r>
            <a:r>
              <a:rPr lang="es-ES" sz="2200" dirty="0">
                <a:solidFill>
                  <a:schemeClr val="tx2"/>
                </a:solidFill>
              </a:rPr>
              <a:t>el producto es bien aceptado empezará </a:t>
            </a:r>
            <a:r>
              <a:rPr lang="es-ES" sz="2200" dirty="0" smtClean="0">
                <a:solidFill>
                  <a:schemeClr val="tx2"/>
                </a:solidFill>
              </a:rPr>
              <a:t>a </a:t>
            </a:r>
            <a:r>
              <a:rPr lang="es-ES" sz="2200" dirty="0">
                <a:solidFill>
                  <a:schemeClr val="tx2"/>
                </a:solidFill>
              </a:rPr>
              <a:t>crecer en ventas y llegará un punto en que se empiece a tener utilidades. </a:t>
            </a:r>
            <a:endParaRPr lang="es-ES" sz="2200" dirty="0" smtClean="0">
              <a:solidFill>
                <a:schemeClr val="tx2"/>
              </a:solidFill>
            </a:endParaRPr>
          </a:p>
          <a:p>
            <a:pPr marL="0" indent="0" algn="just">
              <a:buNone/>
            </a:pPr>
            <a:r>
              <a:rPr lang="es-ES" sz="2200" dirty="0" smtClean="0">
                <a:solidFill>
                  <a:schemeClr val="tx2"/>
                </a:solidFill>
              </a:rPr>
              <a:t>Es </a:t>
            </a:r>
            <a:r>
              <a:rPr lang="es-ES" sz="2200" dirty="0">
                <a:solidFill>
                  <a:schemeClr val="tx2"/>
                </a:solidFill>
              </a:rPr>
              <a:t>probable que pasen muchos años en etapa de madurez antes de que llegue a su declive. Para los mercadólogos es vital tomar las mejores decisiones.</a:t>
            </a:r>
          </a:p>
        </p:txBody>
      </p:sp>
    </p:spTree>
    <p:extLst>
      <p:ext uri="{BB962C8B-B14F-4D97-AF65-F5344CB8AC3E}">
        <p14:creationId xmlns:p14="http://schemas.microsoft.com/office/powerpoint/2010/main" val="5045810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Ciclo </a:t>
            </a:r>
            <a:r>
              <a:rPr lang="es-ES" dirty="0">
                <a:solidFill>
                  <a:schemeClr val="tx2"/>
                </a:solidFill>
              </a:rPr>
              <a:t>de vida de un producto</a:t>
            </a:r>
          </a:p>
        </p:txBody>
      </p:sp>
      <p:sp>
        <p:nvSpPr>
          <p:cNvPr id="3" name="Marcador de contenido 2"/>
          <p:cNvSpPr>
            <a:spLocks noGrp="1"/>
          </p:cNvSpPr>
          <p:nvPr>
            <p:ph idx="1"/>
          </p:nvPr>
        </p:nvSpPr>
        <p:spPr>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400" dirty="0">
                <a:solidFill>
                  <a:schemeClr val="tx2"/>
                </a:solidFill>
              </a:rPr>
              <a:t>El cambio en las condiciones económicas y las modificaciones que hacen los competidores en sus productos, aunado a las nuevas etapas de interés en los gustos y preferencias de los consumidores y sus necesidades, explica los cambios y transformaciones de los productos y esto lleva al concepto del ciclo de vida del producto</a:t>
            </a:r>
            <a:r>
              <a:rPr lang="es-ES" sz="2400" dirty="0" smtClean="0">
                <a:solidFill>
                  <a:schemeClr val="tx2"/>
                </a:solidFill>
              </a:rPr>
              <a:t>.</a:t>
            </a:r>
          </a:p>
          <a:p>
            <a:pPr marL="0" indent="0" algn="just">
              <a:buNone/>
            </a:pPr>
            <a:endParaRPr lang="es-ES" sz="2400" dirty="0">
              <a:solidFill>
                <a:schemeClr val="tx2"/>
              </a:solidFill>
            </a:endParaRPr>
          </a:p>
          <a:p>
            <a:pPr marL="0" indent="0" algn="just">
              <a:buNone/>
            </a:pPr>
            <a:r>
              <a:rPr lang="es-ES" sz="2400" dirty="0">
                <a:solidFill>
                  <a:schemeClr val="tx2"/>
                </a:solidFill>
              </a:rPr>
              <a:t>Este concepto surge por la existencia de productos que tienen diferentes etapas en las ventas, afectados por la tecnología y por la limitación de su vida útil. </a:t>
            </a:r>
          </a:p>
        </p:txBody>
      </p:sp>
    </p:spTree>
    <p:extLst>
      <p:ext uri="{BB962C8B-B14F-4D97-AF65-F5344CB8AC3E}">
        <p14:creationId xmlns:p14="http://schemas.microsoft.com/office/powerpoint/2010/main" val="25705178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Ciclo </a:t>
            </a:r>
            <a:r>
              <a:rPr lang="es-ES" dirty="0">
                <a:solidFill>
                  <a:schemeClr val="tx2"/>
                </a:solidFill>
              </a:rPr>
              <a:t>de vida de un producto</a:t>
            </a:r>
          </a:p>
        </p:txBody>
      </p:sp>
      <p:pic>
        <p:nvPicPr>
          <p:cNvPr id="7" name="Marcador de contenido 6"/>
          <p:cNvPicPr>
            <a:picLocks noGrp="1" noChangeAspect="1"/>
          </p:cNvPicPr>
          <p:nvPr>
            <p:ph idx="1"/>
          </p:nvPr>
        </p:nvPicPr>
        <p:blipFill>
          <a:blip r:embed="rId2"/>
          <a:stretch>
            <a:fillRect/>
          </a:stretch>
        </p:blipFill>
        <p:spPr>
          <a:xfrm>
            <a:off x="827584" y="1556792"/>
            <a:ext cx="7685856" cy="4248471"/>
          </a:xfrm>
          <a:prstGeom prst="rect">
            <a:avLst/>
          </a:prstGeom>
          <a:ln w="57150"/>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3420619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p:txBody>
          <a:bodyPr/>
          <a:lstStyle/>
          <a:p>
            <a:r>
              <a:rPr lang="es-ES" dirty="0" smtClean="0">
                <a:solidFill>
                  <a:schemeClr val="tx2"/>
                </a:solidFill>
              </a:rPr>
              <a:t>Ciclo </a:t>
            </a:r>
            <a:r>
              <a:rPr lang="es-ES" dirty="0">
                <a:solidFill>
                  <a:schemeClr val="tx2"/>
                </a:solidFill>
              </a:rPr>
              <a:t>de vida de un producto</a:t>
            </a:r>
          </a:p>
        </p:txBody>
      </p:sp>
      <p:sp>
        <p:nvSpPr>
          <p:cNvPr id="7" name="Marcador de contenido 6"/>
          <p:cNvSpPr>
            <a:spLocks noGrp="1"/>
          </p:cNvSpPr>
          <p:nvPr>
            <p:ph idx="1"/>
          </p:nvPr>
        </p:nvSpPr>
        <p:spPr>
          <a:xfrm>
            <a:off x="611560" y="1074379"/>
            <a:ext cx="8023225" cy="5232202"/>
          </a:xfrm>
          <a:prstGeom prst="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pPr marL="0" indent="0" algn="just">
              <a:lnSpc>
                <a:spcPct val="150000"/>
              </a:lnSpc>
              <a:buNone/>
            </a:pPr>
            <a:r>
              <a:rPr lang="es-MX" sz="2000" b="1" dirty="0" smtClean="0">
                <a:solidFill>
                  <a:schemeClr val="tx2"/>
                </a:solidFill>
                <a:cs typeface="Arial" panose="020B0604020202020204" pitchFamily="34" charset="0"/>
              </a:rPr>
              <a:t>1.DESARROLLO DEL PRODUCTO</a:t>
            </a:r>
            <a:r>
              <a:rPr lang="es-MX" sz="2000" dirty="0" smtClean="0">
                <a:solidFill>
                  <a:schemeClr val="tx2"/>
                </a:solidFill>
                <a:effectLst>
                  <a:outerShdw blurRad="38100" dist="38100" dir="2700000" algn="tl">
                    <a:srgbClr val="000000">
                      <a:alpha val="43137"/>
                    </a:srgbClr>
                  </a:outerShdw>
                </a:effectLst>
                <a:cs typeface="Arial" panose="020B0604020202020204" pitchFamily="34" charset="0"/>
              </a:rPr>
              <a:t>: </a:t>
            </a:r>
            <a:r>
              <a:rPr lang="es-MX" sz="2000" dirty="0" smtClean="0">
                <a:solidFill>
                  <a:schemeClr val="tx2"/>
                </a:solidFill>
                <a:cs typeface="Arial" panose="020B0604020202020204" pitchFamily="34" charset="0"/>
              </a:rPr>
              <a:t>inicia </a:t>
            </a:r>
            <a:r>
              <a:rPr lang="es-MX" sz="2000" dirty="0">
                <a:solidFill>
                  <a:schemeClr val="tx2"/>
                </a:solidFill>
                <a:cs typeface="Arial" panose="020B0604020202020204" pitchFamily="34" charset="0"/>
              </a:rPr>
              <a:t>con una idea innovadora que es llevada a la creación y se desarrolla con todo su potencial. En esta </a:t>
            </a:r>
            <a:r>
              <a:rPr lang="es-MX" sz="2000" dirty="0" smtClean="0">
                <a:solidFill>
                  <a:schemeClr val="tx2"/>
                </a:solidFill>
                <a:cs typeface="Arial" panose="020B0604020202020204" pitchFamily="34" charset="0"/>
              </a:rPr>
              <a:t>fase</a:t>
            </a:r>
            <a:r>
              <a:rPr lang="es-MX" sz="2000" dirty="0">
                <a:solidFill>
                  <a:schemeClr val="tx2"/>
                </a:solidFill>
                <a:cs typeface="Arial" panose="020B0604020202020204" pitchFamily="34" charset="0"/>
              </a:rPr>
              <a:t>, por ende, las ventas son nulas a diferencia de los costes para la inversión que hace la empresa y que va en aumento paulatinamente hasta su lanzamiento. </a:t>
            </a:r>
            <a:endParaRPr lang="es-MX" sz="2000" dirty="0" smtClean="0">
              <a:solidFill>
                <a:schemeClr val="tx2"/>
              </a:solidFill>
              <a:cs typeface="Arial" panose="020B0604020202020204" pitchFamily="34" charset="0"/>
            </a:endParaRPr>
          </a:p>
          <a:p>
            <a:pPr marL="0" indent="0" algn="just">
              <a:lnSpc>
                <a:spcPct val="150000"/>
              </a:lnSpc>
              <a:buNone/>
            </a:pPr>
            <a:r>
              <a:rPr lang="es-MX" sz="2000" b="1" dirty="0" smtClean="0">
                <a:solidFill>
                  <a:schemeClr val="tx2"/>
                </a:solidFill>
                <a:cs typeface="Arial" panose="020B0604020202020204" pitchFamily="34" charset="0"/>
              </a:rPr>
              <a:t>2.LANZAMIENTO O INTRODUCCIÓN: </a:t>
            </a:r>
            <a:r>
              <a:rPr lang="es-MX" sz="2000" dirty="0" smtClean="0">
                <a:solidFill>
                  <a:schemeClr val="tx2"/>
                </a:solidFill>
                <a:cs typeface="Arial" panose="020B0604020202020204" pitchFamily="34" charset="0"/>
              </a:rPr>
              <a:t>en </a:t>
            </a:r>
            <a:r>
              <a:rPr lang="es-MX" sz="2000" dirty="0">
                <a:solidFill>
                  <a:schemeClr val="tx2"/>
                </a:solidFill>
                <a:cs typeface="Arial" panose="020B0604020202020204" pitchFamily="34" charset="0"/>
              </a:rPr>
              <a:t>esta fase se presenta un periodo bajo en ventas tras el lanzamiento del producto al mercado. Prácticamente los beneficios son nulos dados los altos gastos desembolsados por la empresa para la creación del nuevo producto. </a:t>
            </a:r>
            <a:endParaRPr lang="es-MX" sz="2000" dirty="0" smtClean="0">
              <a:solidFill>
                <a:schemeClr val="tx2"/>
              </a:solidFill>
              <a:cs typeface="Arial" panose="020B0604020202020204" pitchFamily="34" charset="0"/>
            </a:endParaRPr>
          </a:p>
        </p:txBody>
      </p:sp>
    </p:spTree>
    <p:extLst>
      <p:ext uri="{BB962C8B-B14F-4D97-AF65-F5344CB8AC3E}">
        <p14:creationId xmlns:p14="http://schemas.microsoft.com/office/powerpoint/2010/main" val="8246209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lstStyle/>
          <a:p>
            <a:r>
              <a:rPr lang="es-ES" dirty="0" smtClean="0">
                <a:solidFill>
                  <a:schemeClr val="tx2"/>
                </a:solidFill>
              </a:rPr>
              <a:t>Ciclo </a:t>
            </a:r>
            <a:r>
              <a:rPr lang="es-ES" dirty="0">
                <a:solidFill>
                  <a:schemeClr val="tx2"/>
                </a:solidFill>
              </a:rPr>
              <a:t>de vida de un producto</a:t>
            </a:r>
          </a:p>
        </p:txBody>
      </p:sp>
      <p:sp>
        <p:nvSpPr>
          <p:cNvPr id="5" name="Marcador de contenido 4"/>
          <p:cNvSpPr>
            <a:spLocks noGrp="1"/>
          </p:cNvSpPr>
          <p:nvPr>
            <p:ph idx="1"/>
          </p:nvPr>
        </p:nvSpPr>
        <p:spPr>
          <a:xfrm>
            <a:off x="609600" y="980728"/>
            <a:ext cx="8023225" cy="5693866"/>
          </a:xfrm>
          <a:prstGeom prst="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pPr marL="0" indent="0" algn="just">
              <a:lnSpc>
                <a:spcPct val="150000"/>
              </a:lnSpc>
              <a:buNone/>
            </a:pPr>
            <a:r>
              <a:rPr lang="es-MX" sz="2000" b="1" dirty="0" smtClean="0">
                <a:solidFill>
                  <a:schemeClr val="tx2"/>
                </a:solidFill>
                <a:cs typeface="Arial" panose="020B0604020202020204" pitchFamily="34" charset="0"/>
              </a:rPr>
              <a:t>3.CRECIMIENTO: </a:t>
            </a:r>
            <a:r>
              <a:rPr lang="es-MX" sz="2000" dirty="0" smtClean="0">
                <a:solidFill>
                  <a:schemeClr val="tx2"/>
                </a:solidFill>
                <a:cs typeface="Arial" panose="020B0604020202020204" pitchFamily="34" charset="0"/>
              </a:rPr>
              <a:t>éste </a:t>
            </a:r>
            <a:r>
              <a:rPr lang="es-MX" sz="2000" dirty="0">
                <a:solidFill>
                  <a:schemeClr val="tx2"/>
                </a:solidFill>
                <a:cs typeface="Arial" panose="020B0604020202020204" pitchFamily="34" charset="0"/>
              </a:rPr>
              <a:t>se logra gracias a la aceptación del nuevo producto en el mercado; después de esta fase se comienza a vislumbrar un aumento en los beneficios para la empresa. </a:t>
            </a:r>
            <a:endParaRPr lang="es-MX" sz="2000" dirty="0" smtClean="0">
              <a:solidFill>
                <a:schemeClr val="tx2"/>
              </a:solidFill>
              <a:cs typeface="Arial" panose="020B0604020202020204" pitchFamily="34" charset="0"/>
            </a:endParaRPr>
          </a:p>
          <a:p>
            <a:pPr marL="0" indent="0" algn="just">
              <a:lnSpc>
                <a:spcPct val="150000"/>
              </a:lnSpc>
              <a:buNone/>
            </a:pPr>
            <a:r>
              <a:rPr lang="es-MX" sz="2000" b="1" dirty="0" smtClean="0">
                <a:solidFill>
                  <a:schemeClr val="tx2"/>
                </a:solidFill>
                <a:cs typeface="Arial" panose="020B0604020202020204" pitchFamily="34" charset="0"/>
              </a:rPr>
              <a:t>4.MADUREZ</a:t>
            </a:r>
            <a:r>
              <a:rPr lang="es-MX" sz="2000" b="1" dirty="0">
                <a:solidFill>
                  <a:schemeClr val="tx2"/>
                </a:solidFill>
                <a:cs typeface="Arial" panose="020B0604020202020204" pitchFamily="34" charset="0"/>
              </a:rPr>
              <a:t>: </a:t>
            </a:r>
            <a:r>
              <a:rPr lang="es-MX" sz="2000" dirty="0">
                <a:solidFill>
                  <a:schemeClr val="tx2"/>
                </a:solidFill>
                <a:cs typeface="Arial" panose="020B0604020202020204" pitchFamily="34" charset="0"/>
              </a:rPr>
              <a:t>aquí el producto no experimenta un incremento exponencial en ventas en el mercado, sino que se para por un periodo de ralentización del crecimiento de las ventas. Esto se debe a la aceptación del producto por la mayor parte de los compradores potenciales. Es aquí donde los beneficios comienzan a estabilizarse, sólo si el área de mercadotecnia es capaz de defenderlos de los productos de la competencia. </a:t>
            </a:r>
          </a:p>
        </p:txBody>
      </p:sp>
    </p:spTree>
    <p:extLst>
      <p:ext uri="{BB962C8B-B14F-4D97-AF65-F5344CB8AC3E}">
        <p14:creationId xmlns:p14="http://schemas.microsoft.com/office/powerpoint/2010/main" val="31930876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lstStyle/>
          <a:p>
            <a:r>
              <a:rPr lang="es-ES" dirty="0" smtClean="0">
                <a:solidFill>
                  <a:schemeClr val="tx2"/>
                </a:solidFill>
              </a:rPr>
              <a:t>Ciclo </a:t>
            </a:r>
            <a:r>
              <a:rPr lang="es-ES" dirty="0">
                <a:solidFill>
                  <a:schemeClr val="tx2"/>
                </a:solidFill>
              </a:rPr>
              <a:t>de vida de un producto</a:t>
            </a:r>
          </a:p>
        </p:txBody>
      </p:sp>
      <p:sp>
        <p:nvSpPr>
          <p:cNvPr id="7" name="Rectángulo 6"/>
          <p:cNvSpPr/>
          <p:nvPr/>
        </p:nvSpPr>
        <p:spPr>
          <a:xfrm>
            <a:off x="683568" y="1196752"/>
            <a:ext cx="7861448" cy="3831818"/>
          </a:xfrm>
          <a:prstGeom prst="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pPr algn="just" fontAlgn="auto">
              <a:lnSpc>
                <a:spcPct val="150000"/>
              </a:lnSpc>
              <a:spcBef>
                <a:spcPts val="0"/>
              </a:spcBef>
              <a:spcAft>
                <a:spcPts val="0"/>
              </a:spcAft>
            </a:pPr>
            <a:r>
              <a:rPr lang="es-MX" b="1" dirty="0" smtClean="0">
                <a:solidFill>
                  <a:schemeClr val="tx2"/>
                </a:solidFill>
                <a:latin typeface="+mn-lt"/>
                <a:cs typeface="Arial" panose="020B0604020202020204" pitchFamily="34" charset="0"/>
              </a:rPr>
              <a:t>5.DECLIVE: </a:t>
            </a:r>
            <a:r>
              <a:rPr lang="es-MX" dirty="0" smtClean="0">
                <a:solidFill>
                  <a:schemeClr val="tx2"/>
                </a:solidFill>
                <a:latin typeface="+mn-lt"/>
                <a:cs typeface="Arial" panose="020B0604020202020204" pitchFamily="34" charset="0"/>
              </a:rPr>
              <a:t>como </a:t>
            </a:r>
            <a:r>
              <a:rPr lang="es-MX" dirty="0">
                <a:solidFill>
                  <a:schemeClr val="tx2"/>
                </a:solidFill>
                <a:latin typeface="+mn-lt"/>
                <a:cs typeface="Arial" panose="020B0604020202020204" pitchFamily="34" charset="0"/>
              </a:rPr>
              <a:t>su nombre lo dice, es cuando el producto cae debido a las pocas ventas y beneficios que genera tanto para el cliente como para la empresa. </a:t>
            </a:r>
            <a:endParaRPr lang="es-MX" dirty="0" smtClean="0">
              <a:solidFill>
                <a:schemeClr val="tx2"/>
              </a:solidFill>
              <a:latin typeface="+mn-lt"/>
              <a:cs typeface="Arial" panose="020B0604020202020204" pitchFamily="34" charset="0"/>
            </a:endParaRPr>
          </a:p>
          <a:p>
            <a:pPr algn="just" fontAlgn="auto">
              <a:lnSpc>
                <a:spcPct val="150000"/>
              </a:lnSpc>
              <a:spcBef>
                <a:spcPts val="0"/>
              </a:spcBef>
              <a:spcAft>
                <a:spcPts val="0"/>
              </a:spcAft>
            </a:pPr>
            <a:endParaRPr lang="es-MX" dirty="0" smtClean="0">
              <a:solidFill>
                <a:schemeClr val="tx2"/>
              </a:solidFill>
              <a:latin typeface="+mn-lt"/>
              <a:cs typeface="Arial" panose="020B0604020202020204" pitchFamily="34" charset="0"/>
            </a:endParaRPr>
          </a:p>
          <a:p>
            <a:pPr algn="just" fontAlgn="auto">
              <a:lnSpc>
                <a:spcPct val="150000"/>
              </a:lnSpc>
              <a:spcBef>
                <a:spcPts val="0"/>
              </a:spcBef>
              <a:spcAft>
                <a:spcPts val="0"/>
              </a:spcAft>
            </a:pPr>
            <a:r>
              <a:rPr lang="es-MX" dirty="0" smtClean="0">
                <a:solidFill>
                  <a:schemeClr val="tx2"/>
                </a:solidFill>
                <a:latin typeface="+mn-lt"/>
                <a:cs typeface="Arial" panose="020B0604020202020204" pitchFamily="34" charset="0"/>
              </a:rPr>
              <a:t>Cada </a:t>
            </a:r>
            <a:r>
              <a:rPr lang="es-MX" dirty="0">
                <a:solidFill>
                  <a:schemeClr val="tx2"/>
                </a:solidFill>
                <a:latin typeface="+mn-lt"/>
                <a:cs typeface="Arial" panose="020B0604020202020204" pitchFamily="34" charset="0"/>
              </a:rPr>
              <a:t>producto puede pasar por el ciclo de vida completo, sin embargo, hay casos donde se pueden observar cómo después del lanzamiento el producto decae; otros permanecen varios años en la etapa de madurez gracias a la buena promoción y reposicionamiento desarrollada por el área de mercadotecnia.</a:t>
            </a:r>
          </a:p>
        </p:txBody>
      </p:sp>
    </p:spTree>
    <p:extLst>
      <p:ext uri="{BB962C8B-B14F-4D97-AF65-F5344CB8AC3E}">
        <p14:creationId xmlns:p14="http://schemas.microsoft.com/office/powerpoint/2010/main" val="13787369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r>
              <a:rPr lang="es-ES" dirty="0">
                <a:solidFill>
                  <a:schemeClr val="tx2"/>
                </a:solidFill>
              </a:rPr>
              <a:t>Ciclo de vida e indicadores económicos </a:t>
            </a:r>
          </a:p>
        </p:txBody>
      </p:sp>
      <p:sp>
        <p:nvSpPr>
          <p:cNvPr id="6" name="Rectangle 3"/>
          <p:cNvSpPr>
            <a:spLocks noGrp="1" noChangeArrowheads="1"/>
          </p:cNvSpPr>
          <p:nvPr>
            <p:ph idx="1"/>
          </p:nvPr>
        </p:nvSpPr>
        <p:spPr>
          <a:xfrm>
            <a:off x="609600" y="1340768"/>
            <a:ext cx="8023225" cy="4104456"/>
          </a:xfrm>
          <a:ln w="38100"/>
        </p:spPr>
        <p:style>
          <a:lnRef idx="2">
            <a:schemeClr val="accent2"/>
          </a:lnRef>
          <a:fillRef idx="1">
            <a:schemeClr val="lt1"/>
          </a:fillRef>
          <a:effectRef idx="0">
            <a:schemeClr val="accent2"/>
          </a:effectRef>
          <a:fontRef idx="minor">
            <a:schemeClr val="dk1"/>
          </a:fontRef>
        </p:style>
        <p:txBody>
          <a:bodyPr>
            <a:noAutofit/>
          </a:bodyPr>
          <a:lstStyle/>
          <a:p>
            <a:pPr marL="0" indent="0" algn="just">
              <a:lnSpc>
                <a:spcPct val="150000"/>
              </a:lnSpc>
              <a:buNone/>
            </a:pPr>
            <a:r>
              <a:rPr lang="es-MX" sz="2400" dirty="0" smtClean="0">
                <a:solidFill>
                  <a:schemeClr val="tx2"/>
                </a:solidFill>
                <a:cs typeface="Arial" panose="020B0604020202020204" pitchFamily="34" charset="0"/>
              </a:rPr>
              <a:t>El </a:t>
            </a:r>
            <a:r>
              <a:rPr lang="es-MX" sz="2400" dirty="0">
                <a:solidFill>
                  <a:schemeClr val="tx2"/>
                </a:solidFill>
                <a:cs typeface="Arial" panose="020B0604020202020204" pitchFamily="34" charset="0"/>
              </a:rPr>
              <a:t>ciclo de vida del producto tiene una relación directa con algunos indicadores económicos, por ejemplo, el punto de equilibrio que señala los costos fijos  y variables se igualan  a las ventas, es decir, el instante en que no existen utilidades ni perdidas, anuncia el tiempo  en que el producto deja la introducción e inicia la madurez. </a:t>
            </a:r>
          </a:p>
          <a:p>
            <a:pPr marL="0" indent="0" algn="just">
              <a:buNone/>
            </a:pPr>
            <a:endParaRPr lang="es-MX" sz="2400" dirty="0" smtClean="0">
              <a:solidFill>
                <a:schemeClr val="tx2"/>
              </a:solidFill>
              <a:cs typeface="Arial" panose="020B0604020202020204" pitchFamily="34" charset="0"/>
            </a:endParaRPr>
          </a:p>
        </p:txBody>
      </p:sp>
    </p:spTree>
    <p:extLst>
      <p:ext uri="{BB962C8B-B14F-4D97-AF65-F5344CB8AC3E}">
        <p14:creationId xmlns:p14="http://schemas.microsoft.com/office/powerpoint/2010/main" val="518400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solidFill>
                  <a:schemeClr val="tx2"/>
                </a:solidFill>
              </a:rPr>
              <a:t>Características de cada etapa</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076119353"/>
              </p:ext>
            </p:extLst>
          </p:nvPr>
        </p:nvGraphicFramePr>
        <p:xfrm>
          <a:off x="179511" y="980729"/>
          <a:ext cx="8784975" cy="5773146"/>
        </p:xfrm>
        <a:graphic>
          <a:graphicData uri="http://schemas.openxmlformats.org/drawingml/2006/table">
            <a:tbl>
              <a:tblPr firstRow="1" firstCol="1" bandRow="1">
                <a:tableStyleId>{21E4AEA4-8DFA-4A89-87EB-49C32662AFE0}</a:tableStyleId>
              </a:tblPr>
              <a:tblGrid>
                <a:gridCol w="1756287">
                  <a:extLst>
                    <a:ext uri="{9D8B030D-6E8A-4147-A177-3AD203B41FA5}">
                      <a16:colId xmlns:a16="http://schemas.microsoft.com/office/drawing/2014/main" val="2929396989"/>
                    </a:ext>
                  </a:extLst>
                </a:gridCol>
                <a:gridCol w="1756287">
                  <a:extLst>
                    <a:ext uri="{9D8B030D-6E8A-4147-A177-3AD203B41FA5}">
                      <a16:colId xmlns:a16="http://schemas.microsoft.com/office/drawing/2014/main" val="172565227"/>
                    </a:ext>
                  </a:extLst>
                </a:gridCol>
                <a:gridCol w="1759827">
                  <a:extLst>
                    <a:ext uri="{9D8B030D-6E8A-4147-A177-3AD203B41FA5}">
                      <a16:colId xmlns:a16="http://schemas.microsoft.com/office/drawing/2014/main" val="1371285537"/>
                    </a:ext>
                  </a:extLst>
                </a:gridCol>
                <a:gridCol w="1756287">
                  <a:extLst>
                    <a:ext uri="{9D8B030D-6E8A-4147-A177-3AD203B41FA5}">
                      <a16:colId xmlns:a16="http://schemas.microsoft.com/office/drawing/2014/main" val="852903419"/>
                    </a:ext>
                  </a:extLst>
                </a:gridCol>
                <a:gridCol w="1756287">
                  <a:extLst>
                    <a:ext uri="{9D8B030D-6E8A-4147-A177-3AD203B41FA5}">
                      <a16:colId xmlns:a16="http://schemas.microsoft.com/office/drawing/2014/main" val="1256087595"/>
                    </a:ext>
                  </a:extLst>
                </a:gridCol>
              </a:tblGrid>
              <a:tr h="875572">
                <a:tc>
                  <a:txBody>
                    <a:bodyPr/>
                    <a:lstStyle/>
                    <a:p>
                      <a:pPr marL="6350" marR="42545" indent="-6350" algn="ctr">
                        <a:lnSpc>
                          <a:spcPct val="107000"/>
                        </a:lnSpc>
                        <a:spcAft>
                          <a:spcPts val="0"/>
                        </a:spcAft>
                      </a:pPr>
                      <a:r>
                        <a:rPr lang="es-ES" sz="1200" dirty="0">
                          <a:solidFill>
                            <a:schemeClr val="tx2"/>
                          </a:solidFill>
                          <a:effectLst/>
                        </a:rPr>
                        <a:t>Factor</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6350" indent="-6350" algn="ctr">
                        <a:lnSpc>
                          <a:spcPct val="107000"/>
                        </a:lnSpc>
                        <a:spcAft>
                          <a:spcPts val="0"/>
                        </a:spcAft>
                      </a:pPr>
                      <a:r>
                        <a:rPr lang="es-ES" sz="1200">
                          <a:solidFill>
                            <a:schemeClr val="tx2"/>
                          </a:solidFill>
                          <a:effectLst/>
                        </a:rPr>
                        <a:t>Introducción o Lanzamiento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6350" indent="-6350" algn="ctr">
                        <a:lnSpc>
                          <a:spcPct val="107000"/>
                        </a:lnSpc>
                        <a:spcAft>
                          <a:spcPts val="0"/>
                        </a:spcAft>
                      </a:pPr>
                      <a:r>
                        <a:rPr lang="es-ES" sz="1200">
                          <a:solidFill>
                            <a:schemeClr val="tx2"/>
                          </a:solidFill>
                          <a:effectLst/>
                        </a:rPr>
                        <a:t>Crecimiento o desarrollo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6350" marR="42545" indent="-6350" algn="ctr">
                        <a:lnSpc>
                          <a:spcPct val="107000"/>
                        </a:lnSpc>
                        <a:spcAft>
                          <a:spcPts val="0"/>
                        </a:spcAft>
                      </a:pPr>
                      <a:r>
                        <a:rPr lang="es-ES" sz="1200">
                          <a:solidFill>
                            <a:schemeClr val="tx2"/>
                          </a:solidFill>
                          <a:effectLst/>
                        </a:rPr>
                        <a:t>Madurez</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6350" marR="42545" indent="-6350" algn="ctr">
                        <a:lnSpc>
                          <a:spcPct val="107000"/>
                        </a:lnSpc>
                        <a:spcAft>
                          <a:spcPts val="0"/>
                        </a:spcAft>
                      </a:pPr>
                      <a:r>
                        <a:rPr lang="es-ES" sz="1200">
                          <a:solidFill>
                            <a:schemeClr val="tx2"/>
                          </a:solidFill>
                          <a:effectLst/>
                        </a:rPr>
                        <a:t>Declive</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extLst>
                  <a:ext uri="{0D108BD9-81ED-4DB2-BD59-A6C34878D82A}">
                    <a16:rowId xmlns:a16="http://schemas.microsoft.com/office/drawing/2014/main" val="3459594428"/>
                  </a:ext>
                </a:extLst>
              </a:tr>
              <a:tr h="243063">
                <a:tc>
                  <a:txBody>
                    <a:bodyPr/>
                    <a:lstStyle/>
                    <a:p>
                      <a:pPr marL="8890" indent="-6350" algn="l">
                        <a:lnSpc>
                          <a:spcPct val="107000"/>
                        </a:lnSpc>
                        <a:spcAft>
                          <a:spcPts val="0"/>
                        </a:spcAft>
                      </a:pPr>
                      <a:r>
                        <a:rPr lang="es-ES" sz="1200">
                          <a:solidFill>
                            <a:schemeClr val="tx2"/>
                          </a:solidFill>
                          <a:effectLst/>
                        </a:rPr>
                        <a:t>Ventas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dirty="0">
                          <a:solidFill>
                            <a:schemeClr val="tx2"/>
                          </a:solidFill>
                          <a:effectLst/>
                        </a:rPr>
                        <a:t>Bajas</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Aumentan</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Máximas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Decrecen</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extLst>
                  <a:ext uri="{0D108BD9-81ED-4DB2-BD59-A6C34878D82A}">
                    <a16:rowId xmlns:a16="http://schemas.microsoft.com/office/drawing/2014/main" val="546108588"/>
                  </a:ext>
                </a:extLst>
              </a:tr>
              <a:tr h="420723">
                <a:tc>
                  <a:txBody>
                    <a:bodyPr/>
                    <a:lstStyle/>
                    <a:p>
                      <a:pPr marL="9525" indent="-6350" algn="l">
                        <a:lnSpc>
                          <a:spcPct val="107000"/>
                        </a:lnSpc>
                        <a:spcAft>
                          <a:spcPts val="0"/>
                        </a:spcAft>
                      </a:pPr>
                      <a:r>
                        <a:rPr lang="es-ES" sz="1200">
                          <a:solidFill>
                            <a:schemeClr val="tx2"/>
                          </a:solidFill>
                          <a:effectLst/>
                        </a:rPr>
                        <a:t>Costos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6350" marR="20955" indent="-6350" algn="just">
                        <a:lnSpc>
                          <a:spcPct val="107000"/>
                        </a:lnSpc>
                        <a:spcAft>
                          <a:spcPts val="0"/>
                        </a:spcAft>
                      </a:pPr>
                      <a:r>
                        <a:rPr lang="es-ES" sz="1200" dirty="0">
                          <a:solidFill>
                            <a:schemeClr val="tx2"/>
                          </a:solidFill>
                          <a:effectLst/>
                        </a:rPr>
                        <a:t>Alto costo por cliente</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9525" indent="-6350" algn="just">
                        <a:lnSpc>
                          <a:spcPct val="107000"/>
                        </a:lnSpc>
                        <a:spcAft>
                          <a:spcPts val="0"/>
                        </a:spcAft>
                      </a:pPr>
                      <a:r>
                        <a:rPr lang="es-ES" sz="1200" dirty="0">
                          <a:solidFill>
                            <a:schemeClr val="tx2"/>
                          </a:solidFill>
                          <a:effectLst/>
                        </a:rPr>
                        <a:t>Costo promedio por cliente</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dirty="0">
                          <a:solidFill>
                            <a:schemeClr val="tx2"/>
                          </a:solidFill>
                          <a:effectLst/>
                        </a:rPr>
                        <a:t>Bajo costo por cliente</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Bajo costo por cliente</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extLst>
                  <a:ext uri="{0D108BD9-81ED-4DB2-BD59-A6C34878D82A}">
                    <a16:rowId xmlns:a16="http://schemas.microsoft.com/office/drawing/2014/main" val="4080981969"/>
                  </a:ext>
                </a:extLst>
              </a:tr>
              <a:tr h="243063">
                <a:tc>
                  <a:txBody>
                    <a:bodyPr/>
                    <a:lstStyle/>
                    <a:p>
                      <a:pPr marL="9525" indent="-6350" algn="l">
                        <a:lnSpc>
                          <a:spcPct val="107000"/>
                        </a:lnSpc>
                        <a:spcAft>
                          <a:spcPts val="0"/>
                        </a:spcAft>
                      </a:pPr>
                      <a:r>
                        <a:rPr lang="es-ES" sz="1200">
                          <a:solidFill>
                            <a:schemeClr val="tx2"/>
                          </a:solidFill>
                          <a:effectLst/>
                        </a:rPr>
                        <a:t>Utilidades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Negativas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Aumento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dirty="0">
                          <a:solidFill>
                            <a:schemeClr val="tx2"/>
                          </a:solidFill>
                          <a:effectLst/>
                        </a:rPr>
                        <a:t>Altas</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Bajas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extLst>
                  <a:ext uri="{0D108BD9-81ED-4DB2-BD59-A6C34878D82A}">
                    <a16:rowId xmlns:a16="http://schemas.microsoft.com/office/drawing/2014/main" val="2869809269"/>
                  </a:ext>
                </a:extLst>
              </a:tr>
              <a:tr h="243063">
                <a:tc>
                  <a:txBody>
                    <a:bodyPr/>
                    <a:lstStyle/>
                    <a:p>
                      <a:pPr marL="10160" indent="-6350" algn="l">
                        <a:lnSpc>
                          <a:spcPct val="107000"/>
                        </a:lnSpc>
                        <a:spcAft>
                          <a:spcPts val="0"/>
                        </a:spcAft>
                      </a:pPr>
                      <a:r>
                        <a:rPr lang="es-ES" sz="1200">
                          <a:solidFill>
                            <a:schemeClr val="tx2"/>
                          </a:solidFill>
                          <a:effectLst/>
                        </a:rPr>
                        <a:t>Competidores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a:solidFill>
                            <a:schemeClr val="tx2"/>
                          </a:solidFill>
                          <a:effectLst/>
                        </a:rPr>
                        <a:t>Pocos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a:solidFill>
                            <a:schemeClr val="tx2"/>
                          </a:solidFill>
                          <a:effectLst/>
                        </a:rPr>
                        <a:t>Crecen</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dirty="0">
                          <a:solidFill>
                            <a:schemeClr val="tx2"/>
                          </a:solidFill>
                          <a:effectLst/>
                        </a:rPr>
                        <a:t>Estable</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dirty="0">
                          <a:solidFill>
                            <a:schemeClr val="tx2"/>
                          </a:solidFill>
                          <a:effectLst/>
                        </a:rPr>
                        <a:t>Decrecen</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extLst>
                  <a:ext uri="{0D108BD9-81ED-4DB2-BD59-A6C34878D82A}">
                    <a16:rowId xmlns:a16="http://schemas.microsoft.com/office/drawing/2014/main" val="2136530506"/>
                  </a:ext>
                </a:extLst>
              </a:tr>
              <a:tr h="420723">
                <a:tc>
                  <a:txBody>
                    <a:bodyPr/>
                    <a:lstStyle/>
                    <a:p>
                      <a:pPr marL="10160" indent="-6350" algn="l">
                        <a:lnSpc>
                          <a:spcPct val="107000"/>
                        </a:lnSpc>
                        <a:spcAft>
                          <a:spcPts val="0"/>
                        </a:spcAft>
                      </a:pPr>
                      <a:r>
                        <a:rPr lang="es-ES" sz="1200">
                          <a:solidFill>
                            <a:schemeClr val="tx2"/>
                          </a:solidFill>
                          <a:effectLst/>
                        </a:rPr>
                        <a:t>Tipo de consumidor</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a:solidFill>
                            <a:schemeClr val="tx2"/>
                          </a:solidFill>
                          <a:effectLst/>
                        </a:rPr>
                        <a:t>Innovador</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10160" indent="-6350" algn="just">
                        <a:lnSpc>
                          <a:spcPct val="107000"/>
                        </a:lnSpc>
                        <a:spcAft>
                          <a:spcPts val="0"/>
                        </a:spcAft>
                      </a:pPr>
                      <a:r>
                        <a:rPr lang="es-ES" sz="1200">
                          <a:solidFill>
                            <a:schemeClr val="tx2"/>
                          </a:solidFill>
                          <a:effectLst/>
                        </a:rPr>
                        <a:t>Adoptadores tempranos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a:solidFill>
                            <a:schemeClr val="tx2"/>
                          </a:solidFill>
                          <a:effectLst/>
                        </a:rPr>
                        <a:t>Mayoría media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10160" indent="-6350" algn="just">
                        <a:lnSpc>
                          <a:spcPct val="107000"/>
                        </a:lnSpc>
                        <a:spcAft>
                          <a:spcPts val="0"/>
                        </a:spcAft>
                      </a:pPr>
                      <a:r>
                        <a:rPr lang="es-ES" sz="1200" dirty="0">
                          <a:solidFill>
                            <a:schemeClr val="tx2"/>
                          </a:solidFill>
                          <a:effectLst/>
                        </a:rPr>
                        <a:t>Rezagados</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extLst>
                  <a:ext uri="{0D108BD9-81ED-4DB2-BD59-A6C34878D82A}">
                    <a16:rowId xmlns:a16="http://schemas.microsoft.com/office/drawing/2014/main" val="620311624"/>
                  </a:ext>
                </a:extLst>
              </a:tr>
              <a:tr h="1187808">
                <a:tc>
                  <a:txBody>
                    <a:bodyPr/>
                    <a:lstStyle/>
                    <a:p>
                      <a:pPr marL="10160" indent="-6350" algn="l">
                        <a:lnSpc>
                          <a:spcPct val="107000"/>
                        </a:lnSpc>
                        <a:spcAft>
                          <a:spcPts val="0"/>
                        </a:spcAft>
                      </a:pPr>
                      <a:r>
                        <a:rPr lang="es-ES" sz="1200">
                          <a:solidFill>
                            <a:schemeClr val="tx2"/>
                          </a:solidFill>
                          <a:effectLst/>
                        </a:rPr>
                        <a:t>Objetivos de mercadotecnia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10160" indent="-6350" algn="just">
                        <a:lnSpc>
                          <a:spcPct val="107000"/>
                        </a:lnSpc>
                        <a:spcAft>
                          <a:spcPts val="0"/>
                        </a:spcAft>
                      </a:pPr>
                      <a:r>
                        <a:rPr lang="es-ES" sz="1200">
                          <a:solidFill>
                            <a:schemeClr val="tx2"/>
                          </a:solidFill>
                          <a:effectLst/>
                        </a:rPr>
                        <a:t>Crear conciencia y prueba del producto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10160" indent="-6350" algn="just">
                        <a:lnSpc>
                          <a:spcPct val="107000"/>
                        </a:lnSpc>
                        <a:spcAft>
                          <a:spcPts val="0"/>
                        </a:spcAft>
                      </a:pPr>
                      <a:r>
                        <a:rPr lang="es-ES" sz="1200">
                          <a:solidFill>
                            <a:schemeClr val="tx2"/>
                          </a:solidFill>
                          <a:effectLst/>
                        </a:rPr>
                        <a:t>Incrementar al máximo la participación de mercado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10160" marR="10160" indent="-6350" algn="just">
                        <a:lnSpc>
                          <a:spcPct val="107000"/>
                        </a:lnSpc>
                        <a:spcAft>
                          <a:spcPts val="0"/>
                        </a:spcAft>
                      </a:pPr>
                      <a:r>
                        <a:rPr lang="es-ES" sz="1200">
                          <a:solidFill>
                            <a:schemeClr val="tx2"/>
                          </a:solidFill>
                          <a:effectLst/>
                        </a:rPr>
                        <a:t>Incrementar al máximo las utilidades, pero defendiendo la participación de mercado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795" marR="238760" indent="-6350" algn="just">
                        <a:lnSpc>
                          <a:spcPct val="104000"/>
                        </a:lnSpc>
                        <a:spcAft>
                          <a:spcPts val="0"/>
                        </a:spcAft>
                      </a:pPr>
                      <a:r>
                        <a:rPr lang="es-ES" sz="1200" dirty="0">
                          <a:solidFill>
                            <a:schemeClr val="tx2"/>
                          </a:solidFill>
                          <a:effectLst/>
                        </a:rPr>
                        <a:t>Reducir gastos y sacar el mayor </a:t>
                      </a:r>
                    </a:p>
                    <a:p>
                      <a:pPr marL="10795" indent="-6350" algn="just">
                        <a:lnSpc>
                          <a:spcPct val="107000"/>
                        </a:lnSpc>
                        <a:spcAft>
                          <a:spcPts val="0"/>
                        </a:spcAft>
                      </a:pPr>
                      <a:r>
                        <a:rPr lang="es-ES" sz="1200" dirty="0">
                          <a:solidFill>
                            <a:schemeClr val="tx2"/>
                          </a:solidFill>
                          <a:effectLst/>
                        </a:rPr>
                        <a:t>provecho de la marca</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extLst>
                  <a:ext uri="{0D108BD9-81ED-4DB2-BD59-A6C34878D82A}">
                    <a16:rowId xmlns:a16="http://schemas.microsoft.com/office/drawing/2014/main" val="1924866812"/>
                  </a:ext>
                </a:extLst>
              </a:tr>
              <a:tr h="279727">
                <a:tc>
                  <a:txBody>
                    <a:bodyPr/>
                    <a:lstStyle/>
                    <a:p>
                      <a:pPr marL="6350" indent="-6350" algn="l">
                        <a:lnSpc>
                          <a:spcPct val="107000"/>
                        </a:lnSpc>
                        <a:spcAft>
                          <a:spcPts val="800"/>
                        </a:spcAft>
                      </a:pPr>
                      <a:r>
                        <a:rPr lang="es-ES" sz="1200" dirty="0">
                          <a:solidFill>
                            <a:schemeClr val="tx2"/>
                          </a:solidFill>
                          <a:effectLst/>
                        </a:rPr>
                        <a:t> </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6350" indent="-6350" algn="just">
                        <a:lnSpc>
                          <a:spcPct val="107000"/>
                        </a:lnSpc>
                        <a:spcAft>
                          <a:spcPts val="800"/>
                        </a:spcAft>
                      </a:pPr>
                      <a:r>
                        <a:rPr lang="es-ES" sz="1200" dirty="0">
                          <a:solidFill>
                            <a:schemeClr val="tx2"/>
                          </a:solidFill>
                          <a:effectLst/>
                        </a:rPr>
                        <a:t> </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solidFill>
                      <a:schemeClr val="accent2"/>
                    </a:solidFill>
                  </a:tcPr>
                </a:tc>
                <a:tc>
                  <a:txBody>
                    <a:bodyPr/>
                    <a:lstStyle/>
                    <a:p>
                      <a:pPr marL="6350" marR="42545" indent="-6350" algn="just">
                        <a:lnSpc>
                          <a:spcPct val="107000"/>
                        </a:lnSpc>
                        <a:spcAft>
                          <a:spcPts val="0"/>
                        </a:spcAft>
                      </a:pPr>
                      <a:r>
                        <a:rPr lang="es-ES" sz="1200" b="1" dirty="0">
                          <a:solidFill>
                            <a:schemeClr val="tx2"/>
                          </a:solidFill>
                          <a:effectLst/>
                        </a:rPr>
                        <a:t>Factor</a:t>
                      </a:r>
                      <a:endParaRPr lang="es-ES" sz="1200" b="1"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solidFill>
                      <a:schemeClr val="accent2"/>
                    </a:solidFill>
                  </a:tcPr>
                </a:tc>
                <a:tc>
                  <a:txBody>
                    <a:bodyPr/>
                    <a:lstStyle/>
                    <a:p>
                      <a:pPr marL="6350" indent="-6350" algn="just">
                        <a:lnSpc>
                          <a:spcPct val="107000"/>
                        </a:lnSpc>
                        <a:spcAft>
                          <a:spcPts val="800"/>
                        </a:spcAft>
                      </a:pPr>
                      <a:r>
                        <a:rPr lang="es-ES" sz="1200" dirty="0">
                          <a:solidFill>
                            <a:schemeClr val="tx2"/>
                          </a:solidFill>
                          <a:effectLst/>
                        </a:rPr>
                        <a:t> </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solidFill>
                      <a:schemeClr val="accent2"/>
                    </a:solidFill>
                  </a:tcPr>
                </a:tc>
                <a:tc>
                  <a:txBody>
                    <a:bodyPr/>
                    <a:lstStyle/>
                    <a:p>
                      <a:pPr marL="6350" indent="-6350" algn="just">
                        <a:lnSpc>
                          <a:spcPct val="107000"/>
                        </a:lnSpc>
                        <a:spcAft>
                          <a:spcPts val="800"/>
                        </a:spcAft>
                      </a:pPr>
                      <a:r>
                        <a:rPr lang="es-ES" sz="1200" dirty="0">
                          <a:solidFill>
                            <a:schemeClr val="tx2"/>
                          </a:solidFill>
                          <a:effectLst/>
                        </a:rPr>
                        <a:t> </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solidFill>
                      <a:schemeClr val="accent2"/>
                    </a:solidFill>
                  </a:tcPr>
                </a:tc>
                <a:extLst>
                  <a:ext uri="{0D108BD9-81ED-4DB2-BD59-A6C34878D82A}">
                    <a16:rowId xmlns:a16="http://schemas.microsoft.com/office/drawing/2014/main" val="4104892432"/>
                  </a:ext>
                </a:extLst>
              </a:tr>
              <a:tr h="420723">
                <a:tc>
                  <a:txBody>
                    <a:bodyPr/>
                    <a:lstStyle/>
                    <a:p>
                      <a:pPr marL="8890" indent="-6350" algn="l">
                        <a:lnSpc>
                          <a:spcPct val="107000"/>
                        </a:lnSpc>
                        <a:spcAft>
                          <a:spcPts val="0"/>
                        </a:spcAft>
                      </a:pPr>
                      <a:r>
                        <a:rPr lang="es-ES" sz="1200">
                          <a:solidFill>
                            <a:schemeClr val="tx2"/>
                          </a:solidFill>
                          <a:effectLst/>
                        </a:rPr>
                        <a:t>Producto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9525" indent="-6350" algn="just">
                        <a:lnSpc>
                          <a:spcPct val="107000"/>
                        </a:lnSpc>
                        <a:spcAft>
                          <a:spcPts val="0"/>
                        </a:spcAft>
                      </a:pPr>
                      <a:r>
                        <a:rPr lang="es-ES" sz="1200">
                          <a:solidFill>
                            <a:schemeClr val="tx2"/>
                          </a:solidFill>
                          <a:effectLst/>
                        </a:rPr>
                        <a:t>Producto básico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9525" indent="-6350" algn="just">
                        <a:lnSpc>
                          <a:spcPct val="107000"/>
                        </a:lnSpc>
                        <a:spcAft>
                          <a:spcPts val="0"/>
                        </a:spcAft>
                      </a:pPr>
                      <a:r>
                        <a:rPr lang="es-ES" sz="1200">
                          <a:solidFill>
                            <a:schemeClr val="tx2"/>
                          </a:solidFill>
                          <a:effectLst/>
                        </a:rPr>
                        <a:t>Extensión de producto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Diversificar marca y modelos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dirty="0">
                          <a:solidFill>
                            <a:schemeClr val="tx2"/>
                          </a:solidFill>
                          <a:effectLst/>
                        </a:rPr>
                        <a:t>Descontinuar productos débiles</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extLst>
                  <a:ext uri="{0D108BD9-81ED-4DB2-BD59-A6C34878D82A}">
                    <a16:rowId xmlns:a16="http://schemas.microsoft.com/office/drawing/2014/main" val="2076803526"/>
                  </a:ext>
                </a:extLst>
              </a:tr>
              <a:tr h="611602">
                <a:tc>
                  <a:txBody>
                    <a:bodyPr/>
                    <a:lstStyle/>
                    <a:p>
                      <a:pPr marL="9525" indent="-6350" algn="l">
                        <a:lnSpc>
                          <a:spcPct val="107000"/>
                        </a:lnSpc>
                        <a:spcAft>
                          <a:spcPts val="0"/>
                        </a:spcAft>
                      </a:pPr>
                      <a:r>
                        <a:rPr lang="es-ES" sz="1200">
                          <a:solidFill>
                            <a:schemeClr val="tx2"/>
                          </a:solidFill>
                          <a:effectLst/>
                        </a:rPr>
                        <a:t>Precio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9525" indent="-6350" algn="just">
                        <a:lnSpc>
                          <a:spcPct val="107000"/>
                        </a:lnSpc>
                        <a:spcAft>
                          <a:spcPts val="0"/>
                        </a:spcAft>
                      </a:pPr>
                      <a:r>
                        <a:rPr lang="es-ES" sz="1200">
                          <a:solidFill>
                            <a:schemeClr val="tx2"/>
                          </a:solidFill>
                          <a:effectLst/>
                        </a:rPr>
                        <a:t>Costo + margen</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9525" indent="-6350" algn="just">
                        <a:lnSpc>
                          <a:spcPct val="107000"/>
                        </a:lnSpc>
                        <a:spcAft>
                          <a:spcPts val="0"/>
                        </a:spcAft>
                      </a:pPr>
                      <a:r>
                        <a:rPr lang="es-ES" sz="1200">
                          <a:solidFill>
                            <a:schemeClr val="tx2"/>
                          </a:solidFill>
                          <a:effectLst/>
                        </a:rPr>
                        <a:t>Precios de penetración</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9525" indent="-6350" algn="just">
                        <a:lnSpc>
                          <a:spcPct val="107000"/>
                        </a:lnSpc>
                        <a:spcAft>
                          <a:spcPts val="0"/>
                        </a:spcAft>
                      </a:pPr>
                      <a:r>
                        <a:rPr lang="es-ES" sz="1200">
                          <a:solidFill>
                            <a:schemeClr val="tx2"/>
                          </a:solidFill>
                          <a:effectLst/>
                        </a:rPr>
                        <a:t>Precios que igualen o mejoren la competencia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dirty="0">
                          <a:solidFill>
                            <a:schemeClr val="tx2"/>
                          </a:solidFill>
                          <a:effectLst/>
                        </a:rPr>
                        <a:t>Recortar precios</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extLst>
                  <a:ext uri="{0D108BD9-81ED-4DB2-BD59-A6C34878D82A}">
                    <a16:rowId xmlns:a16="http://schemas.microsoft.com/office/drawing/2014/main" val="3031132478"/>
                  </a:ext>
                </a:extLst>
              </a:tr>
              <a:tr h="243063">
                <a:tc>
                  <a:txBody>
                    <a:bodyPr/>
                    <a:lstStyle/>
                    <a:p>
                      <a:pPr marL="9525" indent="-6350" algn="l">
                        <a:lnSpc>
                          <a:spcPct val="107000"/>
                        </a:lnSpc>
                        <a:spcAft>
                          <a:spcPts val="0"/>
                        </a:spcAft>
                      </a:pPr>
                      <a:r>
                        <a:rPr lang="es-ES" sz="1200">
                          <a:solidFill>
                            <a:schemeClr val="tx2"/>
                          </a:solidFill>
                          <a:effectLst/>
                        </a:rPr>
                        <a:t>Plaza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Selectiva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Intensiva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a:solidFill>
                            <a:schemeClr val="tx2"/>
                          </a:solidFill>
                          <a:effectLst/>
                        </a:rPr>
                        <a:t>Más intensiva.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9525" indent="-6350" algn="just">
                        <a:lnSpc>
                          <a:spcPct val="107000"/>
                        </a:lnSpc>
                        <a:spcAft>
                          <a:spcPts val="0"/>
                        </a:spcAft>
                      </a:pPr>
                      <a:r>
                        <a:rPr lang="es-ES" sz="1200" dirty="0">
                          <a:solidFill>
                            <a:schemeClr val="tx2"/>
                          </a:solidFill>
                          <a:effectLst/>
                        </a:rPr>
                        <a:t>Selectiva</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extLst>
                  <a:ext uri="{0D108BD9-81ED-4DB2-BD59-A6C34878D82A}">
                    <a16:rowId xmlns:a16="http://schemas.microsoft.com/office/drawing/2014/main" val="2472815903"/>
                  </a:ext>
                </a:extLst>
              </a:tr>
              <a:tr h="420723">
                <a:tc>
                  <a:txBody>
                    <a:bodyPr/>
                    <a:lstStyle/>
                    <a:p>
                      <a:pPr marL="10160" indent="-6350" algn="l">
                        <a:lnSpc>
                          <a:spcPct val="107000"/>
                        </a:lnSpc>
                        <a:spcAft>
                          <a:spcPts val="0"/>
                        </a:spcAft>
                      </a:pPr>
                      <a:r>
                        <a:rPr lang="es-ES" sz="1200">
                          <a:solidFill>
                            <a:schemeClr val="tx2"/>
                          </a:solidFill>
                          <a:effectLst/>
                        </a:rPr>
                        <a:t>Promoción</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10160" indent="-6350" algn="just">
                        <a:lnSpc>
                          <a:spcPct val="107000"/>
                        </a:lnSpc>
                        <a:spcAft>
                          <a:spcPts val="0"/>
                        </a:spcAft>
                      </a:pPr>
                      <a:r>
                        <a:rPr lang="es-ES" sz="1200">
                          <a:solidFill>
                            <a:schemeClr val="tx2"/>
                          </a:solidFill>
                          <a:effectLst/>
                        </a:rPr>
                        <a:t>Informar sobre el producto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a:solidFill>
                            <a:schemeClr val="tx2"/>
                          </a:solidFill>
                          <a:effectLst/>
                        </a:rPr>
                        <a:t>Informar sobre el producto</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tc>
                <a:tc>
                  <a:txBody>
                    <a:bodyPr/>
                    <a:lstStyle/>
                    <a:p>
                      <a:pPr marL="10160" indent="-6350" algn="just">
                        <a:lnSpc>
                          <a:spcPct val="107000"/>
                        </a:lnSpc>
                        <a:spcAft>
                          <a:spcPts val="0"/>
                        </a:spcAft>
                      </a:pPr>
                      <a:r>
                        <a:rPr lang="es-ES" sz="1200">
                          <a:solidFill>
                            <a:schemeClr val="tx2"/>
                          </a:solidFill>
                          <a:effectLst/>
                        </a:rPr>
                        <a:t>Comparativa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tc>
                  <a:txBody>
                    <a:bodyPr/>
                    <a:lstStyle/>
                    <a:p>
                      <a:pPr marL="10160" indent="-6350" algn="just">
                        <a:lnSpc>
                          <a:spcPct val="107000"/>
                        </a:lnSpc>
                        <a:spcAft>
                          <a:spcPts val="0"/>
                        </a:spcAft>
                      </a:pPr>
                      <a:r>
                        <a:rPr lang="es-ES" sz="1200" dirty="0">
                          <a:solidFill>
                            <a:schemeClr val="tx2"/>
                          </a:solidFill>
                          <a:effectLst/>
                        </a:rPr>
                        <a:t>Recordación</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0965" marR="58420" marT="50800" marB="0" anchor="ctr"/>
                </a:tc>
                <a:extLst>
                  <a:ext uri="{0D108BD9-81ED-4DB2-BD59-A6C34878D82A}">
                    <a16:rowId xmlns:a16="http://schemas.microsoft.com/office/drawing/2014/main" val="4035123527"/>
                  </a:ext>
                </a:extLst>
              </a:tr>
            </a:tbl>
          </a:graphicData>
        </a:graphic>
      </p:graphicFrame>
    </p:spTree>
    <p:extLst>
      <p:ext uri="{BB962C8B-B14F-4D97-AF65-F5344CB8AC3E}">
        <p14:creationId xmlns:p14="http://schemas.microsoft.com/office/powerpoint/2010/main" val="13030375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122238"/>
            <a:ext cx="8077199" cy="563562"/>
          </a:xfrm>
        </p:spPr>
        <p:txBody>
          <a:bodyPr/>
          <a:lstStyle/>
          <a:p>
            <a:pPr algn="ctr"/>
            <a:r>
              <a:rPr lang="es-ES" sz="2400" dirty="0" smtClean="0">
                <a:solidFill>
                  <a:schemeClr val="tx2"/>
                </a:solidFill>
              </a:rPr>
              <a:t/>
            </a:r>
            <a:br>
              <a:rPr lang="es-ES" sz="2400" dirty="0" smtClean="0">
                <a:solidFill>
                  <a:schemeClr val="tx2"/>
                </a:solidFill>
              </a:rPr>
            </a:br>
            <a:r>
              <a:rPr lang="es-ES" sz="2400" dirty="0" smtClean="0">
                <a:solidFill>
                  <a:schemeClr val="tx2"/>
                </a:solidFill>
              </a:rPr>
              <a:t>El proceso de adopción de un nuevo producto</a:t>
            </a:r>
            <a:br>
              <a:rPr lang="es-ES" sz="2400" dirty="0" smtClean="0">
                <a:solidFill>
                  <a:schemeClr val="tx2"/>
                </a:solidFill>
              </a:rPr>
            </a:br>
            <a:endParaRPr lang="es-ES" sz="2400" dirty="0">
              <a:solidFill>
                <a:schemeClr val="tx2"/>
              </a:solidFill>
            </a:endParaRPr>
          </a:p>
        </p:txBody>
      </p:sp>
      <p:pic>
        <p:nvPicPr>
          <p:cNvPr id="6" name="Picture 180584"/>
          <p:cNvPicPr>
            <a:picLocks noGrp="1"/>
          </p:cNvPicPr>
          <p:nvPr>
            <p:ph idx="1"/>
          </p:nvPr>
        </p:nvPicPr>
        <p:blipFill>
          <a:blip r:embed="rId2"/>
          <a:stretch>
            <a:fillRect/>
          </a:stretch>
        </p:blipFill>
        <p:spPr>
          <a:xfrm>
            <a:off x="467544" y="980728"/>
            <a:ext cx="3528392" cy="5328592"/>
          </a:xfrm>
          <a:prstGeom prst="rect">
            <a:avLst/>
          </a:prstGeom>
        </p:spPr>
      </p:pic>
      <p:sp>
        <p:nvSpPr>
          <p:cNvPr id="7" name="Rectángulo 6"/>
          <p:cNvSpPr/>
          <p:nvPr/>
        </p:nvSpPr>
        <p:spPr>
          <a:xfrm>
            <a:off x="4132275" y="1124744"/>
            <a:ext cx="4572000" cy="5632311"/>
          </a:xfrm>
          <a:prstGeom prst="rect">
            <a:avLst/>
          </a:prstGeom>
        </p:spPr>
        <p:txBody>
          <a:bodyPr>
            <a:spAutoFit/>
          </a:bodyPr>
          <a:lstStyle/>
          <a:p>
            <a:pPr algn="just"/>
            <a:r>
              <a:rPr lang="es-ES" dirty="0">
                <a:solidFill>
                  <a:srgbClr val="000000"/>
                </a:solidFill>
                <a:latin typeface="+mn-lt"/>
                <a:ea typeface="Arial" panose="020B0604020202020204" pitchFamily="34" charset="0"/>
              </a:rPr>
              <a:t>Muchas organizaciones, en diferentes industrias, enfocadas en las necesidades y deseos de sus compradores, llevan a cabo un proceso de desarrollo de nuevos productos para ser competitivos</a:t>
            </a:r>
            <a:r>
              <a:rPr lang="es-ES" dirty="0" smtClean="0">
                <a:solidFill>
                  <a:srgbClr val="000000"/>
                </a:solidFill>
                <a:latin typeface="+mn-lt"/>
                <a:ea typeface="Arial" panose="020B0604020202020204" pitchFamily="34" charset="0"/>
              </a:rPr>
              <a:t>.</a:t>
            </a:r>
          </a:p>
          <a:p>
            <a:pPr algn="just"/>
            <a:endParaRPr lang="es-ES" dirty="0">
              <a:solidFill>
                <a:srgbClr val="000000"/>
              </a:solidFill>
              <a:latin typeface="+mn-lt"/>
              <a:ea typeface="Arial" panose="020B0604020202020204" pitchFamily="34" charset="0"/>
            </a:endParaRPr>
          </a:p>
          <a:p>
            <a:pPr algn="just"/>
            <a:r>
              <a:rPr lang="es-ES" dirty="0" err="1" smtClean="0">
                <a:solidFill>
                  <a:srgbClr val="000000"/>
                </a:solidFill>
                <a:latin typeface="+mn-lt"/>
                <a:ea typeface="Arial" panose="020B0604020202020204" pitchFamily="34" charset="0"/>
              </a:rPr>
              <a:t>Lamb</a:t>
            </a:r>
            <a:r>
              <a:rPr lang="es-ES" dirty="0" smtClean="0">
                <a:solidFill>
                  <a:srgbClr val="000000"/>
                </a:solidFill>
                <a:latin typeface="+mn-lt"/>
                <a:ea typeface="Arial" panose="020B0604020202020204" pitchFamily="34" charset="0"/>
              </a:rPr>
              <a:t> </a:t>
            </a:r>
            <a:r>
              <a:rPr lang="es-ES" dirty="0">
                <a:solidFill>
                  <a:srgbClr val="000000"/>
                </a:solidFill>
                <a:latin typeface="+mn-lt"/>
                <a:ea typeface="Arial" panose="020B0604020202020204" pitchFamily="34" charset="0"/>
              </a:rPr>
              <a:t>(2018) sostiene que los nuevos productos son importantes para mantener el crecimiento, aumentar los ingresos y utilidades, y reemplazar los productos obsoletos en las organizaciones. </a:t>
            </a:r>
            <a:endParaRPr lang="es-ES" dirty="0" smtClean="0">
              <a:solidFill>
                <a:srgbClr val="000000"/>
              </a:solidFill>
              <a:latin typeface="+mn-lt"/>
              <a:ea typeface="Arial" panose="020B0604020202020204" pitchFamily="34" charset="0"/>
            </a:endParaRPr>
          </a:p>
          <a:p>
            <a:pPr algn="just"/>
            <a:endParaRPr lang="es-ES" dirty="0" smtClean="0">
              <a:solidFill>
                <a:srgbClr val="000000"/>
              </a:solidFill>
              <a:latin typeface="+mn-lt"/>
              <a:ea typeface="Arial" panose="020B0604020202020204" pitchFamily="34" charset="0"/>
            </a:endParaRPr>
          </a:p>
          <a:p>
            <a:pPr algn="just"/>
            <a:r>
              <a:rPr lang="es-ES" dirty="0">
                <a:solidFill>
                  <a:srgbClr val="000000"/>
                </a:solidFill>
                <a:latin typeface="+mn-lt"/>
                <a:ea typeface="Arial" panose="020B0604020202020204" pitchFamily="34" charset="0"/>
              </a:rPr>
              <a:t>Muchas corporaciones cuentan con sus propios laboratorios o centros de desarrollo de productos, lo que les proporciona una </a:t>
            </a:r>
            <a:r>
              <a:rPr lang="es-ES" b="1" dirty="0">
                <a:solidFill>
                  <a:srgbClr val="FF0000"/>
                </a:solidFill>
                <a:latin typeface="+mn-lt"/>
                <a:ea typeface="Arial" panose="020B0604020202020204" pitchFamily="34" charset="0"/>
              </a:rPr>
              <a:t>ventaja competitiva</a:t>
            </a:r>
            <a:r>
              <a:rPr lang="es-ES" dirty="0">
                <a:solidFill>
                  <a:srgbClr val="000000"/>
                </a:solidFill>
                <a:latin typeface="+mn-lt"/>
                <a:ea typeface="Arial" panose="020B0604020202020204" pitchFamily="34" charset="0"/>
              </a:rPr>
              <a:t>. </a:t>
            </a:r>
            <a:endParaRPr lang="es-ES" dirty="0" smtClean="0">
              <a:solidFill>
                <a:srgbClr val="000000"/>
              </a:solidFill>
              <a:latin typeface="+mn-lt"/>
              <a:ea typeface="Arial" panose="020B0604020202020204" pitchFamily="34" charset="0"/>
            </a:endParaRPr>
          </a:p>
          <a:p>
            <a:pPr algn="just"/>
            <a:endParaRPr lang="es-ES" dirty="0">
              <a:latin typeface="+mn-lt"/>
            </a:endParaRPr>
          </a:p>
        </p:txBody>
      </p:sp>
    </p:spTree>
    <p:extLst>
      <p:ext uri="{BB962C8B-B14F-4D97-AF65-F5344CB8AC3E}">
        <p14:creationId xmlns:p14="http://schemas.microsoft.com/office/powerpoint/2010/main" val="18845801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Freno al desarrollo de los NP</a:t>
            </a:r>
            <a:endParaRPr lang="es-ES" dirty="0">
              <a:solidFill>
                <a:schemeClr val="tx2"/>
              </a:solidFill>
            </a:endParaRPr>
          </a:p>
        </p:txBody>
      </p:sp>
      <p:sp>
        <p:nvSpPr>
          <p:cNvPr id="3" name="Marcador de contenido 2"/>
          <p:cNvSpPr>
            <a:spLocks noGrp="1"/>
          </p:cNvSpPr>
          <p:nvPr>
            <p:ph idx="1"/>
          </p:nvPr>
        </p:nvSpPr>
        <p:spPr>
          <a:xfrm>
            <a:off x="611560" y="1124744"/>
            <a:ext cx="8023225" cy="5296619"/>
          </a:xfrm>
          <a:ln w="38100"/>
        </p:spPr>
        <p:style>
          <a:lnRef idx="2">
            <a:schemeClr val="accent2"/>
          </a:lnRef>
          <a:fillRef idx="1">
            <a:schemeClr val="lt1"/>
          </a:fillRef>
          <a:effectRef idx="0">
            <a:schemeClr val="accent2"/>
          </a:effectRef>
          <a:fontRef idx="minor">
            <a:schemeClr val="dk1"/>
          </a:fontRef>
        </p:style>
        <p:txBody>
          <a:bodyPr/>
          <a:lstStyle/>
          <a:p>
            <a:pPr marL="457200" indent="-457200" algn="just">
              <a:buClr>
                <a:schemeClr val="tx2"/>
              </a:buClr>
              <a:buFont typeface="+mj-lt"/>
              <a:buAutoNum type="arabicPeriod"/>
            </a:pPr>
            <a:r>
              <a:rPr lang="es-ES" sz="2400" dirty="0">
                <a:solidFill>
                  <a:schemeClr val="tx2"/>
                </a:solidFill>
              </a:rPr>
              <a:t>Escasez de buenas ideas en algunas áreas.</a:t>
            </a:r>
          </a:p>
          <a:p>
            <a:pPr marL="457200" indent="-457200" algn="just">
              <a:buClr>
                <a:schemeClr val="tx2"/>
              </a:buClr>
              <a:buFont typeface="+mj-lt"/>
              <a:buAutoNum type="arabicPeriod"/>
            </a:pPr>
            <a:r>
              <a:rPr lang="es-ES" sz="2400" dirty="0">
                <a:solidFill>
                  <a:schemeClr val="tx2"/>
                </a:solidFill>
              </a:rPr>
              <a:t>Mercados fragmentados  (Intensa competencia).</a:t>
            </a:r>
          </a:p>
          <a:p>
            <a:pPr marL="457200" indent="-457200" algn="just">
              <a:buClr>
                <a:schemeClr val="tx2"/>
              </a:buClr>
              <a:buFont typeface="+mj-lt"/>
              <a:buAutoNum type="arabicPeriod"/>
            </a:pPr>
            <a:r>
              <a:rPr lang="es-ES" sz="2400" dirty="0">
                <a:solidFill>
                  <a:schemeClr val="tx2"/>
                </a:solidFill>
              </a:rPr>
              <a:t>Limitaciones sociales y de gobierno (seguridad del consumidor,  respeto a la ecología, al ambiente).</a:t>
            </a:r>
          </a:p>
          <a:p>
            <a:pPr marL="457200" indent="-457200" algn="just">
              <a:buClr>
                <a:schemeClr val="tx2"/>
              </a:buClr>
              <a:buFont typeface="+mj-lt"/>
              <a:buAutoNum type="arabicPeriod"/>
            </a:pPr>
            <a:r>
              <a:rPr lang="es-ES" sz="2400" dirty="0">
                <a:solidFill>
                  <a:schemeClr val="tx2"/>
                </a:solidFill>
              </a:rPr>
              <a:t>Alto costo en el desarrollo de los NP (muchas nuevas ideas mueren en el proceso).</a:t>
            </a:r>
          </a:p>
          <a:p>
            <a:pPr marL="457200" indent="-457200" algn="just">
              <a:buClr>
                <a:schemeClr val="tx2"/>
              </a:buClr>
              <a:buFont typeface="+mj-lt"/>
              <a:buAutoNum type="arabicPeriod"/>
            </a:pPr>
            <a:r>
              <a:rPr lang="es-ES" sz="2400" dirty="0">
                <a:solidFill>
                  <a:schemeClr val="tx2"/>
                </a:solidFill>
              </a:rPr>
              <a:t>Escape de capitales.</a:t>
            </a:r>
          </a:p>
          <a:p>
            <a:pPr marL="457200" indent="-457200" algn="just">
              <a:buClr>
                <a:schemeClr val="tx2"/>
              </a:buClr>
              <a:buFont typeface="+mj-lt"/>
              <a:buAutoNum type="arabicPeriod"/>
            </a:pPr>
            <a:r>
              <a:rPr lang="es-ES" sz="2400" dirty="0">
                <a:solidFill>
                  <a:schemeClr val="tx2"/>
                </a:solidFill>
              </a:rPr>
              <a:t>Tiempos de desarrollo más corto.</a:t>
            </a:r>
          </a:p>
          <a:p>
            <a:pPr marL="457200" indent="-457200" algn="just">
              <a:buClr>
                <a:schemeClr val="tx2"/>
              </a:buClr>
              <a:buFont typeface="+mj-lt"/>
              <a:buAutoNum type="arabicPeriod"/>
            </a:pPr>
            <a:r>
              <a:rPr lang="es-ES" sz="2400" dirty="0">
                <a:solidFill>
                  <a:schemeClr val="tx2"/>
                </a:solidFill>
              </a:rPr>
              <a:t>Ciclos de vida de los productos cada vez más cortos (copia cada vez es más rápida, imitación)</a:t>
            </a:r>
          </a:p>
          <a:p>
            <a:pPr marL="457200" indent="-457200" algn="just">
              <a:buClr>
                <a:schemeClr val="tx2"/>
              </a:buClr>
              <a:buFont typeface="+mj-lt"/>
              <a:buAutoNum type="arabicPeriod"/>
            </a:pPr>
            <a:endParaRPr lang="es-ES" sz="2400" dirty="0">
              <a:solidFill>
                <a:schemeClr val="tx2"/>
              </a:solidFill>
            </a:endParaRPr>
          </a:p>
        </p:txBody>
      </p:sp>
    </p:spTree>
    <p:extLst>
      <p:ext uri="{BB962C8B-B14F-4D97-AF65-F5344CB8AC3E}">
        <p14:creationId xmlns:p14="http://schemas.microsoft.com/office/powerpoint/2010/main" val="42928548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1560" y="1124744"/>
            <a:ext cx="8023225" cy="4921250"/>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400" dirty="0">
                <a:solidFill>
                  <a:schemeClr val="tx2"/>
                </a:solidFill>
              </a:rPr>
              <a:t>El </a:t>
            </a:r>
            <a:r>
              <a:rPr lang="es-ES" sz="2400" b="1" dirty="0">
                <a:solidFill>
                  <a:srgbClr val="FF0000"/>
                </a:solidFill>
              </a:rPr>
              <a:t>envase</a:t>
            </a:r>
            <a:r>
              <a:rPr lang="es-ES" sz="2400" dirty="0">
                <a:solidFill>
                  <a:schemeClr val="tx2"/>
                </a:solidFill>
              </a:rPr>
              <a:t> es el recipiente primario que está en contacto directo con el artículo mientras que el </a:t>
            </a:r>
            <a:r>
              <a:rPr lang="es-ES" sz="2400" b="1" dirty="0">
                <a:solidFill>
                  <a:srgbClr val="FF0000"/>
                </a:solidFill>
              </a:rPr>
              <a:t>empaque</a:t>
            </a:r>
            <a:r>
              <a:rPr lang="es-ES" sz="2400" dirty="0">
                <a:solidFill>
                  <a:schemeClr val="tx2"/>
                </a:solidFill>
              </a:rPr>
              <a:t> es el recipiente secundario que puede comunicar muchas cosas al consumidor final. </a:t>
            </a:r>
            <a:endParaRPr lang="es-ES" sz="2400" dirty="0" smtClean="0">
              <a:solidFill>
                <a:schemeClr val="tx2"/>
              </a:solidFill>
            </a:endParaRPr>
          </a:p>
          <a:p>
            <a:pPr marL="0" indent="0" algn="just">
              <a:buNone/>
            </a:pPr>
            <a:r>
              <a:rPr lang="es-ES" sz="2400" dirty="0" smtClean="0">
                <a:solidFill>
                  <a:schemeClr val="tx2"/>
                </a:solidFill>
              </a:rPr>
              <a:t>Hay </a:t>
            </a:r>
            <a:r>
              <a:rPr lang="es-ES" sz="2400" dirty="0">
                <a:solidFill>
                  <a:schemeClr val="tx2"/>
                </a:solidFill>
              </a:rPr>
              <a:t>mercancías que usan simultáneamente envase-empaque para ser </a:t>
            </a:r>
            <a:r>
              <a:rPr lang="es-ES" sz="2400" dirty="0" smtClean="0">
                <a:solidFill>
                  <a:schemeClr val="tx2"/>
                </a:solidFill>
              </a:rPr>
              <a:t>comercializadas</a:t>
            </a:r>
          </a:p>
          <a:p>
            <a:pPr marL="0" indent="0" algn="just">
              <a:buNone/>
            </a:pPr>
            <a:r>
              <a:rPr lang="es-ES" sz="2400" dirty="0" smtClean="0">
                <a:solidFill>
                  <a:schemeClr val="tx2"/>
                </a:solidFill>
              </a:rPr>
              <a:t>El </a:t>
            </a:r>
            <a:r>
              <a:rPr lang="es-ES" sz="2400" b="1" dirty="0">
                <a:solidFill>
                  <a:srgbClr val="FF0000"/>
                </a:solidFill>
              </a:rPr>
              <a:t>embalaje</a:t>
            </a:r>
            <a:r>
              <a:rPr lang="es-ES" sz="2400" dirty="0">
                <a:solidFill>
                  <a:schemeClr val="tx2"/>
                </a:solidFill>
              </a:rPr>
              <a:t> se considera el empaque de transportación o logística. También es conocido como el envase de distribución y es un material que permite agrupar varios envases primarios o secundarios, con el fin de unificarlos, protegerlos y facilitar su manejo, almacenamiento, transporte y distribución.</a:t>
            </a:r>
          </a:p>
        </p:txBody>
      </p:sp>
      <p:sp>
        <p:nvSpPr>
          <p:cNvPr id="6" name="Título 1"/>
          <p:cNvSpPr>
            <a:spLocks noGrp="1"/>
          </p:cNvSpPr>
          <p:nvPr>
            <p:ph type="title"/>
          </p:nvPr>
        </p:nvSpPr>
        <p:spPr/>
        <p:txBody>
          <a:bodyPr/>
          <a:lstStyle/>
          <a:p>
            <a:r>
              <a:rPr lang="es-ES" sz="2400" dirty="0">
                <a:solidFill>
                  <a:schemeClr val="tx2"/>
                </a:solidFill>
              </a:rPr>
              <a:t>E</a:t>
            </a:r>
            <a:r>
              <a:rPr lang="es-ES" sz="2400" dirty="0" smtClean="0">
                <a:solidFill>
                  <a:schemeClr val="tx2"/>
                </a:solidFill>
              </a:rPr>
              <a:t>mpaque</a:t>
            </a:r>
            <a:r>
              <a:rPr lang="es-ES" sz="2400" dirty="0">
                <a:solidFill>
                  <a:schemeClr val="tx2"/>
                </a:solidFill>
              </a:rPr>
              <a:t>, envase y embalaje </a:t>
            </a:r>
          </a:p>
        </p:txBody>
      </p:sp>
    </p:spTree>
    <p:extLst>
      <p:ext uri="{BB962C8B-B14F-4D97-AF65-F5344CB8AC3E}">
        <p14:creationId xmlns:p14="http://schemas.microsoft.com/office/powerpoint/2010/main" val="6163786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122238"/>
            <a:ext cx="8136904" cy="563562"/>
          </a:xfrm>
        </p:spPr>
        <p:txBody>
          <a:bodyPr/>
          <a:lstStyle/>
          <a:p>
            <a:r>
              <a:rPr lang="es-ES" sz="2400" dirty="0" smtClean="0">
                <a:solidFill>
                  <a:schemeClr val="tx2"/>
                </a:solidFill>
              </a:rPr>
              <a:t>Funciones del empaque</a:t>
            </a:r>
            <a:r>
              <a:rPr lang="es-ES" sz="2400" dirty="0">
                <a:solidFill>
                  <a:schemeClr val="tx2"/>
                </a:solidFill>
              </a:rPr>
              <a:t>, envase y embalaje </a:t>
            </a:r>
          </a:p>
        </p:txBody>
      </p:sp>
      <p:pic>
        <p:nvPicPr>
          <p:cNvPr id="36" name="Imagen 35"/>
          <p:cNvPicPr>
            <a:picLocks noChangeAspect="1"/>
          </p:cNvPicPr>
          <p:nvPr/>
        </p:nvPicPr>
        <p:blipFill>
          <a:blip r:embed="rId2"/>
          <a:stretch>
            <a:fillRect/>
          </a:stretch>
        </p:blipFill>
        <p:spPr>
          <a:xfrm>
            <a:off x="756950" y="968590"/>
            <a:ext cx="7847498" cy="5556754"/>
          </a:xfrm>
          <a:prstGeom prst="rect">
            <a:avLst/>
          </a:prstGeom>
        </p:spPr>
      </p:pic>
    </p:spTree>
    <p:extLst>
      <p:ext uri="{BB962C8B-B14F-4D97-AF65-F5344CB8AC3E}">
        <p14:creationId xmlns:p14="http://schemas.microsoft.com/office/powerpoint/2010/main" val="11239725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Marca y branding</a:t>
            </a:r>
          </a:p>
        </p:txBody>
      </p:sp>
      <p:sp>
        <p:nvSpPr>
          <p:cNvPr id="3" name="Marcador de contenido 2"/>
          <p:cNvSpPr>
            <a:spLocks noGrp="1"/>
          </p:cNvSpPr>
          <p:nvPr>
            <p:ph idx="1"/>
          </p:nvPr>
        </p:nvSpPr>
        <p:spPr>
          <a:xfrm>
            <a:off x="611560" y="1124744"/>
            <a:ext cx="8023225" cy="5328592"/>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400" dirty="0">
                <a:solidFill>
                  <a:schemeClr val="tx2"/>
                </a:solidFill>
              </a:rPr>
              <a:t>La marca es un activo intangible muy importante para las organizaciones. Se define como “nombre, término, símbolo, diseño o combinación de todo lo anterior, que identifica los productos de una empresa y los diferencia de los de sus competidores” (</a:t>
            </a:r>
            <a:r>
              <a:rPr lang="es-ES" sz="2400" dirty="0" err="1">
                <a:solidFill>
                  <a:schemeClr val="tx2"/>
                </a:solidFill>
              </a:rPr>
              <a:t>Lamb</a:t>
            </a:r>
            <a:r>
              <a:rPr lang="es-ES" sz="2400" dirty="0">
                <a:solidFill>
                  <a:schemeClr val="tx2"/>
                </a:solidFill>
              </a:rPr>
              <a:t>, 2018, p. 297). </a:t>
            </a:r>
            <a:endParaRPr lang="es-ES" sz="2400" dirty="0" smtClean="0">
              <a:solidFill>
                <a:schemeClr val="tx2"/>
              </a:solidFill>
            </a:endParaRPr>
          </a:p>
          <a:p>
            <a:pPr marL="0" indent="0" algn="just">
              <a:buNone/>
            </a:pPr>
            <a:endParaRPr lang="es-ES" sz="2400" dirty="0" smtClean="0">
              <a:solidFill>
                <a:schemeClr val="tx2"/>
              </a:solidFill>
            </a:endParaRPr>
          </a:p>
          <a:p>
            <a:pPr marL="0" indent="0" algn="just">
              <a:buNone/>
            </a:pPr>
            <a:r>
              <a:rPr lang="es-ES" sz="2400" dirty="0" smtClean="0">
                <a:solidFill>
                  <a:schemeClr val="tx2"/>
                </a:solidFill>
              </a:rPr>
              <a:t>Un </a:t>
            </a:r>
            <a:r>
              <a:rPr lang="es-ES" sz="2400" dirty="0">
                <a:solidFill>
                  <a:schemeClr val="tx2"/>
                </a:solidFill>
              </a:rPr>
              <a:t>nombre de marca o marca nominal es la parte de la marca que se puede expresar con palabras, que se pronuncia, e incluye letras (GM, P&amp;G, YMCA); mientras que los elementos de una marca que no es posible pronunciar se conocen como </a:t>
            </a:r>
            <a:r>
              <a:rPr lang="es-ES" sz="2400" dirty="0" err="1">
                <a:solidFill>
                  <a:schemeClr val="tx2"/>
                </a:solidFill>
              </a:rPr>
              <a:t>isotipo</a:t>
            </a:r>
            <a:r>
              <a:rPr lang="es-ES" sz="2400" dirty="0">
                <a:solidFill>
                  <a:schemeClr val="tx2"/>
                </a:solidFill>
              </a:rPr>
              <a:t> o símbolo de marca (como la paloma de una marca de tenis). </a:t>
            </a:r>
          </a:p>
        </p:txBody>
      </p:sp>
    </p:spTree>
    <p:extLst>
      <p:ext uri="{BB962C8B-B14F-4D97-AF65-F5344CB8AC3E}">
        <p14:creationId xmlns:p14="http://schemas.microsoft.com/office/powerpoint/2010/main" val="5980334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Marca y branding</a:t>
            </a:r>
          </a:p>
        </p:txBody>
      </p:sp>
      <p:sp>
        <p:nvSpPr>
          <p:cNvPr id="3" name="Marcador de contenido 2"/>
          <p:cNvSpPr>
            <a:spLocks noGrp="1"/>
          </p:cNvSpPr>
          <p:nvPr>
            <p:ph idx="1"/>
          </p:nvPr>
        </p:nvSpPr>
        <p:spPr>
          <a:xfrm>
            <a:off x="609600" y="1052736"/>
            <a:ext cx="8023225" cy="5256584"/>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400" dirty="0">
                <a:solidFill>
                  <a:schemeClr val="tx2"/>
                </a:solidFill>
              </a:rPr>
              <a:t>El término en inglés branding, que en español se traduciría como estrategia de marca, tiene 3 propósitos principales</a:t>
            </a:r>
            <a:r>
              <a:rPr lang="es-ES" sz="2400" dirty="0" smtClean="0">
                <a:solidFill>
                  <a:schemeClr val="tx2"/>
                </a:solidFill>
              </a:rPr>
              <a:t>:</a:t>
            </a:r>
          </a:p>
          <a:p>
            <a:pPr marL="457200" indent="-457200" algn="just">
              <a:buClr>
                <a:schemeClr val="tx2"/>
              </a:buClr>
              <a:buFont typeface="+mj-lt"/>
              <a:buAutoNum type="arabicPeriod"/>
            </a:pPr>
            <a:r>
              <a:rPr lang="es-ES" sz="2400" dirty="0" smtClean="0">
                <a:solidFill>
                  <a:schemeClr val="tx2"/>
                </a:solidFill>
              </a:rPr>
              <a:t>Ayudar </a:t>
            </a:r>
            <a:r>
              <a:rPr lang="es-ES" sz="2400" dirty="0">
                <a:solidFill>
                  <a:schemeClr val="tx2"/>
                </a:solidFill>
              </a:rPr>
              <a:t>a que el producto sea identificable entre los </a:t>
            </a:r>
            <a:r>
              <a:rPr lang="es-ES" sz="2400" dirty="0" smtClean="0">
                <a:solidFill>
                  <a:schemeClr val="tx2"/>
                </a:solidFill>
              </a:rPr>
              <a:t>competidores</a:t>
            </a:r>
          </a:p>
          <a:p>
            <a:pPr marL="457200" indent="-457200" algn="just">
              <a:buClr>
                <a:schemeClr val="tx2"/>
              </a:buClr>
              <a:buFont typeface="+mj-lt"/>
              <a:buAutoNum type="arabicPeriod"/>
            </a:pPr>
            <a:r>
              <a:rPr lang="es-ES" sz="2400" dirty="0" smtClean="0">
                <a:solidFill>
                  <a:schemeClr val="tx2"/>
                </a:solidFill>
              </a:rPr>
              <a:t>Venta </a:t>
            </a:r>
            <a:r>
              <a:rPr lang="es-ES" sz="2400" dirty="0">
                <a:solidFill>
                  <a:schemeClr val="tx2"/>
                </a:solidFill>
              </a:rPr>
              <a:t>reiterada por parte de los </a:t>
            </a:r>
            <a:r>
              <a:rPr lang="es-ES" sz="2400" dirty="0" smtClean="0">
                <a:solidFill>
                  <a:schemeClr val="tx2"/>
                </a:solidFill>
              </a:rPr>
              <a:t>consumidores</a:t>
            </a:r>
          </a:p>
          <a:p>
            <a:pPr marL="457200" indent="-457200" algn="just">
              <a:buClr>
                <a:schemeClr val="tx2"/>
              </a:buClr>
              <a:buFont typeface="+mj-lt"/>
              <a:buAutoNum type="arabicPeriod"/>
            </a:pPr>
            <a:r>
              <a:rPr lang="es-ES" sz="2400" dirty="0" smtClean="0">
                <a:solidFill>
                  <a:schemeClr val="tx2"/>
                </a:solidFill>
              </a:rPr>
              <a:t>Vender </a:t>
            </a:r>
            <a:r>
              <a:rPr lang="es-ES" sz="2400" dirty="0">
                <a:solidFill>
                  <a:schemeClr val="tx2"/>
                </a:solidFill>
              </a:rPr>
              <a:t>nuevos productos. </a:t>
            </a:r>
            <a:endParaRPr lang="es-ES" sz="2400" dirty="0" smtClean="0">
              <a:solidFill>
                <a:schemeClr val="tx2"/>
              </a:solidFill>
            </a:endParaRPr>
          </a:p>
          <a:p>
            <a:pPr marL="0" indent="0" algn="just">
              <a:buNone/>
            </a:pPr>
            <a:endParaRPr lang="es-ES" sz="2400" dirty="0">
              <a:solidFill>
                <a:schemeClr val="tx2"/>
              </a:solidFill>
            </a:endParaRPr>
          </a:p>
          <a:p>
            <a:pPr marL="0" indent="0" algn="just">
              <a:buNone/>
            </a:pPr>
            <a:r>
              <a:rPr lang="es-ES" sz="2400" dirty="0" smtClean="0">
                <a:solidFill>
                  <a:schemeClr val="tx2"/>
                </a:solidFill>
              </a:rPr>
              <a:t>Las </a:t>
            </a:r>
            <a:r>
              <a:rPr lang="es-ES" sz="2400" dirty="0">
                <a:solidFill>
                  <a:schemeClr val="tx2"/>
                </a:solidFill>
              </a:rPr>
              <a:t>organizaciones que tienen consumidores que muestran lealtad a la marca son los que les ayudan a tener ventas reiteradas y la identidad de la marca es esencial para desarrollar la lealtad en los consumidores.</a:t>
            </a:r>
          </a:p>
        </p:txBody>
      </p:sp>
    </p:spTree>
    <p:extLst>
      <p:ext uri="{BB962C8B-B14F-4D97-AF65-F5344CB8AC3E}">
        <p14:creationId xmlns:p14="http://schemas.microsoft.com/office/powerpoint/2010/main" val="24181032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E</a:t>
            </a:r>
            <a:r>
              <a:rPr lang="es-ES" dirty="0" smtClean="0">
                <a:solidFill>
                  <a:schemeClr val="tx2"/>
                </a:solidFill>
              </a:rPr>
              <a:t>strategias </a:t>
            </a:r>
            <a:r>
              <a:rPr lang="es-ES" dirty="0">
                <a:solidFill>
                  <a:schemeClr val="tx2"/>
                </a:solidFill>
              </a:rPr>
              <a:t>de marca </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720427334"/>
              </p:ext>
            </p:extLst>
          </p:nvPr>
        </p:nvGraphicFramePr>
        <p:xfrm>
          <a:off x="611560" y="1052736"/>
          <a:ext cx="7920880" cy="5400599"/>
        </p:xfrm>
        <a:graphic>
          <a:graphicData uri="http://schemas.openxmlformats.org/drawingml/2006/table">
            <a:tbl>
              <a:tblPr firstRow="1" firstCol="1" bandRow="1">
                <a:tableStyleId>{21E4AEA4-8DFA-4A89-87EB-49C32662AFE0}</a:tableStyleId>
              </a:tblPr>
              <a:tblGrid>
                <a:gridCol w="2250520">
                  <a:extLst>
                    <a:ext uri="{9D8B030D-6E8A-4147-A177-3AD203B41FA5}">
                      <a16:colId xmlns:a16="http://schemas.microsoft.com/office/drawing/2014/main" val="316143805"/>
                    </a:ext>
                  </a:extLst>
                </a:gridCol>
                <a:gridCol w="5670360">
                  <a:extLst>
                    <a:ext uri="{9D8B030D-6E8A-4147-A177-3AD203B41FA5}">
                      <a16:colId xmlns:a16="http://schemas.microsoft.com/office/drawing/2014/main" val="731748702"/>
                    </a:ext>
                  </a:extLst>
                </a:gridCol>
              </a:tblGrid>
              <a:tr h="952525">
                <a:tc>
                  <a:txBody>
                    <a:bodyPr/>
                    <a:lstStyle/>
                    <a:p>
                      <a:pPr marL="6350" indent="-6350" algn="l">
                        <a:lnSpc>
                          <a:spcPct val="107000"/>
                        </a:lnSpc>
                        <a:spcAft>
                          <a:spcPts val="0"/>
                        </a:spcAft>
                      </a:pPr>
                      <a:r>
                        <a:rPr lang="es-ES" sz="1200">
                          <a:solidFill>
                            <a:schemeClr val="tx2"/>
                          </a:solidFill>
                          <a:effectLst/>
                        </a:rPr>
                        <a:t>Marca de fabricante</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l">
                        <a:lnSpc>
                          <a:spcPct val="107000"/>
                        </a:lnSpc>
                        <a:spcAft>
                          <a:spcPts val="760"/>
                        </a:spcAft>
                      </a:pPr>
                      <a:r>
                        <a:rPr lang="es-ES" sz="1200">
                          <a:solidFill>
                            <a:schemeClr val="tx2"/>
                          </a:solidFill>
                          <a:effectLst/>
                        </a:rPr>
                        <a:t>Empresas que manufacturan productos a los que les asignan una marca.</a:t>
                      </a:r>
                    </a:p>
                    <a:p>
                      <a:pPr marL="6350" marR="73025" indent="-6350" algn="l">
                        <a:lnSpc>
                          <a:spcPct val="107000"/>
                        </a:lnSpc>
                        <a:spcAft>
                          <a:spcPts val="0"/>
                        </a:spcAft>
                      </a:pPr>
                      <a:r>
                        <a:rPr lang="es-ES" sz="1200">
                          <a:solidFill>
                            <a:schemeClr val="tx2"/>
                          </a:solidFill>
                          <a:effectLst/>
                        </a:rPr>
                        <a:t>Ejemplo: Grupo Bimbo tiene marcas como Marinela, Tía Rosa. Ricolino, Sara Lee, Barcel, Oroweat, entre otras.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3899177203"/>
                  </a:ext>
                </a:extLst>
              </a:tr>
              <a:tr h="1112019">
                <a:tc>
                  <a:txBody>
                    <a:bodyPr/>
                    <a:lstStyle/>
                    <a:p>
                      <a:pPr marL="6350" indent="-6350" algn="l">
                        <a:lnSpc>
                          <a:spcPct val="107000"/>
                        </a:lnSpc>
                        <a:spcAft>
                          <a:spcPts val="760"/>
                        </a:spcAft>
                      </a:pPr>
                      <a:r>
                        <a:rPr lang="es-ES" sz="1200">
                          <a:solidFill>
                            <a:schemeClr val="tx2"/>
                          </a:solidFill>
                          <a:effectLst/>
                        </a:rPr>
                        <a:t>Marca privada</a:t>
                      </a:r>
                    </a:p>
                    <a:p>
                      <a:pPr marL="6350" indent="-6350" algn="l">
                        <a:lnSpc>
                          <a:spcPct val="107000"/>
                        </a:lnSpc>
                        <a:spcAft>
                          <a:spcPts val="0"/>
                        </a:spcAft>
                      </a:pPr>
                      <a:r>
                        <a:rPr lang="es-ES" sz="1200">
                          <a:solidFill>
                            <a:schemeClr val="tx2"/>
                          </a:solidFill>
                          <a:effectLst/>
                        </a:rPr>
                        <a:t>(marca de tienda o marca propia)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l">
                        <a:lnSpc>
                          <a:spcPct val="104000"/>
                        </a:lnSpc>
                        <a:spcAft>
                          <a:spcPts val="800"/>
                        </a:spcAft>
                      </a:pPr>
                      <a:r>
                        <a:rPr lang="es-ES" sz="1200">
                          <a:solidFill>
                            <a:schemeClr val="tx2"/>
                          </a:solidFill>
                          <a:effectLst/>
                        </a:rPr>
                        <a:t>Nombre de una marca propiedad de un mayorista o minorista y pueden incluir diferentes categorías de productos.</a:t>
                      </a:r>
                    </a:p>
                    <a:p>
                      <a:pPr marL="6350" indent="-6350" algn="l">
                        <a:lnSpc>
                          <a:spcPct val="107000"/>
                        </a:lnSpc>
                        <a:spcAft>
                          <a:spcPts val="0"/>
                        </a:spcAft>
                      </a:pPr>
                      <a:r>
                        <a:rPr lang="es-ES" sz="1200">
                          <a:solidFill>
                            <a:schemeClr val="tx2"/>
                          </a:solidFill>
                          <a:effectLst/>
                        </a:rPr>
                        <a:t>Ejemplo: Walmart México tiene la marca Great Value o Nuevo Grupo La Comer a Golden Hill’s.</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340883211"/>
                  </a:ext>
                </a:extLst>
              </a:tr>
              <a:tr h="1271511">
                <a:tc>
                  <a:txBody>
                    <a:bodyPr/>
                    <a:lstStyle/>
                    <a:p>
                      <a:pPr marL="6350" indent="-6350" algn="l">
                        <a:lnSpc>
                          <a:spcPct val="107000"/>
                        </a:lnSpc>
                        <a:spcAft>
                          <a:spcPts val="0"/>
                        </a:spcAft>
                      </a:pPr>
                      <a:r>
                        <a:rPr lang="es-ES" sz="1200">
                          <a:solidFill>
                            <a:schemeClr val="tx2"/>
                          </a:solidFill>
                          <a:effectLst/>
                        </a:rPr>
                        <a:t>Marca individual</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marR="83820" indent="-6350" algn="l">
                        <a:lnSpc>
                          <a:spcPct val="104000"/>
                        </a:lnSpc>
                        <a:spcAft>
                          <a:spcPts val="800"/>
                        </a:spcAft>
                      </a:pPr>
                      <a:r>
                        <a:rPr lang="es-ES" sz="1200">
                          <a:solidFill>
                            <a:schemeClr val="tx2"/>
                          </a:solidFill>
                          <a:effectLst/>
                        </a:rPr>
                        <a:t>Corporaciones con diversas líneas de productos usan distintos nombres de marca para diferenciarlos entre sí y los competidores.</a:t>
                      </a:r>
                    </a:p>
                    <a:p>
                      <a:pPr marL="6350" indent="-6350" algn="l">
                        <a:lnSpc>
                          <a:spcPct val="107000"/>
                        </a:lnSpc>
                        <a:spcAft>
                          <a:spcPts val="0"/>
                        </a:spcAft>
                      </a:pPr>
                      <a:r>
                        <a:rPr lang="es-ES" sz="1200">
                          <a:solidFill>
                            <a:schemeClr val="tx2"/>
                          </a:solidFill>
                          <a:effectLst/>
                        </a:rPr>
                        <a:t>Ejemplo: P&amp;G tiene líneas de producto como cuidado del bebé, femenino, del cabello, oral o de la ropa. En la línea de cuidado de la ropa tiene las marcas Ariel, Tide, Bounce, Cheer, Downy Dreft.</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49750362"/>
                  </a:ext>
                </a:extLst>
              </a:tr>
              <a:tr h="1112019">
                <a:tc>
                  <a:txBody>
                    <a:bodyPr/>
                    <a:lstStyle/>
                    <a:p>
                      <a:pPr marL="6350" indent="-6350" algn="l">
                        <a:lnSpc>
                          <a:spcPct val="107000"/>
                        </a:lnSpc>
                        <a:spcAft>
                          <a:spcPts val="0"/>
                        </a:spcAft>
                      </a:pPr>
                      <a:r>
                        <a:rPr lang="es-ES" sz="1200">
                          <a:solidFill>
                            <a:schemeClr val="tx2"/>
                          </a:solidFill>
                          <a:effectLst/>
                        </a:rPr>
                        <a:t>Marcas de familia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l">
                        <a:lnSpc>
                          <a:spcPct val="104000"/>
                        </a:lnSpc>
                        <a:spcAft>
                          <a:spcPts val="800"/>
                        </a:spcAft>
                      </a:pPr>
                      <a:r>
                        <a:rPr lang="es-ES" sz="1200">
                          <a:solidFill>
                            <a:schemeClr val="tx2"/>
                          </a:solidFill>
                          <a:effectLst/>
                        </a:rPr>
                        <a:t>Organizaciones que comercializan distintas líneas de productos usando la misma marca.</a:t>
                      </a:r>
                    </a:p>
                    <a:p>
                      <a:pPr marL="6350" indent="-6350" algn="l">
                        <a:lnSpc>
                          <a:spcPct val="107000"/>
                        </a:lnSpc>
                        <a:spcAft>
                          <a:spcPts val="0"/>
                        </a:spcAft>
                      </a:pPr>
                      <a:r>
                        <a:rPr lang="es-ES" sz="1200">
                          <a:solidFill>
                            <a:schemeClr val="tx2"/>
                          </a:solidFill>
                          <a:effectLst/>
                        </a:rPr>
                        <a:t>Ejemplo: Sony incluye radios, televisores, estéreos y otros productos de electrónica.</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2105062805"/>
                  </a:ext>
                </a:extLst>
              </a:tr>
              <a:tr h="952525">
                <a:tc>
                  <a:txBody>
                    <a:bodyPr/>
                    <a:lstStyle/>
                    <a:p>
                      <a:pPr marL="6350" indent="-6350" algn="l">
                        <a:lnSpc>
                          <a:spcPct val="107000"/>
                        </a:lnSpc>
                        <a:spcAft>
                          <a:spcPts val="0"/>
                        </a:spcAft>
                      </a:pPr>
                      <a:r>
                        <a:rPr lang="es-ES" sz="1200">
                          <a:solidFill>
                            <a:schemeClr val="tx2"/>
                          </a:solidFill>
                          <a:effectLst/>
                        </a:rPr>
                        <a:t>Marca conjunta o cobranding</a:t>
                      </a:r>
                      <a:endParaRPr lang="es-ES" sz="12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tc>
                  <a:txBody>
                    <a:bodyPr/>
                    <a:lstStyle/>
                    <a:p>
                      <a:pPr marL="6350" indent="-6350" algn="l">
                        <a:lnSpc>
                          <a:spcPct val="107000"/>
                        </a:lnSpc>
                        <a:spcAft>
                          <a:spcPts val="760"/>
                        </a:spcAft>
                      </a:pPr>
                      <a:r>
                        <a:rPr lang="es-ES" sz="1200" dirty="0">
                          <a:solidFill>
                            <a:schemeClr val="tx2"/>
                          </a:solidFill>
                          <a:effectLst/>
                        </a:rPr>
                        <a:t>Dos o más nombres comerciales de marca en un producto o su empaque.</a:t>
                      </a:r>
                    </a:p>
                    <a:p>
                      <a:pPr marL="6350" indent="-6350" algn="l">
                        <a:lnSpc>
                          <a:spcPct val="107000"/>
                        </a:lnSpc>
                        <a:spcAft>
                          <a:spcPts val="0"/>
                        </a:spcAft>
                      </a:pPr>
                      <a:r>
                        <a:rPr lang="es-ES" sz="1200" dirty="0">
                          <a:solidFill>
                            <a:schemeClr val="tx2"/>
                          </a:solidFill>
                          <a:effectLst/>
                        </a:rPr>
                        <a:t>Ejemplo: Starbucks se asoció con Pepsi Co para embotellar, distribuir y vender Starbucks </a:t>
                      </a:r>
                      <a:r>
                        <a:rPr lang="es-ES" sz="1200" dirty="0" err="1">
                          <a:solidFill>
                            <a:schemeClr val="tx2"/>
                          </a:solidFill>
                          <a:effectLst/>
                        </a:rPr>
                        <a:t>Frappuccino</a:t>
                      </a:r>
                      <a:r>
                        <a:rPr lang="es-ES" sz="1200" dirty="0">
                          <a:solidFill>
                            <a:schemeClr val="tx2"/>
                          </a:solidFill>
                          <a:effectLst/>
                        </a:rPr>
                        <a:t>.</a:t>
                      </a: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217805" marR="73025" marT="0" marB="0" anchor="ctr"/>
                </a:tc>
                <a:extLst>
                  <a:ext uri="{0D108BD9-81ED-4DB2-BD59-A6C34878D82A}">
                    <a16:rowId xmlns:a16="http://schemas.microsoft.com/office/drawing/2014/main" val="2894329977"/>
                  </a:ext>
                </a:extLst>
              </a:tr>
            </a:tbl>
          </a:graphicData>
        </a:graphic>
      </p:graphicFrame>
    </p:spTree>
    <p:extLst>
      <p:ext uri="{BB962C8B-B14F-4D97-AF65-F5344CB8AC3E}">
        <p14:creationId xmlns:p14="http://schemas.microsoft.com/office/powerpoint/2010/main" val="24499481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Etiqueta </a:t>
            </a:r>
          </a:p>
        </p:txBody>
      </p:sp>
      <p:sp>
        <p:nvSpPr>
          <p:cNvPr id="3" name="Marcador de contenido 2"/>
          <p:cNvSpPr>
            <a:spLocks noGrp="1"/>
          </p:cNvSpPr>
          <p:nvPr>
            <p:ph idx="1"/>
          </p:nvPr>
        </p:nvSpPr>
        <p:spPr>
          <a:xfrm>
            <a:off x="611560" y="1052736"/>
            <a:ext cx="8023225" cy="5400600"/>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dirty="0">
                <a:solidFill>
                  <a:schemeClr val="tx2"/>
                </a:solidFill>
              </a:rPr>
              <a:t>Si un producto está mal empacado o está presentado en tamaños no adecuados o si las etiquetas no son atractivas ni informativas, los consumidores no lo comprarán. </a:t>
            </a:r>
            <a:endParaRPr lang="es-ES" dirty="0" smtClean="0">
              <a:solidFill>
                <a:schemeClr val="tx2"/>
              </a:solidFill>
            </a:endParaRPr>
          </a:p>
          <a:p>
            <a:pPr marL="0" indent="0" algn="just">
              <a:buNone/>
            </a:pPr>
            <a:r>
              <a:rPr lang="es-ES" dirty="0">
                <a:solidFill>
                  <a:schemeClr val="tx2"/>
                </a:solidFill>
              </a:rPr>
              <a:t>Una etiqueta bien diseñada será un fuerte vendedor en el anaquel y la razón es que es el primer contacto con el consumidor. El objetivo es atraer la atención de los consumidores potenciales para vender por sí misma el producto en el que está adherida.</a:t>
            </a:r>
          </a:p>
        </p:txBody>
      </p:sp>
    </p:spTree>
    <p:extLst>
      <p:ext uri="{BB962C8B-B14F-4D97-AF65-F5344CB8AC3E}">
        <p14:creationId xmlns:p14="http://schemas.microsoft.com/office/powerpoint/2010/main" val="41286097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Etiqueta </a:t>
            </a:r>
          </a:p>
        </p:txBody>
      </p:sp>
      <p:sp>
        <p:nvSpPr>
          <p:cNvPr id="7" name="Marcador de contenido 6"/>
          <p:cNvSpPr>
            <a:spLocks noGrp="1"/>
          </p:cNvSpPr>
          <p:nvPr>
            <p:ph idx="1"/>
          </p:nvPr>
        </p:nvSpPr>
        <p:spPr>
          <a:xfrm>
            <a:off x="539552" y="1268760"/>
            <a:ext cx="8023225" cy="4921250"/>
          </a:xfrm>
          <a:ln w="38100"/>
        </p:spPr>
        <p:style>
          <a:lnRef idx="2">
            <a:schemeClr val="accent2"/>
          </a:lnRef>
          <a:fillRef idx="1">
            <a:schemeClr val="lt1"/>
          </a:fillRef>
          <a:effectRef idx="0">
            <a:schemeClr val="accent2"/>
          </a:effectRef>
          <a:fontRef idx="minor">
            <a:schemeClr val="dk1"/>
          </a:fontRef>
        </p:style>
        <p:txBody>
          <a:bodyPr/>
          <a:lstStyle/>
          <a:p>
            <a:pPr marL="0" indent="0" algn="just">
              <a:buNone/>
            </a:pPr>
            <a:r>
              <a:rPr lang="es-ES" sz="2400" dirty="0">
                <a:solidFill>
                  <a:schemeClr val="tx2"/>
                </a:solidFill>
              </a:rPr>
              <a:t>Las etiquetas sirven para:</a:t>
            </a:r>
          </a:p>
          <a:p>
            <a:pPr marL="457200" indent="-457200" algn="just">
              <a:buClr>
                <a:schemeClr val="tx2"/>
              </a:buClr>
              <a:buFont typeface="+mj-lt"/>
              <a:buAutoNum type="arabicPeriod"/>
            </a:pPr>
            <a:r>
              <a:rPr lang="es-ES" sz="2400" dirty="0" smtClean="0">
                <a:solidFill>
                  <a:schemeClr val="tx2"/>
                </a:solidFill>
              </a:rPr>
              <a:t>Identificar </a:t>
            </a:r>
            <a:r>
              <a:rPr lang="es-ES" sz="2400" dirty="0">
                <a:solidFill>
                  <a:schemeClr val="tx2"/>
                </a:solidFill>
              </a:rPr>
              <a:t>el producto y a su fabricante: al indicar la categoría de producto de que se trate (detergente para ropa, galletas, perfume, mostaza, por ejemplo) y quién lo fabrica e incluso quiénes se encargan de comercializarlo</a:t>
            </a:r>
            <a:r>
              <a:rPr lang="es-ES" sz="2400" dirty="0" smtClean="0">
                <a:solidFill>
                  <a:schemeClr val="tx2"/>
                </a:solidFill>
              </a:rPr>
              <a:t>.</a:t>
            </a:r>
          </a:p>
          <a:p>
            <a:pPr marL="457200" indent="-457200" algn="just">
              <a:buClr>
                <a:schemeClr val="tx2"/>
              </a:buClr>
              <a:buFont typeface="+mj-lt"/>
              <a:buAutoNum type="arabicPeriod"/>
            </a:pPr>
            <a:endParaRPr lang="es-ES" sz="2400" dirty="0">
              <a:solidFill>
                <a:schemeClr val="tx2"/>
              </a:solidFill>
            </a:endParaRPr>
          </a:p>
          <a:p>
            <a:pPr marL="457200" indent="-457200" algn="just">
              <a:buClr>
                <a:schemeClr val="tx2"/>
              </a:buClr>
              <a:buFont typeface="+mj-lt"/>
              <a:buAutoNum type="arabicPeriod"/>
            </a:pPr>
            <a:r>
              <a:rPr lang="es-ES" sz="2400" dirty="0" smtClean="0">
                <a:solidFill>
                  <a:schemeClr val="tx2"/>
                </a:solidFill>
              </a:rPr>
              <a:t>Describir </a:t>
            </a:r>
            <a:r>
              <a:rPr lang="es-ES" sz="2400" dirty="0">
                <a:solidFill>
                  <a:schemeClr val="tx2"/>
                </a:solidFill>
              </a:rPr>
              <a:t>el producto y sus usos: al especificar el sabor, color u otra característica, contenido, modo de uso, fecha de elaboración y caducidad (si aplica), ingredientes, teléfono de contacto, código de barras.</a:t>
            </a:r>
          </a:p>
          <a:p>
            <a:pPr marL="0" indent="0" algn="just">
              <a:buNone/>
            </a:pPr>
            <a:endParaRPr lang="es-ES" sz="2400" dirty="0">
              <a:solidFill>
                <a:schemeClr val="tx2"/>
              </a:solidFill>
            </a:endParaRPr>
          </a:p>
        </p:txBody>
      </p:sp>
    </p:spTree>
    <p:extLst>
      <p:ext uri="{BB962C8B-B14F-4D97-AF65-F5344CB8AC3E}">
        <p14:creationId xmlns:p14="http://schemas.microsoft.com/office/powerpoint/2010/main" val="26688816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Etiqueta </a:t>
            </a:r>
          </a:p>
        </p:txBody>
      </p:sp>
      <p:pic>
        <p:nvPicPr>
          <p:cNvPr id="5" name="Picture 180586"/>
          <p:cNvPicPr>
            <a:picLocks noGrp="1"/>
          </p:cNvPicPr>
          <p:nvPr>
            <p:ph idx="1"/>
          </p:nvPr>
        </p:nvPicPr>
        <p:blipFill>
          <a:blip r:embed="rId2"/>
          <a:stretch>
            <a:fillRect/>
          </a:stretch>
        </p:blipFill>
        <p:spPr>
          <a:xfrm>
            <a:off x="683568" y="980728"/>
            <a:ext cx="3312368" cy="5472608"/>
          </a:xfrm>
          <a:prstGeom prst="rect">
            <a:avLst/>
          </a:prstGeom>
        </p:spPr>
      </p:pic>
      <p:sp>
        <p:nvSpPr>
          <p:cNvPr id="6" name="Rectángulo 5"/>
          <p:cNvSpPr/>
          <p:nvPr/>
        </p:nvSpPr>
        <p:spPr>
          <a:xfrm>
            <a:off x="4104456" y="1052736"/>
            <a:ext cx="4572000" cy="3139321"/>
          </a:xfrm>
          <a:prstGeom prst="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algn="just"/>
            <a:r>
              <a:rPr lang="es-ES" dirty="0">
                <a:solidFill>
                  <a:schemeClr val="tx2"/>
                </a:solidFill>
              </a:rPr>
              <a:t>Al igual que los envases y empaques, las etiquetas cumplen una función importante ya que tienen que ver con la promoción del producto y, sobre todo, con la información sobre sus </a:t>
            </a:r>
            <a:r>
              <a:rPr lang="es-ES" b="1" dirty="0">
                <a:solidFill>
                  <a:srgbClr val="FF0000"/>
                </a:solidFill>
              </a:rPr>
              <a:t>características</a:t>
            </a:r>
            <a:r>
              <a:rPr lang="es-ES" dirty="0">
                <a:solidFill>
                  <a:schemeClr val="tx2"/>
                </a:solidFill>
              </a:rPr>
              <a:t> para permitirle al consumidor saber qué está comprando y tomar mejores decisiones ante la gran variedad de opciones que pueda tener </a:t>
            </a:r>
            <a:r>
              <a:rPr lang="es-ES" dirty="0" smtClean="0">
                <a:solidFill>
                  <a:schemeClr val="tx2"/>
                </a:solidFill>
              </a:rPr>
              <a:t>disponibles</a:t>
            </a:r>
            <a:r>
              <a:rPr lang="es-ES" dirty="0" smtClean="0">
                <a:solidFill>
                  <a:schemeClr val="tx2"/>
                </a:solidFill>
              </a:rPr>
              <a:t>.</a:t>
            </a:r>
            <a:endParaRPr lang="es-ES" dirty="0">
              <a:solidFill>
                <a:schemeClr val="tx2"/>
              </a:solidFill>
            </a:endParaRPr>
          </a:p>
        </p:txBody>
      </p:sp>
    </p:spTree>
    <p:extLst>
      <p:ext uri="{BB962C8B-B14F-4D97-AF65-F5344CB8AC3E}">
        <p14:creationId xmlns:p14="http://schemas.microsoft.com/office/powerpoint/2010/main" val="12379473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0" name="Picture 1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0235" y="980727"/>
            <a:ext cx="4210659" cy="5558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2651" name="Group 11"/>
          <p:cNvGrpSpPr>
            <a:grpSpLocks/>
          </p:cNvGrpSpPr>
          <p:nvPr/>
        </p:nvGrpSpPr>
        <p:grpSpPr bwMode="auto">
          <a:xfrm>
            <a:off x="813779" y="1131633"/>
            <a:ext cx="2114550" cy="715567"/>
            <a:chOff x="0" y="767"/>
            <a:chExt cx="1776" cy="601"/>
          </a:xfrm>
        </p:grpSpPr>
        <p:sp>
          <p:nvSpPr>
            <p:cNvPr id="112652" name="Rectangle 12"/>
            <p:cNvSpPr>
              <a:spLocks noChangeArrowheads="1"/>
            </p:cNvSpPr>
            <p:nvPr/>
          </p:nvSpPr>
          <p:spPr bwMode="auto">
            <a:xfrm>
              <a:off x="0" y="767"/>
              <a:ext cx="1200"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algn="just"/>
              <a:r>
                <a:rPr lang="es-ES_tradnl" altLang="es-ES" sz="1050" b="1" dirty="0">
                  <a:solidFill>
                    <a:schemeClr val="tx2"/>
                  </a:solidFill>
                  <a:latin typeface="+mn-lt"/>
                </a:rPr>
                <a:t>N</a:t>
              </a:r>
              <a:r>
                <a:rPr lang="es-ES_tradnl" altLang="es-ES" sz="1050" dirty="0">
                  <a:solidFill>
                    <a:schemeClr val="tx2"/>
                  </a:solidFill>
                  <a:latin typeface="+mn-lt"/>
                </a:rPr>
                <a:t>ombre del producto tal y como se denomina en España</a:t>
              </a:r>
            </a:p>
          </p:txBody>
        </p:sp>
        <p:sp>
          <p:nvSpPr>
            <p:cNvPr id="112653" name="Line 13"/>
            <p:cNvSpPr>
              <a:spLocks noChangeShapeType="1"/>
            </p:cNvSpPr>
            <p:nvPr/>
          </p:nvSpPr>
          <p:spPr bwMode="auto">
            <a:xfrm>
              <a:off x="1248" y="1056"/>
              <a:ext cx="528" cy="144"/>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es-ES"/>
            </a:p>
          </p:txBody>
        </p:sp>
      </p:grpSp>
      <p:grpSp>
        <p:nvGrpSpPr>
          <p:cNvPr id="112654" name="Group 14"/>
          <p:cNvGrpSpPr>
            <a:grpSpLocks/>
          </p:cNvGrpSpPr>
          <p:nvPr/>
        </p:nvGrpSpPr>
        <p:grpSpPr bwMode="auto">
          <a:xfrm>
            <a:off x="6569273" y="1241902"/>
            <a:ext cx="2099073" cy="269081"/>
            <a:chOff x="4224" y="878"/>
            <a:chExt cx="1763" cy="226"/>
          </a:xfrm>
        </p:grpSpPr>
        <p:sp>
          <p:nvSpPr>
            <p:cNvPr id="112655" name="Rectangle 15"/>
            <p:cNvSpPr>
              <a:spLocks noChangeArrowheads="1"/>
            </p:cNvSpPr>
            <p:nvPr/>
          </p:nvSpPr>
          <p:spPr bwMode="auto">
            <a:xfrm>
              <a:off x="4922" y="878"/>
              <a:ext cx="1065"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r>
                <a:rPr lang="es-ES_tradnl" altLang="es-ES" sz="1050" b="1" dirty="0">
                  <a:solidFill>
                    <a:schemeClr val="tx2"/>
                  </a:solidFill>
                  <a:latin typeface="+mn-lt"/>
                </a:rPr>
                <a:t>M</a:t>
              </a:r>
              <a:r>
                <a:rPr lang="es-ES_tradnl" altLang="es-ES" sz="1050" dirty="0">
                  <a:solidFill>
                    <a:schemeClr val="tx2"/>
                  </a:solidFill>
                  <a:latin typeface="+mn-lt"/>
                </a:rPr>
                <a:t>odo de empleo</a:t>
              </a:r>
            </a:p>
          </p:txBody>
        </p:sp>
        <p:sp>
          <p:nvSpPr>
            <p:cNvPr id="112656" name="Line 16"/>
            <p:cNvSpPr>
              <a:spLocks noChangeShapeType="1"/>
            </p:cNvSpPr>
            <p:nvPr/>
          </p:nvSpPr>
          <p:spPr bwMode="auto">
            <a:xfrm flipH="1">
              <a:off x="4224" y="960"/>
              <a:ext cx="685" cy="144"/>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2657" name="Group 17"/>
          <p:cNvGrpSpPr>
            <a:grpSpLocks/>
          </p:cNvGrpSpPr>
          <p:nvPr/>
        </p:nvGrpSpPr>
        <p:grpSpPr bwMode="auto">
          <a:xfrm>
            <a:off x="6804000" y="2714830"/>
            <a:ext cx="1711802" cy="785813"/>
            <a:chOff x="3608" y="1775"/>
            <a:chExt cx="2104" cy="660"/>
          </a:xfrm>
        </p:grpSpPr>
        <p:sp>
          <p:nvSpPr>
            <p:cNvPr id="112658" name="Rectangle 18"/>
            <p:cNvSpPr>
              <a:spLocks noChangeArrowheads="1"/>
            </p:cNvSpPr>
            <p:nvPr/>
          </p:nvSpPr>
          <p:spPr bwMode="auto">
            <a:xfrm>
              <a:off x="4453" y="1775"/>
              <a:ext cx="1259"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algn="ctr"/>
              <a:r>
                <a:rPr lang="es-ES_tradnl" altLang="es-ES" sz="1050" b="1" dirty="0">
                  <a:solidFill>
                    <a:schemeClr val="tx2"/>
                  </a:solidFill>
                  <a:latin typeface="+mn-lt"/>
                </a:rPr>
                <a:t>L</a:t>
              </a:r>
              <a:r>
                <a:rPr lang="es-ES_tradnl" altLang="es-ES" sz="1050" dirty="0">
                  <a:solidFill>
                    <a:schemeClr val="tx2"/>
                  </a:solidFill>
                  <a:latin typeface="+mn-lt"/>
                </a:rPr>
                <a:t>ista de ingredientes por orden de importancia</a:t>
              </a:r>
            </a:p>
          </p:txBody>
        </p:sp>
        <p:sp>
          <p:nvSpPr>
            <p:cNvPr id="112659" name="Line 19"/>
            <p:cNvSpPr>
              <a:spLocks noChangeShapeType="1"/>
            </p:cNvSpPr>
            <p:nvPr/>
          </p:nvSpPr>
          <p:spPr bwMode="auto">
            <a:xfrm flipH="1">
              <a:off x="3608" y="2158"/>
              <a:ext cx="745" cy="277"/>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2683" name="Group 43"/>
          <p:cNvGrpSpPr>
            <a:grpSpLocks/>
          </p:cNvGrpSpPr>
          <p:nvPr/>
        </p:nvGrpSpPr>
        <p:grpSpPr bwMode="auto">
          <a:xfrm>
            <a:off x="6672263" y="4556524"/>
            <a:ext cx="1771650" cy="1087040"/>
            <a:chOff x="4644" y="3107"/>
            <a:chExt cx="1488" cy="913"/>
          </a:xfrm>
        </p:grpSpPr>
        <p:sp>
          <p:nvSpPr>
            <p:cNvPr id="112661" name="Rectangle 21"/>
            <p:cNvSpPr>
              <a:spLocks noChangeArrowheads="1"/>
            </p:cNvSpPr>
            <p:nvPr/>
          </p:nvSpPr>
          <p:spPr bwMode="auto">
            <a:xfrm>
              <a:off x="5194" y="3107"/>
              <a:ext cx="938" cy="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algn="just"/>
              <a:r>
                <a:rPr lang="es-ES_tradnl" altLang="es-ES" sz="1050" b="1" dirty="0">
                  <a:solidFill>
                    <a:schemeClr val="tx2"/>
                  </a:solidFill>
                  <a:latin typeface="+mn-lt"/>
                </a:rPr>
                <a:t>N</a:t>
              </a:r>
              <a:r>
                <a:rPr lang="es-ES_tradnl" altLang="es-ES" sz="1050" dirty="0">
                  <a:solidFill>
                    <a:schemeClr val="tx2"/>
                  </a:solidFill>
                  <a:latin typeface="+mn-lt"/>
                </a:rPr>
                <a:t>ombre, razón social o denominación del fabricante o envasador y su domicilio</a:t>
              </a:r>
            </a:p>
          </p:txBody>
        </p:sp>
        <p:sp>
          <p:nvSpPr>
            <p:cNvPr id="112662" name="Line 22"/>
            <p:cNvSpPr>
              <a:spLocks noChangeShapeType="1"/>
            </p:cNvSpPr>
            <p:nvPr/>
          </p:nvSpPr>
          <p:spPr bwMode="auto">
            <a:xfrm flipV="1">
              <a:off x="4644" y="3528"/>
              <a:ext cx="540" cy="492"/>
            </a:xfrm>
            <a:prstGeom prst="line">
              <a:avLst/>
            </a:prstGeom>
            <a:noFill/>
            <a:ln w="12700">
              <a:solidFill>
                <a:schemeClr val="tx2"/>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2684" name="Group 44"/>
          <p:cNvGrpSpPr>
            <a:grpSpLocks/>
          </p:cNvGrpSpPr>
          <p:nvPr/>
        </p:nvGrpSpPr>
        <p:grpSpPr bwMode="auto">
          <a:xfrm>
            <a:off x="6929438" y="3931445"/>
            <a:ext cx="1429940" cy="583406"/>
            <a:chOff x="4860" y="2582"/>
            <a:chExt cx="1201" cy="490"/>
          </a:xfrm>
        </p:grpSpPr>
        <p:sp>
          <p:nvSpPr>
            <p:cNvPr id="112664" name="Rectangle 24"/>
            <p:cNvSpPr>
              <a:spLocks noChangeArrowheads="1"/>
            </p:cNvSpPr>
            <p:nvPr/>
          </p:nvSpPr>
          <p:spPr bwMode="auto">
            <a:xfrm>
              <a:off x="5205" y="2582"/>
              <a:ext cx="85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r>
                <a:rPr lang="es-ES_tradnl" altLang="es-ES" sz="1050" b="1" dirty="0">
                  <a:solidFill>
                    <a:schemeClr val="tx2"/>
                  </a:solidFill>
                  <a:latin typeface="+mn-lt"/>
                </a:rPr>
                <a:t>I</a:t>
              </a:r>
              <a:r>
                <a:rPr lang="es-ES_tradnl" altLang="es-ES" sz="1050" dirty="0">
                  <a:solidFill>
                    <a:schemeClr val="tx2"/>
                  </a:solidFill>
                  <a:latin typeface="+mn-lt"/>
                </a:rPr>
                <a:t>nformación </a:t>
              </a:r>
            </a:p>
            <a:p>
              <a:r>
                <a:rPr lang="es-ES_tradnl" altLang="es-ES" sz="1050" dirty="0">
                  <a:solidFill>
                    <a:schemeClr val="tx2"/>
                  </a:solidFill>
                  <a:latin typeface="+mn-lt"/>
                </a:rPr>
                <a:t>nutricional</a:t>
              </a:r>
            </a:p>
          </p:txBody>
        </p:sp>
        <p:sp>
          <p:nvSpPr>
            <p:cNvPr id="112665" name="Line 25"/>
            <p:cNvSpPr>
              <a:spLocks noChangeShapeType="1"/>
            </p:cNvSpPr>
            <p:nvPr/>
          </p:nvSpPr>
          <p:spPr bwMode="auto">
            <a:xfrm flipV="1">
              <a:off x="4860" y="2736"/>
              <a:ext cx="361" cy="336"/>
            </a:xfrm>
            <a:prstGeom prst="line">
              <a:avLst/>
            </a:prstGeom>
            <a:noFill/>
            <a:ln w="12700">
              <a:solidFill>
                <a:schemeClr val="tx2"/>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2682" name="Group 42"/>
          <p:cNvGrpSpPr>
            <a:grpSpLocks/>
          </p:cNvGrpSpPr>
          <p:nvPr/>
        </p:nvGrpSpPr>
        <p:grpSpPr bwMode="auto">
          <a:xfrm>
            <a:off x="4127897" y="5625708"/>
            <a:ext cx="4744641" cy="736997"/>
            <a:chOff x="2507" y="4005"/>
            <a:chExt cx="3985" cy="619"/>
          </a:xfrm>
        </p:grpSpPr>
        <p:sp>
          <p:nvSpPr>
            <p:cNvPr id="112667" name="Rectangle 27"/>
            <p:cNvSpPr>
              <a:spLocks noChangeArrowheads="1"/>
            </p:cNvSpPr>
            <p:nvPr/>
          </p:nvSpPr>
          <p:spPr bwMode="auto">
            <a:xfrm>
              <a:off x="5241" y="4005"/>
              <a:ext cx="1251" cy="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r>
                <a:rPr lang="es-ES_tradnl" altLang="es-ES" sz="1050" b="1" dirty="0">
                  <a:solidFill>
                    <a:schemeClr val="tx2"/>
                  </a:solidFill>
                  <a:latin typeface="+mn-lt"/>
                </a:rPr>
                <a:t>L</a:t>
              </a:r>
              <a:r>
                <a:rPr lang="es-ES_tradnl" altLang="es-ES" sz="1050" dirty="0">
                  <a:solidFill>
                    <a:schemeClr val="tx2"/>
                  </a:solidFill>
                  <a:latin typeface="+mn-lt"/>
                </a:rPr>
                <a:t>ote de fabricación, precedido por la letra L</a:t>
              </a:r>
            </a:p>
          </p:txBody>
        </p:sp>
        <p:sp>
          <p:nvSpPr>
            <p:cNvPr id="112669" name="Line 29"/>
            <p:cNvSpPr>
              <a:spLocks noChangeShapeType="1"/>
            </p:cNvSpPr>
            <p:nvPr/>
          </p:nvSpPr>
          <p:spPr bwMode="auto">
            <a:xfrm flipH="1" flipV="1">
              <a:off x="2507" y="4471"/>
              <a:ext cx="361" cy="153"/>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2670" name="Group 30"/>
          <p:cNvGrpSpPr>
            <a:grpSpLocks/>
          </p:cNvGrpSpPr>
          <p:nvPr/>
        </p:nvGrpSpPr>
        <p:grpSpPr bwMode="auto">
          <a:xfrm>
            <a:off x="474464" y="5146084"/>
            <a:ext cx="3008709" cy="1362077"/>
            <a:chOff x="-1111" y="3538"/>
            <a:chExt cx="2527" cy="1144"/>
          </a:xfrm>
        </p:grpSpPr>
        <p:sp>
          <p:nvSpPr>
            <p:cNvPr id="112671" name="Rectangle 31"/>
            <p:cNvSpPr>
              <a:spLocks noChangeArrowheads="1"/>
            </p:cNvSpPr>
            <p:nvPr/>
          </p:nvSpPr>
          <p:spPr bwMode="auto">
            <a:xfrm>
              <a:off x="-1111" y="3538"/>
              <a:ext cx="1680" cy="1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r>
                <a:rPr lang="es-ES_tradnl" altLang="es-ES" sz="1050" b="1" dirty="0">
                  <a:solidFill>
                    <a:schemeClr val="tx2"/>
                  </a:solidFill>
                  <a:latin typeface="+mn-lt"/>
                </a:rPr>
                <a:t>F</a:t>
              </a:r>
              <a:r>
                <a:rPr lang="es-ES_tradnl" altLang="es-ES" sz="1050" dirty="0">
                  <a:solidFill>
                    <a:schemeClr val="tx2"/>
                  </a:solidFill>
                  <a:latin typeface="+mn-lt"/>
                </a:rPr>
                <a:t>echa de consumo preferente o fecha de caducidad “consumir preferentemente antes del (o antes del fin de)...“. Si figuran en un sitio distinto del etiquetado debe indicarse su ubicación. </a:t>
              </a:r>
            </a:p>
          </p:txBody>
        </p:sp>
        <p:sp>
          <p:nvSpPr>
            <p:cNvPr id="112672" name="Line 32"/>
            <p:cNvSpPr>
              <a:spLocks noChangeShapeType="1"/>
            </p:cNvSpPr>
            <p:nvPr/>
          </p:nvSpPr>
          <p:spPr bwMode="auto">
            <a:xfrm flipH="1" flipV="1">
              <a:off x="509" y="3941"/>
              <a:ext cx="907" cy="215"/>
            </a:xfrm>
            <a:prstGeom prst="line">
              <a:avLst/>
            </a:prstGeom>
            <a:noFill/>
            <a:ln w="12700">
              <a:solidFill>
                <a:schemeClr val="tx2"/>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2681" name="Group 41"/>
          <p:cNvGrpSpPr>
            <a:grpSpLocks/>
          </p:cNvGrpSpPr>
          <p:nvPr/>
        </p:nvGrpSpPr>
        <p:grpSpPr bwMode="auto">
          <a:xfrm>
            <a:off x="959644" y="4586492"/>
            <a:ext cx="2128838" cy="614363"/>
            <a:chOff x="720" y="3012"/>
            <a:chExt cx="1788" cy="516"/>
          </a:xfrm>
        </p:grpSpPr>
        <p:sp>
          <p:nvSpPr>
            <p:cNvPr id="112674" name="Rectangle 34"/>
            <p:cNvSpPr>
              <a:spLocks noChangeArrowheads="1"/>
            </p:cNvSpPr>
            <p:nvPr/>
          </p:nvSpPr>
          <p:spPr bwMode="auto">
            <a:xfrm>
              <a:off x="720" y="3012"/>
              <a:ext cx="1451" cy="33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r>
                <a:rPr lang="es-ES_tradnl" altLang="es-ES" sz="1050" b="1" dirty="0">
                  <a:solidFill>
                    <a:schemeClr val="tx2"/>
                  </a:solidFill>
                  <a:latin typeface="+mn-lt"/>
                </a:rPr>
                <a:t>C</a:t>
              </a:r>
              <a:r>
                <a:rPr lang="es-ES_tradnl" altLang="es-ES" sz="1050" dirty="0">
                  <a:solidFill>
                    <a:schemeClr val="tx2"/>
                  </a:solidFill>
                  <a:latin typeface="+mn-lt"/>
                </a:rPr>
                <a:t>ondiciones especiales de conservación</a:t>
              </a:r>
            </a:p>
          </p:txBody>
        </p:sp>
        <p:sp>
          <p:nvSpPr>
            <p:cNvPr id="112675" name="Line 35"/>
            <p:cNvSpPr>
              <a:spLocks noChangeShapeType="1"/>
            </p:cNvSpPr>
            <p:nvPr/>
          </p:nvSpPr>
          <p:spPr bwMode="auto">
            <a:xfrm>
              <a:off x="1932" y="3204"/>
              <a:ext cx="576" cy="324"/>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2676" name="Group 36"/>
          <p:cNvGrpSpPr>
            <a:grpSpLocks/>
          </p:cNvGrpSpPr>
          <p:nvPr/>
        </p:nvGrpSpPr>
        <p:grpSpPr bwMode="auto">
          <a:xfrm>
            <a:off x="719732" y="2068320"/>
            <a:ext cx="2505075" cy="2907506"/>
            <a:chOff x="0" y="1488"/>
            <a:chExt cx="2104" cy="2442"/>
          </a:xfrm>
        </p:grpSpPr>
        <p:sp>
          <p:nvSpPr>
            <p:cNvPr id="112677" name="Rectangle 37"/>
            <p:cNvSpPr>
              <a:spLocks noChangeArrowheads="1"/>
            </p:cNvSpPr>
            <p:nvPr/>
          </p:nvSpPr>
          <p:spPr bwMode="auto">
            <a:xfrm>
              <a:off x="0" y="1488"/>
              <a:ext cx="1680" cy="168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r>
                <a:rPr lang="es-ES_tradnl" altLang="es-ES" sz="1050" b="1" dirty="0">
                  <a:solidFill>
                    <a:schemeClr val="tx2"/>
                  </a:solidFill>
                  <a:latin typeface="+mn-lt"/>
                </a:rPr>
                <a:t>C</a:t>
              </a:r>
              <a:r>
                <a:rPr lang="es-ES_tradnl" altLang="es-ES" sz="1050" dirty="0">
                  <a:solidFill>
                    <a:schemeClr val="tx2"/>
                  </a:solidFill>
                  <a:latin typeface="+mn-lt"/>
                </a:rPr>
                <a:t>antidad neta (en litros, cl, ml para los productos líquidos y en gr  o kg para los demás). También la cantidad neta escurrida si el producto lleva algún líquido. Con la letra </a:t>
              </a:r>
              <a:r>
                <a:rPr lang="es-ES_tradnl" altLang="es-ES" sz="1050" b="1" dirty="0">
                  <a:solidFill>
                    <a:schemeClr val="tx2"/>
                  </a:solidFill>
                  <a:latin typeface="+mn-lt"/>
                </a:rPr>
                <a:t>”e”</a:t>
              </a:r>
              <a:r>
                <a:rPr lang="es-ES_tradnl" altLang="es-ES" sz="1050" dirty="0">
                  <a:solidFill>
                    <a:schemeClr val="tx2"/>
                  </a:solidFill>
                  <a:latin typeface="+mn-lt"/>
                </a:rPr>
                <a:t> el envasador certifica que el contenido declarado está dentro de los márgenes de error permitidos por las normas.</a:t>
              </a:r>
            </a:p>
          </p:txBody>
        </p:sp>
        <p:sp>
          <p:nvSpPr>
            <p:cNvPr id="112678" name="Line 38"/>
            <p:cNvSpPr>
              <a:spLocks noChangeShapeType="1"/>
            </p:cNvSpPr>
            <p:nvPr/>
          </p:nvSpPr>
          <p:spPr bwMode="auto">
            <a:xfrm>
              <a:off x="1542" y="2958"/>
              <a:ext cx="562" cy="972"/>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cxnSp>
        <p:nvCxnSpPr>
          <p:cNvPr id="6" name="Conector recto 5"/>
          <p:cNvCxnSpPr/>
          <p:nvPr/>
        </p:nvCxnSpPr>
        <p:spPr>
          <a:xfrm flipV="1">
            <a:off x="4557713" y="5985683"/>
            <a:ext cx="2955478" cy="377022"/>
          </a:xfrm>
          <a:prstGeom prst="line">
            <a:avLst/>
          </a:prstGeom>
          <a:ln>
            <a:solidFill>
              <a:schemeClr val="tx2"/>
            </a:solidFill>
          </a:ln>
        </p:spPr>
        <p:style>
          <a:lnRef idx="1">
            <a:schemeClr val="dk1"/>
          </a:lnRef>
          <a:fillRef idx="0">
            <a:schemeClr val="dk1"/>
          </a:fillRef>
          <a:effectRef idx="0">
            <a:schemeClr val="dk1"/>
          </a:effectRef>
          <a:fontRef idx="minor">
            <a:schemeClr val="tx1"/>
          </a:fontRef>
        </p:style>
      </p:cxnSp>
      <p:sp>
        <p:nvSpPr>
          <p:cNvPr id="34" name="Título 1"/>
          <p:cNvSpPr>
            <a:spLocks noGrp="1"/>
          </p:cNvSpPr>
          <p:nvPr>
            <p:ph type="title"/>
          </p:nvPr>
        </p:nvSpPr>
        <p:spPr>
          <a:xfrm>
            <a:off x="990600" y="122238"/>
            <a:ext cx="6705600" cy="563562"/>
          </a:xfrm>
        </p:spPr>
        <p:txBody>
          <a:bodyPr/>
          <a:lstStyle/>
          <a:p>
            <a:r>
              <a:rPr lang="es-ES" dirty="0" smtClean="0">
                <a:solidFill>
                  <a:schemeClr val="tx2"/>
                </a:solidFill>
              </a:rPr>
              <a:t>Etiqueta. Ejemplo </a:t>
            </a:r>
            <a:endParaRPr lang="es-ES" dirty="0">
              <a:solidFill>
                <a:schemeClr val="tx2"/>
              </a:solidFill>
            </a:endParaRPr>
          </a:p>
        </p:txBody>
      </p:sp>
    </p:spTree>
    <p:extLst>
      <p:ext uri="{BB962C8B-B14F-4D97-AF65-F5344CB8AC3E}">
        <p14:creationId xmlns:p14="http://schemas.microsoft.com/office/powerpoint/2010/main" val="42094094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p:txBody>
          <a:bodyPr/>
          <a:lstStyle/>
          <a:p>
            <a:r>
              <a:rPr lang="es-ES" dirty="0" smtClean="0">
                <a:solidFill>
                  <a:schemeClr val="tx2"/>
                </a:solidFill>
              </a:rPr>
              <a:t>Etiqueta. </a:t>
            </a:r>
            <a:endParaRPr lang="es-ES" dirty="0">
              <a:solidFill>
                <a:schemeClr val="tx2"/>
              </a:solidFill>
            </a:endParaRPr>
          </a:p>
        </p:txBody>
      </p:sp>
      <p:sp>
        <p:nvSpPr>
          <p:cNvPr id="6" name="Rectángulo 5"/>
          <p:cNvSpPr/>
          <p:nvPr/>
        </p:nvSpPr>
        <p:spPr>
          <a:xfrm>
            <a:off x="827584" y="1052736"/>
            <a:ext cx="7704856" cy="923330"/>
          </a:xfrm>
          <a:prstGeom prst="rect">
            <a:avLst/>
          </a:prstGeom>
          <a:ln w="57150">
            <a:solidFill>
              <a:srgbClr val="FF0000"/>
            </a:solidFill>
          </a:ln>
        </p:spPr>
        <p:txBody>
          <a:bodyPr wrap="square">
            <a:spAutoFit/>
          </a:bodyPr>
          <a:lstStyle/>
          <a:p>
            <a:pPr algn="just"/>
            <a:r>
              <a:rPr lang="es-ES" dirty="0" smtClean="0">
                <a:solidFill>
                  <a:schemeClr val="tx2"/>
                </a:solidFill>
                <a:latin typeface="+mn-lt"/>
              </a:rPr>
              <a:t>En Cuba la </a:t>
            </a:r>
            <a:r>
              <a:rPr lang="es-ES" dirty="0">
                <a:solidFill>
                  <a:schemeClr val="tx2"/>
                </a:solidFill>
                <a:latin typeface="+mn-lt"/>
              </a:rPr>
              <a:t>NC 108:2012 es el pilar fundamental para los alimentos preenvasados, bajo la supervisión del Instituto Nacional de Higiene, Epidemiología y Microbiología (INHEM).</a:t>
            </a:r>
          </a:p>
        </p:txBody>
      </p:sp>
      <p:sp>
        <p:nvSpPr>
          <p:cNvPr id="7" name="Rectángulo 6"/>
          <p:cNvSpPr/>
          <p:nvPr/>
        </p:nvSpPr>
        <p:spPr>
          <a:xfrm>
            <a:off x="825490" y="2307995"/>
            <a:ext cx="7706950" cy="3970318"/>
          </a:xfrm>
          <a:prstGeom prst="rect">
            <a:avLst/>
          </a:prstGeom>
          <a:ln w="57150">
            <a:solidFill>
              <a:srgbClr val="A973BF"/>
            </a:solidFill>
          </a:ln>
        </p:spPr>
        <p:txBody>
          <a:bodyPr wrap="square">
            <a:spAutoFit/>
          </a:bodyPr>
          <a:lstStyle/>
          <a:p>
            <a:pPr algn="ctr"/>
            <a:r>
              <a:rPr lang="es-ES" b="1" dirty="0">
                <a:solidFill>
                  <a:schemeClr val="tx2"/>
                </a:solidFill>
                <a:latin typeface="+mn-lt"/>
              </a:rPr>
              <a:t>Aquí se establece que la etiqueta debe ser veraz y contener al menos:</a:t>
            </a:r>
          </a:p>
          <a:p>
            <a:pPr algn="just"/>
            <a:r>
              <a:rPr lang="es-ES" dirty="0" smtClean="0">
                <a:solidFill>
                  <a:schemeClr val="tx2"/>
                </a:solidFill>
                <a:latin typeface="+mn-lt"/>
              </a:rPr>
              <a:t>•</a:t>
            </a:r>
            <a:r>
              <a:rPr lang="es-ES" b="1" dirty="0" smtClean="0">
                <a:solidFill>
                  <a:schemeClr val="tx2"/>
                </a:solidFill>
                <a:latin typeface="+mn-lt"/>
              </a:rPr>
              <a:t>Identificación</a:t>
            </a:r>
            <a:r>
              <a:rPr lang="es-ES" dirty="0">
                <a:solidFill>
                  <a:schemeClr val="tx2"/>
                </a:solidFill>
                <a:latin typeface="+mn-lt"/>
              </a:rPr>
              <a:t>: Nombre del producto, marca comercial (si procede) y lista de ingredientes en orden decreciente.</a:t>
            </a:r>
          </a:p>
          <a:p>
            <a:pPr algn="just"/>
            <a:r>
              <a:rPr lang="es-ES" dirty="0" smtClean="0">
                <a:solidFill>
                  <a:schemeClr val="tx2"/>
                </a:solidFill>
                <a:latin typeface="+mn-lt"/>
              </a:rPr>
              <a:t>•</a:t>
            </a:r>
            <a:r>
              <a:rPr lang="es-ES" b="1" dirty="0" smtClean="0">
                <a:solidFill>
                  <a:schemeClr val="tx2"/>
                </a:solidFill>
                <a:latin typeface="+mn-lt"/>
              </a:rPr>
              <a:t>Origen </a:t>
            </a:r>
            <a:r>
              <a:rPr lang="es-ES" b="1" dirty="0">
                <a:solidFill>
                  <a:schemeClr val="tx2"/>
                </a:solidFill>
                <a:latin typeface="+mn-lt"/>
              </a:rPr>
              <a:t>y fabricante</a:t>
            </a:r>
            <a:r>
              <a:rPr lang="es-ES" dirty="0">
                <a:solidFill>
                  <a:schemeClr val="tx2"/>
                </a:solidFill>
                <a:latin typeface="+mn-lt"/>
              </a:rPr>
              <a:t>: Nombre y dirección del fabricante, envasador o importador, así como el país de origen.</a:t>
            </a:r>
          </a:p>
          <a:p>
            <a:pPr algn="just"/>
            <a:r>
              <a:rPr lang="es-ES" dirty="0" smtClean="0">
                <a:solidFill>
                  <a:schemeClr val="tx2"/>
                </a:solidFill>
                <a:latin typeface="+mn-lt"/>
              </a:rPr>
              <a:t>•</a:t>
            </a:r>
            <a:r>
              <a:rPr lang="es-ES" b="1" dirty="0" smtClean="0">
                <a:solidFill>
                  <a:schemeClr val="tx2"/>
                </a:solidFill>
                <a:latin typeface="+mn-lt"/>
              </a:rPr>
              <a:t>Contenido</a:t>
            </a:r>
            <a:r>
              <a:rPr lang="es-ES" dirty="0">
                <a:solidFill>
                  <a:schemeClr val="tx2"/>
                </a:solidFill>
                <a:latin typeface="+mn-lt"/>
              </a:rPr>
              <a:t>: Contenido neto en unidades del sistema métrico (peso o volumen).</a:t>
            </a:r>
          </a:p>
          <a:p>
            <a:pPr algn="just"/>
            <a:r>
              <a:rPr lang="es-ES" dirty="0" smtClean="0">
                <a:solidFill>
                  <a:schemeClr val="tx2"/>
                </a:solidFill>
                <a:latin typeface="+mn-lt"/>
              </a:rPr>
              <a:t>•</a:t>
            </a:r>
            <a:r>
              <a:rPr lang="es-ES" b="1" dirty="0" smtClean="0">
                <a:solidFill>
                  <a:schemeClr val="tx2"/>
                </a:solidFill>
                <a:latin typeface="+mn-lt"/>
              </a:rPr>
              <a:t>Trazabilidad</a:t>
            </a:r>
            <a:r>
              <a:rPr lang="es-ES" dirty="0">
                <a:solidFill>
                  <a:schemeClr val="tx2"/>
                </a:solidFill>
                <a:latin typeface="+mn-lt"/>
              </a:rPr>
              <a:t>: Número de lote y marcado de fecha (fabricación y vencimiento o “consumir preferentemente antes de”)</a:t>
            </a:r>
          </a:p>
          <a:p>
            <a:pPr algn="just"/>
            <a:r>
              <a:rPr lang="es-ES" dirty="0" smtClean="0">
                <a:solidFill>
                  <a:schemeClr val="tx2"/>
                </a:solidFill>
                <a:latin typeface="+mn-lt"/>
              </a:rPr>
              <a:t>•</a:t>
            </a:r>
            <a:r>
              <a:rPr lang="es-ES" b="1" dirty="0" smtClean="0">
                <a:solidFill>
                  <a:schemeClr val="tx2"/>
                </a:solidFill>
                <a:latin typeface="+mn-lt"/>
              </a:rPr>
              <a:t>Idioma</a:t>
            </a:r>
            <a:r>
              <a:rPr lang="es-ES" dirty="0">
                <a:solidFill>
                  <a:schemeClr val="tx2"/>
                </a:solidFill>
                <a:latin typeface="+mn-lt"/>
              </a:rPr>
              <a:t>: La información debe estar en español. Para productos importados, se exige la traducción del modo de empleo y precauciones; el resto puede estar en otro idioma comprensible (inglés o francés).</a:t>
            </a:r>
          </a:p>
        </p:txBody>
      </p:sp>
    </p:spTree>
    <p:extLst>
      <p:ext uri="{BB962C8B-B14F-4D97-AF65-F5344CB8AC3E}">
        <p14:creationId xmlns:p14="http://schemas.microsoft.com/office/powerpoint/2010/main" val="26123785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28" name="AutoShape 64"/>
          <p:cNvSpPr>
            <a:spLocks noChangeArrowheads="1"/>
          </p:cNvSpPr>
          <p:nvPr/>
        </p:nvSpPr>
        <p:spPr bwMode="auto">
          <a:xfrm>
            <a:off x="990600" y="1082126"/>
            <a:ext cx="7253808" cy="1605115"/>
          </a:xfrm>
          <a:prstGeom prst="roundRect">
            <a:avLst>
              <a:gd name="adj" fmla="val 16667"/>
            </a:avLst>
          </a:prstGeom>
          <a:solidFill>
            <a:srgbClr val="FFFFCC"/>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solidFill>
                <a:schemeClr val="bg1"/>
              </a:solidFill>
            </a:endParaRPr>
          </a:p>
        </p:txBody>
      </p:sp>
      <p:sp>
        <p:nvSpPr>
          <p:cNvPr id="113674" name="Rectangle 10"/>
          <p:cNvSpPr>
            <a:spLocks noChangeArrowheads="1"/>
          </p:cNvSpPr>
          <p:nvPr/>
        </p:nvSpPr>
        <p:spPr bwMode="auto">
          <a:xfrm>
            <a:off x="1259632" y="1164304"/>
            <a:ext cx="6768752" cy="145472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9056" tIns="34529" rIns="69056" bIns="34529">
            <a:spAutoFit/>
          </a:bodyPr>
          <a:lstStyle/>
          <a:p>
            <a:pPr algn="just"/>
            <a:r>
              <a:rPr lang="es-ES_tradnl" altLang="es-ES" dirty="0">
                <a:solidFill>
                  <a:schemeClr val="tx2"/>
                </a:solidFill>
                <a:latin typeface="+mn-lt"/>
              </a:rPr>
              <a:t>Estándar de comunicación internacional desarrollado para identificar automáticamente artículos cualquiera que sea su origen y destino. Su lectura mediante un escáner permite la instantánea identificación y cesión de información incorporada en el mismo.</a:t>
            </a:r>
          </a:p>
        </p:txBody>
      </p:sp>
      <p:sp>
        <p:nvSpPr>
          <p:cNvPr id="113675" name="Rectangle 11"/>
          <p:cNvSpPr>
            <a:spLocks noChangeArrowheads="1"/>
          </p:cNvSpPr>
          <p:nvPr/>
        </p:nvSpPr>
        <p:spPr bwMode="auto">
          <a:xfrm>
            <a:off x="1528247" y="2826548"/>
            <a:ext cx="5793581" cy="900729"/>
          </a:xfrm>
          <a:prstGeom prst="rect">
            <a:avLst/>
          </a:prstGeom>
          <a:solidFill>
            <a:srgbClr val="FFFFFF"/>
          </a:solidFill>
          <a:ln w="127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spAutoFit/>
          </a:bodyPr>
          <a:lstStyle/>
          <a:p>
            <a:pPr algn="ctr"/>
            <a:r>
              <a:rPr lang="es-ES_tradnl" altLang="es-ES" b="1" dirty="0">
                <a:solidFill>
                  <a:schemeClr val="tx2"/>
                </a:solidFill>
                <a:latin typeface="+mn-lt"/>
              </a:rPr>
              <a:t>AECOC / SISTEMA EAN </a:t>
            </a:r>
          </a:p>
          <a:p>
            <a:pPr algn="ctr"/>
            <a:r>
              <a:rPr lang="es-ES_tradnl" altLang="es-ES" dirty="0">
                <a:solidFill>
                  <a:schemeClr val="tx2"/>
                </a:solidFill>
                <a:latin typeface="+mn-lt"/>
              </a:rPr>
              <a:t>Asociación Española de Codificación Comercial / </a:t>
            </a:r>
            <a:r>
              <a:rPr lang="es-ES_tradnl" altLang="es-ES" dirty="0" err="1">
                <a:solidFill>
                  <a:schemeClr val="tx2"/>
                </a:solidFill>
                <a:latin typeface="+mn-lt"/>
              </a:rPr>
              <a:t>European</a:t>
            </a:r>
            <a:r>
              <a:rPr lang="es-ES_tradnl" altLang="es-ES" dirty="0">
                <a:solidFill>
                  <a:schemeClr val="tx2"/>
                </a:solidFill>
                <a:latin typeface="+mn-lt"/>
              </a:rPr>
              <a:t> </a:t>
            </a:r>
            <a:r>
              <a:rPr lang="es-ES_tradnl" altLang="es-ES" dirty="0" err="1">
                <a:solidFill>
                  <a:schemeClr val="tx2"/>
                </a:solidFill>
                <a:latin typeface="+mn-lt"/>
              </a:rPr>
              <a:t>Article</a:t>
            </a:r>
            <a:r>
              <a:rPr lang="es-ES_tradnl" altLang="es-ES" dirty="0">
                <a:solidFill>
                  <a:schemeClr val="tx2"/>
                </a:solidFill>
                <a:latin typeface="+mn-lt"/>
              </a:rPr>
              <a:t> </a:t>
            </a:r>
            <a:r>
              <a:rPr lang="es-ES_tradnl" altLang="es-ES" dirty="0" err="1">
                <a:solidFill>
                  <a:schemeClr val="tx2"/>
                </a:solidFill>
                <a:latin typeface="+mn-lt"/>
              </a:rPr>
              <a:t>Numbering</a:t>
            </a:r>
            <a:endParaRPr lang="es-ES_tradnl" altLang="es-ES" dirty="0">
              <a:solidFill>
                <a:schemeClr val="tx2"/>
              </a:solidFill>
              <a:latin typeface="+mn-lt"/>
            </a:endParaRPr>
          </a:p>
        </p:txBody>
      </p:sp>
      <p:grpSp>
        <p:nvGrpSpPr>
          <p:cNvPr id="113677" name="Group 13"/>
          <p:cNvGrpSpPr>
            <a:grpSpLocks/>
          </p:cNvGrpSpPr>
          <p:nvPr/>
        </p:nvGrpSpPr>
        <p:grpSpPr bwMode="auto">
          <a:xfrm>
            <a:off x="4169570" y="4137422"/>
            <a:ext cx="1425179" cy="1201340"/>
            <a:chOff x="2026" y="2755"/>
            <a:chExt cx="1197" cy="1009"/>
          </a:xfrm>
        </p:grpSpPr>
        <p:grpSp>
          <p:nvGrpSpPr>
            <p:cNvPr id="113678" name="Group 14"/>
            <p:cNvGrpSpPr>
              <a:grpSpLocks/>
            </p:cNvGrpSpPr>
            <p:nvPr/>
          </p:nvGrpSpPr>
          <p:grpSpPr bwMode="auto">
            <a:xfrm>
              <a:off x="2169" y="2973"/>
              <a:ext cx="1018" cy="691"/>
              <a:chOff x="2169" y="2973"/>
              <a:chExt cx="1018" cy="691"/>
            </a:xfrm>
          </p:grpSpPr>
          <p:sp>
            <p:nvSpPr>
              <p:cNvPr id="113679" name="Line 15"/>
              <p:cNvSpPr>
                <a:spLocks noChangeShapeType="1"/>
              </p:cNvSpPr>
              <p:nvPr/>
            </p:nvSpPr>
            <p:spPr bwMode="auto">
              <a:xfrm>
                <a:off x="2169" y="2973"/>
                <a:ext cx="0" cy="6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0" name="Line 16"/>
              <p:cNvSpPr>
                <a:spLocks noChangeShapeType="1"/>
              </p:cNvSpPr>
              <p:nvPr/>
            </p:nvSpPr>
            <p:spPr bwMode="auto">
              <a:xfrm>
                <a:off x="2198" y="2973"/>
                <a:ext cx="0" cy="6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1" name="Line 17"/>
              <p:cNvSpPr>
                <a:spLocks noChangeShapeType="1"/>
              </p:cNvSpPr>
              <p:nvPr/>
            </p:nvSpPr>
            <p:spPr bwMode="auto">
              <a:xfrm>
                <a:off x="2216"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2" name="Line 18"/>
              <p:cNvSpPr>
                <a:spLocks noChangeShapeType="1"/>
              </p:cNvSpPr>
              <p:nvPr/>
            </p:nvSpPr>
            <p:spPr bwMode="auto">
              <a:xfrm>
                <a:off x="2266"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3" name="Line 19"/>
              <p:cNvSpPr>
                <a:spLocks noChangeShapeType="1"/>
              </p:cNvSpPr>
              <p:nvPr/>
            </p:nvSpPr>
            <p:spPr bwMode="auto">
              <a:xfrm>
                <a:off x="2313"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4" name="Line 20"/>
              <p:cNvSpPr>
                <a:spLocks noChangeShapeType="1"/>
              </p:cNvSpPr>
              <p:nvPr/>
            </p:nvSpPr>
            <p:spPr bwMode="auto">
              <a:xfrm>
                <a:off x="2370"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5" name="Line 21"/>
              <p:cNvSpPr>
                <a:spLocks noChangeShapeType="1"/>
              </p:cNvSpPr>
              <p:nvPr/>
            </p:nvSpPr>
            <p:spPr bwMode="auto">
              <a:xfrm>
                <a:off x="2406"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6" name="Line 22"/>
              <p:cNvSpPr>
                <a:spLocks noChangeShapeType="1"/>
              </p:cNvSpPr>
              <p:nvPr/>
            </p:nvSpPr>
            <p:spPr bwMode="auto">
              <a:xfrm>
                <a:off x="2442"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7" name="Line 23"/>
              <p:cNvSpPr>
                <a:spLocks noChangeShapeType="1"/>
              </p:cNvSpPr>
              <p:nvPr/>
            </p:nvSpPr>
            <p:spPr bwMode="auto">
              <a:xfrm>
                <a:off x="2482"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8" name="Line 24"/>
              <p:cNvSpPr>
                <a:spLocks noChangeShapeType="1"/>
              </p:cNvSpPr>
              <p:nvPr/>
            </p:nvSpPr>
            <p:spPr bwMode="auto">
              <a:xfrm>
                <a:off x="2514"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89" name="Line 25"/>
              <p:cNvSpPr>
                <a:spLocks noChangeShapeType="1"/>
              </p:cNvSpPr>
              <p:nvPr/>
            </p:nvSpPr>
            <p:spPr bwMode="auto">
              <a:xfrm>
                <a:off x="2547"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0" name="Line 26"/>
              <p:cNvSpPr>
                <a:spLocks noChangeShapeType="1"/>
              </p:cNvSpPr>
              <p:nvPr/>
            </p:nvSpPr>
            <p:spPr bwMode="auto">
              <a:xfrm>
                <a:off x="2579"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1" name="Line 27"/>
              <p:cNvSpPr>
                <a:spLocks noChangeShapeType="1"/>
              </p:cNvSpPr>
              <p:nvPr/>
            </p:nvSpPr>
            <p:spPr bwMode="auto">
              <a:xfrm>
                <a:off x="2597" y="2973"/>
                <a:ext cx="0" cy="63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2" name="Line 28"/>
              <p:cNvSpPr>
                <a:spLocks noChangeShapeType="1"/>
              </p:cNvSpPr>
              <p:nvPr/>
            </p:nvSpPr>
            <p:spPr bwMode="auto">
              <a:xfrm>
                <a:off x="2629"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3" name="Line 29"/>
              <p:cNvSpPr>
                <a:spLocks noChangeShapeType="1"/>
              </p:cNvSpPr>
              <p:nvPr/>
            </p:nvSpPr>
            <p:spPr bwMode="auto">
              <a:xfrm>
                <a:off x="2651" y="2973"/>
                <a:ext cx="0" cy="6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4" name="Line 30"/>
              <p:cNvSpPr>
                <a:spLocks noChangeShapeType="1"/>
              </p:cNvSpPr>
              <p:nvPr/>
            </p:nvSpPr>
            <p:spPr bwMode="auto">
              <a:xfrm>
                <a:off x="2676" y="2973"/>
                <a:ext cx="0" cy="6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5" name="Line 31"/>
              <p:cNvSpPr>
                <a:spLocks noChangeShapeType="1"/>
              </p:cNvSpPr>
              <p:nvPr/>
            </p:nvSpPr>
            <p:spPr bwMode="auto">
              <a:xfrm>
                <a:off x="2705"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6" name="Line 32"/>
              <p:cNvSpPr>
                <a:spLocks noChangeShapeType="1"/>
              </p:cNvSpPr>
              <p:nvPr/>
            </p:nvSpPr>
            <p:spPr bwMode="auto">
              <a:xfrm>
                <a:off x="2737"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7" name="Line 33"/>
              <p:cNvSpPr>
                <a:spLocks noChangeShapeType="1"/>
              </p:cNvSpPr>
              <p:nvPr/>
            </p:nvSpPr>
            <p:spPr bwMode="auto">
              <a:xfrm>
                <a:off x="2784"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8" name="Line 34"/>
              <p:cNvSpPr>
                <a:spLocks noChangeShapeType="1"/>
              </p:cNvSpPr>
              <p:nvPr/>
            </p:nvSpPr>
            <p:spPr bwMode="auto">
              <a:xfrm>
                <a:off x="2824"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699" name="Line 35"/>
              <p:cNvSpPr>
                <a:spLocks noChangeShapeType="1"/>
              </p:cNvSpPr>
              <p:nvPr/>
            </p:nvSpPr>
            <p:spPr bwMode="auto">
              <a:xfrm>
                <a:off x="2870"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0" name="Line 36"/>
              <p:cNvSpPr>
                <a:spLocks noChangeShapeType="1"/>
              </p:cNvSpPr>
              <p:nvPr/>
            </p:nvSpPr>
            <p:spPr bwMode="auto">
              <a:xfrm>
                <a:off x="2924"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1" name="Line 37"/>
              <p:cNvSpPr>
                <a:spLocks noChangeShapeType="1"/>
              </p:cNvSpPr>
              <p:nvPr/>
            </p:nvSpPr>
            <p:spPr bwMode="auto">
              <a:xfrm>
                <a:off x="2964"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2" name="Line 38"/>
              <p:cNvSpPr>
                <a:spLocks noChangeShapeType="1"/>
              </p:cNvSpPr>
              <p:nvPr/>
            </p:nvSpPr>
            <p:spPr bwMode="auto">
              <a:xfrm>
                <a:off x="3004"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3" name="Line 39"/>
              <p:cNvSpPr>
                <a:spLocks noChangeShapeType="1"/>
              </p:cNvSpPr>
              <p:nvPr/>
            </p:nvSpPr>
            <p:spPr bwMode="auto">
              <a:xfrm>
                <a:off x="3040"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4" name="Line 40"/>
              <p:cNvSpPr>
                <a:spLocks noChangeShapeType="1"/>
              </p:cNvSpPr>
              <p:nvPr/>
            </p:nvSpPr>
            <p:spPr bwMode="auto">
              <a:xfrm>
                <a:off x="3072"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5" name="Line 41"/>
              <p:cNvSpPr>
                <a:spLocks noChangeShapeType="1"/>
              </p:cNvSpPr>
              <p:nvPr/>
            </p:nvSpPr>
            <p:spPr bwMode="auto">
              <a:xfrm>
                <a:off x="3101" y="2973"/>
                <a:ext cx="0" cy="6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6" name="Line 42"/>
              <p:cNvSpPr>
                <a:spLocks noChangeShapeType="1"/>
              </p:cNvSpPr>
              <p:nvPr/>
            </p:nvSpPr>
            <p:spPr bwMode="auto">
              <a:xfrm>
                <a:off x="3133" y="2973"/>
                <a:ext cx="0" cy="63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7" name="Line 43"/>
              <p:cNvSpPr>
                <a:spLocks noChangeShapeType="1"/>
              </p:cNvSpPr>
              <p:nvPr/>
            </p:nvSpPr>
            <p:spPr bwMode="auto">
              <a:xfrm>
                <a:off x="3162" y="2973"/>
                <a:ext cx="0" cy="6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08" name="Line 44"/>
              <p:cNvSpPr>
                <a:spLocks noChangeShapeType="1"/>
              </p:cNvSpPr>
              <p:nvPr/>
            </p:nvSpPr>
            <p:spPr bwMode="auto">
              <a:xfrm>
                <a:off x="3187" y="2973"/>
                <a:ext cx="0" cy="6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113709" name="Rectangle 45"/>
            <p:cNvSpPr>
              <a:spLocks noChangeArrowheads="1"/>
            </p:cNvSpPr>
            <p:nvPr/>
          </p:nvSpPr>
          <p:spPr bwMode="auto">
            <a:xfrm>
              <a:off x="2026" y="3558"/>
              <a:ext cx="1197"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3344" tIns="41672" rIns="83344" bIns="41672">
              <a:spAutoFit/>
            </a:bodyPr>
            <a:lstStyle>
              <a:lvl1pPr defTabSz="1316038">
                <a:defRPr sz="2400">
                  <a:solidFill>
                    <a:schemeClr val="tx1"/>
                  </a:solidFill>
                  <a:latin typeface="HandelGotDLig" pitchFamily="34" charset="0"/>
                </a:defRPr>
              </a:lvl1pPr>
              <a:lvl2pPr marL="549275" defTabSz="1316038">
                <a:defRPr sz="2400">
                  <a:solidFill>
                    <a:schemeClr val="tx1"/>
                  </a:solidFill>
                  <a:latin typeface="HandelGotDLig" pitchFamily="34" charset="0"/>
                </a:defRPr>
              </a:lvl2pPr>
              <a:lvl3pPr marL="1096963" defTabSz="1316038">
                <a:defRPr sz="2400">
                  <a:solidFill>
                    <a:schemeClr val="tx1"/>
                  </a:solidFill>
                  <a:latin typeface="HandelGotDLig" pitchFamily="34" charset="0"/>
                </a:defRPr>
              </a:lvl3pPr>
              <a:lvl4pPr marL="1646238" defTabSz="1316038">
                <a:defRPr sz="2400">
                  <a:solidFill>
                    <a:schemeClr val="tx1"/>
                  </a:solidFill>
                  <a:latin typeface="HandelGotDLig" pitchFamily="34" charset="0"/>
                </a:defRPr>
              </a:lvl4pPr>
              <a:lvl5pPr marL="2193925" defTabSz="1316038">
                <a:defRPr sz="2400">
                  <a:solidFill>
                    <a:schemeClr val="tx1"/>
                  </a:solidFill>
                  <a:latin typeface="HandelGotDLig" pitchFamily="34" charset="0"/>
                </a:defRPr>
              </a:lvl5pPr>
              <a:lvl6pPr marL="2651125" defTabSz="1316038" eaLnBrk="0" fontAlgn="base" hangingPunct="0">
                <a:spcBef>
                  <a:spcPct val="0"/>
                </a:spcBef>
                <a:spcAft>
                  <a:spcPct val="0"/>
                </a:spcAft>
                <a:defRPr sz="2400">
                  <a:solidFill>
                    <a:schemeClr val="tx1"/>
                  </a:solidFill>
                  <a:latin typeface="HandelGotDLig" pitchFamily="34" charset="0"/>
                </a:defRPr>
              </a:lvl6pPr>
              <a:lvl7pPr marL="3108325" defTabSz="1316038" eaLnBrk="0" fontAlgn="base" hangingPunct="0">
                <a:spcBef>
                  <a:spcPct val="0"/>
                </a:spcBef>
                <a:spcAft>
                  <a:spcPct val="0"/>
                </a:spcAft>
                <a:defRPr sz="2400">
                  <a:solidFill>
                    <a:schemeClr val="tx1"/>
                  </a:solidFill>
                  <a:latin typeface="HandelGotDLig" pitchFamily="34" charset="0"/>
                </a:defRPr>
              </a:lvl7pPr>
              <a:lvl8pPr marL="3565525" defTabSz="1316038" eaLnBrk="0" fontAlgn="base" hangingPunct="0">
                <a:spcBef>
                  <a:spcPct val="0"/>
                </a:spcBef>
                <a:spcAft>
                  <a:spcPct val="0"/>
                </a:spcAft>
                <a:defRPr sz="2400">
                  <a:solidFill>
                    <a:schemeClr val="tx1"/>
                  </a:solidFill>
                  <a:latin typeface="HandelGotDLig" pitchFamily="34" charset="0"/>
                </a:defRPr>
              </a:lvl8pPr>
              <a:lvl9pPr marL="4022725" defTabSz="1316038" eaLnBrk="0" fontAlgn="base" hangingPunct="0">
                <a:spcBef>
                  <a:spcPct val="0"/>
                </a:spcBef>
                <a:spcAft>
                  <a:spcPct val="0"/>
                </a:spcAft>
                <a:defRPr sz="2400">
                  <a:solidFill>
                    <a:schemeClr val="tx1"/>
                  </a:solidFill>
                  <a:latin typeface="HandelGotDLig" pitchFamily="34" charset="0"/>
                </a:defRPr>
              </a:lvl9pPr>
            </a:lstStyle>
            <a:p>
              <a:r>
                <a:rPr lang="es-ES_tradnl" altLang="es-ES" sz="1050">
                  <a:latin typeface="Bookman Old Style" panose="02050604050505020204" pitchFamily="18" charset="0"/>
                </a:rPr>
                <a:t>8 412345   678905</a:t>
              </a:r>
            </a:p>
          </p:txBody>
        </p:sp>
        <p:sp>
          <p:nvSpPr>
            <p:cNvPr id="113710" name="Rectangle 46"/>
            <p:cNvSpPr>
              <a:spLocks noChangeArrowheads="1"/>
            </p:cNvSpPr>
            <p:nvPr/>
          </p:nvSpPr>
          <p:spPr bwMode="auto">
            <a:xfrm>
              <a:off x="2261" y="2755"/>
              <a:ext cx="906"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r>
                <a:rPr lang="es-ES_tradnl" altLang="es-ES" sz="1050">
                  <a:solidFill>
                    <a:srgbClr val="CC0000"/>
                  </a:solidFill>
                </a:rPr>
                <a:t>Código EAN-13</a:t>
              </a:r>
            </a:p>
          </p:txBody>
        </p:sp>
      </p:grpSp>
      <p:grpSp>
        <p:nvGrpSpPr>
          <p:cNvPr id="113711" name="Group 47"/>
          <p:cNvGrpSpPr>
            <a:grpSpLocks/>
          </p:cNvGrpSpPr>
          <p:nvPr/>
        </p:nvGrpSpPr>
        <p:grpSpPr bwMode="auto">
          <a:xfrm>
            <a:off x="2668191" y="5092310"/>
            <a:ext cx="1791890" cy="392907"/>
            <a:chOff x="765" y="3557"/>
            <a:chExt cx="1505" cy="330"/>
          </a:xfrm>
        </p:grpSpPr>
        <p:sp>
          <p:nvSpPr>
            <p:cNvPr id="113712" name="Oval 48"/>
            <p:cNvSpPr>
              <a:spLocks noChangeArrowheads="1"/>
            </p:cNvSpPr>
            <p:nvPr/>
          </p:nvSpPr>
          <p:spPr bwMode="auto">
            <a:xfrm>
              <a:off x="2086" y="3583"/>
              <a:ext cx="184" cy="151"/>
            </a:xfrm>
            <a:prstGeom prst="ellipse">
              <a:avLst/>
            </a:prstGeom>
            <a:noFill/>
            <a:ln w="12700">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13" name="Line 49"/>
            <p:cNvSpPr>
              <a:spLocks noChangeShapeType="1"/>
            </p:cNvSpPr>
            <p:nvPr/>
          </p:nvSpPr>
          <p:spPr bwMode="auto">
            <a:xfrm flipH="1">
              <a:off x="1680" y="3657"/>
              <a:ext cx="402" cy="90"/>
            </a:xfrm>
            <a:prstGeom prst="line">
              <a:avLst/>
            </a:prstGeom>
            <a:noFill/>
            <a:ln w="12700">
              <a:solidFill>
                <a:srgbClr val="CC0000"/>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14" name="Rectangle 50"/>
            <p:cNvSpPr>
              <a:spLocks noChangeArrowheads="1"/>
            </p:cNvSpPr>
            <p:nvPr/>
          </p:nvSpPr>
          <p:spPr bwMode="auto">
            <a:xfrm>
              <a:off x="765" y="3557"/>
              <a:ext cx="100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pPr algn="ctr"/>
              <a:r>
                <a:rPr lang="es-ES_tradnl" altLang="es-ES" sz="1050" dirty="0">
                  <a:solidFill>
                    <a:schemeClr val="tx2"/>
                  </a:solidFill>
                  <a:latin typeface="+mn-lt"/>
                </a:rPr>
                <a:t>Prefijo Nacional</a:t>
              </a:r>
            </a:p>
            <a:p>
              <a:pPr algn="ctr"/>
              <a:r>
                <a:rPr lang="es-ES_tradnl" altLang="es-ES" sz="1050" dirty="0">
                  <a:solidFill>
                    <a:schemeClr val="tx2"/>
                  </a:solidFill>
                  <a:latin typeface="+mn-lt"/>
                </a:rPr>
                <a:t>(EAN)</a:t>
              </a:r>
            </a:p>
          </p:txBody>
        </p:sp>
      </p:grpSp>
      <p:grpSp>
        <p:nvGrpSpPr>
          <p:cNvPr id="113715" name="Group 51"/>
          <p:cNvGrpSpPr>
            <a:grpSpLocks/>
          </p:cNvGrpSpPr>
          <p:nvPr/>
        </p:nvGrpSpPr>
        <p:grpSpPr bwMode="auto">
          <a:xfrm>
            <a:off x="5409010" y="5148259"/>
            <a:ext cx="2066925" cy="304800"/>
            <a:chOff x="3067" y="3604"/>
            <a:chExt cx="1736" cy="256"/>
          </a:xfrm>
        </p:grpSpPr>
        <p:sp>
          <p:nvSpPr>
            <p:cNvPr id="113716" name="Oval 52"/>
            <p:cNvSpPr>
              <a:spLocks noChangeArrowheads="1"/>
            </p:cNvSpPr>
            <p:nvPr/>
          </p:nvSpPr>
          <p:spPr bwMode="auto">
            <a:xfrm>
              <a:off x="3067" y="3604"/>
              <a:ext cx="151" cy="106"/>
            </a:xfrm>
            <a:prstGeom prst="ellipse">
              <a:avLst/>
            </a:prstGeom>
            <a:noFill/>
            <a:ln w="12700">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17" name="Line 53"/>
            <p:cNvSpPr>
              <a:spLocks noChangeShapeType="1"/>
            </p:cNvSpPr>
            <p:nvPr/>
          </p:nvSpPr>
          <p:spPr bwMode="auto">
            <a:xfrm>
              <a:off x="3216" y="3669"/>
              <a:ext cx="482" cy="100"/>
            </a:xfrm>
            <a:prstGeom prst="line">
              <a:avLst/>
            </a:prstGeom>
            <a:noFill/>
            <a:ln w="12700">
              <a:solidFill>
                <a:srgbClr val="CC0000"/>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18" name="Rectangle 54"/>
            <p:cNvSpPr>
              <a:spLocks noChangeArrowheads="1"/>
            </p:cNvSpPr>
            <p:nvPr/>
          </p:nvSpPr>
          <p:spPr bwMode="auto">
            <a:xfrm>
              <a:off x="3723" y="3666"/>
              <a:ext cx="1080"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r>
                <a:rPr lang="es-ES_tradnl" altLang="es-ES" sz="1050" dirty="0">
                  <a:solidFill>
                    <a:schemeClr val="tx2"/>
                  </a:solidFill>
                  <a:latin typeface="+mn-lt"/>
                </a:rPr>
                <a:t>Dígito de Control</a:t>
              </a:r>
            </a:p>
          </p:txBody>
        </p:sp>
      </p:grpSp>
      <p:grpSp>
        <p:nvGrpSpPr>
          <p:cNvPr id="113719" name="Group 55"/>
          <p:cNvGrpSpPr>
            <a:grpSpLocks/>
          </p:cNvGrpSpPr>
          <p:nvPr/>
        </p:nvGrpSpPr>
        <p:grpSpPr bwMode="auto">
          <a:xfrm>
            <a:off x="3400425" y="5286379"/>
            <a:ext cx="1715690" cy="717948"/>
            <a:chOff x="1380" y="3720"/>
            <a:chExt cx="1441" cy="603"/>
          </a:xfrm>
        </p:grpSpPr>
        <p:sp>
          <p:nvSpPr>
            <p:cNvPr id="113720" name="Rectangle 56"/>
            <p:cNvSpPr>
              <a:spLocks noChangeArrowheads="1"/>
            </p:cNvSpPr>
            <p:nvPr/>
          </p:nvSpPr>
          <p:spPr bwMode="auto">
            <a:xfrm>
              <a:off x="1380" y="3993"/>
              <a:ext cx="1441"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pPr algn="ctr"/>
              <a:r>
                <a:rPr lang="es-ES_tradnl" altLang="es-ES" sz="1050" dirty="0">
                  <a:solidFill>
                    <a:schemeClr val="tx2"/>
                  </a:solidFill>
                  <a:latin typeface="+mn-lt"/>
                </a:rPr>
                <a:t>Propietario de la marca</a:t>
              </a:r>
            </a:p>
            <a:p>
              <a:pPr algn="ctr"/>
              <a:r>
                <a:rPr lang="es-ES_tradnl" altLang="es-ES" sz="1050" dirty="0">
                  <a:solidFill>
                    <a:schemeClr val="tx2"/>
                  </a:solidFill>
                  <a:latin typeface="+mn-lt"/>
                </a:rPr>
                <a:t>(AECOC)</a:t>
              </a:r>
            </a:p>
          </p:txBody>
        </p:sp>
        <p:sp>
          <p:nvSpPr>
            <p:cNvPr id="113721" name="Line 57"/>
            <p:cNvSpPr>
              <a:spLocks noChangeShapeType="1"/>
            </p:cNvSpPr>
            <p:nvPr/>
          </p:nvSpPr>
          <p:spPr bwMode="auto">
            <a:xfrm>
              <a:off x="2274" y="3720"/>
              <a:ext cx="351" cy="0"/>
            </a:xfrm>
            <a:prstGeom prst="line">
              <a:avLst/>
            </a:prstGeom>
            <a:noFill/>
            <a:ln w="12700">
              <a:solidFill>
                <a:srgbClr val="CC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22" name="Line 58"/>
            <p:cNvSpPr>
              <a:spLocks noChangeShapeType="1"/>
            </p:cNvSpPr>
            <p:nvPr/>
          </p:nvSpPr>
          <p:spPr bwMode="auto">
            <a:xfrm flipH="1">
              <a:off x="2310" y="3723"/>
              <a:ext cx="120" cy="264"/>
            </a:xfrm>
            <a:prstGeom prst="line">
              <a:avLst/>
            </a:prstGeom>
            <a:noFill/>
            <a:ln w="12700">
              <a:solidFill>
                <a:srgbClr val="CC0000"/>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grpSp>
        <p:nvGrpSpPr>
          <p:cNvPr id="113723" name="Group 59"/>
          <p:cNvGrpSpPr>
            <a:grpSpLocks/>
          </p:cNvGrpSpPr>
          <p:nvPr/>
        </p:nvGrpSpPr>
        <p:grpSpPr bwMode="auto">
          <a:xfrm>
            <a:off x="4739880" y="5289950"/>
            <a:ext cx="1837135" cy="703660"/>
            <a:chOff x="2505" y="3723"/>
            <a:chExt cx="1543" cy="591"/>
          </a:xfrm>
        </p:grpSpPr>
        <p:sp>
          <p:nvSpPr>
            <p:cNvPr id="113724" name="Rectangle 60"/>
            <p:cNvSpPr>
              <a:spLocks noChangeArrowheads="1"/>
            </p:cNvSpPr>
            <p:nvPr/>
          </p:nvSpPr>
          <p:spPr bwMode="auto">
            <a:xfrm>
              <a:off x="2505" y="3984"/>
              <a:ext cx="1543"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spAutoFit/>
            </a:bodyPr>
            <a:lstStyle/>
            <a:p>
              <a:pPr algn="ctr"/>
              <a:r>
                <a:rPr lang="es-ES_tradnl" altLang="es-ES" sz="1050" dirty="0">
                  <a:solidFill>
                    <a:schemeClr val="tx2"/>
                  </a:solidFill>
                  <a:latin typeface="+mn-lt"/>
                </a:rPr>
                <a:t>Artículo</a:t>
              </a:r>
            </a:p>
            <a:p>
              <a:pPr algn="ctr"/>
              <a:r>
                <a:rPr lang="es-ES_tradnl" altLang="es-ES" sz="1050" dirty="0">
                  <a:solidFill>
                    <a:schemeClr val="tx2"/>
                  </a:solidFill>
                  <a:latin typeface="+mn-lt"/>
                </a:rPr>
                <a:t>(Propietario de la marca)</a:t>
              </a:r>
            </a:p>
          </p:txBody>
        </p:sp>
        <p:sp>
          <p:nvSpPr>
            <p:cNvPr id="113725" name="Line 61"/>
            <p:cNvSpPr>
              <a:spLocks noChangeShapeType="1"/>
            </p:cNvSpPr>
            <p:nvPr/>
          </p:nvSpPr>
          <p:spPr bwMode="auto">
            <a:xfrm>
              <a:off x="2730" y="3723"/>
              <a:ext cx="330" cy="0"/>
            </a:xfrm>
            <a:prstGeom prst="line">
              <a:avLst/>
            </a:prstGeom>
            <a:noFill/>
            <a:ln w="12700">
              <a:solidFill>
                <a:srgbClr val="CC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13726" name="Line 62"/>
            <p:cNvSpPr>
              <a:spLocks noChangeShapeType="1"/>
            </p:cNvSpPr>
            <p:nvPr/>
          </p:nvSpPr>
          <p:spPr bwMode="auto">
            <a:xfrm>
              <a:off x="2907" y="3726"/>
              <a:ext cx="100" cy="233"/>
            </a:xfrm>
            <a:prstGeom prst="line">
              <a:avLst/>
            </a:prstGeom>
            <a:noFill/>
            <a:ln w="12700">
              <a:solidFill>
                <a:srgbClr val="CC0000"/>
              </a:solidFill>
              <a:round/>
              <a:headEnd type="none" w="sm" len="sm"/>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grpSp>
      <p:sp>
        <p:nvSpPr>
          <p:cNvPr id="60" name="Título 1"/>
          <p:cNvSpPr>
            <a:spLocks noGrp="1"/>
          </p:cNvSpPr>
          <p:nvPr>
            <p:ph type="title"/>
          </p:nvPr>
        </p:nvSpPr>
        <p:spPr>
          <a:xfrm>
            <a:off x="990600" y="122238"/>
            <a:ext cx="6705600" cy="563562"/>
          </a:xfrm>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Código de barras</a:t>
            </a:r>
            <a:br>
              <a:rPr lang="es-ES" dirty="0" smtClean="0">
                <a:solidFill>
                  <a:schemeClr val="tx2"/>
                </a:solidFill>
              </a:rPr>
            </a:br>
            <a:endParaRPr lang="es-ES" dirty="0">
              <a:solidFill>
                <a:schemeClr val="tx2"/>
              </a:solidFill>
            </a:endParaRPr>
          </a:p>
        </p:txBody>
      </p:sp>
      <p:sp>
        <p:nvSpPr>
          <p:cNvPr id="2" name="Rectángulo 1"/>
          <p:cNvSpPr/>
          <p:nvPr/>
        </p:nvSpPr>
        <p:spPr>
          <a:xfrm>
            <a:off x="611391" y="3933857"/>
            <a:ext cx="3128960" cy="1015663"/>
          </a:xfrm>
          <a:prstGeom prst="rect">
            <a:avLst/>
          </a:prstGeom>
          <a:ln w="38100">
            <a:solidFill>
              <a:srgbClr val="FF0000"/>
            </a:solidFill>
          </a:ln>
        </p:spPr>
        <p:txBody>
          <a:bodyPr wrap="square">
            <a:spAutoFit/>
          </a:bodyPr>
          <a:lstStyle/>
          <a:p>
            <a:pPr algn="just"/>
            <a:r>
              <a:rPr lang="es-ES" sz="1200" dirty="0">
                <a:solidFill>
                  <a:schemeClr val="tx2"/>
                </a:solidFill>
              </a:rPr>
              <a:t>En Cuba el uso del código de barras está regulado por una Resolución Conjunta del MINCIN y el MICEX (2001), que establece el registro obligatorio de productos mediante el sistema EAN/GTIN.</a:t>
            </a:r>
          </a:p>
        </p:txBody>
      </p:sp>
    </p:spTree>
    <p:extLst>
      <p:ext uri="{BB962C8B-B14F-4D97-AF65-F5344CB8AC3E}">
        <p14:creationId xmlns:p14="http://schemas.microsoft.com/office/powerpoint/2010/main" val="42238971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Bibliografía Básica</a:t>
            </a:r>
          </a:p>
        </p:txBody>
      </p:sp>
      <p:sp>
        <p:nvSpPr>
          <p:cNvPr id="3" name="Marcador de contenido 2"/>
          <p:cNvSpPr>
            <a:spLocks noGrp="1"/>
          </p:cNvSpPr>
          <p:nvPr>
            <p:ph idx="1"/>
          </p:nvPr>
        </p:nvSpPr>
        <p:spPr>
          <a:xfrm>
            <a:off x="611560" y="980728"/>
            <a:ext cx="8077200" cy="5544616"/>
          </a:xfrm>
        </p:spPr>
        <p:txBody>
          <a:bodyPr/>
          <a:lstStyle/>
          <a:p>
            <a:pPr marL="0" indent="0" algn="just">
              <a:spcBef>
                <a:spcPts val="0"/>
              </a:spcBef>
              <a:spcAft>
                <a:spcPts val="1200"/>
              </a:spcAft>
              <a:buNone/>
            </a:pPr>
            <a:r>
              <a:rPr lang="es-ES" sz="2200" b="1" dirty="0">
                <a:solidFill>
                  <a:schemeClr val="tx2"/>
                </a:solidFill>
              </a:rPr>
              <a:t>BÁSICA</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&amp; Armstrong, G. (2012). Marketing. Pearson.</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Lovelock</a:t>
            </a:r>
            <a:r>
              <a:rPr lang="es-ES" sz="2200" dirty="0">
                <a:solidFill>
                  <a:schemeClr val="tx2"/>
                </a:solidFill>
              </a:rPr>
              <a:t>, C, y </a:t>
            </a:r>
            <a:r>
              <a:rPr lang="es-ES" sz="2200" dirty="0" err="1">
                <a:solidFill>
                  <a:schemeClr val="tx2"/>
                </a:solidFill>
              </a:rPr>
              <a:t>Wirtz</a:t>
            </a:r>
            <a:r>
              <a:rPr lang="es-ES" sz="2200" dirty="0">
                <a:solidFill>
                  <a:schemeClr val="tx2"/>
                </a:solidFill>
              </a:rPr>
              <a:t>, J. (2009). Marketing de servicios. personal, tecnología y estrategia. 6ª. Ed.  México: Pearson Educación. ISBN: 978-970-26-1515-6</a:t>
            </a:r>
          </a:p>
          <a:p>
            <a:pPr marL="0" indent="0" algn="just">
              <a:spcBef>
                <a:spcPts val="0"/>
              </a:spcBef>
              <a:spcAft>
                <a:spcPts val="1200"/>
              </a:spcAft>
              <a:buNone/>
            </a:pPr>
            <a:r>
              <a:rPr lang="es-ES" sz="2200" b="1" dirty="0" smtClean="0">
                <a:solidFill>
                  <a:schemeClr val="tx2"/>
                </a:solidFill>
              </a:rPr>
              <a:t>COMPLEMENTARIA</a:t>
            </a:r>
            <a:endParaRPr lang="es-ES" sz="2200" b="1" dirty="0">
              <a:solidFill>
                <a:schemeClr val="tx2"/>
              </a:solidFill>
            </a:endParaRP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(2001). Dirección de Mercadotecnia, Análisis, Planeación, Implementación y Control. 8ª. Ed. México: Pearson Educación. </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y </a:t>
            </a:r>
            <a:r>
              <a:rPr lang="es-ES" sz="2200" dirty="0" err="1">
                <a:solidFill>
                  <a:schemeClr val="tx2"/>
                </a:solidFill>
              </a:rPr>
              <a:t>Keller</a:t>
            </a:r>
            <a:r>
              <a:rPr lang="es-ES" sz="2200" dirty="0">
                <a:solidFill>
                  <a:schemeClr val="tx2"/>
                </a:solidFill>
              </a:rPr>
              <a:t>, K. (2012). Dirección de Marketing. 14ª. Ed.  México: Pearson Educación. ISBN: 978-607-32-1245-8</a:t>
            </a:r>
          </a:p>
        </p:txBody>
      </p:sp>
    </p:spTree>
    <p:extLst>
      <p:ext uri="{BB962C8B-B14F-4D97-AF65-F5344CB8AC3E}">
        <p14:creationId xmlns:p14="http://schemas.microsoft.com/office/powerpoint/2010/main" val="27213882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p:cNvSpPr txBox="1">
            <a:spLocks/>
          </p:cNvSpPr>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AR" altLang="es-ES" dirty="0">
                <a:solidFill>
                  <a:schemeClr val="tx2"/>
                </a:solidFill>
              </a:rPr>
              <a:t>CONCLUSIONES</a:t>
            </a:r>
          </a:p>
        </p:txBody>
      </p:sp>
      <p:sp>
        <p:nvSpPr>
          <p:cNvPr id="3" name="Rectángulo 2"/>
          <p:cNvSpPr/>
          <p:nvPr/>
        </p:nvSpPr>
        <p:spPr>
          <a:xfrm>
            <a:off x="611560" y="1196752"/>
            <a:ext cx="7920880" cy="1754326"/>
          </a:xfrm>
          <a:prstGeom prst="rect">
            <a:avLst/>
          </a:prstGeom>
        </p:spPr>
        <p:txBody>
          <a:bodyPr wrap="square">
            <a:spAutoFit/>
          </a:bodyPr>
          <a:lstStyle/>
          <a:p>
            <a:pPr algn="just"/>
            <a:r>
              <a:rPr lang="es-ES" dirty="0">
                <a:solidFill>
                  <a:schemeClr val="tx2"/>
                </a:solidFill>
                <a:latin typeface="+mn-lt"/>
              </a:rPr>
              <a:t>Un producto es cualquier cosa que se ofrece a los compradores para su atención, adquisición, uso o consumo y que podría satisfacer una necesidad o deseo; se refiere tanto a bienes materiales como intangibles. Un servicio es una actividad, beneficio o satisfacción que es intangible y no tiene como resultado la posesión de algo.</a:t>
            </a:r>
          </a:p>
        </p:txBody>
      </p:sp>
      <p:sp>
        <p:nvSpPr>
          <p:cNvPr id="4" name="Rectángulo 3"/>
          <p:cNvSpPr/>
          <p:nvPr/>
        </p:nvSpPr>
        <p:spPr>
          <a:xfrm>
            <a:off x="628086" y="3068960"/>
            <a:ext cx="7904354" cy="1200329"/>
          </a:xfrm>
          <a:prstGeom prst="rect">
            <a:avLst/>
          </a:prstGeom>
        </p:spPr>
        <p:txBody>
          <a:bodyPr wrap="square">
            <a:spAutoFit/>
          </a:bodyPr>
          <a:lstStyle/>
          <a:p>
            <a:pPr algn="just"/>
            <a:r>
              <a:rPr lang="es-ES" dirty="0">
                <a:solidFill>
                  <a:schemeClr val="tx2"/>
                </a:solidFill>
                <a:latin typeface="+mn-lt"/>
              </a:rPr>
              <a:t>Los mercadólogos toman decisiones en función de 3 niveles de producto: a) central (beneficio o servicio fundamental); b) real (marca, diseño, calidad, envase/empaque); c) aumentado (garantía, servicio post venta, crédito, entrega). </a:t>
            </a:r>
          </a:p>
        </p:txBody>
      </p:sp>
      <p:sp>
        <p:nvSpPr>
          <p:cNvPr id="5" name="Rectángulo 4"/>
          <p:cNvSpPr/>
          <p:nvPr/>
        </p:nvSpPr>
        <p:spPr>
          <a:xfrm>
            <a:off x="628086" y="4725144"/>
            <a:ext cx="7904354" cy="646331"/>
          </a:xfrm>
          <a:prstGeom prst="rect">
            <a:avLst/>
          </a:prstGeom>
        </p:spPr>
        <p:txBody>
          <a:bodyPr wrap="square">
            <a:spAutoFit/>
          </a:bodyPr>
          <a:lstStyle/>
          <a:p>
            <a:pPr algn="just"/>
            <a:r>
              <a:rPr lang="es-ES" dirty="0">
                <a:solidFill>
                  <a:schemeClr val="tx2"/>
                </a:solidFill>
                <a:latin typeface="+mn-lt"/>
              </a:rPr>
              <a:t>Los productos se dividen en productos de consumo y de negocios o industriales. </a:t>
            </a:r>
          </a:p>
        </p:txBody>
      </p:sp>
    </p:spTree>
    <p:extLst>
      <p:ext uri="{BB962C8B-B14F-4D97-AF65-F5344CB8AC3E}">
        <p14:creationId xmlns:p14="http://schemas.microsoft.com/office/powerpoint/2010/main" val="42201055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p:cNvSpPr txBox="1">
            <a:spLocks/>
          </p:cNvSpPr>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AR" altLang="es-ES" dirty="0">
                <a:solidFill>
                  <a:schemeClr val="tx2"/>
                </a:solidFill>
              </a:rPr>
              <a:t>CONCLUSIONES</a:t>
            </a:r>
          </a:p>
        </p:txBody>
      </p:sp>
      <p:sp>
        <p:nvSpPr>
          <p:cNvPr id="2" name="Rectángulo 1"/>
          <p:cNvSpPr/>
          <p:nvPr/>
        </p:nvSpPr>
        <p:spPr>
          <a:xfrm>
            <a:off x="611560" y="1196752"/>
            <a:ext cx="7992888" cy="646331"/>
          </a:xfrm>
          <a:prstGeom prst="rect">
            <a:avLst/>
          </a:prstGeom>
        </p:spPr>
        <p:txBody>
          <a:bodyPr wrap="square">
            <a:spAutoFit/>
          </a:bodyPr>
          <a:lstStyle/>
          <a:p>
            <a:pPr algn="just"/>
            <a:r>
              <a:rPr lang="es-ES" dirty="0">
                <a:solidFill>
                  <a:schemeClr val="tx2"/>
                </a:solidFill>
                <a:latin typeface="+mn-lt"/>
              </a:rPr>
              <a:t>En el ciclo de vida de un producto se puede identificar la utilidad y ventas que genera un </a:t>
            </a:r>
            <a:r>
              <a:rPr lang="es-ES" dirty="0" smtClean="0">
                <a:solidFill>
                  <a:schemeClr val="tx2"/>
                </a:solidFill>
                <a:latin typeface="+mn-lt"/>
              </a:rPr>
              <a:t>producto, el mismo consta de 4 etapas.</a:t>
            </a:r>
            <a:endParaRPr lang="es-ES" dirty="0">
              <a:solidFill>
                <a:schemeClr val="tx2"/>
              </a:solidFill>
              <a:latin typeface="+mn-lt"/>
            </a:endParaRPr>
          </a:p>
        </p:txBody>
      </p:sp>
      <p:sp>
        <p:nvSpPr>
          <p:cNvPr id="6" name="Rectángulo 5"/>
          <p:cNvSpPr/>
          <p:nvPr/>
        </p:nvSpPr>
        <p:spPr>
          <a:xfrm>
            <a:off x="588953" y="2232447"/>
            <a:ext cx="7959837" cy="2031325"/>
          </a:xfrm>
          <a:prstGeom prst="rect">
            <a:avLst/>
          </a:prstGeom>
        </p:spPr>
        <p:txBody>
          <a:bodyPr wrap="square">
            <a:spAutoFit/>
          </a:bodyPr>
          <a:lstStyle/>
          <a:p>
            <a:pPr algn="just"/>
            <a:r>
              <a:rPr lang="es-ES" dirty="0">
                <a:solidFill>
                  <a:schemeClr val="tx2"/>
                </a:solidFill>
                <a:latin typeface="+mn-lt"/>
              </a:rPr>
              <a:t>El envase es el recipiente primario que está en contacto con el producto mientras que el empaque es el recipiente secundario o de mercadotecnia y el embalaje es el de logística. </a:t>
            </a:r>
            <a:endParaRPr lang="es-ES" dirty="0" smtClean="0">
              <a:solidFill>
                <a:schemeClr val="tx2"/>
              </a:solidFill>
              <a:latin typeface="+mn-lt"/>
            </a:endParaRPr>
          </a:p>
          <a:p>
            <a:pPr algn="just"/>
            <a:r>
              <a:rPr lang="es-ES" dirty="0" smtClean="0">
                <a:solidFill>
                  <a:schemeClr val="tx2"/>
                </a:solidFill>
                <a:latin typeface="+mn-lt"/>
              </a:rPr>
              <a:t>El </a:t>
            </a:r>
            <a:r>
              <a:rPr lang="es-ES" dirty="0">
                <a:solidFill>
                  <a:schemeClr val="tx2"/>
                </a:solidFill>
                <a:latin typeface="+mn-lt"/>
              </a:rPr>
              <a:t>envase-empaque tiene como funciones: a) contener y proteger los productos; b) promover los productos; c) facilitar el almacenamiento; d) facilitar reciclaje y reducir el daño al ambiente.</a:t>
            </a:r>
          </a:p>
        </p:txBody>
      </p:sp>
      <p:sp>
        <p:nvSpPr>
          <p:cNvPr id="7" name="Rectángulo 6"/>
          <p:cNvSpPr/>
          <p:nvPr/>
        </p:nvSpPr>
        <p:spPr>
          <a:xfrm>
            <a:off x="628171" y="4653136"/>
            <a:ext cx="7976275" cy="646331"/>
          </a:xfrm>
          <a:prstGeom prst="rect">
            <a:avLst/>
          </a:prstGeom>
        </p:spPr>
        <p:txBody>
          <a:bodyPr wrap="square">
            <a:spAutoFit/>
          </a:bodyPr>
          <a:lstStyle/>
          <a:p>
            <a:pPr algn="just"/>
            <a:r>
              <a:rPr lang="es-ES" dirty="0">
                <a:solidFill>
                  <a:schemeClr val="tx2"/>
                </a:solidFill>
                <a:latin typeface="+mn-lt"/>
              </a:rPr>
              <a:t>La marca puede ser un nombre, término, símbolo, diseño o combinación de todo lo anterior. </a:t>
            </a:r>
          </a:p>
        </p:txBody>
      </p:sp>
    </p:spTree>
    <p:extLst>
      <p:ext uri="{BB962C8B-B14F-4D97-AF65-F5344CB8AC3E}">
        <p14:creationId xmlns:p14="http://schemas.microsoft.com/office/powerpoint/2010/main" val="9552997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p:cNvSpPr txBox="1">
            <a:spLocks/>
          </p:cNvSpPr>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AR" altLang="es-ES" dirty="0">
                <a:solidFill>
                  <a:schemeClr val="tx2"/>
                </a:solidFill>
              </a:rPr>
              <a:t>CONCLUSIONES</a:t>
            </a:r>
          </a:p>
        </p:txBody>
      </p:sp>
      <p:sp>
        <p:nvSpPr>
          <p:cNvPr id="2" name="Rectángulo 1"/>
          <p:cNvSpPr/>
          <p:nvPr/>
        </p:nvSpPr>
        <p:spPr>
          <a:xfrm>
            <a:off x="611560" y="1038720"/>
            <a:ext cx="7992888" cy="1200329"/>
          </a:xfrm>
          <a:prstGeom prst="rect">
            <a:avLst/>
          </a:prstGeom>
        </p:spPr>
        <p:txBody>
          <a:bodyPr wrap="square">
            <a:spAutoFit/>
          </a:bodyPr>
          <a:lstStyle/>
          <a:p>
            <a:pPr algn="just"/>
            <a:r>
              <a:rPr lang="es-ES" dirty="0">
                <a:solidFill>
                  <a:schemeClr val="tx2"/>
                </a:solidFill>
                <a:latin typeface="+mn-lt"/>
              </a:rPr>
              <a:t>El branding consiste en dotar a los productos y servicios con el poder de una marca y se lleva a cabo a través del diseño e implementación de programas y actividades de mercadotecnia para construir, medir y administrar el valor de la marca.</a:t>
            </a:r>
          </a:p>
        </p:txBody>
      </p:sp>
      <p:sp>
        <p:nvSpPr>
          <p:cNvPr id="6" name="Rectángulo 5"/>
          <p:cNvSpPr/>
          <p:nvPr/>
        </p:nvSpPr>
        <p:spPr>
          <a:xfrm>
            <a:off x="611560" y="3078320"/>
            <a:ext cx="7959837" cy="923330"/>
          </a:xfrm>
          <a:prstGeom prst="rect">
            <a:avLst/>
          </a:prstGeom>
        </p:spPr>
        <p:txBody>
          <a:bodyPr wrap="square">
            <a:spAutoFit/>
          </a:bodyPr>
          <a:lstStyle/>
          <a:p>
            <a:pPr algn="just"/>
            <a:r>
              <a:rPr lang="es-ES" dirty="0" smtClean="0">
                <a:solidFill>
                  <a:schemeClr val="tx2"/>
                </a:solidFill>
                <a:latin typeface="+mn-lt"/>
              </a:rPr>
              <a:t>La </a:t>
            </a:r>
            <a:r>
              <a:rPr lang="es-ES" dirty="0">
                <a:solidFill>
                  <a:schemeClr val="tx2"/>
                </a:solidFill>
                <a:latin typeface="+mn-lt"/>
              </a:rPr>
              <a:t>etiqueta es parte integral de cualquier empaque y el objetivo es atraer la atención de los consumidores y las principales funciones son promover el producto e </a:t>
            </a:r>
            <a:r>
              <a:rPr lang="es-ES" dirty="0" smtClean="0">
                <a:solidFill>
                  <a:schemeClr val="tx2"/>
                </a:solidFill>
                <a:latin typeface="+mn-lt"/>
              </a:rPr>
              <a:t>informar </a:t>
            </a:r>
            <a:r>
              <a:rPr lang="es-ES" dirty="0">
                <a:solidFill>
                  <a:schemeClr val="tx2"/>
                </a:solidFill>
                <a:latin typeface="+mn-lt"/>
              </a:rPr>
              <a:t>al consumidor.</a:t>
            </a:r>
          </a:p>
        </p:txBody>
      </p:sp>
    </p:spTree>
    <p:extLst>
      <p:ext uri="{BB962C8B-B14F-4D97-AF65-F5344CB8AC3E}">
        <p14:creationId xmlns:p14="http://schemas.microsoft.com/office/powerpoint/2010/main" val="41699699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solidFill>
                  <a:schemeClr val="tx2"/>
                </a:solidFill>
              </a:rPr>
              <a:t>Preguntas de comprobación </a:t>
            </a:r>
          </a:p>
        </p:txBody>
      </p:sp>
      <p:sp>
        <p:nvSpPr>
          <p:cNvPr id="4" name="Marcador de contenido 3"/>
          <p:cNvSpPr>
            <a:spLocks noGrp="1"/>
          </p:cNvSpPr>
          <p:nvPr>
            <p:ph idx="1"/>
          </p:nvPr>
        </p:nvSpPr>
        <p:spPr/>
        <p:txBody>
          <a:bodyPr/>
          <a:lstStyle/>
          <a:p>
            <a:pPr marL="457200" indent="-457200" algn="just">
              <a:spcAft>
                <a:spcPts val="600"/>
              </a:spcAft>
              <a:buClr>
                <a:schemeClr val="tx2"/>
              </a:buClr>
              <a:buFont typeface="+mj-lt"/>
              <a:buAutoNum type="arabicPeriod"/>
            </a:pPr>
            <a:r>
              <a:rPr lang="es-ES" sz="2400" dirty="0" smtClean="0">
                <a:solidFill>
                  <a:schemeClr val="tx2"/>
                </a:solidFill>
              </a:rPr>
              <a:t>Define </a:t>
            </a:r>
            <a:r>
              <a:rPr lang="es-ES" sz="2400" dirty="0">
                <a:solidFill>
                  <a:schemeClr val="tx2"/>
                </a:solidFill>
              </a:rPr>
              <a:t>¿qué es producto y servicio</a:t>
            </a:r>
            <a:r>
              <a:rPr lang="es-ES" sz="2400" dirty="0" smtClean="0">
                <a:solidFill>
                  <a:schemeClr val="tx2"/>
                </a:solidFill>
              </a:rPr>
              <a:t>?</a:t>
            </a:r>
          </a:p>
          <a:p>
            <a:pPr marL="457200" indent="-457200" algn="just">
              <a:spcAft>
                <a:spcPts val="600"/>
              </a:spcAft>
              <a:buClr>
                <a:schemeClr val="tx2"/>
              </a:buClr>
              <a:buFont typeface="+mj-lt"/>
              <a:buAutoNum type="arabicPeriod"/>
            </a:pPr>
            <a:r>
              <a:rPr lang="es-ES" sz="2400" dirty="0">
                <a:solidFill>
                  <a:schemeClr val="tx2"/>
                </a:solidFill>
              </a:rPr>
              <a:t>Mencione lo niveles del producto</a:t>
            </a:r>
          </a:p>
          <a:p>
            <a:pPr marL="457200" indent="-457200" algn="just">
              <a:spcAft>
                <a:spcPts val="600"/>
              </a:spcAft>
              <a:buClr>
                <a:schemeClr val="tx2"/>
              </a:buClr>
              <a:buFont typeface="+mj-lt"/>
              <a:buAutoNum type="arabicPeriod"/>
            </a:pPr>
            <a:r>
              <a:rPr lang="es-ES" sz="2400" dirty="0">
                <a:solidFill>
                  <a:schemeClr val="tx2"/>
                </a:solidFill>
              </a:rPr>
              <a:t>Mencione las fases del ciclo de vida de un producto y explique cada una de ellas.</a:t>
            </a:r>
          </a:p>
          <a:p>
            <a:pPr marL="457200" indent="-457200" algn="just">
              <a:spcAft>
                <a:spcPts val="600"/>
              </a:spcAft>
              <a:buClr>
                <a:schemeClr val="tx2"/>
              </a:buClr>
              <a:buFont typeface="+mj-lt"/>
              <a:buAutoNum type="arabicPeriod"/>
            </a:pPr>
            <a:endParaRPr lang="es-ES" sz="2400" dirty="0">
              <a:solidFill>
                <a:schemeClr val="tx2"/>
              </a:solidFill>
            </a:endParaRPr>
          </a:p>
          <a:p>
            <a:pPr marL="457200" indent="-457200" algn="just">
              <a:spcAft>
                <a:spcPts val="600"/>
              </a:spcAft>
              <a:buClr>
                <a:schemeClr val="tx2"/>
              </a:buClr>
              <a:buFont typeface="+mj-lt"/>
              <a:buAutoNum type="arabicPeriod"/>
            </a:pPr>
            <a:endParaRPr lang="es-ES" sz="2400" dirty="0" smtClean="0">
              <a:solidFill>
                <a:schemeClr val="tx2"/>
              </a:solidFill>
            </a:endParaRPr>
          </a:p>
          <a:p>
            <a:pPr marL="0" indent="0" algn="just">
              <a:spcAft>
                <a:spcPts val="600"/>
              </a:spcAft>
              <a:buClr>
                <a:schemeClr val="tx2"/>
              </a:buClr>
              <a:buNone/>
            </a:pPr>
            <a:endParaRPr lang="es-ES" sz="2400" dirty="0">
              <a:solidFill>
                <a:schemeClr val="tx2"/>
              </a:solidFill>
            </a:endParaRPr>
          </a:p>
        </p:txBody>
      </p:sp>
    </p:spTree>
    <p:extLst>
      <p:ext uri="{BB962C8B-B14F-4D97-AF65-F5344CB8AC3E}">
        <p14:creationId xmlns:p14="http://schemas.microsoft.com/office/powerpoint/2010/main" val="41050583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smtClean="0">
                <a:solidFill>
                  <a:schemeClr val="tx2"/>
                </a:solidFill>
              </a:rPr>
              <a:t>Estudio Independiente </a:t>
            </a:r>
            <a:endParaRPr lang="es-ES" sz="3200" dirty="0">
              <a:solidFill>
                <a:schemeClr val="tx2"/>
              </a:solidFill>
            </a:endParaRPr>
          </a:p>
        </p:txBody>
      </p:sp>
      <p:sp>
        <p:nvSpPr>
          <p:cNvPr id="5" name="Marcador de contenido 4"/>
          <p:cNvSpPr>
            <a:spLocks noGrp="1"/>
          </p:cNvSpPr>
          <p:nvPr>
            <p:ph idx="1"/>
          </p:nvPr>
        </p:nvSpPr>
        <p:spPr>
          <a:xfrm>
            <a:off x="611560" y="1196752"/>
            <a:ext cx="8023225" cy="5184576"/>
          </a:xfrm>
        </p:spPr>
        <p:txBody>
          <a:bodyPr/>
          <a:lstStyle/>
          <a:p>
            <a:pPr marL="0" indent="0" algn="just">
              <a:buNone/>
            </a:pPr>
            <a:r>
              <a:rPr lang="es-ES" sz="1600" b="1" dirty="0" smtClean="0">
                <a:solidFill>
                  <a:schemeClr val="tx2"/>
                </a:solidFill>
              </a:rPr>
              <a:t>I. </a:t>
            </a:r>
            <a:r>
              <a:rPr lang="es-ES" sz="1600" b="1" dirty="0">
                <a:solidFill>
                  <a:schemeClr val="tx2"/>
                </a:solidFill>
              </a:rPr>
              <a:t>Contesta las siguientes preguntas.</a:t>
            </a:r>
          </a:p>
          <a:p>
            <a:pPr marL="457200" indent="-457200" algn="just">
              <a:buClr>
                <a:schemeClr val="tx2"/>
              </a:buClr>
              <a:buFont typeface="+mj-lt"/>
              <a:buAutoNum type="arabicPeriod"/>
            </a:pPr>
            <a:r>
              <a:rPr lang="es-ES" sz="1600" dirty="0" smtClean="0">
                <a:solidFill>
                  <a:schemeClr val="tx2"/>
                </a:solidFill>
              </a:rPr>
              <a:t>Define </a:t>
            </a:r>
            <a:r>
              <a:rPr lang="es-ES" sz="1600" dirty="0">
                <a:solidFill>
                  <a:schemeClr val="tx2"/>
                </a:solidFill>
              </a:rPr>
              <a:t>¿qué es producto y servicio?</a:t>
            </a:r>
          </a:p>
          <a:p>
            <a:pPr marL="457200" indent="-457200" algn="just">
              <a:buClr>
                <a:schemeClr val="tx2"/>
              </a:buClr>
              <a:buFont typeface="+mj-lt"/>
              <a:buAutoNum type="arabicPeriod"/>
            </a:pPr>
            <a:r>
              <a:rPr lang="es-ES" sz="1600" dirty="0" smtClean="0">
                <a:solidFill>
                  <a:schemeClr val="tx2"/>
                </a:solidFill>
              </a:rPr>
              <a:t>¿Por </a:t>
            </a:r>
            <a:r>
              <a:rPr lang="es-ES" sz="1600" dirty="0">
                <a:solidFill>
                  <a:schemeClr val="tx2"/>
                </a:solidFill>
              </a:rPr>
              <a:t>qué se distingue entre producto central, real y aumentado en el área de mercadotecnia de las organizaciones</a:t>
            </a:r>
            <a:r>
              <a:rPr lang="es-ES" sz="1600" dirty="0" smtClean="0">
                <a:solidFill>
                  <a:schemeClr val="tx2"/>
                </a:solidFill>
              </a:rPr>
              <a:t>?</a:t>
            </a:r>
          </a:p>
          <a:p>
            <a:pPr marL="457200" indent="-457200" algn="just">
              <a:buClr>
                <a:schemeClr val="tx2"/>
              </a:buClr>
              <a:buFont typeface="+mj-lt"/>
              <a:buAutoNum type="arabicPeriod"/>
            </a:pPr>
            <a:r>
              <a:rPr lang="es-ES" sz="1600" dirty="0">
                <a:solidFill>
                  <a:schemeClr val="tx2"/>
                </a:solidFill>
              </a:rPr>
              <a:t>¿Por qué se considera el proceso de decisión de compra del consumidor para distinguir entre los 4 tipos de productos de </a:t>
            </a:r>
            <a:r>
              <a:rPr lang="es-ES" sz="1600" dirty="0" smtClean="0">
                <a:solidFill>
                  <a:schemeClr val="tx2"/>
                </a:solidFill>
              </a:rPr>
              <a:t>consumo?</a:t>
            </a:r>
          </a:p>
          <a:p>
            <a:pPr marL="457200" indent="-457200" algn="just">
              <a:buClr>
                <a:schemeClr val="tx2"/>
              </a:buClr>
              <a:buFont typeface="+mj-lt"/>
              <a:buAutoNum type="arabicPeriod"/>
            </a:pPr>
            <a:r>
              <a:rPr lang="es-ES" sz="1600" dirty="0" smtClean="0">
                <a:solidFill>
                  <a:schemeClr val="tx2"/>
                </a:solidFill>
              </a:rPr>
              <a:t>¿Cuáles </a:t>
            </a:r>
            <a:r>
              <a:rPr lang="es-ES" sz="1600" dirty="0">
                <a:solidFill>
                  <a:schemeClr val="tx2"/>
                </a:solidFill>
              </a:rPr>
              <a:t>son las estrategias generales de producto, precio, plaza y promoción que se observan en un producto que está en la fase de crecimiento y madurez del ciclo de vida del producto?</a:t>
            </a:r>
          </a:p>
          <a:p>
            <a:pPr marL="457200" indent="-457200" algn="just">
              <a:buClr>
                <a:schemeClr val="tx2"/>
              </a:buClr>
              <a:buFont typeface="+mj-lt"/>
              <a:buAutoNum type="arabicPeriod"/>
            </a:pPr>
            <a:r>
              <a:rPr lang="es-ES" sz="1600" dirty="0" smtClean="0">
                <a:solidFill>
                  <a:schemeClr val="tx2"/>
                </a:solidFill>
              </a:rPr>
              <a:t>¿Cuáles </a:t>
            </a:r>
            <a:r>
              <a:rPr lang="es-ES" sz="1600" dirty="0">
                <a:solidFill>
                  <a:schemeClr val="tx2"/>
                </a:solidFill>
              </a:rPr>
              <a:t>son las etapas del proceso de desarrollo de un nuevo producto?</a:t>
            </a:r>
          </a:p>
          <a:p>
            <a:pPr marL="457200" indent="-457200" algn="just">
              <a:buClr>
                <a:schemeClr val="tx2"/>
              </a:buClr>
              <a:buFont typeface="+mj-lt"/>
              <a:buAutoNum type="arabicPeriod"/>
            </a:pPr>
            <a:r>
              <a:rPr lang="es-ES" sz="1600" dirty="0" smtClean="0">
                <a:solidFill>
                  <a:schemeClr val="tx2"/>
                </a:solidFill>
              </a:rPr>
              <a:t>¿Cuál </a:t>
            </a:r>
            <a:r>
              <a:rPr lang="es-ES" sz="1600" dirty="0">
                <a:solidFill>
                  <a:schemeClr val="tx2"/>
                </a:solidFill>
              </a:rPr>
              <a:t>es la diferencia entre envase, empaque y embalaje?</a:t>
            </a:r>
          </a:p>
          <a:p>
            <a:pPr marL="457200" indent="-457200" algn="just">
              <a:buClr>
                <a:schemeClr val="tx2"/>
              </a:buClr>
              <a:buFont typeface="+mj-lt"/>
              <a:buAutoNum type="arabicPeriod"/>
            </a:pPr>
            <a:r>
              <a:rPr lang="es-ES" sz="1600" dirty="0" smtClean="0">
                <a:solidFill>
                  <a:schemeClr val="tx2"/>
                </a:solidFill>
              </a:rPr>
              <a:t>¿Cuál </a:t>
            </a:r>
            <a:r>
              <a:rPr lang="es-ES" sz="1600" dirty="0">
                <a:solidFill>
                  <a:schemeClr val="tx2"/>
                </a:solidFill>
              </a:rPr>
              <a:t>es la diferencia entre extensión de línea y extensión de marca?</a:t>
            </a:r>
          </a:p>
          <a:p>
            <a:pPr marL="457200" indent="-457200" algn="just">
              <a:buClr>
                <a:schemeClr val="tx2"/>
              </a:buClr>
              <a:buFont typeface="+mj-lt"/>
              <a:buAutoNum type="arabicPeriod"/>
            </a:pPr>
            <a:r>
              <a:rPr lang="es-ES" sz="1600" dirty="0" smtClean="0">
                <a:solidFill>
                  <a:schemeClr val="tx2"/>
                </a:solidFill>
              </a:rPr>
              <a:t>¿Qué </a:t>
            </a:r>
            <a:r>
              <a:rPr lang="es-ES" sz="1600" dirty="0">
                <a:solidFill>
                  <a:schemeClr val="tx2"/>
                </a:solidFill>
              </a:rPr>
              <a:t>importancia tiene un lema publicitario (slogan) para una marca? Justifica tu respuesta.</a:t>
            </a:r>
          </a:p>
          <a:p>
            <a:pPr marL="457200" indent="-457200" algn="just">
              <a:buClr>
                <a:schemeClr val="tx2"/>
              </a:buClr>
              <a:buFont typeface="+mj-lt"/>
              <a:buAutoNum type="arabicPeriod"/>
            </a:pPr>
            <a:r>
              <a:rPr lang="es-ES" sz="1600" dirty="0" smtClean="0">
                <a:solidFill>
                  <a:schemeClr val="tx2"/>
                </a:solidFill>
              </a:rPr>
              <a:t>¿Qué </a:t>
            </a:r>
            <a:r>
              <a:rPr lang="es-ES" sz="1600" dirty="0">
                <a:solidFill>
                  <a:schemeClr val="tx2"/>
                </a:solidFill>
              </a:rPr>
              <a:t>significa el término branding?</a:t>
            </a:r>
          </a:p>
          <a:p>
            <a:pPr marL="457200" indent="-457200" algn="just">
              <a:buClr>
                <a:schemeClr val="tx2"/>
              </a:buClr>
              <a:buFont typeface="+mj-lt"/>
              <a:buAutoNum type="arabicPeriod"/>
            </a:pPr>
            <a:r>
              <a:rPr lang="es-ES" sz="1600" dirty="0" smtClean="0">
                <a:solidFill>
                  <a:schemeClr val="tx2"/>
                </a:solidFill>
              </a:rPr>
              <a:t> ¿</a:t>
            </a:r>
            <a:r>
              <a:rPr lang="es-ES" sz="1600" dirty="0">
                <a:solidFill>
                  <a:schemeClr val="tx2"/>
                </a:solidFill>
              </a:rPr>
              <a:t>Cuáles son los tipos de posicionamiento de marca?</a:t>
            </a:r>
          </a:p>
          <a:p>
            <a:pPr marL="457200" indent="-457200" algn="just">
              <a:buClr>
                <a:schemeClr val="tx2"/>
              </a:buClr>
              <a:buFont typeface="+mj-lt"/>
              <a:buAutoNum type="arabicPeriod"/>
            </a:pPr>
            <a:endParaRPr lang="es-ES" sz="1600" dirty="0" smtClean="0">
              <a:solidFill>
                <a:schemeClr val="tx2"/>
              </a:solidFill>
            </a:endParaRPr>
          </a:p>
          <a:p>
            <a:pPr marL="457200" indent="-457200" algn="just">
              <a:buClr>
                <a:schemeClr val="tx2"/>
              </a:buClr>
              <a:buFont typeface="+mj-lt"/>
              <a:buAutoNum type="arabicPeriod"/>
            </a:pPr>
            <a:endParaRPr lang="es-ES" sz="1600" dirty="0">
              <a:solidFill>
                <a:schemeClr val="tx2"/>
              </a:solidFill>
            </a:endParaRPr>
          </a:p>
          <a:p>
            <a:pPr marL="0" indent="0" algn="just">
              <a:buNone/>
            </a:pPr>
            <a:endParaRPr lang="es-ES" sz="1600" dirty="0">
              <a:solidFill>
                <a:schemeClr val="tx2"/>
              </a:solidFill>
            </a:endParaRPr>
          </a:p>
        </p:txBody>
      </p:sp>
    </p:spTree>
    <p:extLst>
      <p:ext uri="{BB962C8B-B14F-4D97-AF65-F5344CB8AC3E}">
        <p14:creationId xmlns:p14="http://schemas.microsoft.com/office/powerpoint/2010/main" val="32402178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solidFill>
                  <a:schemeClr val="tx2"/>
                </a:solidFill>
              </a:rPr>
              <a:t>Motivación próxima clase:</a:t>
            </a:r>
          </a:p>
        </p:txBody>
      </p:sp>
      <p:sp>
        <p:nvSpPr>
          <p:cNvPr id="3" name="Marcador de contenido 2"/>
          <p:cNvSpPr>
            <a:spLocks noGrp="1"/>
          </p:cNvSpPr>
          <p:nvPr>
            <p:ph idx="1"/>
          </p:nvPr>
        </p:nvSpPr>
        <p:spPr>
          <a:xfrm>
            <a:off x="609601" y="1988840"/>
            <a:ext cx="4886368" cy="1912243"/>
          </a:xfrm>
        </p:spPr>
        <p:txBody>
          <a:bodyPr/>
          <a:lstStyle/>
          <a:p>
            <a:pPr marL="0" indent="0" algn="just">
              <a:buNone/>
            </a:pPr>
            <a:r>
              <a:rPr lang="es-ES" dirty="0">
                <a:solidFill>
                  <a:schemeClr val="tx2"/>
                </a:solidFill>
              </a:rPr>
              <a:t>En la próxima conferencia se </a:t>
            </a:r>
            <a:r>
              <a:rPr lang="es-ES" dirty="0" smtClean="0">
                <a:solidFill>
                  <a:schemeClr val="tx2"/>
                </a:solidFill>
              </a:rPr>
              <a:t>definirá </a:t>
            </a:r>
            <a:r>
              <a:rPr lang="es-ES" dirty="0" smtClean="0">
                <a:solidFill>
                  <a:schemeClr val="tx2"/>
                </a:solidFill>
              </a:rPr>
              <a:t>las 4P´s del marketing </a:t>
            </a:r>
            <a:r>
              <a:rPr lang="es-ES" dirty="0" smtClean="0">
                <a:solidFill>
                  <a:schemeClr val="tx2"/>
                </a:solidFill>
              </a:rPr>
              <a:t>mix</a:t>
            </a:r>
            <a:r>
              <a:rPr lang="es-ES" dirty="0">
                <a:solidFill>
                  <a:schemeClr val="tx2"/>
                </a:solidFill>
              </a:rPr>
              <a:t>:</a:t>
            </a:r>
            <a:r>
              <a:rPr lang="es-ES" dirty="0" smtClean="0">
                <a:solidFill>
                  <a:schemeClr val="tx2"/>
                </a:solidFill>
              </a:rPr>
              <a:t> Plaza</a:t>
            </a:r>
            <a:endParaRPr lang="es-ES" dirty="0" smtClean="0">
              <a:solidFill>
                <a:schemeClr val="tx2"/>
              </a:solidFill>
            </a:endParaRPr>
          </a:p>
          <a:p>
            <a:pPr marL="0" indent="0" algn="just">
              <a:buNone/>
            </a:pPr>
            <a:r>
              <a:rPr lang="es-ES" dirty="0" smtClean="0">
                <a:solidFill>
                  <a:schemeClr val="tx2"/>
                </a:solidFill>
              </a:rPr>
              <a:t> </a:t>
            </a:r>
            <a:endParaRPr lang="es-ES" dirty="0">
              <a:solidFill>
                <a:schemeClr val="tx2"/>
              </a:solidFill>
            </a:endParaRPr>
          </a:p>
        </p:txBody>
      </p:sp>
      <p:pic>
        <p:nvPicPr>
          <p:cNvPr id="5" name="Picture 43" descr="D:\frida25814\facultad\2015\imagenes para ppt\uhuh.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5969" y="1264940"/>
            <a:ext cx="2892455" cy="2380084"/>
          </a:xfrm>
          <a:prstGeom prst="rect">
            <a:avLst/>
          </a:prstGeom>
          <a:noFill/>
          <a:ln>
            <a:noFill/>
          </a:ln>
          <a:extLst/>
        </p:spPr>
      </p:pic>
    </p:spTree>
    <p:extLst>
      <p:ext uri="{BB962C8B-B14F-4D97-AF65-F5344CB8AC3E}">
        <p14:creationId xmlns:p14="http://schemas.microsoft.com/office/powerpoint/2010/main" val="16625785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1560" y="1124744"/>
            <a:ext cx="8023225" cy="4921250"/>
          </a:xfrm>
        </p:spPr>
        <p:style>
          <a:lnRef idx="0">
            <a:schemeClr val="accent3"/>
          </a:lnRef>
          <a:fillRef idx="3">
            <a:schemeClr val="accent3"/>
          </a:fillRef>
          <a:effectRef idx="3">
            <a:schemeClr val="accent3"/>
          </a:effectRef>
          <a:fontRef idx="minor">
            <a:schemeClr val="lt1"/>
          </a:fontRef>
        </p:style>
        <p:txBody>
          <a:bodyPr/>
          <a:lstStyle/>
          <a:p>
            <a:pPr marL="0" indent="0" algn="just">
              <a:buNone/>
            </a:pPr>
            <a:r>
              <a:rPr lang="es-ES" b="1" dirty="0">
                <a:solidFill>
                  <a:schemeClr val="tx2"/>
                </a:solidFill>
              </a:rPr>
              <a:t>Saber investigar es un deber de todo estudiante universitario. Un verdadero universitario no es aquel que aprueba un curso y obtiene un título, sino aquel que se dedica a investigar. La vida universitaria es investigación. Quien no investiga vuelve sus conocimientos obsoletos en poco tiempo. </a:t>
            </a:r>
            <a:endParaRPr lang="es-ES" b="1" dirty="0" smtClean="0">
              <a:solidFill>
                <a:schemeClr val="tx2"/>
              </a:solidFill>
            </a:endParaRPr>
          </a:p>
          <a:p>
            <a:pPr marL="0" indent="0" algn="just">
              <a:buNone/>
            </a:pPr>
            <a:endParaRPr lang="es-ES" b="1" dirty="0">
              <a:solidFill>
                <a:schemeClr val="tx2"/>
              </a:solidFill>
            </a:endParaRPr>
          </a:p>
          <a:p>
            <a:pPr marL="0" indent="0" algn="r">
              <a:buNone/>
            </a:pPr>
            <a:r>
              <a:rPr lang="es-ES" b="1" dirty="0">
                <a:solidFill>
                  <a:schemeClr val="tx2"/>
                </a:solidFill>
              </a:rPr>
              <a:t>Casasola, W</a:t>
            </a:r>
          </a:p>
          <a:p>
            <a:pPr marL="0" indent="0" algn="just">
              <a:buNone/>
            </a:pPr>
            <a:endParaRPr lang="es-ES" b="1" dirty="0">
              <a:solidFill>
                <a:schemeClr val="tx2"/>
              </a:solidFill>
            </a:endParaRPr>
          </a:p>
        </p:txBody>
      </p:sp>
      <p:pic>
        <p:nvPicPr>
          <p:cNvPr id="6" name="Picture 7" descr="D:\frida25814\facultad\2015\imagenes para ppt\oi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4797152"/>
            <a:ext cx="1829584" cy="1440160"/>
          </a:xfrm>
          <a:prstGeom prst="rect">
            <a:avLst/>
          </a:prstGeom>
          <a:noFill/>
          <a:ln>
            <a:noFill/>
          </a:ln>
          <a:extLst/>
        </p:spPr>
      </p:pic>
      <p:pic>
        <p:nvPicPr>
          <p:cNvPr id="7" name="Picture 5" descr="D:\frida25814\facultad\2015\imagenes para ppt\x3.jpg"/>
          <p:cNvPicPr/>
          <p:nvPr/>
        </p:nvPicPr>
        <p:blipFill>
          <a:blip r:embed="rId3">
            <a:extLst>
              <a:ext uri="{28A0092B-C50C-407E-A947-70E740481C1C}">
                <a14:useLocalDpi xmlns:a14="http://schemas.microsoft.com/office/drawing/2010/main" val="0"/>
              </a:ext>
            </a:extLst>
          </a:blip>
          <a:srcRect b="20428"/>
          <a:stretch>
            <a:fillRect/>
          </a:stretch>
        </p:blipFill>
        <p:spPr bwMode="auto">
          <a:xfrm>
            <a:off x="7524328" y="100153"/>
            <a:ext cx="1326481" cy="1008112"/>
          </a:xfrm>
          <a:prstGeom prst="rect">
            <a:avLst/>
          </a:prstGeom>
          <a:noFill/>
          <a:ln>
            <a:noFill/>
          </a:ln>
          <a:extLst/>
        </p:spPr>
      </p:pic>
    </p:spTree>
    <p:extLst>
      <p:ext uri="{BB962C8B-B14F-4D97-AF65-F5344CB8AC3E}">
        <p14:creationId xmlns:p14="http://schemas.microsoft.com/office/powerpoint/2010/main" val="15174437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p:nvPr/>
        </p:nvPicPr>
        <p:blipFill>
          <a:blip r:embed="rId2">
            <a:extLst>
              <a:ext uri="{28A0092B-C50C-407E-A947-70E740481C1C}">
                <a14:useLocalDpi xmlns:a14="http://schemas.microsoft.com/office/drawing/2010/main" val="0"/>
              </a:ext>
            </a:extLst>
          </a:blip>
          <a:stretch>
            <a:fillRect/>
          </a:stretch>
        </p:blipFill>
        <p:spPr>
          <a:xfrm>
            <a:off x="909754" y="2420888"/>
            <a:ext cx="2036204" cy="1766314"/>
          </a:xfrm>
          <a:prstGeom prst="rect">
            <a:avLst/>
          </a:prstGeom>
        </p:spPr>
      </p:pic>
      <p:pic>
        <p:nvPicPr>
          <p:cNvPr id="11" name="Imagen 10" descr="D:\Imagenes mias\1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01707">
            <a:off x="6402880" y="4729713"/>
            <a:ext cx="2226348" cy="1530239"/>
          </a:xfrm>
          <a:prstGeom prst="rect">
            <a:avLst/>
          </a:prstGeom>
          <a:noFill/>
          <a:ln>
            <a:noFill/>
          </a:ln>
        </p:spPr>
      </p:pic>
      <p:sp>
        <p:nvSpPr>
          <p:cNvPr id="2050" name="Rectangle 2"/>
          <p:cNvSpPr>
            <a:spLocks noGrp="1" noChangeArrowheads="1"/>
          </p:cNvSpPr>
          <p:nvPr>
            <p:ph type="ctrTitle"/>
          </p:nvPr>
        </p:nvSpPr>
        <p:spPr>
          <a:xfrm>
            <a:off x="1752600" y="1821496"/>
            <a:ext cx="5791200" cy="1934529"/>
          </a:xfrm>
        </p:spPr>
        <p:txBody>
          <a:bodyPr/>
          <a:lstStyle/>
          <a:p>
            <a:pPr>
              <a:lnSpc>
                <a:spcPct val="150000"/>
              </a:lnSpc>
            </a:pPr>
            <a:r>
              <a:rPr lang="en-US" altLang="es-ES" sz="3200" dirty="0" smtClean="0">
                <a:solidFill>
                  <a:schemeClr val="tx2"/>
                </a:solidFill>
              </a:rPr>
              <a:t>OPTATIVA II</a:t>
            </a:r>
            <a:br>
              <a:rPr lang="en-US" altLang="es-ES" sz="3200" dirty="0" smtClean="0">
                <a:solidFill>
                  <a:schemeClr val="tx2"/>
                </a:solidFill>
              </a:rPr>
            </a:br>
            <a:r>
              <a:rPr lang="en-US" altLang="es-ES" sz="3200" dirty="0" smtClean="0">
                <a:solidFill>
                  <a:schemeClr val="tx2"/>
                </a:solidFill>
              </a:rPr>
              <a:t>MARKETING </a:t>
            </a:r>
            <a:endParaRPr lang="en-US" altLang="es-ES" sz="3200" dirty="0">
              <a:solidFill>
                <a:schemeClr val="tx2"/>
              </a:solidFill>
            </a:endParaRPr>
          </a:p>
        </p:txBody>
      </p:sp>
      <p:sp>
        <p:nvSpPr>
          <p:cNvPr id="2051" name="Rectangle 3"/>
          <p:cNvSpPr>
            <a:spLocks noGrp="1" noChangeArrowheads="1"/>
          </p:cNvSpPr>
          <p:nvPr>
            <p:ph type="subTitle" idx="1"/>
          </p:nvPr>
        </p:nvSpPr>
        <p:spPr>
          <a:xfrm>
            <a:off x="1987990" y="4845568"/>
            <a:ext cx="6563816" cy="457200"/>
          </a:xfrm>
        </p:spPr>
        <p:txBody>
          <a:bodyPr/>
          <a:lstStyle/>
          <a:p>
            <a:r>
              <a:rPr lang="en-US" altLang="es-ES" dirty="0">
                <a:solidFill>
                  <a:schemeClr val="tx2"/>
                </a:solidFill>
              </a:rPr>
              <a:t>MSc. Beatriz </a:t>
            </a:r>
            <a:r>
              <a:rPr lang="es-ES" altLang="es-ES" dirty="0">
                <a:solidFill>
                  <a:schemeClr val="tx2"/>
                </a:solidFill>
              </a:rPr>
              <a:t>Fernández</a:t>
            </a:r>
            <a:r>
              <a:rPr lang="en-US" altLang="es-ES" dirty="0">
                <a:solidFill>
                  <a:schemeClr val="tx2"/>
                </a:solidFill>
              </a:rPr>
              <a:t> Pérez</a:t>
            </a:r>
          </a:p>
        </p:txBody>
      </p:sp>
      <p:sp>
        <p:nvSpPr>
          <p:cNvPr id="2" name="Rectángulo 1"/>
          <p:cNvSpPr/>
          <p:nvPr/>
        </p:nvSpPr>
        <p:spPr>
          <a:xfrm>
            <a:off x="3995936" y="5517232"/>
            <a:ext cx="172819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2</a:t>
            </a:r>
            <a:r>
              <a:rPr lang="es-ES" b="1" dirty="0" smtClean="0">
                <a:solidFill>
                  <a:schemeClr val="tx2"/>
                </a:solidFill>
              </a:rPr>
              <a:t>CURSO: 2026/2027</a:t>
            </a:r>
            <a:endParaRPr lang="es-ES" b="1" dirty="0"/>
          </a:p>
        </p:txBody>
      </p:sp>
      <p:sp>
        <p:nvSpPr>
          <p:cNvPr id="7" name="Rectangle 3"/>
          <p:cNvSpPr txBox="1">
            <a:spLocks noChangeArrowheads="1"/>
          </p:cNvSpPr>
          <p:nvPr/>
        </p:nvSpPr>
        <p:spPr bwMode="gray">
          <a:xfrm>
            <a:off x="1758427" y="4290412"/>
            <a:ext cx="65638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chemeClr val="hlink"/>
              </a:buClr>
              <a:buFont typeface="Wingdings" panose="05000000000000000000" pitchFamily="2" charset="2"/>
              <a:buNone/>
              <a:defRPr sz="1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ES" dirty="0" smtClean="0">
                <a:solidFill>
                  <a:schemeClr val="tx2"/>
                </a:solidFill>
              </a:rPr>
              <a:t>PROGRAMA CICLO CORTO AUDITORÍA</a:t>
            </a:r>
            <a:endParaRPr lang="en-US" altLang="es-ES" dirty="0">
              <a:solidFill>
                <a:schemeClr val="tx2"/>
              </a:solidFill>
            </a:endParaRPr>
          </a:p>
        </p:txBody>
      </p:sp>
      <p:pic>
        <p:nvPicPr>
          <p:cNvPr id="8" name="Imagen 7" descr="D:\Imagenes mias\12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81706">
            <a:off x="724403" y="591094"/>
            <a:ext cx="1955600" cy="1449797"/>
          </a:xfrm>
          <a:prstGeom prst="rect">
            <a:avLst/>
          </a:prstGeom>
          <a:noFill/>
          <a:ln>
            <a:noFill/>
          </a:ln>
        </p:spPr>
      </p:pic>
      <p:pic>
        <p:nvPicPr>
          <p:cNvPr id="9" name="Picture 11" descr="D:\frida25814\facultad\2015\imagenes para ppt\pla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944420">
            <a:off x="6353092" y="2629233"/>
            <a:ext cx="2197996" cy="1612981"/>
          </a:xfrm>
          <a:prstGeom prst="rect">
            <a:avLst/>
          </a:prstGeom>
          <a:noFill/>
          <a:ln>
            <a:noFill/>
          </a:ln>
          <a:extLst/>
        </p:spPr>
      </p:pic>
      <p:pic>
        <p:nvPicPr>
          <p:cNvPr id="10" name="Imagen 9" descr="D:\Imagenes mias\M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1296952">
            <a:off x="776756" y="4721773"/>
            <a:ext cx="2410386" cy="1588941"/>
          </a:xfrm>
          <a:prstGeom prst="rect">
            <a:avLst/>
          </a:prstGeom>
          <a:noFill/>
          <a:ln>
            <a:noFill/>
          </a:ln>
        </p:spPr>
      </p:pic>
      <p:sp>
        <p:nvSpPr>
          <p:cNvPr id="12" name="4 CuadroTexto"/>
          <p:cNvSpPr txBox="1"/>
          <p:nvPr/>
        </p:nvSpPr>
        <p:spPr bwMode="auto">
          <a:xfrm>
            <a:off x="2683132" y="523211"/>
            <a:ext cx="5868674" cy="1200329"/>
          </a:xfrm>
          <a:prstGeom prst="rect">
            <a:avLst/>
          </a:prstGeom>
          <a:noFill/>
          <a:ln>
            <a:noFill/>
          </a:ln>
          <a:effectLst/>
          <a:extLst/>
        </p:spPr>
        <p:txBody>
          <a:bodyPr wrap="square" rtlCol="0">
            <a:spAutoFit/>
          </a:bodyPr>
          <a:lstStyle/>
          <a:p>
            <a:pPr algn="ctr">
              <a:spcBef>
                <a:spcPct val="50000"/>
              </a:spcBef>
            </a:pPr>
            <a:r>
              <a:rPr lang="es-ES" sz="2400" b="1" dirty="0">
                <a:ln w="0"/>
                <a:solidFill>
                  <a:schemeClr val="tx2"/>
                </a:solidFill>
                <a:latin typeface="Arial" panose="020B0604020202020204" pitchFamily="34" charset="0"/>
                <a:cs typeface="Arial" panose="020B0604020202020204" pitchFamily="34" charset="0"/>
              </a:rPr>
              <a:t>FACULTAD DE </a:t>
            </a:r>
            <a:r>
              <a:rPr lang="es-ES" sz="2400" b="1" dirty="0" smtClean="0">
                <a:ln w="0"/>
                <a:solidFill>
                  <a:schemeClr val="tx2"/>
                </a:solidFill>
                <a:latin typeface="Arial" panose="020B0604020202020204" pitchFamily="34" charset="0"/>
                <a:cs typeface="Arial" panose="020B0604020202020204" pitchFamily="34" charset="0"/>
              </a:rPr>
              <a:t>CIENCIAS AGROPECUARIAS, TÉCNICAS Y ECONÓMICAS</a:t>
            </a:r>
            <a:endParaRPr lang="es-ES" sz="2400" b="1" dirty="0">
              <a:ln w="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6317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cdb2004119gl</Template>
  <TotalTime>2293</TotalTime>
  <Words>3950</Words>
  <Application>Microsoft Office PowerPoint</Application>
  <PresentationFormat>Presentación en pantalla (4:3)</PresentationFormat>
  <Paragraphs>331</Paragraphs>
  <Slides>49</Slides>
  <Notes>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49</vt:i4>
      </vt:variant>
    </vt:vector>
  </HeadingPairs>
  <TitlesOfParts>
    <vt:vector size="56" baseType="lpstr">
      <vt:lpstr>Arial</vt:lpstr>
      <vt:lpstr>Bookman Old Style</vt:lpstr>
      <vt:lpstr>Calibri</vt:lpstr>
      <vt:lpstr>Times New Roman</vt:lpstr>
      <vt:lpstr>Verdana</vt:lpstr>
      <vt:lpstr>Wingdings</vt:lpstr>
      <vt:lpstr>sample</vt:lpstr>
      <vt:lpstr>OPTATIVA II MARKETING </vt:lpstr>
      <vt:lpstr>Presentación de PowerPoint</vt:lpstr>
      <vt:lpstr>CONFERENCIA No. 3</vt:lpstr>
      <vt:lpstr>Objetivos</vt:lpstr>
      <vt:lpstr>Mezcla de marketing: ¿ Qué incluye cada variable?</vt:lpstr>
      <vt:lpstr>Marketing mix</vt:lpstr>
      <vt:lpstr>Producto. Definición</vt:lpstr>
      <vt:lpstr>Servicio. Definición</vt:lpstr>
      <vt:lpstr>Producto</vt:lpstr>
      <vt:lpstr>Calidad </vt:lpstr>
      <vt:lpstr>Atributos</vt:lpstr>
      <vt:lpstr> Atributos  del producto </vt:lpstr>
      <vt:lpstr>Niveles del producto</vt:lpstr>
      <vt:lpstr>Niveles del producto</vt:lpstr>
      <vt:lpstr>Los productos y servicios se dividen en 2 grandes categorías: productos de consumo, y productos de negocios o industriales</vt:lpstr>
      <vt:lpstr>Línea y gama de productos</vt:lpstr>
      <vt:lpstr> Línea y gama de productos. (Ejemplo) </vt:lpstr>
      <vt:lpstr> Línea y gama de productos. (Ejemplo) </vt:lpstr>
      <vt:lpstr> Línea y gama de productos. (Ejemplo) </vt:lpstr>
      <vt:lpstr>Ciclo de vida de un producto</vt:lpstr>
      <vt:lpstr>Ciclo de vida de un producto</vt:lpstr>
      <vt:lpstr>Ciclo de vida de un producto</vt:lpstr>
      <vt:lpstr>Ciclo de vida de un producto</vt:lpstr>
      <vt:lpstr>Ciclo de vida de un producto</vt:lpstr>
      <vt:lpstr>Ciclo de vida de un producto</vt:lpstr>
      <vt:lpstr>Ciclo de vida e indicadores económicos </vt:lpstr>
      <vt:lpstr>Características de cada etapa</vt:lpstr>
      <vt:lpstr> El proceso de adopción de un nuevo producto </vt:lpstr>
      <vt:lpstr>Freno al desarrollo de los NP</vt:lpstr>
      <vt:lpstr>Empaque, envase y embalaje </vt:lpstr>
      <vt:lpstr>Funciones del empaque, envase y embalaje </vt:lpstr>
      <vt:lpstr>Marca y branding</vt:lpstr>
      <vt:lpstr>Marca y branding</vt:lpstr>
      <vt:lpstr>Estrategias de marca </vt:lpstr>
      <vt:lpstr>Etiqueta </vt:lpstr>
      <vt:lpstr>Etiqueta </vt:lpstr>
      <vt:lpstr>Etiqueta </vt:lpstr>
      <vt:lpstr>Etiqueta. Ejemplo </vt:lpstr>
      <vt:lpstr>Etiqueta. </vt:lpstr>
      <vt:lpstr> Código de barras </vt:lpstr>
      <vt:lpstr>Bibliografía Básica</vt:lpstr>
      <vt:lpstr>Presentación de PowerPoint</vt:lpstr>
      <vt:lpstr>Presentación de PowerPoint</vt:lpstr>
      <vt:lpstr>Presentación de PowerPoint</vt:lpstr>
      <vt:lpstr>Preguntas de comprobación </vt:lpstr>
      <vt:lpstr>Estudio Independiente </vt:lpstr>
      <vt:lpstr>Motivación próxima clase:</vt:lpstr>
      <vt:lpstr>Presentación de PowerPoint</vt:lpstr>
      <vt:lpstr>OPTATIVA II MARKETING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FINANCIERA OPERATIVA</dc:title>
  <dc:creator>Pavilion dv7</dc:creator>
  <cp:lastModifiedBy>Beatriz Fernandez</cp:lastModifiedBy>
  <cp:revision>203</cp:revision>
  <dcterms:created xsi:type="dcterms:W3CDTF">2019-11-05T13:28:43Z</dcterms:created>
  <dcterms:modified xsi:type="dcterms:W3CDTF">2026-09-18T04:47:36Z</dcterms:modified>
</cp:coreProperties>
</file>