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6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401" autoAdjust="0"/>
  </p:normalViewPr>
  <p:slideViewPr>
    <p:cSldViewPr snapToGrid="0">
      <p:cViewPr varScale="1">
        <p:scale>
          <a:sx n="36" d="100"/>
          <a:sy n="36" d="100"/>
        </p:scale>
        <p:origin x="125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rtl="0"/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-- 1. Clientes de Madrid SELECT * FROM clientes WHERE ciudad = 'Madrid'; -- 2. Nombres y edades de clientes &gt; 30, ordenados por edad SELECT nombre, edad FROM clientes WHERE edad &gt; 30 ORDER BY edad DESC; -- 3. Clientes no de Barcelona SELECT nombre FROM clientes WHERE ciudad &lt;&gt; 'Barcelona';</a:t>
            </a:r>
            <a:endParaRPr lang="es-ES" sz="1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D8EE9-D6B7-43F5-BF2E-8AB6264571D7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2941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-- 1. Empleados con salario entre 30000 y 50000 que sean Analistas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</a:t>
            </a:r>
            <a:r>
              <a:rPr lang="es-ES" dirty="0" smtClean="0"/>
              <a:t> nombre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s-ES" dirty="0" smtClean="0"/>
              <a:t> salario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s-ES" dirty="0" smtClean="0"/>
              <a:t> cargo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s-ES" dirty="0" smtClean="0"/>
              <a:t> empleados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es-ES" dirty="0" smtClean="0"/>
              <a:t> salario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30000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50000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es-ES" dirty="0" smtClean="0"/>
              <a:t> cargo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'Analista';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-- 2. Empleados que no son Gerentes ni Directores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</a:t>
            </a:r>
            <a:r>
              <a:rPr lang="es-ES" dirty="0" smtClean="0"/>
              <a:t> nombre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s-ES" dirty="0" smtClean="0"/>
              <a:t> cargo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s-ES" dirty="0" smtClean="0"/>
              <a:t> empleados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es-ES" dirty="0" smtClean="0"/>
              <a:t> cargo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('Gerente',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'Director');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-- 3. Empleados con salario &gt; 40000, ordenados por nombre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</a:t>
            </a:r>
            <a:r>
              <a:rPr lang="es-ES" dirty="0" smtClean="0"/>
              <a:t> nombre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s-ES" dirty="0" smtClean="0"/>
              <a:t> salario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es-ES" dirty="0" smtClean="0"/>
              <a:t> empleados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es-ES" dirty="0" smtClean="0"/>
              <a:t> salario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40000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ORDER</a:t>
            </a:r>
            <a:r>
              <a:rPr lang="es-ES" dirty="0" smtClean="0"/>
              <a:t>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es-ES" dirty="0" smtClean="0"/>
              <a:t> nombre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ASC;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D8EE9-D6B7-43F5-BF2E-8AB6264571D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000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19/sep.2025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</a:t>
            </a:r>
            <a:r>
              <a:rPr lang="es-ES" b="1" dirty="0"/>
              <a:t>Base de Datos 2</a:t>
            </a:r>
            <a:r>
              <a:rPr lang="es-ES" dirty="0"/>
              <a:t/>
            </a: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228821" y="1853945"/>
            <a:ext cx="119631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2: </a:t>
            </a:r>
            <a:r>
              <a:rPr lang="es-ES" sz="32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Creación de consultas en el lenguaje SQL - Parte 1</a:t>
            </a:r>
          </a:p>
          <a:p>
            <a:pPr algn="ctr"/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pPr lvl="2"/>
            <a:r>
              <a:rPr lang="es-ES" sz="2800" dirty="0" smtClean="0"/>
              <a:t>Introducción </a:t>
            </a:r>
            <a:r>
              <a:rPr lang="es-ES" sz="2800" dirty="0"/>
              <a:t>a la sentencia SELECT y su sintaxis. </a:t>
            </a:r>
            <a:endParaRPr lang="es-ES" sz="2400" dirty="0"/>
          </a:p>
          <a:p>
            <a:pPr lvl="2"/>
            <a:r>
              <a:rPr lang="es-ES" sz="2800" dirty="0"/>
              <a:t>Cláusulas: FROM, WHERE, ORDER BY. </a:t>
            </a:r>
            <a:endParaRPr lang="es-ES" sz="2400" dirty="0"/>
          </a:p>
          <a:p>
            <a:pPr lvl="2"/>
            <a:r>
              <a:rPr lang="es-ES" sz="2800" dirty="0"/>
              <a:t>Selección de filas y columnas. </a:t>
            </a:r>
            <a:endParaRPr lang="es-ES" sz="2400" dirty="0"/>
          </a:p>
          <a:p>
            <a:pPr lvl="2"/>
            <a:r>
              <a:rPr lang="es-ES" sz="2800" dirty="0"/>
              <a:t>Condiciones de búsqueda: operadores lógicos y de comparación. </a:t>
            </a:r>
            <a:endParaRPr lang="es-ES" sz="2400" dirty="0"/>
          </a:p>
          <a:p>
            <a:pPr lvl="2"/>
            <a:r>
              <a:rPr lang="es-ES" sz="2800" dirty="0"/>
              <a:t>Ordenamiento de datos (ASC, DESC). 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92574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Introducción a la sentencia SELECT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72178"/>
          </a:xfrm>
        </p:spPr>
        <p:txBody>
          <a:bodyPr>
            <a:noAutofit/>
          </a:bodyPr>
          <a:lstStyle/>
          <a:p>
            <a:pPr lvl="1"/>
            <a:r>
              <a:rPr lang="es-ES" sz="2400" dirty="0"/>
              <a:t>Definición</a:t>
            </a:r>
            <a:r>
              <a:rPr lang="es-ES" sz="2400" dirty="0"/>
              <a:t>: SELECT es la sentencia principal para consultar datos en una base de datos relacional. </a:t>
            </a:r>
          </a:p>
          <a:p>
            <a:pPr lvl="1"/>
            <a:r>
              <a:rPr lang="es-ES" sz="2400" dirty="0"/>
              <a:t>Estructura básica: </a:t>
            </a:r>
            <a:endParaRPr lang="es-ES" sz="2400" dirty="0"/>
          </a:p>
          <a:p>
            <a:pPr lvl="1"/>
            <a:r>
              <a:rPr lang="es-ES" sz="2400" dirty="0" err="1"/>
              <a:t>sql</a:t>
            </a:r>
            <a:endParaRPr lang="es-ES" sz="2400" dirty="0"/>
          </a:p>
          <a:p>
            <a:pPr marL="324000" lvl="1" indent="0">
              <a:buNone/>
            </a:pPr>
            <a:r>
              <a:rPr lang="en-US" sz="2400" dirty="0"/>
              <a:t>SELECT columna1, columna2, ... </a:t>
            </a:r>
          </a:p>
          <a:p>
            <a:pPr marL="324000" lvl="1" indent="0">
              <a:buNone/>
            </a:pPr>
            <a:r>
              <a:rPr lang="en-US" sz="2400" dirty="0"/>
              <a:t>FROM </a:t>
            </a:r>
            <a:r>
              <a:rPr lang="en-US" sz="2400" dirty="0" err="1"/>
              <a:t>tabla</a:t>
            </a:r>
            <a:r>
              <a:rPr lang="en-US" sz="2400" dirty="0"/>
              <a:t> </a:t>
            </a:r>
          </a:p>
          <a:p>
            <a:pPr marL="324000" lvl="1" indent="0">
              <a:buNone/>
            </a:pPr>
            <a:r>
              <a:rPr lang="en-US" sz="2400" dirty="0"/>
              <a:t>[WHERE </a:t>
            </a:r>
            <a:r>
              <a:rPr lang="en-US" sz="2400" dirty="0" err="1"/>
              <a:t>condición</a:t>
            </a:r>
            <a:r>
              <a:rPr lang="en-US" sz="2400" dirty="0"/>
              <a:t>] </a:t>
            </a:r>
          </a:p>
          <a:p>
            <a:pPr marL="324000" lvl="1" indent="0">
              <a:buNone/>
            </a:pPr>
            <a:r>
              <a:rPr lang="en-US" sz="2400" dirty="0"/>
              <a:t>[ORDER BY </a:t>
            </a:r>
            <a:r>
              <a:rPr lang="en-US" sz="2400" dirty="0" err="1"/>
              <a:t>columna</a:t>
            </a:r>
            <a:r>
              <a:rPr lang="en-US" sz="2400" dirty="0"/>
              <a:t> [ASC|DESC</a:t>
            </a:r>
            <a:r>
              <a:rPr lang="en-US" sz="2400" dirty="0" smtClean="0"/>
              <a:t>]];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96349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Propósito: Recuperar datos específicos de una o más tablas.  </a:t>
            </a:r>
          </a:p>
          <a:p>
            <a:r>
              <a:rPr lang="es-ES" sz="3200" dirty="0"/>
              <a:t>Ejemplo simple: </a:t>
            </a:r>
          </a:p>
          <a:p>
            <a:r>
              <a:rPr lang="es-ES" sz="3200" dirty="0" err="1" smtClean="0"/>
              <a:t>sql</a:t>
            </a:r>
            <a:endParaRPr lang="es-ES" sz="3200" dirty="0"/>
          </a:p>
          <a:p>
            <a:r>
              <a:rPr lang="es-ES" sz="3200" dirty="0"/>
              <a:t>SELECT nombre, edad FROM clientes;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5818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Cláusula </a:t>
            </a:r>
            <a:r>
              <a:rPr lang="es-ES" dirty="0"/>
              <a:t>FROM: Selección de la Fuente de Datos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sz="3200" dirty="0" smtClean="0"/>
              <a:t>Función</a:t>
            </a:r>
            <a:r>
              <a:rPr lang="es-ES" sz="3200" dirty="0"/>
              <a:t>: Especifica la tabla o tablas de donde se extraen los datos. </a:t>
            </a:r>
          </a:p>
          <a:p>
            <a:pPr lvl="1"/>
            <a:r>
              <a:rPr lang="es-ES" sz="3200" dirty="0"/>
              <a:t>Sintaxis: </a:t>
            </a:r>
          </a:p>
          <a:p>
            <a:r>
              <a:rPr lang="es-ES" sz="3600" dirty="0" err="1"/>
              <a:t>sql</a:t>
            </a:r>
            <a:endParaRPr lang="es-ES" sz="3600" dirty="0"/>
          </a:p>
          <a:p>
            <a:r>
              <a:rPr lang="es-ES" sz="3600" dirty="0" smtClean="0"/>
              <a:t>FROM </a:t>
            </a:r>
            <a:r>
              <a:rPr lang="es-ES" sz="3600" dirty="0" err="1"/>
              <a:t>nombre_tabla</a:t>
            </a:r>
            <a:r>
              <a:rPr lang="es-ES" sz="36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732246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Cláusula </a:t>
            </a:r>
            <a:r>
              <a:rPr lang="es-ES" dirty="0"/>
              <a:t>WHERE: Filtrado de Datos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72178"/>
          </a:xfrm>
        </p:spPr>
        <p:txBody>
          <a:bodyPr>
            <a:noAutofit/>
          </a:bodyPr>
          <a:lstStyle/>
          <a:p>
            <a:pPr lvl="1"/>
            <a:r>
              <a:rPr lang="es-ES" sz="2400" dirty="0" smtClean="0"/>
              <a:t>Función</a:t>
            </a:r>
            <a:r>
              <a:rPr lang="es-ES" sz="2400" dirty="0"/>
              <a:t>: Permite filtrar filas según condiciones específicas. </a:t>
            </a:r>
          </a:p>
          <a:p>
            <a:pPr lvl="1"/>
            <a:r>
              <a:rPr lang="es-ES" sz="2400" dirty="0"/>
              <a:t>Sintaxis: </a:t>
            </a:r>
          </a:p>
          <a:p>
            <a:r>
              <a:rPr lang="es-ES" sz="2800" dirty="0"/>
              <a:t>WHERE condición</a:t>
            </a:r>
            <a:r>
              <a:rPr lang="es-ES" sz="2800" dirty="0" smtClean="0"/>
              <a:t>;</a:t>
            </a:r>
          </a:p>
          <a:p>
            <a:r>
              <a:rPr lang="es-ES" sz="2800" dirty="0"/>
              <a:t>Operadores de comparación: =, &lt;&gt;, &gt;, &lt;, &gt;=, &lt;=.  </a:t>
            </a:r>
          </a:p>
          <a:p>
            <a:r>
              <a:rPr lang="es-ES" sz="2800" dirty="0"/>
              <a:t>Operadores lógicos: AND, OR, NOT.  </a:t>
            </a:r>
          </a:p>
          <a:p>
            <a:r>
              <a:rPr lang="es-ES" sz="2800" dirty="0"/>
              <a:t>Ejemplo:  </a:t>
            </a:r>
          </a:p>
          <a:p>
            <a:r>
              <a:rPr lang="es-ES" sz="2800" dirty="0" err="1" smtClean="0"/>
              <a:t>sql</a:t>
            </a:r>
            <a:endParaRPr lang="es-ES" sz="2800" dirty="0"/>
          </a:p>
          <a:p>
            <a:r>
              <a:rPr lang="es-ES" sz="2800" dirty="0"/>
              <a:t>SELECT nombre, salario FROM empleados WHERE salario &gt; 50000</a:t>
            </a:r>
            <a:r>
              <a:rPr lang="es-ES" sz="2800" dirty="0" smtClean="0"/>
              <a:t>;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804825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Cláusula ORDER BY: Ordenamiento de Resultados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 smtClean="0"/>
              <a:t>Función</a:t>
            </a:r>
            <a:r>
              <a:rPr lang="es-ES" sz="2400" dirty="0"/>
              <a:t>: Ordena los resultados de una consulta según una o más columnas.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Sintaxis: </a:t>
            </a:r>
            <a:endParaRPr lang="es-ES" sz="2400" dirty="0" smtClean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 err="1" smtClean="0"/>
              <a:t>sql</a:t>
            </a:r>
            <a:endParaRPr lang="es-ES" sz="2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ORDER BY columna [ASC|DESC</a:t>
            </a:r>
            <a:r>
              <a:rPr lang="es-ES" sz="2800" dirty="0" smtClean="0"/>
              <a:t>];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Opciones:  ASC: Ascendente (por defecto).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DESC: Descendente.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smtClean="0"/>
              <a:t>Ejemplo</a:t>
            </a:r>
            <a:r>
              <a:rPr lang="es-ES" sz="2800" dirty="0"/>
              <a:t>:  </a:t>
            </a:r>
            <a:endParaRPr lang="es-ES" sz="28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err="1" smtClean="0"/>
              <a:t>Sql</a:t>
            </a:r>
            <a:endParaRPr lang="es-ES" sz="28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SELECT </a:t>
            </a:r>
            <a:r>
              <a:rPr lang="en-US" sz="2800" dirty="0" err="1"/>
              <a:t>nombre</a:t>
            </a:r>
            <a:r>
              <a:rPr lang="en-US" sz="2800" dirty="0"/>
              <a:t>, </a:t>
            </a:r>
            <a:r>
              <a:rPr lang="en-US" sz="2800" dirty="0" err="1"/>
              <a:t>edad</a:t>
            </a:r>
            <a:r>
              <a:rPr lang="en-US" sz="2800" dirty="0"/>
              <a:t> FROM </a:t>
            </a:r>
            <a:r>
              <a:rPr lang="en-US" sz="2800" dirty="0" err="1"/>
              <a:t>clientes</a:t>
            </a:r>
            <a:r>
              <a:rPr lang="en-US" sz="2800" dirty="0"/>
              <a:t> ORDER BY </a:t>
            </a:r>
            <a:r>
              <a:rPr lang="en-US" sz="2800" dirty="0" err="1"/>
              <a:t>edad</a:t>
            </a:r>
            <a:r>
              <a:rPr lang="en-US" sz="2800" dirty="0"/>
              <a:t> DESC</a:t>
            </a:r>
            <a:r>
              <a:rPr lang="en-US" sz="2800" dirty="0" smtClean="0"/>
              <a:t>;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46709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Condiciones de búsqueda y operadores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Condiciones </a:t>
            </a:r>
            <a:r>
              <a:rPr lang="es-ES" dirty="0"/>
              <a:t>de Búsqueda Avanzadas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s-ES" sz="3200" dirty="0" smtClean="0"/>
              <a:t>Operadores </a:t>
            </a:r>
            <a:r>
              <a:rPr lang="es-ES" sz="3200" dirty="0"/>
              <a:t>de comparación: </a:t>
            </a:r>
          </a:p>
          <a:p>
            <a:pPr lvl="2"/>
            <a:r>
              <a:rPr lang="es-ES" sz="4400" dirty="0"/>
              <a:t>Ejemplo: </a:t>
            </a:r>
            <a:r>
              <a:rPr lang="es-ES" sz="2800" dirty="0"/>
              <a:t>salario &gt;= 30000 AND salario &lt;= 60000</a:t>
            </a:r>
            <a:r>
              <a:rPr lang="es-ES" sz="4400" dirty="0"/>
              <a:t>.</a:t>
            </a:r>
          </a:p>
          <a:p>
            <a:pPr lvl="1"/>
            <a:r>
              <a:rPr lang="es-ES" sz="3200" dirty="0"/>
              <a:t>Operadores lógicos: </a:t>
            </a:r>
          </a:p>
          <a:p>
            <a:pPr lvl="2"/>
            <a:r>
              <a:rPr lang="es-ES" sz="2800" dirty="0"/>
              <a:t>AND: Ambas condiciones deben ser verdaderas. </a:t>
            </a:r>
          </a:p>
          <a:p>
            <a:pPr lvl="2"/>
            <a:r>
              <a:rPr lang="es-ES" sz="2800" dirty="0"/>
              <a:t>OR: Al menos una condición debe ser verdadera. </a:t>
            </a:r>
          </a:p>
          <a:p>
            <a:pPr lvl="2"/>
            <a:r>
              <a:rPr lang="es-ES" sz="2800" dirty="0"/>
              <a:t>NOT: Niega una condición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53289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combinado: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800" dirty="0" err="1" smtClean="0"/>
              <a:t>sql</a:t>
            </a:r>
            <a:endParaRPr lang="es-ES" sz="2800" dirty="0"/>
          </a:p>
          <a:p>
            <a:r>
              <a:rPr lang="es-ES" sz="2800" dirty="0" smtClean="0"/>
              <a:t>SELECT </a:t>
            </a:r>
            <a:r>
              <a:rPr lang="es-ES" sz="2800" dirty="0"/>
              <a:t>nombre, cargo FROM empleados </a:t>
            </a:r>
          </a:p>
          <a:p>
            <a:r>
              <a:rPr lang="es-ES" sz="2800" dirty="0"/>
              <a:t>WHERE cargo = 'Analista' AND salario &gt; 40000</a:t>
            </a:r>
            <a:r>
              <a:rPr lang="es-ES" sz="2800" dirty="0" smtClean="0"/>
              <a:t>;</a:t>
            </a:r>
          </a:p>
          <a:p>
            <a:pPr marL="0" indent="0">
              <a:buNone/>
            </a:pPr>
            <a:r>
              <a:rPr lang="es-ES" sz="2800" dirty="0"/>
              <a:t>Tablas de verdad: </a:t>
            </a:r>
            <a:endParaRPr lang="es-ES" sz="2800" dirty="0" smtClean="0"/>
          </a:p>
          <a:p>
            <a:pPr marL="0" indent="0">
              <a:buNone/>
            </a:pPr>
            <a:r>
              <a:rPr lang="es-ES" sz="2800" dirty="0" smtClean="0"/>
              <a:t>AND</a:t>
            </a:r>
            <a:r>
              <a:rPr lang="es-ES" sz="2800" dirty="0"/>
              <a:t>: Verdadero si ambas condiciones lo son. </a:t>
            </a:r>
          </a:p>
          <a:p>
            <a:pPr marL="0" indent="0">
              <a:buNone/>
            </a:pPr>
            <a:r>
              <a:rPr lang="es-ES" sz="2800" dirty="0"/>
              <a:t>OR: Verdadero si al menos una condición lo es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07263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 práctica Título: Preparación para Ejercicios Prácticos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72178"/>
          </a:xfrm>
        </p:spPr>
        <p:txBody>
          <a:bodyPr>
            <a:noAutofit/>
          </a:bodyPr>
          <a:lstStyle/>
          <a:p>
            <a:r>
              <a:rPr lang="es-ES" sz="1600" dirty="0" smtClean="0"/>
              <a:t> </a:t>
            </a:r>
            <a:r>
              <a:rPr lang="es-ES" sz="2000" dirty="0" smtClean="0"/>
              <a:t>Metodología</a:t>
            </a:r>
            <a:r>
              <a:rPr lang="es-ES" sz="2000" dirty="0"/>
              <a:t>: </a:t>
            </a:r>
          </a:p>
          <a:p>
            <a:pPr lvl="2"/>
            <a:r>
              <a:rPr lang="es-ES" sz="1800" dirty="0"/>
              <a:t>Planificación: Diseñar en papel la consulta, identificando columnas, condiciones y ordenamiento. </a:t>
            </a:r>
          </a:p>
          <a:p>
            <a:pPr lvl="2"/>
            <a:r>
              <a:rPr lang="es-ES" sz="1800" dirty="0"/>
              <a:t>Implementación: Escribir y ejecutar la consulta en un SGBD (ej. </a:t>
            </a:r>
            <a:r>
              <a:rPr lang="es-ES" sz="1800" dirty="0" err="1"/>
              <a:t>MySQL</a:t>
            </a:r>
            <a:r>
              <a:rPr lang="es-ES" sz="1800" dirty="0"/>
              <a:t>, </a:t>
            </a:r>
            <a:r>
              <a:rPr lang="es-ES" sz="1800" dirty="0" err="1"/>
              <a:t>PostgreSQL</a:t>
            </a:r>
            <a:r>
              <a:rPr lang="es-ES" sz="1800" dirty="0"/>
              <a:t>). </a:t>
            </a:r>
          </a:p>
          <a:p>
            <a:pPr lvl="2"/>
            <a:r>
              <a:rPr lang="es-ES" sz="1800" dirty="0"/>
              <a:t>Validación: Comprobar que los resultados sean correctos.</a:t>
            </a:r>
          </a:p>
          <a:p>
            <a:pPr lvl="1"/>
            <a:r>
              <a:rPr lang="es-ES" sz="2000" dirty="0"/>
              <a:t>Herramientas necesarias: </a:t>
            </a:r>
          </a:p>
          <a:p>
            <a:pPr lvl="2"/>
            <a:r>
              <a:rPr lang="es-ES" sz="1800" dirty="0"/>
              <a:t>SGBD instalado (</a:t>
            </a:r>
            <a:r>
              <a:rPr lang="es-ES" sz="1800" dirty="0" err="1"/>
              <a:t>MySQL</a:t>
            </a:r>
            <a:r>
              <a:rPr lang="es-ES" sz="1800" dirty="0"/>
              <a:t> </a:t>
            </a:r>
            <a:r>
              <a:rPr lang="es-ES" sz="1800" dirty="0" err="1"/>
              <a:t>Workbench</a:t>
            </a:r>
            <a:r>
              <a:rPr lang="es-ES" sz="1800" dirty="0"/>
              <a:t>, </a:t>
            </a:r>
            <a:r>
              <a:rPr lang="es-ES" sz="1800" dirty="0" err="1"/>
              <a:t>pgAdmin</a:t>
            </a:r>
            <a:r>
              <a:rPr lang="es-ES" sz="1800" dirty="0"/>
              <a:t>, etc.). </a:t>
            </a:r>
          </a:p>
          <a:p>
            <a:pPr lvl="2"/>
            <a:r>
              <a:rPr lang="es-ES" sz="1800" dirty="0"/>
              <a:t>Base de datos de prueba (ej. tabla "Clientes" o "Empleados").</a:t>
            </a:r>
          </a:p>
          <a:p>
            <a:pPr lvl="1"/>
            <a:r>
              <a:rPr lang="es-ES" sz="2000" dirty="0"/>
              <a:t>Instrucciones: </a:t>
            </a:r>
          </a:p>
          <a:p>
            <a:pPr lvl="2"/>
            <a:r>
              <a:rPr lang="es-ES" sz="1800" dirty="0"/>
              <a:t>Leer el enunciado del problema cuidadosamente. </a:t>
            </a:r>
          </a:p>
          <a:p>
            <a:pPr lvl="2"/>
            <a:r>
              <a:rPr lang="es-ES" sz="1800" dirty="0"/>
              <a:t>Identificar qué datos se necesitan (columnas, condiciones). </a:t>
            </a:r>
          </a:p>
          <a:p>
            <a:pPr lvl="2"/>
            <a:r>
              <a:rPr lang="es-ES" sz="1800" dirty="0"/>
              <a:t>Planificar la consulta antes de ejecutarla</a:t>
            </a:r>
            <a:r>
              <a:rPr lang="es-ES" sz="1800" dirty="0" smtClean="0"/>
              <a:t>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315447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Ejercicio práctico 1 - Consultas simples Título: Ejercicio 1: Creación de Consultas Simples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75485"/>
          </a:xfrm>
        </p:spPr>
        <p:txBody>
          <a:bodyPr>
            <a:noAutofit/>
          </a:bodyPr>
          <a:lstStyle/>
          <a:p>
            <a:r>
              <a:rPr lang="es-ES" sz="2000" dirty="0" smtClean="0"/>
              <a:t>Enunciado</a:t>
            </a:r>
            <a:r>
              <a:rPr lang="es-ES" sz="2000" dirty="0"/>
              <a:t>: </a:t>
            </a:r>
          </a:p>
          <a:p>
            <a:pPr lvl="2"/>
            <a:r>
              <a:rPr lang="es-ES" sz="1800" dirty="0"/>
              <a:t>Dado un tabla "Clientes" con los campos: id (numérico), nombre (texto), edad (numérico), ciudad (texto). </a:t>
            </a:r>
          </a:p>
          <a:p>
            <a:pPr lvl="2"/>
            <a:r>
              <a:rPr lang="es-ES" sz="1800" dirty="0"/>
              <a:t>Escribe consultas SQL para: </a:t>
            </a:r>
          </a:p>
          <a:p>
            <a:pPr lvl="3"/>
            <a:r>
              <a:rPr lang="es-ES" sz="1600" dirty="0"/>
              <a:t>Seleccionar todos los clientes de la ciudad "Madrid". </a:t>
            </a:r>
          </a:p>
          <a:p>
            <a:pPr lvl="3"/>
            <a:r>
              <a:rPr lang="es-ES" sz="1600" dirty="0"/>
              <a:t>Mostrar los nombres y edades de los clientes mayores de 30 años, ordenados por edad de forma descendente. </a:t>
            </a:r>
          </a:p>
          <a:p>
            <a:pPr lvl="3"/>
            <a:r>
              <a:rPr lang="es-ES" sz="1600" dirty="0"/>
              <a:t>Mostrar los nombres de clientes cuya ciudad no sea "Barcelona".</a:t>
            </a:r>
          </a:p>
          <a:p>
            <a:pPr lvl="1"/>
            <a:r>
              <a:rPr lang="es-ES" sz="2000" dirty="0"/>
              <a:t>Tarea: </a:t>
            </a:r>
          </a:p>
          <a:p>
            <a:pPr lvl="2"/>
            <a:r>
              <a:rPr lang="es-ES" sz="1800" dirty="0"/>
              <a:t>Planificar las consultas en papel, especificando columnas, condiciones y ordenamiento. </a:t>
            </a:r>
          </a:p>
          <a:p>
            <a:pPr lvl="2"/>
            <a:r>
              <a:rPr lang="es-ES" sz="1800" dirty="0"/>
              <a:t>Escribir las consultas SQL. </a:t>
            </a:r>
          </a:p>
          <a:p>
            <a:pPr lvl="2"/>
            <a:r>
              <a:rPr lang="es-ES" sz="1800" dirty="0"/>
              <a:t>Ejecutarlas en un SGBD y validar los resultados</a:t>
            </a:r>
            <a:r>
              <a:rPr lang="es-ES" sz="1800" dirty="0" smtClean="0"/>
              <a:t>.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92428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Diapositiva 9: Ejercicio práctico 2 - Uso de operadores lógicos Título: Ejercicio 2: Consultas con Operadores Lógicos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62834"/>
          </a:xfrm>
        </p:spPr>
        <p:txBody>
          <a:bodyPr>
            <a:noAutofit/>
          </a:bodyPr>
          <a:lstStyle/>
          <a:p>
            <a:pPr lvl="1"/>
            <a:r>
              <a:rPr lang="es-ES" sz="2400" dirty="0" smtClean="0"/>
              <a:t>Enunciado</a:t>
            </a:r>
            <a:r>
              <a:rPr lang="es-ES" sz="2400" dirty="0"/>
              <a:t>: </a:t>
            </a:r>
          </a:p>
          <a:p>
            <a:pPr lvl="2"/>
            <a:r>
              <a:rPr lang="es-ES" sz="2000" dirty="0"/>
              <a:t>Usando la tabla "Empleados" con campos: id (numérico), nombre (texto), salario (decimal), cargo (texto). </a:t>
            </a:r>
          </a:p>
          <a:p>
            <a:pPr lvl="2"/>
            <a:r>
              <a:rPr lang="es-ES" sz="2000" dirty="0"/>
              <a:t>Escribe consultas SQL para: </a:t>
            </a:r>
          </a:p>
          <a:p>
            <a:pPr lvl="3"/>
            <a:r>
              <a:rPr lang="es-ES" sz="1800" dirty="0"/>
              <a:t>Seleccionar empleados con salario entre 30000 y 50000 que sean "Analistas". </a:t>
            </a:r>
          </a:p>
          <a:p>
            <a:pPr lvl="3"/>
            <a:r>
              <a:rPr lang="es-ES" sz="1800" dirty="0"/>
              <a:t>Mostrar empleados que no sean "Gerentes" ni "Directores". </a:t>
            </a:r>
          </a:p>
          <a:p>
            <a:pPr lvl="3"/>
            <a:r>
              <a:rPr lang="es-ES" sz="1800" dirty="0"/>
              <a:t>Mostrar empleados con salario mayor a 40000, ordenados por nombre ascendente.</a:t>
            </a:r>
          </a:p>
          <a:p>
            <a:pPr lvl="1"/>
            <a:r>
              <a:rPr lang="es-ES" sz="2400" dirty="0"/>
              <a:t>Tarea: </a:t>
            </a:r>
          </a:p>
          <a:p>
            <a:pPr lvl="2"/>
            <a:r>
              <a:rPr lang="es-ES" sz="2000" dirty="0"/>
              <a:t>Diseñar las consultas en papel. </a:t>
            </a:r>
          </a:p>
          <a:p>
            <a:pPr lvl="2"/>
            <a:r>
              <a:rPr lang="es-ES" sz="2000" dirty="0"/>
              <a:t>Implementarlas en un SGBD. </a:t>
            </a:r>
          </a:p>
          <a:p>
            <a:pPr lvl="2"/>
            <a:r>
              <a:rPr lang="es-ES" sz="2000" dirty="0"/>
              <a:t>Validar los resultados</a:t>
            </a:r>
            <a:r>
              <a:rPr lang="es-ES" sz="2000" dirty="0" smtClean="0"/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806954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Cierre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Se </a:t>
            </a:r>
            <a:r>
              <a:rPr lang="es-ES" sz="3200" dirty="0"/>
              <a:t>aprendió la sintaxis básica de la sentencia SELECT.  </a:t>
            </a:r>
          </a:p>
          <a:p>
            <a:r>
              <a:rPr lang="es-ES" sz="3200" dirty="0"/>
              <a:t>Uso de cláusulas FROM, WHERE y ORDER BY.  </a:t>
            </a:r>
          </a:p>
          <a:p>
            <a:r>
              <a:rPr lang="es-ES" sz="3200" dirty="0"/>
              <a:t>Aplicación de operadores lógicos y de comparación en consultas.  </a:t>
            </a:r>
          </a:p>
          <a:p>
            <a:r>
              <a:rPr lang="es-ES" sz="3200" dirty="0"/>
              <a:t>Importancia de la planificación previa para consultas efectivas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001303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Cierre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 smtClean="0"/>
              <a:t>Habilidades </a:t>
            </a:r>
            <a:r>
              <a:rPr lang="es-ES" sz="3200" dirty="0"/>
              <a:t>desarrolladas: </a:t>
            </a:r>
            <a:endParaRPr lang="es-ES" sz="3200" dirty="0" smtClean="0"/>
          </a:p>
          <a:p>
            <a:r>
              <a:rPr lang="es-ES" sz="3200" dirty="0" smtClean="0"/>
              <a:t> </a:t>
            </a:r>
            <a:r>
              <a:rPr lang="es-ES" sz="3200" dirty="0"/>
              <a:t>Creación de consultas simples en SQL.  </a:t>
            </a:r>
          </a:p>
          <a:p>
            <a:r>
              <a:rPr lang="es-ES" sz="3200" dirty="0"/>
              <a:t>Filtrado y ordenamiento de datos.  </a:t>
            </a:r>
          </a:p>
          <a:p>
            <a:r>
              <a:rPr lang="es-ES" sz="3200" dirty="0"/>
              <a:t>Validación de resultados en un SGBD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85126262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317</TotalTime>
  <Words>915</Words>
  <Application>Microsoft Office PowerPoint</Application>
  <PresentationFormat>Panorámica</PresentationFormat>
  <Paragraphs>112</Paragraphs>
  <Slides>14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Wingdings 2</vt:lpstr>
      <vt:lpstr>Dividendo</vt:lpstr>
      <vt:lpstr>ASIGNATURA: Base de Datos 2 </vt:lpstr>
      <vt:lpstr>Sumario </vt:lpstr>
      <vt:lpstr>Introducción a la sentencia SELECT </vt:lpstr>
      <vt:lpstr>Presentación de PowerPoint</vt:lpstr>
      <vt:lpstr>Cláusula FROM: Selección de la Fuente de Datos </vt:lpstr>
      <vt:lpstr>Cláusula WHERE: Filtrado de Datos </vt:lpstr>
      <vt:lpstr>Cláusula ORDER BY: Ordenamiento de Resultados </vt:lpstr>
      <vt:lpstr>Condiciones de búsqueda y operadores  Condiciones de Búsqueda Avanzadas </vt:lpstr>
      <vt:lpstr>Ejemplo combinado: </vt:lpstr>
      <vt:lpstr>Metodología práctica Título: Preparación para Ejercicios Prácticos</vt:lpstr>
      <vt:lpstr>Ejercicio práctico 1 - Consultas simples Título: Ejercicio 1: Creación de Consultas Simples </vt:lpstr>
      <vt:lpstr>Diapositiva 9: Ejercicio práctico 2 - Uso de operadores lógicos Título: Ejercicio 2: Consultas con Operadores Lógicos </vt:lpstr>
      <vt:lpstr>Cierre </vt:lpstr>
      <vt:lpstr>Cierre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41</cp:revision>
  <dcterms:created xsi:type="dcterms:W3CDTF">2025-09-05T22:17:33Z</dcterms:created>
  <dcterms:modified xsi:type="dcterms:W3CDTF">2025-09-20T00:53:19Z</dcterms:modified>
</cp:coreProperties>
</file>