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sldIdLst>
    <p:sldId id="270" r:id="rId2"/>
    <p:sldId id="257" r:id="rId3"/>
    <p:sldId id="258" r:id="rId4"/>
    <p:sldId id="259" r:id="rId5"/>
    <p:sldId id="260" r:id="rId6"/>
    <p:sldId id="279" r:id="rId7"/>
    <p:sldId id="261" r:id="rId8"/>
    <p:sldId id="262" r:id="rId9"/>
    <p:sldId id="271" r:id="rId10"/>
    <p:sldId id="263" r:id="rId11"/>
    <p:sldId id="264" r:id="rId12"/>
    <p:sldId id="265" r:id="rId13"/>
    <p:sldId id="267" r:id="rId14"/>
    <p:sldId id="266" r:id="rId15"/>
    <p:sldId id="268" r:id="rId16"/>
    <p:sldId id="269" r:id="rId17"/>
    <p:sldId id="272" r:id="rId18"/>
    <p:sldId id="273" r:id="rId19"/>
    <p:sldId id="280" r:id="rId20"/>
    <p:sldId id="281" r:id="rId21"/>
    <p:sldId id="282" r:id="rId22"/>
    <p:sldId id="283" r:id="rId23"/>
    <p:sldId id="284" r:id="rId24"/>
    <p:sldId id="274" r:id="rId25"/>
    <p:sldId id="275" r:id="rId26"/>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35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19" name="18 Marcador de pie de página"/>
          <p:cNvSpPr>
            <a:spLocks noGrp="1"/>
          </p:cNvSpPr>
          <p:nvPr>
            <p:ph type="ftr" sz="quarter" idx="11"/>
          </p:nvPr>
        </p:nvSpPr>
        <p:spPr/>
        <p:txBody>
          <a:bodyPr/>
          <a:lstStyle/>
          <a:p>
            <a:endParaRPr lang="es-ES_tradnl"/>
          </a:p>
        </p:txBody>
      </p:sp>
      <p:sp>
        <p:nvSpPr>
          <p:cNvPr id="27" name="2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8" name="7 Marcador de pie de página"/>
          <p:cNvSpPr>
            <a:spLocks noGrp="1"/>
          </p:cNvSpPr>
          <p:nvPr>
            <p:ph type="ftr" sz="quarter" idx="11"/>
          </p:nvPr>
        </p:nvSpPr>
        <p:spPr/>
        <p:txBody>
          <a:bodyPr/>
          <a:lstStyle/>
          <a:p>
            <a:endParaRPr lang="es-ES_tradnl"/>
          </a:p>
        </p:txBody>
      </p:sp>
      <p:sp>
        <p:nvSpPr>
          <p:cNvPr id="9" name="8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4" name="3 Marcador de pie de página"/>
          <p:cNvSpPr>
            <a:spLocks noGrp="1"/>
          </p:cNvSpPr>
          <p:nvPr>
            <p:ph type="ftr" sz="quarter" idx="11"/>
          </p:nvPr>
        </p:nvSpPr>
        <p:spPr/>
        <p:txBody>
          <a:bodyPr/>
          <a:lstStyle/>
          <a:p>
            <a:endParaRPr lang="es-ES_tradnl"/>
          </a:p>
        </p:txBody>
      </p:sp>
      <p:sp>
        <p:nvSpPr>
          <p:cNvPr id="5" name="4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3" name="2 Marcador de pie de página"/>
          <p:cNvSpPr>
            <a:spLocks noGrp="1"/>
          </p:cNvSpPr>
          <p:nvPr>
            <p:ph type="ftr" sz="quarter" idx="11"/>
          </p:nvPr>
        </p:nvSpPr>
        <p:spPr/>
        <p:txBody>
          <a:bodyPr/>
          <a:lstStyle/>
          <a:p>
            <a:endParaRPr lang="es-ES_tradnl"/>
          </a:p>
        </p:txBody>
      </p:sp>
      <p:sp>
        <p:nvSpPr>
          <p:cNvPr id="4" name="3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6" name="5 Marcador de pie de página"/>
          <p:cNvSpPr>
            <a:spLocks noGrp="1"/>
          </p:cNvSpPr>
          <p:nvPr>
            <p:ph type="ftr" sz="quarter" idx="11"/>
          </p:nvPr>
        </p:nvSpPr>
        <p:spPr/>
        <p:txBody>
          <a:bodyPr/>
          <a:lstStyle/>
          <a:p>
            <a:endParaRPr lang="es-ES_tradnl"/>
          </a:p>
        </p:txBody>
      </p:sp>
      <p:sp>
        <p:nvSpPr>
          <p:cNvPr id="7" name="6 Marcador de número de diapositiva"/>
          <p:cNvSpPr>
            <a:spLocks noGrp="1"/>
          </p:cNvSpPr>
          <p:nvPr>
            <p:ph type="sldNum" sz="quarter" idx="12"/>
          </p:nvPr>
        </p:nvSpPr>
        <p:spPr>
          <a:xfrm>
            <a:off x="8077200" y="6356350"/>
            <a:ext cx="609600" cy="365125"/>
          </a:xfrm>
        </p:spPr>
        <p:txBody>
          <a:bodyPr/>
          <a:lstStyle/>
          <a:p>
            <a:fld id="{3310C475-7E41-41A4-B353-7C6C9ED82F49}" type="slidenum">
              <a:rPr lang="es-ES_tradnl" smtClean="0"/>
              <a:t>‹Nº›</a:t>
            </a:fld>
            <a:endParaRPr lang="es-ES_tradnl"/>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F38CD1D0-97A0-47CF-AF48-92728C90FE2D}" type="datetimeFigureOut">
              <a:rPr lang="es-ES_tradnl" smtClean="0"/>
              <a:t>04/10/2022</a:t>
            </a:fld>
            <a:endParaRPr lang="es-ES_tradnl"/>
          </a:p>
        </p:txBody>
      </p:sp>
      <p:sp>
        <p:nvSpPr>
          <p:cNvPr id="5" name="4 Marcador de pie de página"/>
          <p:cNvSpPr>
            <a:spLocks noGrp="1"/>
          </p:cNvSpPr>
          <p:nvPr>
            <p:ph type="ftr" sz="quarter" idx="11"/>
          </p:nvPr>
        </p:nvSpPr>
        <p:spPr/>
        <p:txBody>
          <a:bodyPr/>
          <a:lstStyle/>
          <a:p>
            <a:endParaRPr lang="es-ES_tradnl"/>
          </a:p>
        </p:txBody>
      </p:sp>
      <p:sp>
        <p:nvSpPr>
          <p:cNvPr id="6" name="5 Marcador de número de diapositiva"/>
          <p:cNvSpPr>
            <a:spLocks noGrp="1"/>
          </p:cNvSpPr>
          <p:nvPr>
            <p:ph type="sldNum" sz="quarter" idx="12"/>
          </p:nvPr>
        </p:nvSpPr>
        <p:spPr/>
        <p:txBody>
          <a:bodyPr/>
          <a:lstStyle/>
          <a:p>
            <a:fld id="{3310C475-7E41-41A4-B353-7C6C9ED82F49}" type="slidenum">
              <a:rPr lang="es-ES_tradnl" smtClean="0"/>
              <a:t>‹Nº›</a:t>
            </a:fld>
            <a:endParaRPr lang="es-ES_trad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38CD1D0-97A0-47CF-AF48-92728C90FE2D}" type="datetimeFigureOut">
              <a:rPr lang="es-ES_tradnl" smtClean="0"/>
              <a:t>04/10/2022</a:t>
            </a:fld>
            <a:endParaRPr lang="es-ES_tradnl"/>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ES_tradnl"/>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310C475-7E41-41A4-B353-7C6C9ED82F49}" type="slidenum">
              <a:rPr lang="es-ES_tradnl" smtClean="0"/>
              <a:t>‹Nº›</a:t>
            </a:fld>
            <a:endParaRPr lang="es-ES_tradnl"/>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251520" y="969116"/>
            <a:ext cx="8712968"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Tema # 1.</a:t>
            </a:r>
            <a:r>
              <a:rPr lang="es-ES_tradnl" sz="3200" dirty="0">
                <a:latin typeface="Arial" panose="020B0604020202020204" pitchFamily="34" charset="0"/>
                <a:cs typeface="Arial" panose="020B0604020202020204" pitchFamily="34" charset="0"/>
              </a:rPr>
              <a:t> </a:t>
            </a:r>
            <a:r>
              <a:rPr lang="es-ES_tradnl" sz="3200" b="1" dirty="0">
                <a:latin typeface="Arial" panose="020B0604020202020204" pitchFamily="34" charset="0"/>
                <a:cs typeface="Arial" panose="020B0604020202020204" pitchFamily="34" charset="0"/>
              </a:rPr>
              <a:t>Historia del Deporte en Cuba. Génesis y evolución</a:t>
            </a:r>
            <a:r>
              <a:rPr lang="es-ES_tradnl" sz="3200" b="1" dirty="0" smtClean="0">
                <a:latin typeface="Arial" panose="020B0604020202020204" pitchFamily="34" charset="0"/>
                <a:cs typeface="Arial" panose="020B0604020202020204" pitchFamily="34" charset="0"/>
              </a:rPr>
              <a:t>.</a:t>
            </a:r>
          </a:p>
          <a:p>
            <a:pPr algn="just"/>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“La mente ha de ser bien nutrida, pero se ha de ver y de dar, con el desarrollo del cuerpo, buena casa a la mente</a:t>
            </a:r>
            <a:r>
              <a:rPr lang="es-ES_tradnl" sz="3200" dirty="0" smtClean="0">
                <a:latin typeface="Arial" panose="020B0604020202020204" pitchFamily="34" charset="0"/>
                <a:cs typeface="Arial" panose="020B0604020202020204" pitchFamily="34" charset="0"/>
              </a:rPr>
              <a:t>” </a:t>
            </a:r>
          </a:p>
          <a:p>
            <a:pPr algn="just"/>
            <a:r>
              <a:rPr lang="es-ES_tradnl" sz="3200" dirty="0">
                <a:latin typeface="Arial" panose="020B0604020202020204" pitchFamily="34" charset="0"/>
                <a:cs typeface="Arial" panose="020B0604020202020204" pitchFamily="34" charset="0"/>
              </a:rPr>
              <a:t> </a:t>
            </a:r>
            <a:r>
              <a:rPr lang="es-ES_tradnl" sz="3200" dirty="0" smtClean="0">
                <a:latin typeface="Arial" panose="020B0604020202020204" pitchFamily="34" charset="0"/>
                <a:cs typeface="Arial" panose="020B0604020202020204" pitchFamily="34" charset="0"/>
              </a:rPr>
              <a:t>                                             José </a:t>
            </a:r>
            <a:r>
              <a:rPr lang="es-ES_tradnl" sz="3200" dirty="0">
                <a:latin typeface="Arial" panose="020B0604020202020204" pitchFamily="34" charset="0"/>
                <a:cs typeface="Arial" panose="020B0604020202020204" pitchFamily="34" charset="0"/>
              </a:rPr>
              <a:t>Martí Pérez</a:t>
            </a:r>
            <a:endParaRPr lang="es-ES" sz="3200" dirty="0">
              <a:latin typeface="Arial" panose="020B0604020202020204" pitchFamily="34" charset="0"/>
              <a:cs typeface="Arial" panose="020B0604020202020204" pitchFamily="34" charset="0"/>
            </a:endParaRPr>
          </a:p>
          <a:p>
            <a:pPr algn="just"/>
            <a:endParaRPr lang="es-ES" sz="3200" dirty="0">
              <a:latin typeface="Arial" panose="020B0604020202020204" pitchFamily="34" charset="0"/>
              <a:cs typeface="Arial" panose="020B0604020202020204" pitchFamily="34" charset="0"/>
            </a:endParaRPr>
          </a:p>
          <a:p>
            <a:pPr algn="just"/>
            <a:r>
              <a:rPr lang="es-ES_tradnl" sz="3200" b="1" dirty="0" smtClean="0">
                <a:latin typeface="Arial" panose="020B0604020202020204" pitchFamily="34" charset="0"/>
                <a:cs typeface="Arial" panose="020B0604020202020204" pitchFamily="34" charset="0"/>
              </a:rPr>
              <a:t>Sumario</a:t>
            </a:r>
            <a:r>
              <a:rPr lang="es-ES_tradnl" sz="3200" b="1" dirty="0">
                <a:latin typeface="Arial" panose="020B0604020202020204" pitchFamily="34" charset="0"/>
                <a:cs typeface="Arial" panose="020B0604020202020204" pitchFamily="34" charset="0"/>
              </a:rPr>
              <a:t>:</a:t>
            </a:r>
            <a:r>
              <a:rPr lang="es-ES_tradnl" sz="3200" dirty="0">
                <a:latin typeface="Arial" panose="020B0604020202020204" pitchFamily="34" charset="0"/>
                <a:cs typeface="Arial" panose="020B0604020202020204" pitchFamily="34" charset="0"/>
              </a:rPr>
              <a:t> José Martí en la esfera de la cultura física y sus valiosos legados al deporte.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179512" y="764704"/>
            <a:ext cx="8784976"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Nuestro héroe nacional fue un gran propulsor de la educación física, los deportes y la recreación. No puede considerarse al maestro como el prototipo del atleta, que, aunque su constitución física era parecida al tipo promedio del criollo de la época, nunca llegó a pesar más de 130 a140 libras. Era muy parecido, en su delgadez y estatura media, a muchos tabaqueros emigrados a Tampa y Cayo Hueso, que tanto lo amaron y que contribuyeron a manos llenas a la causa de la Revolución.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188640"/>
            <a:ext cx="9144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“La mente ha de ser bien nutrida, pero se ha de ver, de dar, con el desarrollo del cuerpo, buena casa a la mente.”</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“Los niños, sobre todo, es preciso robustecer el cuerpo a medida que se les robustece el espíritu”.</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“Nada fortalece tanto como el ejercicio de la fuerza”.</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“La escuela y el hogar son las dos formidables cárceles del hombre. Es necesario, abrir la puerta por donde el aire sano entre”.</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“La esgrima aumenta y ordena las facultades del hombre”</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969114"/>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N</a:t>
            </a:r>
            <a:r>
              <a:rPr lang="es-ES_tradnl" sz="3200" dirty="0" smtClean="0">
                <a:latin typeface="Arial" panose="020B0604020202020204" pitchFamily="34" charset="0"/>
                <a:cs typeface="Arial" panose="020B0604020202020204" pitchFamily="34" charset="0"/>
              </a:rPr>
              <a:t>unca </a:t>
            </a:r>
            <a:r>
              <a:rPr lang="es-ES_tradnl" sz="3200" dirty="0">
                <a:latin typeface="Arial" panose="020B0604020202020204" pitchFamily="34" charset="0"/>
                <a:cs typeface="Arial" panose="020B0604020202020204" pitchFamily="34" charset="0"/>
              </a:rPr>
              <a:t>se le conocieron aficiones deportivas hasta la edad 27 años (1880, cuando llega a los EE.UU.), después de un exilio forzado q lo lleva a España, México, Guatemala, amén de Cuba.</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Es en los EE.UU. cuando comienza a contemplar el deporte con pupila avizora y mano crítica y acerada, consecuente con su punto de vista de que la educación popular debía ser eminentemente naturalista y utilitaria, el Maestro era partidario de la Cultura Física.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107504" y="476672"/>
            <a:ext cx="892899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Una muestra exacta de la interpretación y sentido que daba Martí a la educación física es el proyecto de incluir en su labor literaria escritos que trataban de las particularidades y beneficios de los ejercicios físicos. Existe uno que pensaba titular “Libro de Lectura”, en el cual incluiría capítulos de esta índole: ¿Cómo se conserva la salud del cuerpo? Y “El influjo de los hábitos sobre la mente “, lo que nos ratifica su preocupación por el papel de la educación física y el deporte en la educación de la niñez y la juventud.</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86063" y="980728"/>
            <a:ext cx="8929718" cy="3046988"/>
          </a:xfrm>
          <a:prstGeom prst="rect">
            <a:avLst/>
          </a:prstGeom>
        </p:spPr>
        <p:txBody>
          <a:bodyPr wrap="square">
            <a:spAutoFit/>
          </a:bodyPr>
          <a:lstStyle/>
          <a:p>
            <a:pPr algn="just"/>
            <a:r>
              <a:rPr lang="es-ES_tradnl" sz="3200" dirty="0">
                <a:latin typeface="Arial" panose="020B0604020202020204" pitchFamily="34" charset="0"/>
                <a:cs typeface="Arial" panose="020B0604020202020204" pitchFamily="34" charset="0"/>
              </a:rPr>
              <a:t>Veamos lo que expresa en “La Edad de Oro”, pág.340</a:t>
            </a:r>
            <a:r>
              <a:rPr lang="es-ES_tradnl" sz="3200" dirty="0" smtClean="0">
                <a:latin typeface="Arial" panose="020B0604020202020204" pitchFamily="34" charset="0"/>
                <a:cs typeface="Arial" panose="020B0604020202020204" pitchFamily="34" charset="0"/>
              </a:rPr>
              <a:t>:</a:t>
            </a:r>
          </a:p>
          <a:p>
            <a:pPr algn="just"/>
            <a:endParaRPr lang="es-ES_tradnl" sz="3200" dirty="0">
              <a:latin typeface="Arial" panose="020B0604020202020204" pitchFamily="34" charset="0"/>
              <a:cs typeface="Arial" panose="020B0604020202020204" pitchFamily="34" charset="0"/>
            </a:endParaRPr>
          </a:p>
          <a:p>
            <a:pPr algn="just"/>
            <a:r>
              <a:rPr lang="es-ES_tradnl" sz="3200" dirty="0" smtClean="0">
                <a:latin typeface="Arial" panose="020B0604020202020204" pitchFamily="34" charset="0"/>
                <a:cs typeface="Arial" panose="020B0604020202020204" pitchFamily="34" charset="0"/>
              </a:rPr>
              <a:t> </a:t>
            </a:r>
            <a:r>
              <a:rPr lang="es-ES_tradnl" sz="3200" dirty="0">
                <a:latin typeface="Arial" panose="020B0604020202020204" pitchFamily="34" charset="0"/>
                <a:cs typeface="Arial" panose="020B0604020202020204" pitchFamily="34" charset="0"/>
              </a:rPr>
              <a:t>“Los pueblos, lo mismo que los niños, necesitan de tiempo en tiempo algo así como correr mucho, reírse y dar gritos y saltos”.</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658168"/>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Leamos con atención lo que escribía Martí en el tabloide “América”, en marzo de 1883, y no dudemos en ubicarlo en el frontispicio de los que antaño hablaron de masividad deportiva y, hoy cien años después, debemos de volver a releer para encontrar la verdadera esencia del concepto masividad: </a:t>
            </a:r>
            <a:endParaRPr lang="es-ES_tradnl" sz="3200" dirty="0" smtClean="0">
              <a:latin typeface="Arial" panose="020B0604020202020204" pitchFamily="34" charset="0"/>
              <a:cs typeface="Arial" panose="020B0604020202020204" pitchFamily="34" charset="0"/>
            </a:endParaRPr>
          </a:p>
          <a:p>
            <a:pPr algn="just"/>
            <a:endParaRPr lang="es-ES_tradnl" sz="3200" dirty="0">
              <a:latin typeface="Arial" panose="020B0604020202020204" pitchFamily="34" charset="0"/>
              <a:cs typeface="Arial" panose="020B0604020202020204" pitchFamily="34" charset="0"/>
            </a:endParaRPr>
          </a:p>
          <a:p>
            <a:pPr algn="just"/>
            <a:r>
              <a:rPr lang="es-ES_tradnl" sz="3200" dirty="0" smtClean="0">
                <a:latin typeface="Arial" panose="020B0604020202020204" pitchFamily="34" charset="0"/>
                <a:cs typeface="Arial" panose="020B0604020202020204" pitchFamily="34" charset="0"/>
              </a:rPr>
              <a:t>“</a:t>
            </a:r>
            <a:r>
              <a:rPr lang="es-ES_tradnl" sz="3200" dirty="0">
                <a:latin typeface="Arial" panose="020B0604020202020204" pitchFamily="34" charset="0"/>
                <a:cs typeface="Arial" panose="020B0604020202020204" pitchFamily="34" charset="0"/>
              </a:rPr>
              <a:t>En estos tiempos de ansiedad de espíritu, urge fortalecer el cuerpo que ha de mantenerlo”.</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14736" y="548680"/>
            <a:ext cx="9144000"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dirty="0" smtClean="0">
                <a:latin typeface="Arial" panose="020B0604020202020204" pitchFamily="34" charset="0"/>
                <a:cs typeface="Arial" panose="020B0604020202020204" pitchFamily="34" charset="0"/>
              </a:rPr>
              <a:t>“En </a:t>
            </a:r>
            <a:r>
              <a:rPr lang="es-ES_tradnl" sz="2800" dirty="0">
                <a:latin typeface="Arial" panose="020B0604020202020204" pitchFamily="34" charset="0"/>
                <a:cs typeface="Arial" panose="020B0604020202020204" pitchFamily="34" charset="0"/>
              </a:rPr>
              <a:t>las ciudades, sobre todo donde el aire es pesado y miasmático, el trabajo excesivo, el placer violento y las causas de fatiga grandes se necesita asegurar a los órganos del cuerpo, que todas estas causas empobrecen y lastiman, habitación holgada en un sistema muscular bien desenvuelto, nivelar el ejercicio de todas las facultades para que no ponga en riesgo la vida el ejercicio excesivo de una sola y templar con un sistema saludable de circulación de la sangre, y con la contribución de la fuerza en el empleo de todos los órganos de cuerpo, el peligro de que toda ella se acumule, con el mucho pensar, en el cerebro, y con el mucho sentir en el corazón y den la muerte…”  </a:t>
            </a:r>
            <a:endParaRPr lang="es-ES" sz="2800" dirty="0">
              <a:latin typeface="Arial" panose="020B0604020202020204" pitchFamily="34" charset="0"/>
              <a:cs typeface="Arial" panose="020B0604020202020204" pitchFamily="34" charset="0"/>
            </a:endParaRPr>
          </a:p>
          <a:p>
            <a:pPr algn="just"/>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0" y="98048"/>
            <a:ext cx="8824048"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José Martí nos habló, igualmente, hace cien años, de la imperiosa necesidad de crear gimnasios caseros, domésticos, idea que hoy redescubrimos en la lucha contra la obesidad y el sedentarismo.</a:t>
            </a:r>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En la Edad de Oro encontramos numerosas citas del Maestro en relación con los juegos infantiles, los que recomienda deben aprovecharse en su necesidad biológica como medio pedagógico. Iniciados en la edad greco-romana, resurgen con la creación del Kindergarten, institución que elogia por su función educativa.</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404322"/>
            <a:ext cx="9144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es-ES_tradnl" sz="3200" dirty="0">
                <a:latin typeface="Arial" panose="020B0604020202020204" pitchFamily="34" charset="0"/>
                <a:cs typeface="Arial" panose="020B0604020202020204" pitchFamily="34" charset="0"/>
              </a:rPr>
              <a:t>Martí fue, por encima de todo, un profundo veedor y denunciante de las lacras, corrupciones y mixtificaciones del deporte sano por el profesionalismo, en los Estados Unidos de América. Nadie como él fustigó el mecanismo mercantil que enturbiaba, y sigue hoy enturbiando el deporte norteamericano. Y nada menos que lo hizo desde las páginas de periódicos y revistas burguesas de América Latina que les encomendaban expresamente el envío de trabajos especiales (sus Famosas Crónicas) sobre eventos deportivos importantes.</a:t>
            </a:r>
            <a:endParaRPr kumimoji="0" lang="es-ES_tradnl" sz="32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107504" y="284599"/>
            <a:ext cx="8928992"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b="1" dirty="0">
                <a:latin typeface="Arial" panose="020B0604020202020204" pitchFamily="34" charset="0"/>
                <a:cs typeface="Arial" panose="020B0604020202020204" pitchFamily="34" charset="0"/>
              </a:rPr>
              <a:t>”Con más dificultad se abre paso al espíritu por entre las brumas húmedas de este mes de marzo, que lo espantan y contristan y lo invitan , no a salir de si, sino a reentrar en sí que aquella con que, en este instante mismo, apretados los codos a ambos costados, cerrados los puños, jadeante la faz y llagados los pies, tajan el aire en una carrera los “caminadores” que en torneos por dinero, comparten con sus hazañas repugnantes en faz marmórea, y sus ojos salidos de las órbitas, la admiración de un público enfermizo que ha aprendido a mirar sin dolor las lastimaduras de los pies y las del alma. </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285720" y="764900"/>
            <a:ext cx="857256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…caminan de día, caminan de noche, caminan sin tregua. La gente entra en el hipódromo de Madison a oleadas, no para el trance de adelanto de los hombres a un estado mental o moral sumo, sino para ver y vitorear al trance de retroceso del hombre bruto</a:t>
            </a:r>
            <a:r>
              <a:rPr lang="es-ES_tradnl" sz="3200" b="1" dirty="0" smtClean="0">
                <a:latin typeface="Arial" panose="020B0604020202020204" pitchFamily="34" charset="0"/>
                <a:cs typeface="Arial" panose="020B0604020202020204" pitchFamily="34" charset="0"/>
              </a:rPr>
              <a:t>”.</a:t>
            </a:r>
          </a:p>
          <a:p>
            <a:pPr algn="just"/>
            <a:endParaRPr lang="es-ES_tradnl" sz="3200" b="1" dirty="0" smtClean="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P</a:t>
            </a:r>
            <a:r>
              <a:rPr lang="es-ES_tradnl" sz="3200" dirty="0" smtClean="0">
                <a:latin typeface="Arial" panose="020B0604020202020204" pitchFamily="34" charset="0"/>
                <a:cs typeface="Arial" panose="020B0604020202020204" pitchFamily="34" charset="0"/>
              </a:rPr>
              <a:t>ublicados </a:t>
            </a:r>
            <a:r>
              <a:rPr lang="es-ES_tradnl" sz="3200" dirty="0">
                <a:latin typeface="Arial" panose="020B0604020202020204" pitchFamily="34" charset="0"/>
                <a:cs typeface="Arial" panose="020B0604020202020204" pitchFamily="34" charset="0"/>
              </a:rPr>
              <a:t>en el diario caraqueño “Opinión Nacional”, con fecha 22-3-1881.</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179512" y="980728"/>
            <a:ext cx="875077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“Vuela la pluma, como ala, cuando ha de narrar cosas grandiosas; y va pesadamente, como ahora, cuando ha de dar cuenta de cosas brutales, vacías de hermosuras y de noblezas. La pluma debiera ser inmaculada como las vírgenes. Se retuerce como esclava, se alza del papel como prófuga y desmaya en las manos que la sustentan, como si fuera culpa contar la culpa.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323528" y="764704"/>
            <a:ext cx="857256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Aquí los hombres se embisten como toros, apuestan a la fuerza de su testuz, se muerden y desgarran en la pelea y van cubiertos de sangre, despobladas las encías, magulladas las frentes, descarnados los nudos de las manos, bamboleando y cayendo, a recibir entre la turba que vocea y echa al aire los sombreros y se abalanza en su torno, y les aclama, el saco de monedas que acaban de ganar en el combate. </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285720" y="332884"/>
            <a:ext cx="8572528"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En tanto el competidor, rotas las vértebras, yace exánime en brazos de sus guardas, y manos de mujer tejen ramos de flores que van a perfumar la alcoba concurrida de los ruines rufianes</a:t>
            </a:r>
            <a:r>
              <a:rPr lang="es-ES_tradnl" sz="3200" b="1" dirty="0" smtClean="0">
                <a:latin typeface="Arial" panose="020B0604020202020204" pitchFamily="34" charset="0"/>
                <a:cs typeface="Arial" panose="020B0604020202020204" pitchFamily="34" charset="0"/>
              </a:rPr>
              <a:t>”.</a:t>
            </a:r>
          </a:p>
          <a:p>
            <a:pPr algn="just"/>
            <a:endParaRPr lang="es-ES" sz="3200"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Esta crónica fue escrita por Martí (1882) hace más de cien años. Fue una denuncia viril y descarnada contra el boxeo profesional. Sin embargo, la denuncia del Maestro se mantiene más vigente que nunca.</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251520" y="569005"/>
            <a:ext cx="889248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dirty="0">
                <a:latin typeface="Arial" panose="020B0604020202020204" pitchFamily="34" charset="0"/>
                <a:cs typeface="Arial" panose="020B0604020202020204" pitchFamily="34" charset="0"/>
              </a:rPr>
              <a:t>C</a:t>
            </a:r>
            <a:r>
              <a:rPr lang="es-ES_tradnl" sz="3200" dirty="0" smtClean="0">
                <a:latin typeface="Arial" panose="020B0604020202020204" pitchFamily="34" charset="0"/>
                <a:cs typeface="Arial" panose="020B0604020202020204" pitchFamily="34" charset="0"/>
              </a:rPr>
              <a:t>able </a:t>
            </a:r>
            <a:r>
              <a:rPr lang="es-ES_tradnl" sz="3200" dirty="0">
                <a:latin typeface="Arial" panose="020B0604020202020204" pitchFamily="34" charset="0"/>
                <a:cs typeface="Arial" panose="020B0604020202020204" pitchFamily="34" charset="0"/>
              </a:rPr>
              <a:t>de la agencia española EFE, de fecha 16 de noviembre de 1982: Nevada, EE.UU</a:t>
            </a:r>
            <a:r>
              <a:rPr lang="es-ES_tradnl" sz="3200" dirty="0" smtClean="0">
                <a:latin typeface="Arial" panose="020B0604020202020204" pitchFamily="34" charset="0"/>
                <a:cs typeface="Arial" panose="020B0604020202020204" pitchFamily="34" charset="0"/>
              </a:rPr>
              <a:t>.</a:t>
            </a:r>
          </a:p>
          <a:p>
            <a:pPr algn="just"/>
            <a:endParaRPr lang="es-ES_tradnl" sz="3200" dirty="0">
              <a:latin typeface="Arial" panose="020B0604020202020204" pitchFamily="34" charset="0"/>
              <a:cs typeface="Arial" panose="020B0604020202020204" pitchFamily="34" charset="0"/>
            </a:endParaRPr>
          </a:p>
          <a:p>
            <a:pPr algn="just"/>
            <a:r>
              <a:rPr lang="es-ES_tradnl" sz="3200" dirty="0" smtClean="0">
                <a:latin typeface="Arial" panose="020B0604020202020204" pitchFamily="34" charset="0"/>
                <a:cs typeface="Arial" panose="020B0604020202020204" pitchFamily="34" charset="0"/>
              </a:rPr>
              <a:t> </a:t>
            </a:r>
            <a:r>
              <a:rPr lang="es-ES_tradnl" sz="3200" b="1" dirty="0">
                <a:latin typeface="Arial" panose="020B0604020202020204" pitchFamily="34" charset="0"/>
                <a:cs typeface="Arial" panose="020B0604020202020204" pitchFamily="34" charset="0"/>
              </a:rPr>
              <a:t>“La muerte clínica del boxeador sudcoreano </a:t>
            </a:r>
            <a:r>
              <a:rPr lang="es-ES_tradnl" sz="3200" b="1" dirty="0" err="1">
                <a:latin typeface="Arial" panose="020B0604020202020204" pitchFamily="34" charset="0"/>
                <a:cs typeface="Arial" panose="020B0604020202020204" pitchFamily="34" charset="0"/>
              </a:rPr>
              <a:t>SuK</a:t>
            </a:r>
            <a:r>
              <a:rPr lang="es-ES_tradnl" sz="3200" b="1" dirty="0">
                <a:latin typeface="Arial" panose="020B0604020202020204" pitchFamily="34" charset="0"/>
                <a:cs typeface="Arial" panose="020B0604020202020204" pitchFamily="34" charset="0"/>
              </a:rPr>
              <a:t> </a:t>
            </a:r>
            <a:r>
              <a:rPr lang="es-ES_tradnl" sz="3200" b="1" dirty="0" err="1">
                <a:latin typeface="Arial" panose="020B0604020202020204" pitchFamily="34" charset="0"/>
                <a:cs typeface="Arial" panose="020B0604020202020204" pitchFamily="34" charset="0"/>
              </a:rPr>
              <a:t>Koo</a:t>
            </a:r>
            <a:r>
              <a:rPr lang="es-ES_tradnl" sz="3200" b="1" dirty="0">
                <a:latin typeface="Arial" panose="020B0604020202020204" pitchFamily="34" charset="0"/>
                <a:cs typeface="Arial" panose="020B0604020202020204" pitchFamily="34" charset="0"/>
              </a:rPr>
              <a:t> Kim, a manos del estadounidense </a:t>
            </a:r>
            <a:r>
              <a:rPr lang="es-ES_tradnl" sz="3200" b="1" dirty="0" err="1">
                <a:latin typeface="Arial" panose="020B0604020202020204" pitchFamily="34" charset="0"/>
                <a:cs typeface="Arial" panose="020B0604020202020204" pitchFamily="34" charset="0"/>
              </a:rPr>
              <a:t>Ray</a:t>
            </a:r>
            <a:r>
              <a:rPr lang="es-ES_tradnl" sz="3200" b="1" dirty="0">
                <a:latin typeface="Arial" panose="020B0604020202020204" pitchFamily="34" charset="0"/>
                <a:cs typeface="Arial" panose="020B0604020202020204" pitchFamily="34" charset="0"/>
              </a:rPr>
              <a:t> </a:t>
            </a:r>
            <a:r>
              <a:rPr lang="es-ES_tradnl" sz="3200" b="1" dirty="0" err="1">
                <a:latin typeface="Arial" panose="020B0604020202020204" pitchFamily="34" charset="0"/>
                <a:cs typeface="Arial" panose="020B0604020202020204" pitchFamily="34" charset="0"/>
              </a:rPr>
              <a:t>Mancini</a:t>
            </a:r>
            <a:r>
              <a:rPr lang="es-ES_tradnl" sz="3200" b="1" dirty="0">
                <a:latin typeface="Arial" panose="020B0604020202020204" pitchFamily="34" charset="0"/>
                <a:cs typeface="Arial" panose="020B0604020202020204" pitchFamily="34" charset="0"/>
              </a:rPr>
              <a:t>, en un combate por el título mundial de los ligeros, en Las Vegas, ha vuelto a desempolvar la polémica sobre la necesidad de abolir un deporte cuya esencia última consiste en conseguir la máxima destrucción del adversario”.</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0" y="650885"/>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400" dirty="0">
                <a:latin typeface="Arial" panose="020B0604020202020204" pitchFamily="34" charset="0"/>
                <a:cs typeface="Arial" panose="020B0604020202020204" pitchFamily="34" charset="0"/>
              </a:rPr>
              <a:t>Veamos esta obra magistral crónica deportiva martiana (O.C.T.9. página 253, Nueva York, febrero 17 de 1882</a:t>
            </a:r>
            <a:r>
              <a:rPr lang="es-ES_tradnl" sz="2400" dirty="0" smtClean="0">
                <a:latin typeface="Arial" panose="020B0604020202020204" pitchFamily="34" charset="0"/>
                <a:cs typeface="Arial" panose="020B0604020202020204" pitchFamily="34" charset="0"/>
              </a:rPr>
              <a:t>):</a:t>
            </a:r>
          </a:p>
          <a:p>
            <a:pPr algn="just"/>
            <a:endParaRPr lang="es-ES_tradnl" sz="2400" dirty="0" smtClean="0">
              <a:latin typeface="Arial" panose="020B0604020202020204" pitchFamily="34" charset="0"/>
              <a:cs typeface="Arial" panose="020B0604020202020204" pitchFamily="34" charset="0"/>
            </a:endParaRPr>
          </a:p>
          <a:p>
            <a:pPr algn="just"/>
            <a:r>
              <a:rPr lang="es-ES_tradnl" sz="2400" dirty="0" smtClean="0">
                <a:latin typeface="Arial" panose="020B0604020202020204" pitchFamily="34" charset="0"/>
                <a:cs typeface="Arial" panose="020B0604020202020204" pitchFamily="34" charset="0"/>
              </a:rPr>
              <a:t> </a:t>
            </a:r>
            <a:r>
              <a:rPr lang="es-ES_tradnl" sz="2400" b="1" dirty="0">
                <a:latin typeface="Arial" panose="020B0604020202020204" pitchFamily="34" charset="0"/>
                <a:cs typeface="Arial" panose="020B0604020202020204" pitchFamily="34" charset="0"/>
              </a:rPr>
              <a:t>“Ya en el lugar de la pelea, que fue la ciudad de </a:t>
            </a:r>
            <a:r>
              <a:rPr lang="es-ES_tradnl" sz="2400" b="1" dirty="0" err="1">
                <a:latin typeface="Arial" panose="020B0604020202020204" pitchFamily="34" charset="0"/>
                <a:cs typeface="Arial" panose="020B0604020202020204" pitchFamily="34" charset="0"/>
              </a:rPr>
              <a:t>Missisippi</a:t>
            </a:r>
            <a:r>
              <a:rPr lang="es-ES_tradnl" sz="2400" b="1" dirty="0">
                <a:latin typeface="Arial" panose="020B0604020202020204" pitchFamily="34" charset="0"/>
                <a:cs typeface="Arial" panose="020B0604020202020204" pitchFamily="34" charset="0"/>
              </a:rPr>
              <a:t>, estamos llenos de gente los alrededores del sitio elegido para el circo y a horcajadas los hombres en los árboles, y repletos de curiosos los balcones y almacenados de espectadores los techos de las casas. Vació el tren su carga. Se alzó el circo en el suelo, y otro circo concéntrico entre los que podían vagar los privilegiados, cantando alegres, se sentaron por la arena en batallón gozoso los cronistas, que cuando se pobló el aire de hurras, y fueron todas las manos estas de sombreros, era que venían el huraño Sullivan con su calzón corto y su camiseta de franela verde, y el hermoso </a:t>
            </a:r>
            <a:r>
              <a:rPr lang="es-ES_tradnl" sz="2400" b="1" dirty="0" err="1">
                <a:latin typeface="Arial" panose="020B0604020202020204" pitchFamily="34" charset="0"/>
                <a:cs typeface="Arial" panose="020B0604020202020204" pitchFamily="34" charset="0"/>
              </a:rPr>
              <a:t>Ryan</a:t>
            </a:r>
            <a:r>
              <a:rPr lang="es-ES_tradnl" sz="2400" b="1" dirty="0">
                <a:latin typeface="Arial" panose="020B0604020202020204" pitchFamily="34" charset="0"/>
                <a:cs typeface="Arial" panose="020B0604020202020204" pitchFamily="34" charset="0"/>
              </a:rPr>
              <a:t>, el gigante de Troya, en arreos blancos.</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179512" y="332656"/>
            <a:ext cx="8463852" cy="61247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2800" b="1" dirty="0">
                <a:latin typeface="Arial" panose="020B0604020202020204" pitchFamily="34" charset="0"/>
                <a:cs typeface="Arial" panose="020B0604020202020204" pitchFamily="34" charset="0"/>
              </a:rPr>
              <a:t>En el circo había damas. Y a la par los jayanes se dieron las manos y ponían a hervir la sangre que iba a correr abundosa a los golpes, encuclillados en el suelo, contaban los segundos los dineros que se habían apostados a los dos hombres. ¿A qué mirarlos? A poco ruedan por tierra; llevarlo a su rincón, y bañarles los miembros con menjunjes, embístanse de nuevo, sacúdanse sobre el cráneo golpes de maza, suenan los cráneos como yunque herido; mancha la sangre las ropas de </a:t>
            </a:r>
            <a:r>
              <a:rPr lang="es-ES_tradnl" sz="2800" b="1" dirty="0" err="1">
                <a:latin typeface="Arial" panose="020B0604020202020204" pitchFamily="34" charset="0"/>
                <a:cs typeface="Arial" panose="020B0604020202020204" pitchFamily="34" charset="0"/>
              </a:rPr>
              <a:t>Ryan</a:t>
            </a:r>
            <a:r>
              <a:rPr lang="es-ES_tradnl" sz="2800" b="1" dirty="0">
                <a:latin typeface="Arial" panose="020B0604020202020204" pitchFamily="34" charset="0"/>
                <a:cs typeface="Arial" panose="020B0604020202020204" pitchFamily="34" charset="0"/>
              </a:rPr>
              <a:t>, que cae de rodillas, en tanto que el mozo de Boston, saltando alegre y sonriendo, se vuelve a su esquina”.</a:t>
            </a:r>
            <a:endParaRPr lang="es-ES" sz="28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332656"/>
            <a:ext cx="9036496" cy="6001643"/>
          </a:xfrm>
          <a:prstGeom prst="rect">
            <a:avLst/>
          </a:prstGeom>
        </p:spPr>
        <p:txBody>
          <a:bodyPr wrap="square">
            <a:spAutoFit/>
          </a:bodyPr>
          <a:lstStyle/>
          <a:p>
            <a:pPr algn="just">
              <a:spcAft>
                <a:spcPts val="0"/>
              </a:spcAft>
            </a:pPr>
            <a:r>
              <a:rPr lang="es-ES_tradnl" sz="3200" b="1" dirty="0">
                <a:latin typeface="Arial" panose="020B0604020202020204" pitchFamily="34" charset="0"/>
                <a:ea typeface="Calibri" panose="020F0502020204030204" pitchFamily="34" charset="0"/>
              </a:rPr>
              <a:t>Atruena el vocerío, alzase </a:t>
            </a:r>
            <a:r>
              <a:rPr lang="es-ES_tradnl" sz="3200" b="1" dirty="0" err="1">
                <a:latin typeface="Arial" panose="020B0604020202020204" pitchFamily="34" charset="0"/>
                <a:ea typeface="Calibri" panose="020F0502020204030204" pitchFamily="34" charset="0"/>
              </a:rPr>
              <a:t>Ryan</a:t>
            </a:r>
            <a:r>
              <a:rPr lang="es-ES_tradnl" sz="3200" b="1" dirty="0">
                <a:latin typeface="Arial" panose="020B0604020202020204" pitchFamily="34" charset="0"/>
                <a:ea typeface="Calibri" panose="020F0502020204030204" pitchFamily="34" charset="0"/>
              </a:rPr>
              <a:t> tambaleando, le embiste Sullivan riendo; ásense de los cuellos y estrújense los rostros; van tropezando a caer sobre las cuerdas; nueve veces se atacan, nueve veces se hieren; ya se arrastra el gigante, ya no le sustentan en pie sus zapatos espigados; ya cae exánime de un golpe en el cuello y al verlo sin sentido, Echa al aire la esponja, en señal de derrota su segundo. Se han cruzado $300.000 apostados en todas las ciudades de la nación a la pelea de esto dos mozos…”</a:t>
            </a:r>
            <a:endParaRPr lang="es-ES" sz="32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2989119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1052736"/>
            <a:ext cx="9036496" cy="4524315"/>
          </a:xfrm>
          <a:prstGeom prst="rect">
            <a:avLst/>
          </a:prstGeom>
        </p:spPr>
        <p:txBody>
          <a:bodyPr wrap="square">
            <a:spAutoFit/>
          </a:bodyPr>
          <a:lstStyle/>
          <a:p>
            <a:pPr algn="just"/>
            <a:r>
              <a:rPr lang="es-ES_tradnl" sz="3200" dirty="0">
                <a:latin typeface="Arial" panose="020B0604020202020204" pitchFamily="34" charset="0"/>
                <a:ea typeface="Calibri" panose="020F0502020204030204" pitchFamily="34" charset="0"/>
              </a:rPr>
              <a:t>“</a:t>
            </a:r>
            <a:r>
              <a:rPr lang="es-ES_tradnl" sz="3200" b="1" dirty="0">
                <a:latin typeface="Arial" panose="020B0604020202020204" pitchFamily="34" charset="0"/>
                <a:ea typeface="Calibri" panose="020F0502020204030204" pitchFamily="34" charset="0"/>
              </a:rPr>
              <a:t>A las dos comenzó el juego: a las seis no era aún terminado. Los de un bando se proponen entrar a puntapiés, la bola en el campo hostil: y los de éste deben resistirlo, y volver la bola al campo vecino. Esta pega: aquél acude a impedir que la bola entre; otros se juntan a forzarla: otros acuden a rechazarlas, uno se echa sobre la bola, para impedir que la bola entre; otros se juntan a forzarlas:</a:t>
            </a:r>
            <a:endParaRPr lang="es-ES" sz="3200" dirty="0"/>
          </a:p>
        </p:txBody>
      </p:sp>
    </p:spTree>
    <p:extLst>
      <p:ext uri="{BB962C8B-B14F-4D97-AF65-F5344CB8AC3E}">
        <p14:creationId xmlns:p14="http://schemas.microsoft.com/office/powerpoint/2010/main" val="70868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1330" y="692696"/>
            <a:ext cx="9036496" cy="5829481"/>
          </a:xfrm>
          <a:prstGeom prst="rect">
            <a:avLst/>
          </a:prstGeom>
        </p:spPr>
        <p:txBody>
          <a:bodyPr wrap="square">
            <a:spAutoFit/>
          </a:bodyPr>
          <a:lstStyle/>
          <a:p>
            <a:pPr algn="just">
              <a:lnSpc>
                <a:spcPct val="150000"/>
              </a:lnSpc>
              <a:spcAft>
                <a:spcPts val="0"/>
              </a:spcAft>
            </a:pPr>
            <a:r>
              <a:rPr lang="es-ES_tradnl" sz="2800" b="1" dirty="0">
                <a:latin typeface="Arial" panose="020B0604020202020204" pitchFamily="34" charset="0"/>
                <a:ea typeface="Calibri" panose="020F0502020204030204" pitchFamily="34" charset="0"/>
              </a:rPr>
              <a:t>otros acuden a rechazarlas; uno se echa sobre la bola, para impedir que entre en su campo: los diez, los veinte, todos los del juego, trenzados los miembros como los luchadores del circo batallan a puño, a pie, a rodilla, a diente. Se hacen por las quijadas; se oprimen las gargantas; se buscan las entrañas, como para sacarlas del cuerpo: resuenan como duelas de caja rota, los huesos de los pechos. Se patean, se cocean, se desgarran. </a:t>
            </a:r>
            <a:endParaRPr lang="es-ES" sz="28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1046261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260648"/>
            <a:ext cx="9036496" cy="6494085"/>
          </a:xfrm>
          <a:prstGeom prst="rect">
            <a:avLst/>
          </a:prstGeom>
        </p:spPr>
        <p:txBody>
          <a:bodyPr wrap="square">
            <a:spAutoFit/>
          </a:bodyPr>
          <a:lstStyle/>
          <a:p>
            <a:pPr algn="just"/>
            <a:r>
              <a:rPr lang="es-ES_tradnl" sz="3200" b="1" dirty="0">
                <a:latin typeface="Arial" panose="020B0604020202020204" pitchFamily="34" charset="0"/>
                <a:ea typeface="Calibri" panose="020F0502020204030204" pitchFamily="34" charset="0"/>
              </a:rPr>
              <a:t>Y cuando se apartan del montón, el infeliz capitán del Yale, caída la mandíbula, apretado los dientes, lívido y horrendo, se arrastra por la arena hecha lodo, como una foca herida, gira sobre su cabeza apoyado en un calcañal, con el cuerpo en bomba; se revuelca sobre su estómago, muerde la tierra, se mesa el pecho como si quisiera arrancárselo a tajadas; y lo recogen del suelo con un tobillo junto a la barba...” </a:t>
            </a:r>
            <a:endParaRPr lang="es-ES_tradnl" sz="3200" b="1" dirty="0" smtClean="0">
              <a:latin typeface="Arial" panose="020B0604020202020204" pitchFamily="34" charset="0"/>
              <a:ea typeface="Calibri" panose="020F0502020204030204" pitchFamily="34" charset="0"/>
            </a:endParaRPr>
          </a:p>
          <a:p>
            <a:pPr algn="just"/>
            <a:endParaRPr lang="es-ES_tradnl" sz="3200" b="1" dirty="0">
              <a:latin typeface="Arial" panose="020B0604020202020204" pitchFamily="34" charset="0"/>
              <a:ea typeface="Calibri" panose="020F0502020204030204" pitchFamily="34" charset="0"/>
            </a:endParaRPr>
          </a:p>
          <a:p>
            <a:pPr algn="just"/>
            <a:r>
              <a:rPr lang="es-ES_tradnl" sz="3200" dirty="0" smtClean="0">
                <a:latin typeface="Arial" panose="020B0604020202020204" pitchFamily="34" charset="0"/>
                <a:ea typeface="Calibri" panose="020F0502020204030204" pitchFamily="34" charset="0"/>
              </a:rPr>
              <a:t>(</a:t>
            </a:r>
            <a:r>
              <a:rPr lang="es-ES_tradnl" sz="3200" dirty="0">
                <a:latin typeface="Arial" panose="020B0604020202020204" pitchFamily="34" charset="0"/>
                <a:ea typeface="Calibri" panose="020F0502020204030204" pitchFamily="34" charset="0"/>
              </a:rPr>
              <a:t>obras completas pág. 132-134. La Nación. Buenos Aires, 11 de enero de 1885). </a:t>
            </a:r>
            <a:endParaRPr lang="es-ES" sz="3200" dirty="0"/>
          </a:p>
        </p:txBody>
      </p:sp>
    </p:spTree>
    <p:extLst>
      <p:ext uri="{BB962C8B-B14F-4D97-AF65-F5344CB8AC3E}">
        <p14:creationId xmlns:p14="http://schemas.microsoft.com/office/powerpoint/2010/main" val="1912888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7504" y="0"/>
            <a:ext cx="9036496" cy="6649064"/>
          </a:xfrm>
          <a:prstGeom prst="rect">
            <a:avLst/>
          </a:prstGeom>
        </p:spPr>
        <p:txBody>
          <a:bodyPr wrap="square">
            <a:spAutoFit/>
          </a:bodyPr>
          <a:lstStyle/>
          <a:p>
            <a:pPr algn="just">
              <a:lnSpc>
                <a:spcPct val="150000"/>
              </a:lnSpc>
              <a:spcAft>
                <a:spcPts val="0"/>
              </a:spcAft>
            </a:pPr>
            <a:r>
              <a:rPr lang="es-ES_tradnl" sz="3200" b="1" dirty="0">
                <a:latin typeface="Arial" panose="020B0604020202020204" pitchFamily="34" charset="0"/>
                <a:ea typeface="Calibri" panose="020F0502020204030204" pitchFamily="34" charset="0"/>
              </a:rPr>
              <a:t>Conclusiones </a:t>
            </a:r>
            <a:endParaRPr lang="es-ES" sz="3200" dirty="0">
              <a:latin typeface="Arial" panose="020B0604020202020204" pitchFamily="34" charset="0"/>
              <a:ea typeface="Calibri" panose="020F0502020204030204" pitchFamily="34" charset="0"/>
            </a:endParaRPr>
          </a:p>
          <a:p>
            <a:pPr algn="just">
              <a:lnSpc>
                <a:spcPct val="150000"/>
              </a:lnSpc>
              <a:spcAft>
                <a:spcPts val="0"/>
              </a:spcAft>
            </a:pPr>
            <a:r>
              <a:rPr lang="es-ES_tradnl" sz="3200" dirty="0">
                <a:latin typeface="Arial" panose="020B0604020202020204" pitchFamily="34" charset="0"/>
                <a:ea typeface="Calibri" panose="020F0502020204030204" pitchFamily="34" charset="0"/>
              </a:rPr>
              <a:t>Podemos resumir planteando que en sus concepciones pedagógicas Martí era como el humanista y luchador preocupado por la actividad física y cultural en sus aspectos más útiles, como necesidad vital y fuente de salud, además, de sus planteamientos sobre la negación del espectáculo deportivo comercial y el sistema social que engendra el capitalismo. </a:t>
            </a:r>
            <a:endParaRPr lang="es-ES" sz="3200" dirty="0">
              <a:latin typeface="Arial" panose="020B0604020202020204" pitchFamily="34" charset="0"/>
              <a:ea typeface="Calibri" panose="020F0502020204030204" pitchFamily="34" charset="0"/>
            </a:endParaRPr>
          </a:p>
        </p:txBody>
      </p:sp>
    </p:spTree>
    <p:extLst>
      <p:ext uri="{BB962C8B-B14F-4D97-AF65-F5344CB8AC3E}">
        <p14:creationId xmlns:p14="http://schemas.microsoft.com/office/powerpoint/2010/main" val="3316757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85720" y="1453022"/>
            <a:ext cx="8678768"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_tradnl" sz="3200" b="1" dirty="0">
                <a:latin typeface="Arial" panose="020B0604020202020204" pitchFamily="34" charset="0"/>
                <a:cs typeface="Arial" panose="020B0604020202020204" pitchFamily="34" charset="0"/>
              </a:rPr>
              <a:t>Estudio Independiente</a:t>
            </a:r>
            <a:r>
              <a:rPr lang="es-ES_tradnl" sz="3200" b="1" dirty="0" smtClean="0">
                <a:latin typeface="Arial" panose="020B0604020202020204" pitchFamily="34" charset="0"/>
                <a:cs typeface="Arial" panose="020B0604020202020204" pitchFamily="34" charset="0"/>
              </a:rPr>
              <a:t>.</a:t>
            </a:r>
          </a:p>
          <a:p>
            <a:pPr algn="just"/>
            <a:endParaRPr lang="es-ES" sz="3200" b="1" dirty="0">
              <a:latin typeface="Arial" panose="020B0604020202020204" pitchFamily="34" charset="0"/>
              <a:cs typeface="Arial" panose="020B0604020202020204" pitchFamily="34" charset="0"/>
            </a:endParaRPr>
          </a:p>
          <a:p>
            <a:pPr algn="just"/>
            <a:r>
              <a:rPr lang="es-ES_tradnl" sz="3200" dirty="0">
                <a:latin typeface="Arial" panose="020B0604020202020204" pitchFamily="34" charset="0"/>
                <a:cs typeface="Arial" panose="020B0604020202020204" pitchFamily="34" charset="0"/>
              </a:rPr>
              <a:t>P</a:t>
            </a:r>
            <a:r>
              <a:rPr lang="es-ES_tradnl" sz="3200" dirty="0" smtClean="0">
                <a:latin typeface="Arial" panose="020B0604020202020204" pitchFamily="34" charset="0"/>
                <a:cs typeface="Arial" panose="020B0604020202020204" pitchFamily="34" charset="0"/>
              </a:rPr>
              <a:t>ara </a:t>
            </a:r>
            <a:r>
              <a:rPr lang="es-ES_tradnl" sz="3200" dirty="0">
                <a:latin typeface="Arial" panose="020B0604020202020204" pitchFamily="34" charset="0"/>
                <a:cs typeface="Arial" panose="020B0604020202020204" pitchFamily="34" charset="0"/>
              </a:rPr>
              <a:t>la próxima clase deben preparase en los temas ya recibidos para hacer un seminario integrador donde expondrán los conocimientos ya adquiridos a través de preguntas y respuestas.</a:t>
            </a:r>
            <a:endParaRPr lang="es-ES" sz="32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1220162"/>
            <a:ext cx="9036496" cy="89562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s-ES_tradnl" sz="2400" b="1" dirty="0" smtClean="0">
              <a:latin typeface="Arial" panose="020B0604020202020204" pitchFamily="34" charset="0"/>
              <a:cs typeface="Arial" panose="020B0604020202020204" pitchFamily="34" charset="0"/>
            </a:endParaRPr>
          </a:p>
          <a:p>
            <a:endParaRPr lang="es-ES_tradnl" sz="2400" b="1" dirty="0">
              <a:latin typeface="Arial" panose="020B0604020202020204" pitchFamily="34" charset="0"/>
              <a:cs typeface="Arial" panose="020B0604020202020204" pitchFamily="34" charset="0"/>
            </a:endParaRPr>
          </a:p>
          <a:p>
            <a:endParaRPr lang="es-ES_tradnl" sz="2400" b="1" dirty="0" smtClean="0">
              <a:latin typeface="Arial" panose="020B0604020202020204" pitchFamily="34" charset="0"/>
              <a:cs typeface="Arial" panose="020B0604020202020204" pitchFamily="34" charset="0"/>
            </a:endParaRPr>
          </a:p>
          <a:p>
            <a:endParaRPr lang="es-ES_tradnl" sz="2400" b="1" dirty="0">
              <a:latin typeface="Arial" panose="020B0604020202020204" pitchFamily="34" charset="0"/>
              <a:cs typeface="Arial" panose="020B0604020202020204" pitchFamily="34" charset="0"/>
            </a:endParaRPr>
          </a:p>
          <a:p>
            <a:pPr algn="just"/>
            <a:r>
              <a:rPr lang="es-ES_tradnl" sz="2400" b="1" dirty="0" smtClean="0">
                <a:latin typeface="Arial" panose="020B0604020202020204" pitchFamily="34" charset="0"/>
                <a:cs typeface="Arial" panose="020B0604020202020204" pitchFamily="34" charset="0"/>
              </a:rPr>
              <a:t>Bibliografía</a:t>
            </a:r>
            <a:r>
              <a:rPr lang="es-ES_tradnl" sz="2400" b="1"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1.- “Cátedra de Historia de la Cultura Física”, ISCFMF. Antecedentes y desarrollo de la Historia de la Cultura Física.</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2.- Colectivo de autores. Cultura Física. Revista científica metodológica del I.S.C.F. Año: II No4. enero 1986.</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3.- Juan Rodríguez López. Historia del deporte. UNDE 2000.</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4.- Gaspar J. García Galló. “Bosquejo histórico de la Educación en Cuba. Editora de libros para la educación, la Habana 1978.</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5.-Julio Fernández </a:t>
            </a:r>
            <a:r>
              <a:rPr lang="es-ES_tradnl" sz="2400" dirty="0" err="1">
                <a:latin typeface="Arial" panose="020B0604020202020204" pitchFamily="34" charset="0"/>
                <a:cs typeface="Arial" panose="020B0604020202020204" pitchFamily="34" charset="0"/>
              </a:rPr>
              <a:t>Corujedo</a:t>
            </a:r>
            <a:r>
              <a:rPr lang="es-ES_tradnl" sz="2400" dirty="0">
                <a:latin typeface="Arial" panose="020B0604020202020204" pitchFamily="34" charset="0"/>
                <a:cs typeface="Arial" panose="020B0604020202020204" pitchFamily="34" charset="0"/>
              </a:rPr>
              <a:t>. Panorama histórico de la Educación Física. 1965.</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6.- Juan A Martínez de Osada y </a:t>
            </a:r>
            <a:r>
              <a:rPr lang="es-ES_tradnl" sz="2400" dirty="0" err="1">
                <a:latin typeface="Arial" panose="020B0604020202020204" pitchFamily="34" charset="0"/>
                <a:cs typeface="Arial" panose="020B0604020202020204" pitchFamily="34" charset="0"/>
              </a:rPr>
              <a:t>Goenaga</a:t>
            </a:r>
            <a:r>
              <a:rPr lang="es-ES_tradnl" sz="2400" dirty="0">
                <a:latin typeface="Arial" panose="020B0604020202020204" pitchFamily="34" charset="0"/>
                <a:cs typeface="Arial" panose="020B0604020202020204" pitchFamily="34" charset="0"/>
              </a:rPr>
              <a:t>. Cultura Física y Deportes. Génesis, Evolución y Desarrollo. Editorial Deportes, 2006.</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7.- La gimnasia y la Educación Rítmica. Colectivo de autores. Editorial Deporte. Primera edición, 2033.</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8.-Psicología de las edades. Colectivo de autores. Editorial Fisicultura y Sport. Moscú. 1974.</a:t>
            </a:r>
            <a:endParaRPr lang="es-ES" sz="2400" dirty="0">
              <a:latin typeface="Arial" panose="020B0604020202020204" pitchFamily="34" charset="0"/>
              <a:cs typeface="Arial" panose="020B0604020202020204" pitchFamily="34" charset="0"/>
            </a:endParaRPr>
          </a:p>
          <a:p>
            <a:pPr algn="just"/>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a:p>
            <a:pPr algn="just"/>
            <a:r>
              <a:rPr lang="es-ES_tradnl" sz="2400" dirty="0">
                <a:latin typeface="Arial" panose="020B060402020202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377</TotalTime>
  <Words>2327</Words>
  <Application>Microsoft Office PowerPoint</Application>
  <PresentationFormat>Presentación en pantalla (4:3)</PresentationFormat>
  <Paragraphs>68</Paragraphs>
  <Slides>25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25</vt:i4>
      </vt:variant>
    </vt:vector>
  </HeadingPairs>
  <TitlesOfParts>
    <vt:vector size="30" baseType="lpstr">
      <vt:lpstr>Arial</vt:lpstr>
      <vt:lpstr>Calibri</vt:lpstr>
      <vt:lpstr>Constantia</vt:lpstr>
      <vt:lpstr>Wingdings 2</vt:lpstr>
      <vt:lpstr>Flujo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Windows 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WinuE</dc:creator>
  <cp:lastModifiedBy>Jorge</cp:lastModifiedBy>
  <cp:revision>24</cp:revision>
  <dcterms:created xsi:type="dcterms:W3CDTF">2002-01-11T05:47:10Z</dcterms:created>
  <dcterms:modified xsi:type="dcterms:W3CDTF">2022-10-04T15:14:09Z</dcterms:modified>
</cp:coreProperties>
</file>