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0" r:id="rId2"/>
    <p:sldId id="260" r:id="rId3"/>
    <p:sldId id="271" r:id="rId4"/>
    <p:sldId id="304" r:id="rId5"/>
    <p:sldId id="305" r:id="rId6"/>
    <p:sldId id="295" r:id="rId7"/>
    <p:sldId id="309" r:id="rId8"/>
    <p:sldId id="296" r:id="rId9"/>
    <p:sldId id="263" r:id="rId10"/>
    <p:sldId id="297" r:id="rId11"/>
    <p:sldId id="298" r:id="rId12"/>
    <p:sldId id="303" r:id="rId13"/>
    <p:sldId id="299" r:id="rId14"/>
    <p:sldId id="300" r:id="rId15"/>
    <p:sldId id="302" r:id="rId16"/>
    <p:sldId id="307" r:id="rId17"/>
    <p:sldId id="306" r:id="rId18"/>
    <p:sldId id="308" r:id="rId19"/>
    <p:sldId id="310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644617-D5CD-4C61-85EA-16424B13A5F6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4F20C01-6D17-4B71-961D-2222645807CB}">
      <dgm:prSet phldrT="[Texto]"/>
      <dgm:spPr/>
      <dgm:t>
        <a:bodyPr/>
        <a:lstStyle/>
        <a:p>
          <a:r>
            <a:rPr lang="es-ES" dirty="0" smtClean="0"/>
            <a:t>DERIVACIÓN</a:t>
          </a:r>
          <a:endParaRPr lang="es-ES" dirty="0"/>
        </a:p>
      </dgm:t>
    </dgm:pt>
    <dgm:pt modelId="{F6539BE9-CD2F-49D7-95D9-23FEC1960072}" type="parTrans" cxnId="{03FCB831-8EFB-4A16-B4A1-2C7B7D1BB50C}">
      <dgm:prSet/>
      <dgm:spPr/>
      <dgm:t>
        <a:bodyPr/>
        <a:lstStyle/>
        <a:p>
          <a:endParaRPr lang="es-ES"/>
        </a:p>
      </dgm:t>
    </dgm:pt>
    <dgm:pt modelId="{81471E81-A956-4DCD-8D5D-3F2129732402}" type="sibTrans" cxnId="{03FCB831-8EFB-4A16-B4A1-2C7B7D1BB50C}">
      <dgm:prSet/>
      <dgm:spPr/>
      <dgm:t>
        <a:bodyPr/>
        <a:lstStyle/>
        <a:p>
          <a:endParaRPr lang="es-ES"/>
        </a:p>
      </dgm:t>
    </dgm:pt>
    <dgm:pt modelId="{1FC679BD-A8CE-4518-85D8-D1ABA425FE18}">
      <dgm:prSet phldrT="[Texto]"/>
      <dgm:spPr/>
      <dgm:t>
        <a:bodyPr/>
        <a:lstStyle/>
        <a:p>
          <a:r>
            <a:rPr lang="es-ES" dirty="0" smtClean="0"/>
            <a:t>DETERMINACIÓN</a:t>
          </a:r>
          <a:endParaRPr lang="es-ES" dirty="0"/>
        </a:p>
      </dgm:t>
    </dgm:pt>
    <dgm:pt modelId="{4F761355-C2B3-4888-8163-4275FBE988A0}" type="parTrans" cxnId="{F9651645-AE7A-4F91-8FF7-D5EB3A64DC25}">
      <dgm:prSet/>
      <dgm:spPr/>
      <dgm:t>
        <a:bodyPr/>
        <a:lstStyle/>
        <a:p>
          <a:endParaRPr lang="es-ES"/>
        </a:p>
      </dgm:t>
    </dgm:pt>
    <dgm:pt modelId="{BA35CE57-DE7E-46AD-80C6-3010B1B3A09A}" type="sibTrans" cxnId="{F9651645-AE7A-4F91-8FF7-D5EB3A64DC25}">
      <dgm:prSet/>
      <dgm:spPr/>
      <dgm:t>
        <a:bodyPr/>
        <a:lstStyle/>
        <a:p>
          <a:endParaRPr lang="es-ES"/>
        </a:p>
      </dgm:t>
    </dgm:pt>
    <dgm:pt modelId="{871B13B0-D84D-41B6-9E86-34CEF3654800}">
      <dgm:prSet phldrT="[Texto]"/>
      <dgm:spPr/>
      <dgm:t>
        <a:bodyPr/>
        <a:lstStyle/>
        <a:p>
          <a:r>
            <a:rPr lang="es-ES" dirty="0" smtClean="0"/>
            <a:t>FORMULACIÓN</a:t>
          </a:r>
          <a:endParaRPr lang="es-ES" dirty="0"/>
        </a:p>
      </dgm:t>
    </dgm:pt>
    <dgm:pt modelId="{2914DA5C-1D8E-42BD-8A40-BEA675D847C9}" type="parTrans" cxnId="{FD9BAC79-6D57-414E-9F05-4AE2AA8736E8}">
      <dgm:prSet/>
      <dgm:spPr/>
      <dgm:t>
        <a:bodyPr/>
        <a:lstStyle/>
        <a:p>
          <a:endParaRPr lang="es-ES"/>
        </a:p>
      </dgm:t>
    </dgm:pt>
    <dgm:pt modelId="{1855DA91-01F6-4C6D-A9A5-91353A6B45B9}" type="sibTrans" cxnId="{FD9BAC79-6D57-414E-9F05-4AE2AA8736E8}">
      <dgm:prSet/>
      <dgm:spPr/>
      <dgm:t>
        <a:bodyPr/>
        <a:lstStyle/>
        <a:p>
          <a:endParaRPr lang="es-ES"/>
        </a:p>
      </dgm:t>
    </dgm:pt>
    <dgm:pt modelId="{DFD99989-C3D3-4EC9-8B22-A02F42BC3847}" type="pres">
      <dgm:prSet presAssocID="{42644617-D5CD-4C61-85EA-16424B13A5F6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C0C4E944-80E7-4831-BAA9-3A975AD9D499}" type="pres">
      <dgm:prSet presAssocID="{D4F20C01-6D17-4B71-961D-2222645807CB}" presName="composite" presStyleCnt="0"/>
      <dgm:spPr/>
    </dgm:pt>
    <dgm:pt modelId="{C6C8C79C-711A-47BB-8501-ACFEC9B2947D}" type="pres">
      <dgm:prSet presAssocID="{D4F20C01-6D17-4B71-961D-2222645807CB}" presName="bentUpArrow1" presStyleLbl="alignImgPlace1" presStyleIdx="0" presStyleCnt="2" custLinFactNeighborX="-19058" custLinFactNeighborY="-11358"/>
      <dgm:spPr/>
    </dgm:pt>
    <dgm:pt modelId="{BC02E363-50F3-4C95-AE16-B1D24537351F}" type="pres">
      <dgm:prSet presAssocID="{D4F20C01-6D17-4B71-961D-2222645807CB}" presName="ParentText" presStyleLbl="node1" presStyleIdx="0" presStyleCnt="3" custScaleX="80157" custScaleY="62050" custLinFactNeighborX="-34061" custLinFactNeighborY="154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09CD2D6-A7D4-4449-8EE4-A84ABEE18268}" type="pres">
      <dgm:prSet presAssocID="{D4F20C01-6D17-4B71-961D-2222645807CB}" presName="ChildText" presStyleLbl="revTx" presStyleIdx="0" presStyleCnt="2" custFlipHor="1" custScaleX="381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E6CCFF-2A63-4293-958B-2243F3E2256D}" type="pres">
      <dgm:prSet presAssocID="{81471E81-A956-4DCD-8D5D-3F2129732402}" presName="sibTrans" presStyleCnt="0"/>
      <dgm:spPr/>
    </dgm:pt>
    <dgm:pt modelId="{12706919-DA75-436E-94E9-582E5E65A522}" type="pres">
      <dgm:prSet presAssocID="{1FC679BD-A8CE-4518-85D8-D1ABA425FE18}" presName="composite" presStyleCnt="0"/>
      <dgm:spPr/>
    </dgm:pt>
    <dgm:pt modelId="{E13B5359-0D50-49E5-8CD1-50D3D7095709}" type="pres">
      <dgm:prSet presAssocID="{1FC679BD-A8CE-4518-85D8-D1ABA425FE18}" presName="bentUpArrow1" presStyleLbl="alignImgPlace1" presStyleIdx="1" presStyleCnt="2" custLinFactNeighborX="-513" custLinFactNeighborY="-33697"/>
      <dgm:spPr/>
      <dgm:t>
        <a:bodyPr/>
        <a:lstStyle/>
        <a:p>
          <a:endParaRPr lang="es-ES"/>
        </a:p>
      </dgm:t>
    </dgm:pt>
    <dgm:pt modelId="{25C3940D-137A-423B-A0C2-E11343C31AE8}" type="pres">
      <dgm:prSet presAssocID="{1FC679BD-A8CE-4518-85D8-D1ABA425FE18}" presName="ParentText" presStyleLbl="node1" presStyleIdx="1" presStyleCnt="3" custScaleX="80030" custScaleY="64458" custLinFactNeighborX="-8647" custLinFactNeighborY="-796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064E78-F813-4C47-AB5D-7BBF3E02A5BB}" type="pres">
      <dgm:prSet presAssocID="{1FC679BD-A8CE-4518-85D8-D1ABA425FE18}" presName="ChildText" presStyleLbl="revTx" presStyleIdx="1" presStyleCnt="2" custScaleX="250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43245A-7E73-4491-93E0-423EF4FAFD2F}" type="pres">
      <dgm:prSet presAssocID="{BA35CE57-DE7E-46AD-80C6-3010B1B3A09A}" presName="sibTrans" presStyleCnt="0"/>
      <dgm:spPr/>
    </dgm:pt>
    <dgm:pt modelId="{5EA105E2-E512-4C94-B582-8C2A9A9D298A}" type="pres">
      <dgm:prSet presAssocID="{871B13B0-D84D-41B6-9E86-34CEF3654800}" presName="composite" presStyleCnt="0"/>
      <dgm:spPr/>
    </dgm:pt>
    <dgm:pt modelId="{CE351812-7EF3-4DA8-952D-E2351A6D304A}" type="pres">
      <dgm:prSet presAssocID="{871B13B0-D84D-41B6-9E86-34CEF3654800}" presName="ParentText" presStyleLbl="node1" presStyleIdx="2" presStyleCnt="3" custScaleX="78639" custScaleY="52228" custLinFactNeighborX="-2296" custLinFactNeighborY="-1106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B755C37-B771-4811-9525-0B63193D365D}" type="presOf" srcId="{871B13B0-D84D-41B6-9E86-34CEF3654800}" destId="{CE351812-7EF3-4DA8-952D-E2351A6D304A}" srcOrd="0" destOrd="0" presId="urn:microsoft.com/office/officeart/2005/8/layout/StepDownProcess"/>
    <dgm:cxn modelId="{FD9BAC79-6D57-414E-9F05-4AE2AA8736E8}" srcId="{42644617-D5CD-4C61-85EA-16424B13A5F6}" destId="{871B13B0-D84D-41B6-9E86-34CEF3654800}" srcOrd="2" destOrd="0" parTransId="{2914DA5C-1D8E-42BD-8A40-BEA675D847C9}" sibTransId="{1855DA91-01F6-4C6D-A9A5-91353A6B45B9}"/>
    <dgm:cxn modelId="{5E053FB8-A0FC-40AF-99DA-B6AF2312E333}" type="presOf" srcId="{D4F20C01-6D17-4B71-961D-2222645807CB}" destId="{BC02E363-50F3-4C95-AE16-B1D24537351F}" srcOrd="0" destOrd="0" presId="urn:microsoft.com/office/officeart/2005/8/layout/StepDownProcess"/>
    <dgm:cxn modelId="{061A62F1-5DEE-4453-8638-ABD2FB0640FC}" type="presOf" srcId="{42644617-D5CD-4C61-85EA-16424B13A5F6}" destId="{DFD99989-C3D3-4EC9-8B22-A02F42BC3847}" srcOrd="0" destOrd="0" presId="urn:microsoft.com/office/officeart/2005/8/layout/StepDownProcess"/>
    <dgm:cxn modelId="{03FCB831-8EFB-4A16-B4A1-2C7B7D1BB50C}" srcId="{42644617-D5CD-4C61-85EA-16424B13A5F6}" destId="{D4F20C01-6D17-4B71-961D-2222645807CB}" srcOrd="0" destOrd="0" parTransId="{F6539BE9-CD2F-49D7-95D9-23FEC1960072}" sibTransId="{81471E81-A956-4DCD-8D5D-3F2129732402}"/>
    <dgm:cxn modelId="{F222D814-D3D1-4678-955E-A596051FC60A}" type="presOf" srcId="{1FC679BD-A8CE-4518-85D8-D1ABA425FE18}" destId="{25C3940D-137A-423B-A0C2-E11343C31AE8}" srcOrd="0" destOrd="0" presId="urn:microsoft.com/office/officeart/2005/8/layout/StepDownProcess"/>
    <dgm:cxn modelId="{F9651645-AE7A-4F91-8FF7-D5EB3A64DC25}" srcId="{42644617-D5CD-4C61-85EA-16424B13A5F6}" destId="{1FC679BD-A8CE-4518-85D8-D1ABA425FE18}" srcOrd="1" destOrd="0" parTransId="{4F761355-C2B3-4888-8163-4275FBE988A0}" sibTransId="{BA35CE57-DE7E-46AD-80C6-3010B1B3A09A}"/>
    <dgm:cxn modelId="{E39344D5-F414-46EE-8862-190DC226BBA7}" type="presParOf" srcId="{DFD99989-C3D3-4EC9-8B22-A02F42BC3847}" destId="{C0C4E944-80E7-4831-BAA9-3A975AD9D499}" srcOrd="0" destOrd="0" presId="urn:microsoft.com/office/officeart/2005/8/layout/StepDownProcess"/>
    <dgm:cxn modelId="{F32F1AA0-37FA-495E-8F4A-E09DEA48889D}" type="presParOf" srcId="{C0C4E944-80E7-4831-BAA9-3A975AD9D499}" destId="{C6C8C79C-711A-47BB-8501-ACFEC9B2947D}" srcOrd="0" destOrd="0" presId="urn:microsoft.com/office/officeart/2005/8/layout/StepDownProcess"/>
    <dgm:cxn modelId="{4A6305D4-FB79-4E93-BC4A-91E50F540BA0}" type="presParOf" srcId="{C0C4E944-80E7-4831-BAA9-3A975AD9D499}" destId="{BC02E363-50F3-4C95-AE16-B1D24537351F}" srcOrd="1" destOrd="0" presId="urn:microsoft.com/office/officeart/2005/8/layout/StepDownProcess"/>
    <dgm:cxn modelId="{5C73B3CC-F152-48C2-9E50-D7E11B5E0DAB}" type="presParOf" srcId="{C0C4E944-80E7-4831-BAA9-3A975AD9D499}" destId="{309CD2D6-A7D4-4449-8EE4-A84ABEE18268}" srcOrd="2" destOrd="0" presId="urn:microsoft.com/office/officeart/2005/8/layout/StepDownProcess"/>
    <dgm:cxn modelId="{E17DD8A7-5A9A-4009-BB86-36A8A687ECF6}" type="presParOf" srcId="{DFD99989-C3D3-4EC9-8B22-A02F42BC3847}" destId="{5BE6CCFF-2A63-4293-958B-2243F3E2256D}" srcOrd="1" destOrd="0" presId="urn:microsoft.com/office/officeart/2005/8/layout/StepDownProcess"/>
    <dgm:cxn modelId="{D622288E-3516-4754-A358-E17103A8711A}" type="presParOf" srcId="{DFD99989-C3D3-4EC9-8B22-A02F42BC3847}" destId="{12706919-DA75-436E-94E9-582E5E65A522}" srcOrd="2" destOrd="0" presId="urn:microsoft.com/office/officeart/2005/8/layout/StepDownProcess"/>
    <dgm:cxn modelId="{6BC14F17-BAE8-40FD-A6E0-0D965BABDC7C}" type="presParOf" srcId="{12706919-DA75-436E-94E9-582E5E65A522}" destId="{E13B5359-0D50-49E5-8CD1-50D3D7095709}" srcOrd="0" destOrd="0" presId="urn:microsoft.com/office/officeart/2005/8/layout/StepDownProcess"/>
    <dgm:cxn modelId="{0B357443-AA78-4903-A990-08E0A9912FD6}" type="presParOf" srcId="{12706919-DA75-436E-94E9-582E5E65A522}" destId="{25C3940D-137A-423B-A0C2-E11343C31AE8}" srcOrd="1" destOrd="0" presId="urn:microsoft.com/office/officeart/2005/8/layout/StepDownProcess"/>
    <dgm:cxn modelId="{21EF085A-DA04-4917-B142-DDF8964DBDA1}" type="presParOf" srcId="{12706919-DA75-436E-94E9-582E5E65A522}" destId="{48064E78-F813-4C47-AB5D-7BBF3E02A5BB}" srcOrd="2" destOrd="0" presId="urn:microsoft.com/office/officeart/2005/8/layout/StepDownProcess"/>
    <dgm:cxn modelId="{54BCAF14-36E0-493B-AB15-66898FE532CA}" type="presParOf" srcId="{DFD99989-C3D3-4EC9-8B22-A02F42BC3847}" destId="{8943245A-7E73-4491-93E0-423EF4FAFD2F}" srcOrd="3" destOrd="0" presId="urn:microsoft.com/office/officeart/2005/8/layout/StepDownProcess"/>
    <dgm:cxn modelId="{3BA52DDA-FF49-46FC-A3DE-F90520FC9A14}" type="presParOf" srcId="{DFD99989-C3D3-4EC9-8B22-A02F42BC3847}" destId="{5EA105E2-E512-4C94-B582-8C2A9A9D298A}" srcOrd="4" destOrd="0" presId="urn:microsoft.com/office/officeart/2005/8/layout/StepDownProcess"/>
    <dgm:cxn modelId="{2BBBC943-0C91-4BBC-8108-DB3861FD0AD1}" type="presParOf" srcId="{5EA105E2-E512-4C94-B582-8C2A9A9D298A}" destId="{CE351812-7EF3-4DA8-952D-E2351A6D304A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8C79C-711A-47BB-8501-ACFEC9B2947D}">
      <dsp:nvSpPr>
        <dsp:cNvPr id="0" name=""/>
        <dsp:cNvSpPr/>
      </dsp:nvSpPr>
      <dsp:spPr>
        <a:xfrm rot="5400000">
          <a:off x="1608726" y="1205529"/>
          <a:ext cx="1308858" cy="149008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02E363-50F3-4C95-AE16-B1D24537351F}">
      <dsp:nvSpPr>
        <dsp:cNvPr id="0" name=""/>
        <dsp:cNvSpPr/>
      </dsp:nvSpPr>
      <dsp:spPr>
        <a:xfrm>
          <a:off x="1014063" y="434313"/>
          <a:ext cx="1766136" cy="956979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DERIVACIÓN</a:t>
          </a:r>
          <a:endParaRPr lang="es-ES" sz="1400" kern="1200" dirty="0"/>
        </a:p>
      </dsp:txBody>
      <dsp:txXfrm>
        <a:off x="1060787" y="481037"/>
        <a:ext cx="1672688" cy="863531"/>
      </dsp:txXfrm>
    </dsp:sp>
    <dsp:sp modelId="{309CD2D6-A7D4-4449-8EE4-A84ABEE18268}">
      <dsp:nvSpPr>
        <dsp:cNvPr id="0" name=""/>
        <dsp:cNvSpPr/>
      </dsp:nvSpPr>
      <dsp:spPr>
        <a:xfrm flipH="1">
          <a:off x="4245053" y="50385"/>
          <a:ext cx="610970" cy="1246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B5359-0D50-49E5-8CD1-50D3D7095709}">
      <dsp:nvSpPr>
        <dsp:cNvPr id="0" name=""/>
        <dsp:cNvSpPr/>
      </dsp:nvSpPr>
      <dsp:spPr>
        <a:xfrm rot="5400000">
          <a:off x="3367574" y="2498532"/>
          <a:ext cx="1308858" cy="149008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C3940D-137A-423B-A0C2-E11343C31AE8}">
      <dsp:nvSpPr>
        <dsp:cNvPr id="0" name=""/>
        <dsp:cNvSpPr/>
      </dsp:nvSpPr>
      <dsp:spPr>
        <a:xfrm>
          <a:off x="3057931" y="1639979"/>
          <a:ext cx="1763338" cy="99411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DETERMINACIÓN</a:t>
          </a:r>
          <a:endParaRPr lang="es-ES" sz="1400" kern="1200" dirty="0"/>
        </a:p>
      </dsp:txBody>
      <dsp:txXfrm>
        <a:off x="3106469" y="1688517"/>
        <a:ext cx="1666262" cy="897041"/>
      </dsp:txXfrm>
    </dsp:sp>
    <dsp:sp modelId="{48064E78-F813-4C47-AB5D-7BBF3E02A5BB}">
      <dsp:nvSpPr>
        <dsp:cNvPr id="0" name=""/>
        <dsp:cNvSpPr/>
      </dsp:nvSpPr>
      <dsp:spPr>
        <a:xfrm>
          <a:off x="5832392" y="1635773"/>
          <a:ext cx="401315" cy="12465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351812-7EF3-4DA8-952D-E2351A6D304A}">
      <dsp:nvSpPr>
        <dsp:cNvPr id="0" name=""/>
        <dsp:cNvSpPr/>
      </dsp:nvSpPr>
      <dsp:spPr>
        <a:xfrm>
          <a:off x="4681776" y="3050587"/>
          <a:ext cx="1732689" cy="805497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FORMULACIÓN</a:t>
          </a:r>
          <a:endParaRPr lang="es-ES" sz="1400" kern="1200" dirty="0"/>
        </a:p>
      </dsp:txBody>
      <dsp:txXfrm>
        <a:off x="4721104" y="3089915"/>
        <a:ext cx="1654033" cy="7268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24/10/2026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eila@uart.edu.c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428604"/>
            <a:ext cx="8501122" cy="975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smtClean="0">
                <a:solidFill>
                  <a:srgbClr val="002060"/>
                </a:solidFill>
                <a:latin typeface="+mj-lt"/>
              </a:rPr>
              <a:t>Conferencia No.4:</a:t>
            </a:r>
            <a:r>
              <a:rPr lang="es-ES" sz="4400" dirty="0" smtClean="0">
                <a:latin typeface="+mj-lt"/>
              </a:rPr>
              <a:t/>
            </a:r>
            <a:br>
              <a:rPr lang="es-ES" sz="4400" dirty="0" smtClean="0">
                <a:latin typeface="+mj-lt"/>
              </a:rPr>
            </a:br>
            <a:endParaRPr lang="es-ES" sz="4400" dirty="0" smtClean="0">
              <a:latin typeface="+mj-lt"/>
            </a:endParaRPr>
          </a:p>
          <a:p>
            <a:pPr algn="ctr"/>
            <a:r>
              <a:rPr lang="es-ES" sz="5400" dirty="0" smtClean="0">
                <a:solidFill>
                  <a:srgbClr val="FF0000"/>
                </a:solidFill>
                <a:latin typeface="+mj-lt"/>
              </a:rPr>
              <a:t> Los componentes </a:t>
            </a:r>
            <a:r>
              <a:rPr lang="es-ES" sz="5400" dirty="0" err="1" smtClean="0">
                <a:solidFill>
                  <a:srgbClr val="FF0000"/>
                </a:solidFill>
                <a:latin typeface="+mj-lt"/>
              </a:rPr>
              <a:t>mediatizadores</a:t>
            </a:r>
            <a:r>
              <a:rPr lang="es-ES" sz="5400" dirty="0" smtClean="0">
                <a:solidFill>
                  <a:srgbClr val="FF0000"/>
                </a:solidFill>
                <a:latin typeface="+mj-lt"/>
              </a:rPr>
              <a:t> del PEA: PROBLEMA Y OBJETIVO</a:t>
            </a:r>
            <a:endParaRPr lang="es-ES" sz="3600" dirty="0" smtClean="0">
              <a:latin typeface="+mj-lt"/>
            </a:endParaRPr>
          </a:p>
          <a:p>
            <a:endParaRPr lang="es-ES" sz="3600" b="1" dirty="0" smtClean="0">
              <a:latin typeface="+mj-lt"/>
            </a:endParaRPr>
          </a:p>
          <a:p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Ponente: </a:t>
            </a:r>
            <a:r>
              <a:rPr lang="es-ES" sz="3600" b="1" dirty="0" err="1" smtClean="0">
                <a:solidFill>
                  <a:srgbClr val="FF0000"/>
                </a:solidFill>
                <a:latin typeface="+mj-lt"/>
              </a:rPr>
              <a:t>DrC.</a:t>
            </a:r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rgbClr val="FF0000"/>
                </a:solidFill>
                <a:latin typeface="+mj-lt"/>
              </a:rPr>
              <a:t>Deila</a:t>
            </a:r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 Vázquez Abella</a:t>
            </a:r>
          </a:p>
          <a:p>
            <a:r>
              <a:rPr lang="es-ES" sz="3600" b="1" dirty="0" smtClean="0">
                <a:solidFill>
                  <a:srgbClr val="FF0000"/>
                </a:solidFill>
                <a:latin typeface="+mj-lt"/>
              </a:rPr>
              <a:t>Prof. Titular. </a:t>
            </a:r>
          </a:p>
          <a:p>
            <a:r>
              <a:rPr lang="es-ES" sz="3600" b="1" dirty="0" smtClean="0">
                <a:latin typeface="+mj-lt"/>
                <a:hlinkClick r:id="rId2"/>
              </a:rPr>
              <a:t>E-mail: deila@uart.edu.cu</a:t>
            </a:r>
            <a:endParaRPr lang="es-ES" sz="3600" b="1" dirty="0" smtClean="0">
              <a:latin typeface="+mj-lt"/>
            </a:endParaRPr>
          </a:p>
          <a:p>
            <a:endParaRPr lang="es-ES" sz="3600" b="1" dirty="0" smtClean="0">
              <a:latin typeface="+mj-lt"/>
            </a:endParaRPr>
          </a:p>
          <a:p>
            <a:r>
              <a:rPr lang="es-ES" sz="3600" b="1" dirty="0" smtClean="0">
                <a:latin typeface="+mj-lt"/>
              </a:rPr>
              <a:t> </a:t>
            </a:r>
            <a:endParaRPr lang="es-ES" sz="3200" dirty="0" smtClean="0">
              <a:solidFill>
                <a:schemeClr val="accent1">
                  <a:lumMod val="75000"/>
                </a:schemeClr>
              </a:solidFill>
              <a:latin typeface="+mj-lt"/>
              <a:cs typeface="Times New Roman" pitchFamily="18" charset="0"/>
            </a:endParaRPr>
          </a:p>
          <a:p>
            <a:endParaRPr lang="es-ES" sz="3600" dirty="0" smtClean="0">
              <a:latin typeface="+mj-lt"/>
            </a:endParaRPr>
          </a:p>
          <a:p>
            <a:endParaRPr lang="es-ES" sz="3600" dirty="0" smtClean="0">
              <a:latin typeface="+mj-lt"/>
            </a:endParaRPr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                OBJETIVO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Los componentes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mediatizadores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del PEA</a:t>
            </a:r>
          </a:p>
          <a:p>
            <a:pPr lvl="0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El problema y el objetivo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Rasgos esenciales del PEA</a:t>
            </a:r>
          </a:p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Ejemplos de objetivos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s-ES" sz="2800" dirty="0" smtClean="0">
                <a:latin typeface="+mj-lt"/>
              </a:rPr>
              <a:t>Analizar las características de los componentes </a:t>
            </a:r>
            <a:r>
              <a:rPr lang="es-ES" sz="2800" dirty="0" err="1" smtClean="0">
                <a:latin typeface="+mj-lt"/>
              </a:rPr>
              <a:t>mediatizadores</a:t>
            </a:r>
            <a:r>
              <a:rPr lang="es-ES" sz="2800" dirty="0" smtClean="0">
                <a:latin typeface="+mj-lt"/>
              </a:rPr>
              <a:t> </a:t>
            </a:r>
            <a:r>
              <a:rPr lang="es-ES" sz="2800" smtClean="0">
                <a:latin typeface="+mj-lt"/>
              </a:rPr>
              <a:t>del PEA PROBLEMA Y OBJETIVO, </a:t>
            </a:r>
            <a:r>
              <a:rPr lang="es-ES" sz="2800" dirty="0" smtClean="0">
                <a:latin typeface="+mj-lt"/>
              </a:rPr>
              <a:t>permitiéndoles su preparación para la asesoría psicopedagógica a los directivos y docentes en su eslabón de base de la profesión.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grpSp>
        <p:nvGrpSpPr>
          <p:cNvPr id="2" name="Grupo 1"/>
          <p:cNvGrpSpPr/>
          <p:nvPr/>
        </p:nvGrpSpPr>
        <p:grpSpPr>
          <a:xfrm>
            <a:off x="391886" y="990600"/>
            <a:ext cx="8752114" cy="5867400"/>
            <a:chOff x="2716213" y="1014413"/>
            <a:chExt cx="6021387" cy="5030277"/>
          </a:xfrm>
          <a:noFill/>
        </p:grpSpPr>
        <p:sp>
          <p:nvSpPr>
            <p:cNvPr id="2055" name="Oval 7"/>
            <p:cNvSpPr>
              <a:spLocks noChangeArrowheads="1"/>
            </p:cNvSpPr>
            <p:nvPr/>
          </p:nvSpPr>
          <p:spPr bwMode="auto">
            <a:xfrm>
              <a:off x="5233988" y="3371850"/>
              <a:ext cx="1866900" cy="1747838"/>
            </a:xfrm>
            <a:prstGeom prst="ellipse">
              <a:avLst/>
            </a:prstGeom>
            <a:solidFill>
              <a:srgbClr val="002060">
                <a:alpha val="46000"/>
              </a:srgbClr>
            </a:solidFill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endParaRPr lang="pt-BR" dirty="0">
                <a:solidFill>
                  <a:prstClr val="black"/>
                </a:solidFill>
                <a:latin typeface="Arial Black" panose="020B0A04020102020204" pitchFamily="34" charset="0"/>
              </a:endParaRPr>
            </a:p>
            <a:p>
              <a:pPr>
                <a:defRPr/>
              </a:pPr>
              <a:r>
                <a:rPr lang="pt-BR" b="1" dirty="0">
                  <a:solidFill>
                    <a:prstClr val="black"/>
                  </a:solidFill>
                  <a:latin typeface="Arial Black" panose="020B0A04020102020204" pitchFamily="34" charset="0"/>
                </a:rPr>
                <a:t>             </a:t>
              </a:r>
            </a:p>
            <a:p>
              <a:pPr>
                <a:defRPr/>
              </a:pPr>
              <a:r>
                <a:rPr lang="pt-BR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        </a:t>
              </a:r>
              <a:r>
                <a:rPr lang="pt-BR" sz="16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Black" panose="020B0A04020102020204" pitchFamily="34" charset="0"/>
                </a:rPr>
                <a:t>PROFESOR</a:t>
              </a:r>
              <a:endParaRPr lang="pt-BR" dirty="0">
                <a:latin typeface="Arial Black" panose="020B0A04020102020204" pitchFamily="34" charset="0"/>
              </a:endParaRPr>
            </a:p>
          </p:txBody>
        </p:sp>
        <p:sp>
          <p:nvSpPr>
            <p:cNvPr id="26627" name="Oval 8" descr="70%"/>
            <p:cNvSpPr>
              <a:spLocks noChangeArrowheads="1"/>
            </p:cNvSpPr>
            <p:nvPr/>
          </p:nvSpPr>
          <p:spPr bwMode="auto">
            <a:xfrm>
              <a:off x="5341939" y="3656013"/>
              <a:ext cx="1646237" cy="914400"/>
            </a:xfrm>
            <a:prstGeom prst="ellipse">
              <a:avLst/>
            </a:prstGeom>
            <a:grpFill/>
            <a:ln w="285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    </a:t>
              </a:r>
              <a:r>
                <a:rPr lang="pt-BR" altLang="en-US" sz="18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GRUPO</a:t>
              </a:r>
            </a:p>
          </p:txBody>
        </p:sp>
        <p:sp>
          <p:nvSpPr>
            <p:cNvPr id="26628" name="Oval 9"/>
            <p:cNvSpPr>
              <a:spLocks noChangeArrowheads="1"/>
            </p:cNvSpPr>
            <p:nvPr/>
          </p:nvSpPr>
          <p:spPr bwMode="auto">
            <a:xfrm>
              <a:off x="5467350" y="3752850"/>
              <a:ext cx="1428749" cy="457200"/>
            </a:xfrm>
            <a:prstGeom prst="ellipse">
              <a:avLst/>
            </a:prstGeom>
            <a:grpFill/>
            <a:ln w="3810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400" b="1" dirty="0" smtClean="0">
                  <a:latin typeface="Arial Black" panose="020B0A04020102020204" pitchFamily="34" charset="0"/>
                  <a:cs typeface="Arial" panose="020B0604020202020204" pitchFamily="34" charset="0"/>
                </a:rPr>
                <a:t>ESTUDIANTE</a:t>
              </a:r>
              <a:endParaRPr lang="es-ES" altLang="en-US" sz="1400" b="1" dirty="0"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29" name="Line 23"/>
            <p:cNvSpPr>
              <a:spLocks noChangeShapeType="1"/>
            </p:cNvSpPr>
            <p:nvPr/>
          </p:nvSpPr>
          <p:spPr bwMode="auto">
            <a:xfrm>
              <a:off x="7905750" y="3752850"/>
              <a:ext cx="0" cy="0"/>
            </a:xfrm>
            <a:prstGeom prst="line">
              <a:avLst/>
            </a:prstGeom>
            <a:grpFill/>
            <a:ln w="9525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0" name="Line 3"/>
            <p:cNvSpPr>
              <a:spLocks noChangeShapeType="1"/>
            </p:cNvSpPr>
            <p:nvPr/>
          </p:nvSpPr>
          <p:spPr bwMode="auto">
            <a:xfrm flipH="1">
              <a:off x="6229350" y="2743200"/>
              <a:ext cx="0" cy="28194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1" name="Line 4"/>
            <p:cNvSpPr>
              <a:spLocks noChangeShapeType="1"/>
            </p:cNvSpPr>
            <p:nvPr/>
          </p:nvSpPr>
          <p:spPr bwMode="auto">
            <a:xfrm flipH="1">
              <a:off x="4449763" y="3295650"/>
              <a:ext cx="2819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2" name="Line 5"/>
            <p:cNvSpPr>
              <a:spLocks noChangeShapeType="1"/>
            </p:cNvSpPr>
            <p:nvPr/>
          </p:nvSpPr>
          <p:spPr bwMode="auto">
            <a:xfrm>
              <a:off x="4933950" y="3219450"/>
              <a:ext cx="2667000" cy="9715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3" name="Line 6"/>
            <p:cNvSpPr>
              <a:spLocks noChangeShapeType="1"/>
            </p:cNvSpPr>
            <p:nvPr/>
          </p:nvSpPr>
          <p:spPr bwMode="auto">
            <a:xfrm flipH="1">
              <a:off x="4552950" y="4419600"/>
              <a:ext cx="2895600" cy="1905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34" name="Rectangle 14"/>
            <p:cNvSpPr>
              <a:spLocks noChangeArrowheads="1"/>
            </p:cNvSpPr>
            <p:nvPr/>
          </p:nvSpPr>
          <p:spPr bwMode="auto">
            <a:xfrm>
              <a:off x="7502526" y="4232275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MEDIOS</a:t>
              </a:r>
            </a:p>
          </p:txBody>
        </p:sp>
        <p:sp>
          <p:nvSpPr>
            <p:cNvPr id="26635" name="Rectangle 10"/>
            <p:cNvSpPr>
              <a:spLocks noChangeArrowheads="1"/>
            </p:cNvSpPr>
            <p:nvPr/>
          </p:nvSpPr>
          <p:spPr bwMode="auto">
            <a:xfrm>
              <a:off x="5641975" y="1777937"/>
              <a:ext cx="1234538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PROBLEMA</a:t>
              </a:r>
            </a:p>
          </p:txBody>
        </p:sp>
        <p:sp>
          <p:nvSpPr>
            <p:cNvPr id="26636" name="Rectangle 11"/>
            <p:cNvSpPr>
              <a:spLocks noChangeArrowheads="1"/>
            </p:cNvSpPr>
            <p:nvPr/>
          </p:nvSpPr>
          <p:spPr bwMode="auto">
            <a:xfrm>
              <a:off x="5651501" y="2386307"/>
              <a:ext cx="1206288" cy="312443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OBJETIVOS</a:t>
              </a:r>
            </a:p>
          </p:txBody>
        </p:sp>
        <p:sp>
          <p:nvSpPr>
            <p:cNvPr id="26638" name="Rectangle 13"/>
            <p:cNvSpPr>
              <a:spLocks noChangeArrowheads="1"/>
            </p:cNvSpPr>
            <p:nvPr/>
          </p:nvSpPr>
          <p:spPr bwMode="auto">
            <a:xfrm>
              <a:off x="7143751" y="2838450"/>
              <a:ext cx="1044575" cy="274638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MÉTODOS</a:t>
              </a:r>
            </a:p>
          </p:txBody>
        </p:sp>
        <p:sp>
          <p:nvSpPr>
            <p:cNvPr id="26639" name="Rectangle 15"/>
            <p:cNvSpPr>
              <a:spLocks noChangeArrowheads="1"/>
            </p:cNvSpPr>
            <p:nvPr/>
          </p:nvSpPr>
          <p:spPr bwMode="auto">
            <a:xfrm>
              <a:off x="3095626" y="4084842"/>
              <a:ext cx="1298187" cy="26967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s-ES" altLang="en-US" sz="16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s-ES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EVALUACIÓN</a:t>
              </a:r>
              <a:endPara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0" name="Rectangle 16"/>
            <p:cNvSpPr>
              <a:spLocks noChangeArrowheads="1"/>
            </p:cNvSpPr>
            <p:nvPr/>
          </p:nvSpPr>
          <p:spPr bwMode="auto">
            <a:xfrm>
              <a:off x="4918064" y="5718049"/>
              <a:ext cx="2621250" cy="326641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prstClr val="black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    </a:t>
              </a:r>
              <a:r>
                <a:rPr lang="pt-BR" altLang="en-US" sz="14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FORMAS DE  ORG</a:t>
              </a:r>
              <a:r>
                <a:rPr lang="pt-BR" altLang="en-US" sz="16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ANIZACIÓN</a:t>
              </a:r>
              <a:endParaRPr lang="pt-BR" altLang="en-US" sz="18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pt-BR" altLang="en-US" sz="18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1" name="Rectangle 17"/>
            <p:cNvSpPr>
              <a:spLocks noChangeArrowheads="1"/>
            </p:cNvSpPr>
            <p:nvPr/>
          </p:nvSpPr>
          <p:spPr bwMode="auto">
            <a:xfrm>
              <a:off x="2716213" y="1014413"/>
              <a:ext cx="1905000" cy="381000"/>
            </a:xfrm>
            <a:prstGeom prst="rect">
              <a:avLst/>
            </a:prstGeom>
            <a:grpFill/>
            <a:ln w="9525">
              <a:solidFill>
                <a:srgbClr val="00206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pt-BR" altLang="en-US" sz="1800" b="1" dirty="0">
                  <a:solidFill>
                    <a:srgbClr val="FF0000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SOCIEDAD</a:t>
              </a:r>
              <a:endParaRPr lang="pt-BR" altLang="en-US" sz="1800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2" name="Line 18"/>
            <p:cNvSpPr>
              <a:spLocks noChangeShapeType="1"/>
            </p:cNvSpPr>
            <p:nvPr/>
          </p:nvSpPr>
          <p:spPr bwMode="auto">
            <a:xfrm>
              <a:off x="4697413" y="1295400"/>
              <a:ext cx="838200" cy="4572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3" name="Line 19"/>
            <p:cNvSpPr>
              <a:spLocks noChangeShapeType="1"/>
            </p:cNvSpPr>
            <p:nvPr/>
          </p:nvSpPr>
          <p:spPr bwMode="auto">
            <a:xfrm>
              <a:off x="6229350" y="2152650"/>
              <a:ext cx="0" cy="228600"/>
            </a:xfrm>
            <a:prstGeom prst="line">
              <a:avLst/>
            </a:prstGeom>
            <a:grpFill/>
            <a:ln w="76200">
              <a:solidFill>
                <a:srgbClr val="00206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4" name="Line 20"/>
            <p:cNvSpPr>
              <a:spLocks noChangeShapeType="1"/>
            </p:cNvSpPr>
            <p:nvPr/>
          </p:nvSpPr>
          <p:spPr bwMode="auto">
            <a:xfrm flipH="1">
              <a:off x="4857750" y="2628900"/>
              <a:ext cx="7620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5" name="Line 21"/>
            <p:cNvSpPr>
              <a:spLocks noChangeShapeType="1"/>
            </p:cNvSpPr>
            <p:nvPr/>
          </p:nvSpPr>
          <p:spPr bwMode="auto">
            <a:xfrm>
              <a:off x="6762750" y="2590800"/>
              <a:ext cx="533400" cy="228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6" name="Line 22"/>
            <p:cNvSpPr>
              <a:spLocks noChangeShapeType="1"/>
            </p:cNvSpPr>
            <p:nvPr/>
          </p:nvSpPr>
          <p:spPr bwMode="auto">
            <a:xfrm>
              <a:off x="5086350" y="2990850"/>
              <a:ext cx="1905000" cy="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7" name="Line 24"/>
            <p:cNvSpPr>
              <a:spLocks noChangeShapeType="1"/>
            </p:cNvSpPr>
            <p:nvPr/>
          </p:nvSpPr>
          <p:spPr bwMode="auto">
            <a:xfrm>
              <a:off x="7905750" y="3219450"/>
              <a:ext cx="152400" cy="8382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8" name="Freeform 25"/>
            <p:cNvSpPr>
              <a:spLocks/>
            </p:cNvSpPr>
            <p:nvPr/>
          </p:nvSpPr>
          <p:spPr bwMode="auto">
            <a:xfrm>
              <a:off x="6896100" y="2286000"/>
              <a:ext cx="1841500" cy="1778000"/>
            </a:xfrm>
            <a:custGeom>
              <a:avLst/>
              <a:gdLst>
                <a:gd name="T0" fmla="*/ 2147483647 w 1160"/>
                <a:gd name="T1" fmla="*/ 2147483647 h 1120"/>
                <a:gd name="T2" fmla="*/ 2147483647 w 1160"/>
                <a:gd name="T3" fmla="*/ 2147483647 h 1120"/>
                <a:gd name="T4" fmla="*/ 0 w 1160"/>
                <a:gd name="T5" fmla="*/ 2147483647 h 1120"/>
                <a:gd name="T6" fmla="*/ 0 60000 65536"/>
                <a:gd name="T7" fmla="*/ 0 60000 65536"/>
                <a:gd name="T8" fmla="*/ 0 60000 65536"/>
                <a:gd name="T9" fmla="*/ 0 w 1160"/>
                <a:gd name="T10" fmla="*/ 0 h 1120"/>
                <a:gd name="T11" fmla="*/ 1160 w 1160"/>
                <a:gd name="T12" fmla="*/ 1120 h 112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60" h="1120">
                  <a:moveTo>
                    <a:pt x="912" y="1120"/>
                  </a:moveTo>
                  <a:cubicBezTo>
                    <a:pt x="1036" y="720"/>
                    <a:pt x="1160" y="320"/>
                    <a:pt x="1008" y="160"/>
                  </a:cubicBezTo>
                  <a:cubicBezTo>
                    <a:pt x="856" y="0"/>
                    <a:pt x="168" y="160"/>
                    <a:pt x="0" y="160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srgbClr val="FFC000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49" name="Line 26"/>
            <p:cNvSpPr>
              <a:spLocks noChangeShapeType="1"/>
            </p:cNvSpPr>
            <p:nvPr/>
          </p:nvSpPr>
          <p:spPr bwMode="auto">
            <a:xfrm flipH="1">
              <a:off x="3687763" y="3295650"/>
              <a:ext cx="4572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0" name="Freeform 27"/>
            <p:cNvSpPr>
              <a:spLocks/>
            </p:cNvSpPr>
            <p:nvPr/>
          </p:nvSpPr>
          <p:spPr bwMode="auto">
            <a:xfrm>
              <a:off x="2952750" y="2133600"/>
              <a:ext cx="2514600" cy="1771650"/>
            </a:xfrm>
            <a:custGeom>
              <a:avLst/>
              <a:gdLst>
                <a:gd name="T0" fmla="*/ 2147483647 w 1536"/>
                <a:gd name="T1" fmla="*/ 2147483647 h 1208"/>
                <a:gd name="T2" fmla="*/ 2147483647 w 1536"/>
                <a:gd name="T3" fmla="*/ 2147483647 h 1208"/>
                <a:gd name="T4" fmla="*/ 2147483647 w 1536"/>
                <a:gd name="T5" fmla="*/ 2147483647 h 1208"/>
                <a:gd name="T6" fmla="*/ 0 60000 65536"/>
                <a:gd name="T7" fmla="*/ 0 60000 65536"/>
                <a:gd name="T8" fmla="*/ 0 60000 65536"/>
                <a:gd name="T9" fmla="*/ 0 w 1536"/>
                <a:gd name="T10" fmla="*/ 0 h 1208"/>
                <a:gd name="T11" fmla="*/ 1536 w 1536"/>
                <a:gd name="T12" fmla="*/ 1208 h 12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36" h="1208">
                  <a:moveTo>
                    <a:pt x="384" y="1208"/>
                  </a:moveTo>
                  <a:cubicBezTo>
                    <a:pt x="192" y="756"/>
                    <a:pt x="0" y="304"/>
                    <a:pt x="192" y="152"/>
                  </a:cubicBezTo>
                  <a:cubicBezTo>
                    <a:pt x="384" y="0"/>
                    <a:pt x="960" y="148"/>
                    <a:pt x="1536" y="296"/>
                  </a:cubicBezTo>
                </a:path>
              </a:pathLst>
            </a:cu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1" name="Line 28"/>
            <p:cNvSpPr>
              <a:spLocks noChangeShapeType="1"/>
            </p:cNvSpPr>
            <p:nvPr/>
          </p:nvSpPr>
          <p:spPr bwMode="auto">
            <a:xfrm>
              <a:off x="4705350" y="3295650"/>
              <a:ext cx="7620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2" name="Line 29"/>
            <p:cNvSpPr>
              <a:spLocks noChangeShapeType="1"/>
            </p:cNvSpPr>
            <p:nvPr/>
          </p:nvSpPr>
          <p:spPr bwMode="auto">
            <a:xfrm flipH="1">
              <a:off x="6953250" y="3295650"/>
              <a:ext cx="533400" cy="2133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3" name="Line 30"/>
            <p:cNvSpPr>
              <a:spLocks noChangeShapeType="1"/>
            </p:cNvSpPr>
            <p:nvPr/>
          </p:nvSpPr>
          <p:spPr bwMode="auto">
            <a:xfrm flipH="1">
              <a:off x="7296150" y="4819650"/>
              <a:ext cx="685800" cy="609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54" name="Line 31"/>
            <p:cNvSpPr>
              <a:spLocks noChangeShapeType="1"/>
            </p:cNvSpPr>
            <p:nvPr/>
          </p:nvSpPr>
          <p:spPr bwMode="auto">
            <a:xfrm>
              <a:off x="4171950" y="4591050"/>
              <a:ext cx="838200" cy="990600"/>
            </a:xfrm>
            <a:prstGeom prst="line">
              <a:avLst/>
            </a:prstGeom>
            <a:grpFill/>
            <a:ln w="38100">
              <a:solidFill>
                <a:srgbClr val="002060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s-ES_tradnl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655" name="7 CuadroTexto"/>
          <p:cNvSpPr txBox="1">
            <a:spLocks noChangeArrowheads="1"/>
          </p:cNvSpPr>
          <p:nvPr/>
        </p:nvSpPr>
        <p:spPr bwMode="auto">
          <a:xfrm>
            <a:off x="996044" y="119746"/>
            <a:ext cx="7756765" cy="80021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fontAlgn="base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s-ES" altLang="en-US" sz="20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CARÁCTER SISTÉMICO DEL PROCESO DE ENSEÑANZA - APRENDIZAJE</a:t>
            </a:r>
            <a:endParaRPr lang="es-ES_tradnl" altLang="en-US" sz="20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1371601" y="2895600"/>
            <a:ext cx="1676400" cy="466948"/>
          </a:xfrm>
          <a:prstGeom prst="rect">
            <a:avLst/>
          </a:prstGeom>
          <a:solidFill>
            <a:schemeClr val="bg1"/>
          </a:solidFill>
          <a:ln w="9525">
            <a:solidFill>
              <a:srgbClr val="00206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s-ES" altLang="en-US" sz="1600" b="1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ES" altLang="en-US" sz="1400" b="1" dirty="0">
                <a:solidFill>
                  <a:srgbClr val="FF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CONTENIDOS</a:t>
            </a:r>
            <a:endParaRPr lang="es-ES" altLang="en-US" sz="14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63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704088"/>
            <a:ext cx="8075240" cy="564672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>RASGOS ESENCIALES DEL PEA 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b="1" dirty="0">
                <a:solidFill>
                  <a:srgbClr val="FF0000"/>
                </a:solidFill>
              </a:rPr>
              <a:t>Carácter sistémico</a:t>
            </a:r>
            <a:r>
              <a:rPr lang="es-ES" dirty="0" smtClean="0"/>
              <a:t>: es </a:t>
            </a:r>
            <a:r>
              <a:rPr lang="es-ES" dirty="0"/>
              <a:t>un “conjunto de componentes interrelacionados entre  sí, desde el punto de vista estático y dinámico, cuyo </a:t>
            </a:r>
            <a:r>
              <a:rPr lang="es-ES" dirty="0" smtClean="0"/>
              <a:t>funcionamiento </a:t>
            </a:r>
            <a:r>
              <a:rPr lang="es-ES" dirty="0"/>
              <a:t>está dirigido al logro de determinados </a:t>
            </a:r>
            <a:r>
              <a:rPr lang="es-ES" dirty="0" smtClean="0"/>
              <a:t>objetivos.</a:t>
            </a:r>
          </a:p>
          <a:p>
            <a:pPr algn="just"/>
            <a:r>
              <a:rPr lang="es-ES" dirty="0" smtClean="0"/>
              <a:t>Está dado en:</a:t>
            </a:r>
          </a:p>
          <a:p>
            <a:pPr algn="just">
              <a:buFontTx/>
              <a:buChar char="-"/>
            </a:pPr>
            <a:r>
              <a:rPr lang="es-ES" dirty="0" smtClean="0">
                <a:solidFill>
                  <a:srgbClr val="FF0000"/>
                </a:solidFill>
              </a:rPr>
              <a:t>integridad</a:t>
            </a:r>
            <a:r>
              <a:rPr lang="es-ES" dirty="0" smtClean="0"/>
              <a:t> de sus componentes</a:t>
            </a:r>
          </a:p>
          <a:p>
            <a:pPr algn="just">
              <a:buFontTx/>
              <a:buChar char="-"/>
            </a:pPr>
            <a:r>
              <a:rPr lang="es-ES" dirty="0">
                <a:solidFill>
                  <a:srgbClr val="FF0000"/>
                </a:solidFill>
              </a:rPr>
              <a:t>j</a:t>
            </a:r>
            <a:r>
              <a:rPr lang="es-ES" dirty="0" smtClean="0">
                <a:solidFill>
                  <a:srgbClr val="FF0000"/>
                </a:solidFill>
              </a:rPr>
              <a:t>erarquización</a:t>
            </a:r>
            <a:r>
              <a:rPr lang="es-ES" dirty="0" smtClean="0"/>
              <a:t> de un componente sobre los otros</a:t>
            </a:r>
          </a:p>
          <a:p>
            <a:pPr algn="just">
              <a:buFontTx/>
              <a:buChar char="-"/>
            </a:pPr>
            <a:r>
              <a:rPr lang="es-ES" dirty="0">
                <a:solidFill>
                  <a:srgbClr val="FF0000"/>
                </a:solidFill>
              </a:rPr>
              <a:t>c</a:t>
            </a:r>
            <a:r>
              <a:rPr lang="es-ES" dirty="0" smtClean="0">
                <a:solidFill>
                  <a:srgbClr val="FF0000"/>
                </a:solidFill>
              </a:rPr>
              <a:t>entralización</a:t>
            </a:r>
            <a:r>
              <a:rPr lang="es-ES" dirty="0" smtClean="0"/>
              <a:t> de un componente según sea el análisis que se desea hacer</a:t>
            </a:r>
          </a:p>
          <a:p>
            <a:pPr algn="just">
              <a:buFontTx/>
              <a:buChar char="-"/>
            </a:pP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445275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704088"/>
            <a:ext cx="8075240" cy="564672"/>
          </a:xfrm>
        </p:spPr>
        <p:txBody>
          <a:bodyPr>
            <a:normAutofit fontScale="90000"/>
          </a:bodyPr>
          <a:lstStyle/>
          <a:p>
            <a:r>
              <a:rPr lang="es-ES" sz="3600" dirty="0" smtClean="0"/>
              <a:t>RASGOS ESENCIALES DEL PEA 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33830" y="1484784"/>
            <a:ext cx="8229600" cy="4389120"/>
          </a:xfrm>
        </p:spPr>
        <p:txBody>
          <a:bodyPr>
            <a:normAutofit fontScale="92500"/>
          </a:bodyPr>
          <a:lstStyle/>
          <a:p>
            <a:pPr algn="just"/>
            <a:r>
              <a:rPr lang="es-ES" sz="2800" dirty="0"/>
              <a:t>Carácter procesal: indica la presencia de diferentes fases o etapas, de un objeto o fenómeno, para producir como resultado un cambio gradual, en un tiempo determinado.</a:t>
            </a:r>
          </a:p>
          <a:p>
            <a:pPr algn="just"/>
            <a:r>
              <a:rPr lang="es-ES" sz="2800" dirty="0"/>
              <a:t>Carácter multilateral:  todos aprenden de todos.</a:t>
            </a:r>
          </a:p>
          <a:p>
            <a:pPr algn="just"/>
            <a:r>
              <a:rPr lang="es-ES" sz="2800" dirty="0" smtClean="0"/>
              <a:t>Carácter </a:t>
            </a:r>
            <a:r>
              <a:rPr lang="es-ES" sz="2800" dirty="0"/>
              <a:t>dialéctico: Contradicción entre el enseñar y el </a:t>
            </a:r>
            <a:r>
              <a:rPr lang="es-ES" sz="2800" dirty="0" smtClean="0"/>
              <a:t>aprender, </a:t>
            </a:r>
            <a:r>
              <a:rPr lang="es-ES" sz="2800" dirty="0"/>
              <a:t>en la relación del maestro y sus </a:t>
            </a:r>
            <a:r>
              <a:rPr lang="es-ES" sz="2800" dirty="0" smtClean="0"/>
              <a:t>estudiantes, en </a:t>
            </a:r>
            <a:r>
              <a:rPr lang="es-ES" sz="2800" dirty="0"/>
              <a:t>la relación de los </a:t>
            </a:r>
            <a:r>
              <a:rPr lang="es-ES" sz="2800" dirty="0" smtClean="0"/>
              <a:t>estudiantes </a:t>
            </a:r>
            <a:r>
              <a:rPr lang="es-ES" sz="2800" dirty="0"/>
              <a:t>entre sí. </a:t>
            </a:r>
            <a:endParaRPr lang="es-ES" sz="2800" dirty="0" smtClean="0"/>
          </a:p>
          <a:p>
            <a:pPr algn="just"/>
            <a:r>
              <a:rPr lang="es-ES" sz="2800" dirty="0"/>
              <a:t>Carácter legal</a:t>
            </a:r>
            <a:r>
              <a:rPr lang="es-ES" sz="2800" dirty="0" smtClean="0"/>
              <a:t>: está </a:t>
            </a:r>
            <a:r>
              <a:rPr lang="es-ES" sz="2800" dirty="0"/>
              <a:t>sometido a determinadas leyes, </a:t>
            </a:r>
            <a:r>
              <a:rPr lang="es-ES" sz="2800" dirty="0" smtClean="0"/>
              <a:t>todo </a:t>
            </a:r>
            <a:r>
              <a:rPr lang="es-ES" sz="2800" dirty="0"/>
              <a:t>proceso tiene que ser </a:t>
            </a:r>
            <a:r>
              <a:rPr lang="es-ES" sz="2800" dirty="0" smtClean="0"/>
              <a:t>legal.</a:t>
            </a:r>
          </a:p>
          <a:p>
            <a:pPr marL="0" indent="0" algn="just">
              <a:buNone/>
            </a:pPr>
            <a:endParaRPr lang="es-ES" sz="2800" dirty="0" smtClean="0"/>
          </a:p>
        </p:txBody>
      </p:sp>
    </p:spTree>
    <p:extLst>
      <p:ext uri="{BB962C8B-B14F-4D97-AF65-F5344CB8AC3E}">
        <p14:creationId xmlns:p14="http://schemas.microsoft.com/office/powerpoint/2010/main" val="3770677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843808" y="836712"/>
            <a:ext cx="2592288" cy="5482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PROBLEMA</a:t>
            </a:r>
            <a:endParaRPr lang="es-ES" dirty="0"/>
          </a:p>
        </p:txBody>
      </p:sp>
      <p:sp>
        <p:nvSpPr>
          <p:cNvPr id="3" name="Flecha abajo 2"/>
          <p:cNvSpPr/>
          <p:nvPr/>
        </p:nvSpPr>
        <p:spPr>
          <a:xfrm>
            <a:off x="4067944" y="1484784"/>
            <a:ext cx="28803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2974682" y="187618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INDICA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95536" y="3068960"/>
            <a:ext cx="2952328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i="1" dirty="0"/>
              <a:t>las contradicciones necesarias a resolver para que </a:t>
            </a:r>
            <a:r>
              <a:rPr lang="es-ES" i="1" dirty="0" smtClean="0"/>
              <a:t>el estudiante alcance </a:t>
            </a:r>
            <a:r>
              <a:rPr lang="es-ES" dirty="0"/>
              <a:t>el</a:t>
            </a:r>
            <a:r>
              <a:rPr lang="es-ES" i="1" dirty="0"/>
              <a:t> nivel deseado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3707904" y="3068960"/>
            <a:ext cx="2088232" cy="14401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i="1" dirty="0"/>
              <a:t>¿</a:t>
            </a:r>
            <a:r>
              <a:rPr lang="es-ES" i="1" dirty="0" smtClean="0"/>
              <a:t>cuáles </a:t>
            </a:r>
            <a:r>
              <a:rPr lang="es-ES" i="1" dirty="0"/>
              <a:t>son las tareas a ejecutar por </a:t>
            </a:r>
            <a:r>
              <a:rPr lang="es-ES" i="1" dirty="0" smtClean="0"/>
              <a:t>el estudiante para resolverlas?</a:t>
            </a:r>
            <a:endParaRPr lang="es-ES" dirty="0"/>
          </a:p>
          <a:p>
            <a:r>
              <a:rPr lang="es-ES" dirty="0"/>
              <a:t> 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372200" y="3068960"/>
            <a:ext cx="266429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s-ES" i="1" dirty="0" smtClean="0"/>
              <a:t>¿cuáles son as </a:t>
            </a:r>
            <a:r>
              <a:rPr lang="es-ES" i="1" dirty="0"/>
              <a:t>acciones didácticas del maestro para garantizar la ejecución adecuada de esas </a:t>
            </a:r>
            <a:r>
              <a:rPr lang="es-ES" i="1" dirty="0" smtClean="0"/>
              <a:t>tareas?</a:t>
            </a:r>
            <a:endParaRPr lang="es-ES" dirty="0"/>
          </a:p>
          <a:p>
            <a:r>
              <a:rPr lang="es-ES" dirty="0"/>
              <a:t> 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2627784" y="2393078"/>
            <a:ext cx="144016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4283968" y="1876182"/>
            <a:ext cx="2592288" cy="11221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4320805" y="2415119"/>
            <a:ext cx="548711" cy="7064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539552" y="5373216"/>
            <a:ext cx="7920880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cómo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docente diseñar, organizar, ejecutar y controlar  el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proceso?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garantizar una relación científica entre el sistema de tareas desarrolladoras del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estudiante </a:t>
            </a:r>
            <a:r>
              <a:rPr lang="es-ES" sz="2000" i="1" dirty="0">
                <a:latin typeface="Arial" panose="020B0604020202020204" pitchFamily="34" charset="0"/>
                <a:cs typeface="Arial" panose="020B0604020202020204" pitchFamily="34" charset="0"/>
              </a:rPr>
              <a:t>y el sistema de acciones didácticas del </a:t>
            </a:r>
            <a:r>
              <a:rPr lang="es-E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profesor.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Abrir llave 15"/>
          <p:cNvSpPr/>
          <p:nvPr/>
        </p:nvSpPr>
        <p:spPr>
          <a:xfrm rot="16200000">
            <a:off x="4513897" y="2630454"/>
            <a:ext cx="476246" cy="4896544"/>
          </a:xfrm>
          <a:prstGeom prst="leftBrace">
            <a:avLst>
              <a:gd name="adj1" fmla="val 8333"/>
              <a:gd name="adj2" fmla="val 46448"/>
            </a:avLst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342" y="46125"/>
            <a:ext cx="2745502" cy="2219954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4716016" y="1628800"/>
            <a:ext cx="165618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GENERADOR</a:t>
            </a:r>
            <a:endParaRPr lang="es-E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69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Texto 21"/>
          <p:cNvSpPr txBox="1"/>
          <p:nvPr/>
        </p:nvSpPr>
        <p:spPr>
          <a:xfrm>
            <a:off x="1" y="0"/>
            <a:ext cx="9111326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endParaRPr lang="es-ES_tradnl" dirty="0"/>
          </a:p>
        </p:txBody>
      </p:sp>
      <p:sp>
        <p:nvSpPr>
          <p:cNvPr id="2" name="CuadroTexto 1"/>
          <p:cNvSpPr txBox="1"/>
          <p:nvPr/>
        </p:nvSpPr>
        <p:spPr>
          <a:xfrm>
            <a:off x="3314693" y="239488"/>
            <a:ext cx="2302329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EL PROBLEMA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6096001" y="1752600"/>
            <a:ext cx="2726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>
                <a:solidFill>
                  <a:srgbClr val="002060"/>
                </a:solidFill>
                <a:latin typeface="Arial Black" panose="020B0A04020102020204" pitchFamily="34" charset="0"/>
              </a:rPr>
              <a:t>Se concreta en el encargo social</a:t>
            </a:r>
          </a:p>
        </p:txBody>
      </p:sp>
      <p:sp>
        <p:nvSpPr>
          <p:cNvPr id="4" name="Flecha abajo 3"/>
          <p:cNvSpPr/>
          <p:nvPr/>
        </p:nvSpPr>
        <p:spPr>
          <a:xfrm>
            <a:off x="4343401" y="915108"/>
            <a:ext cx="244928" cy="104432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" name="CuadroTexto 4"/>
          <p:cNvSpPr txBox="1"/>
          <p:nvPr/>
        </p:nvSpPr>
        <p:spPr>
          <a:xfrm>
            <a:off x="3575958" y="2002971"/>
            <a:ext cx="236764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s-ES_tradnl" dirty="0"/>
              <a:t>OBJETIVO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2520" y="3091543"/>
            <a:ext cx="2334986" cy="5539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CONTENIDOS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2367644" y="2297947"/>
            <a:ext cx="1061362" cy="619427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6466106" y="3222172"/>
            <a:ext cx="2090063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s-ES_tradnl" sz="2000" dirty="0"/>
              <a:t>Métodos </a:t>
            </a:r>
          </a:p>
          <a:p>
            <a:pPr algn="l">
              <a:lnSpc>
                <a:spcPct val="150000"/>
              </a:lnSpc>
            </a:pPr>
            <a:r>
              <a:rPr lang="es-ES_tradnl" sz="2000" dirty="0"/>
              <a:t>Medios </a:t>
            </a:r>
          </a:p>
          <a:p>
            <a:pPr algn="l">
              <a:lnSpc>
                <a:spcPct val="150000"/>
              </a:lnSpc>
            </a:pPr>
            <a:r>
              <a:rPr lang="es-ES_tradnl" sz="2000" dirty="0"/>
              <a:t>Formas de organización</a:t>
            </a:r>
          </a:p>
          <a:p>
            <a:pPr algn="l">
              <a:lnSpc>
                <a:spcPct val="150000"/>
              </a:lnSpc>
            </a:pPr>
            <a:r>
              <a:rPr lang="es-ES_tradnl" sz="2000" dirty="0"/>
              <a:t>Evaluación</a:t>
            </a:r>
          </a:p>
        </p:txBody>
      </p:sp>
      <p:cxnSp>
        <p:nvCxnSpPr>
          <p:cNvPr id="14" name="Conector recto de flecha 13"/>
          <p:cNvCxnSpPr/>
          <p:nvPr/>
        </p:nvCxnSpPr>
        <p:spPr>
          <a:xfrm>
            <a:off x="4495800" y="2743202"/>
            <a:ext cx="1888672" cy="134982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/>
          <p:cNvCxnSpPr/>
          <p:nvPr/>
        </p:nvCxnSpPr>
        <p:spPr>
          <a:xfrm>
            <a:off x="1567544" y="3763268"/>
            <a:ext cx="4816929" cy="120062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/>
          <p:cNvSpPr txBox="1"/>
          <p:nvPr/>
        </p:nvSpPr>
        <p:spPr>
          <a:xfrm>
            <a:off x="2661549" y="1132116"/>
            <a:ext cx="1665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Determina 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1191977" y="2090055"/>
            <a:ext cx="1665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000" dirty="0"/>
              <a:t>Determina</a:t>
            </a:r>
            <a:r>
              <a:rPr lang="es-ES_tradnl" dirty="0"/>
              <a:t> 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3984142" y="3788217"/>
            <a:ext cx="20084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s-ES_tradnl" sz="2000" dirty="0"/>
              <a:t>Determinan 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304801" y="5268684"/>
            <a:ext cx="556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dirty="0"/>
              <a:t>Esta relación no es lineal</a:t>
            </a:r>
          </a:p>
        </p:txBody>
      </p:sp>
    </p:spTree>
    <p:extLst>
      <p:ext uri="{BB962C8B-B14F-4D97-AF65-F5344CB8AC3E}">
        <p14:creationId xmlns:p14="http://schemas.microsoft.com/office/powerpoint/2010/main" val="364217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043608" y="1556792"/>
            <a:ext cx="2016224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ENSEÑANZA</a:t>
            </a:r>
          </a:p>
          <a:p>
            <a:pPr algn="ctr"/>
            <a:r>
              <a:rPr lang="es-ES" dirty="0" smtClean="0"/>
              <a:t>PROFESOR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5508104" y="1556792"/>
            <a:ext cx="2016224" cy="12241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APRENDIZAJE</a:t>
            </a:r>
          </a:p>
          <a:p>
            <a:pPr algn="ctr"/>
            <a:r>
              <a:rPr lang="es-ES" dirty="0" smtClean="0"/>
              <a:t>ESTUDIANTE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3404021" y="3717032"/>
            <a:ext cx="152802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OBJETIVO</a:t>
            </a:r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3389695" y="5589240"/>
            <a:ext cx="1599545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MÉTODO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3404021" y="4653136"/>
            <a:ext cx="1585219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CONTENIDO</a:t>
            </a:r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647590" y="3693708"/>
            <a:ext cx="223224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¿Para qué enseñar?</a:t>
            </a:r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5559985" y="3717032"/>
            <a:ext cx="2232248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¿Para qué aprender?</a:t>
            </a:r>
            <a:endParaRPr lang="es-ES" dirty="0"/>
          </a:p>
        </p:txBody>
      </p:sp>
      <p:sp>
        <p:nvSpPr>
          <p:cNvPr id="10" name="CuadroTexto 9"/>
          <p:cNvSpPr txBox="1"/>
          <p:nvPr/>
        </p:nvSpPr>
        <p:spPr>
          <a:xfrm>
            <a:off x="693199" y="4624200"/>
            <a:ext cx="22322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¿Qué enseñar?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536704" y="4684494"/>
            <a:ext cx="2232248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¿Qué aprender?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33264" y="5651956"/>
            <a:ext cx="223224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¿Cómo enseñar?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5508104" y="5651956"/>
            <a:ext cx="2232248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ES" dirty="0" smtClean="0"/>
              <a:t>¿Cómo aprender?</a:t>
            </a:r>
            <a:endParaRPr lang="es-ES" dirty="0"/>
          </a:p>
        </p:txBody>
      </p:sp>
      <p:cxnSp>
        <p:nvCxnSpPr>
          <p:cNvPr id="15" name="Conector recto 14"/>
          <p:cNvCxnSpPr>
            <a:stCxn id="3" idx="1"/>
          </p:cNvCxnSpPr>
          <p:nvPr/>
        </p:nvCxnSpPr>
        <p:spPr>
          <a:xfrm flipH="1">
            <a:off x="323528" y="2168860"/>
            <a:ext cx="7200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>
            <a:off x="323528" y="2168860"/>
            <a:ext cx="0" cy="36364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323528" y="5805264"/>
            <a:ext cx="369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/>
          <p:cNvCxnSpPr>
            <a:stCxn id="4" idx="3"/>
          </p:cNvCxnSpPr>
          <p:nvPr/>
        </p:nvCxnSpPr>
        <p:spPr>
          <a:xfrm>
            <a:off x="7524328" y="2168860"/>
            <a:ext cx="792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>
            <a:off x="8316416" y="2168860"/>
            <a:ext cx="0" cy="3667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 flipH="1">
            <a:off x="7732221" y="5871921"/>
            <a:ext cx="576064" cy="313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>
            <a:stCxn id="3" idx="3"/>
            <a:endCxn id="4" idx="1"/>
          </p:cNvCxnSpPr>
          <p:nvPr/>
        </p:nvCxnSpPr>
        <p:spPr>
          <a:xfrm>
            <a:off x="3059832" y="2168860"/>
            <a:ext cx="24482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echa arriba y abajo 29"/>
          <p:cNvSpPr/>
          <p:nvPr/>
        </p:nvSpPr>
        <p:spPr>
          <a:xfrm>
            <a:off x="4042704" y="4200763"/>
            <a:ext cx="241264" cy="4523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Flecha arriba y abajo 30"/>
          <p:cNvSpPr/>
          <p:nvPr/>
        </p:nvSpPr>
        <p:spPr>
          <a:xfrm>
            <a:off x="4042704" y="5121107"/>
            <a:ext cx="241264" cy="4523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3" name="Conector recto de flecha 32"/>
          <p:cNvCxnSpPr>
            <a:stCxn id="8" idx="3"/>
            <a:endCxn id="5" idx="1"/>
          </p:cNvCxnSpPr>
          <p:nvPr/>
        </p:nvCxnSpPr>
        <p:spPr>
          <a:xfrm>
            <a:off x="2879838" y="3878374"/>
            <a:ext cx="524183" cy="546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cto de flecha 39"/>
          <p:cNvCxnSpPr>
            <a:stCxn id="10" idx="3"/>
            <a:endCxn id="7" idx="1"/>
          </p:cNvCxnSpPr>
          <p:nvPr/>
        </p:nvCxnSpPr>
        <p:spPr>
          <a:xfrm>
            <a:off x="2925447" y="4808866"/>
            <a:ext cx="478574" cy="60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de flecha 41"/>
          <p:cNvCxnSpPr>
            <a:stCxn id="12" idx="3"/>
            <a:endCxn id="6" idx="1"/>
          </p:cNvCxnSpPr>
          <p:nvPr/>
        </p:nvCxnSpPr>
        <p:spPr>
          <a:xfrm flipV="1">
            <a:off x="2865512" y="5805264"/>
            <a:ext cx="524183" cy="31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/>
          <p:cNvCxnSpPr>
            <a:endCxn id="8" idx="1"/>
          </p:cNvCxnSpPr>
          <p:nvPr/>
        </p:nvCxnSpPr>
        <p:spPr>
          <a:xfrm>
            <a:off x="323528" y="3878374"/>
            <a:ext cx="3240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>
            <a:endCxn id="10" idx="1"/>
          </p:cNvCxnSpPr>
          <p:nvPr/>
        </p:nvCxnSpPr>
        <p:spPr>
          <a:xfrm>
            <a:off x="323528" y="4808866"/>
            <a:ext cx="369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cto 47"/>
          <p:cNvCxnSpPr>
            <a:stCxn id="9" idx="3"/>
          </p:cNvCxnSpPr>
          <p:nvPr/>
        </p:nvCxnSpPr>
        <p:spPr>
          <a:xfrm>
            <a:off x="7792233" y="3901698"/>
            <a:ext cx="5241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cto 49"/>
          <p:cNvCxnSpPr>
            <a:stCxn id="11" idx="3"/>
          </p:cNvCxnSpPr>
          <p:nvPr/>
        </p:nvCxnSpPr>
        <p:spPr>
          <a:xfrm>
            <a:off x="7768952" y="4869160"/>
            <a:ext cx="5474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de flecha 53"/>
          <p:cNvCxnSpPr>
            <a:stCxn id="9" idx="1"/>
          </p:cNvCxnSpPr>
          <p:nvPr/>
        </p:nvCxnSpPr>
        <p:spPr>
          <a:xfrm flipH="1">
            <a:off x="4955323" y="3901698"/>
            <a:ext cx="604662" cy="1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de flecha 57"/>
          <p:cNvCxnSpPr/>
          <p:nvPr/>
        </p:nvCxnSpPr>
        <p:spPr>
          <a:xfrm flipH="1">
            <a:off x="4993465" y="4793180"/>
            <a:ext cx="604662" cy="13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de flecha 58"/>
          <p:cNvCxnSpPr>
            <a:endCxn id="6" idx="3"/>
          </p:cNvCxnSpPr>
          <p:nvPr/>
        </p:nvCxnSpPr>
        <p:spPr>
          <a:xfrm flipH="1">
            <a:off x="4989240" y="5750446"/>
            <a:ext cx="547462" cy="54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420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/>
          </a:bodyPr>
          <a:lstStyle/>
          <a:p>
            <a:r>
              <a:rPr lang="es-ES" dirty="0" smtClean="0"/>
              <a:t>El objetivo del PEA: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Es el componente rector del PEA, constituye “el modelo pedagógico del encargo social, son los propósitos y aspiraciones que durante el proceso... se van conformando en el modo de pensar, sentir y actuar del estudiante...” .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C. Álvarez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Zayas</a:t>
            </a:r>
          </a:p>
          <a:p>
            <a:pPr lvl="0"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constituyen el componente que mejor refleja el carácter social del proceso pedagógico e instituyen la imagen del hombre que se intenta formar en correspondencia con las exigencias sociales que compete cumplir a la escuela. 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/>
          </a:bodyPr>
          <a:lstStyle/>
          <a:p>
            <a:r>
              <a:rPr lang="es-ES" dirty="0" smtClean="0"/>
              <a:t>El objetivo del PEA: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Entre sus funciones está la de </a:t>
            </a:r>
            <a:r>
              <a:rPr lang="es-E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orientar el proceso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, para lograr la transformación del estado real de los estudiantes, al estado deseado que exige el modelo de hombre que se aspira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formar.</a:t>
            </a:r>
          </a:p>
          <a:p>
            <a:pPr lvl="0" algn="just"/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el componente que </a:t>
            </a:r>
            <a:r>
              <a:rPr lang="es-E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determina al resto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de los componentes, y estos en relaciones de </a:t>
            </a:r>
            <a:r>
              <a:rPr lang="es-E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subordinación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coordinación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influyen sobre el mismo.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94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5114932" cy="1132732"/>
          </a:xfrm>
        </p:spPr>
        <p:txBody>
          <a:bodyPr>
            <a:normAutofit/>
          </a:bodyPr>
          <a:lstStyle/>
          <a:p>
            <a:r>
              <a:rPr lang="es-ES" dirty="0" smtClean="0"/>
              <a:t>El objetivo del PEA: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Responde a las preguntas ¿Para qué enseñar? ¿Para qué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aprender?</a:t>
            </a:r>
          </a:p>
          <a:p>
            <a:pPr lvl="0" algn="just"/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el componente más subjetivo, en tanto constituye una aspiración, un propósito a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alcanzar.</a:t>
            </a:r>
          </a:p>
          <a:p>
            <a:pPr lvl="0" algn="just"/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su </a:t>
            </a:r>
            <a:r>
              <a:rPr lang="es-E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carácter recto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r es expresión de la esencia del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proceso.</a:t>
            </a:r>
          </a:p>
          <a:p>
            <a:pPr lvl="0" algn="just"/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parte de su estructura contempla tres elementos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fundamentales:</a:t>
            </a:r>
          </a:p>
          <a:p>
            <a:pPr marL="0" lvl="0" indent="0" algn="just">
              <a:buNone/>
            </a:pP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i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s-E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acción-conocimiento-valoración</a:t>
            </a:r>
            <a:r>
              <a:rPr lang="es-E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301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400" dirty="0" smtClean="0"/>
              <a:t>Los objetivos: Componente </a:t>
            </a:r>
            <a:r>
              <a:rPr lang="es-ES" sz="4400" dirty="0" smtClean="0">
                <a:solidFill>
                  <a:srgbClr val="FF0000"/>
                </a:solidFill>
              </a:rPr>
              <a:t>Rector</a:t>
            </a:r>
            <a:endParaRPr lang="es-ES" sz="4400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s-ES" sz="3600" i="1" dirty="0">
                <a:latin typeface="Arial" panose="020B0604020202020204" pitchFamily="34" charset="0"/>
                <a:cs typeface="Arial" panose="020B0604020202020204" pitchFamily="34" charset="0"/>
              </a:rPr>
              <a:t>respondan a un PEA desarrollador, promotor o agente del cambio educativo, deberán ser</a:t>
            </a:r>
            <a:r>
              <a:rPr lang="es-E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lvl="0" indent="0" algn="just">
              <a:buNone/>
            </a:pPr>
            <a:endParaRPr lang="es-ES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just">
              <a:buNone/>
            </a:pPr>
            <a:r>
              <a:rPr lang="es-E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orientadores</a:t>
            </a:r>
            <a:r>
              <a:rPr lang="es-ES" sz="4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flexibles</a:t>
            </a:r>
            <a:r>
              <a:rPr lang="es-ES" sz="4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40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personales</a:t>
            </a:r>
            <a:r>
              <a:rPr lang="es-ES" sz="4000" i="1" dirty="0">
                <a:latin typeface="Arial" panose="020B0604020202020204" pitchFamily="34" charset="0"/>
                <a:cs typeface="Arial" panose="020B0604020202020204" pitchFamily="34" charset="0"/>
              </a:rPr>
              <a:t>, negociados y cognitivos, entre otros aspectos </a:t>
            </a:r>
            <a:r>
              <a:rPr lang="es-E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significativos.</a:t>
            </a:r>
            <a:endParaRPr lang="es-E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9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48680"/>
            <a:ext cx="5357842" cy="1132732"/>
          </a:xfrm>
        </p:spPr>
        <p:txBody>
          <a:bodyPr>
            <a:noAutofit/>
          </a:bodyPr>
          <a:lstStyle/>
          <a:p>
            <a:r>
              <a:rPr lang="es-ES" sz="2800" dirty="0" smtClean="0"/>
              <a:t>¿Qué </a:t>
            </a:r>
            <a:r>
              <a:rPr lang="es-ES" sz="2800" dirty="0"/>
              <a:t>debes </a:t>
            </a:r>
            <a:r>
              <a:rPr lang="es-ES" sz="2800" dirty="0" smtClean="0"/>
              <a:t>preguntarte para formular el objetivo que responda al </a:t>
            </a:r>
            <a:r>
              <a:rPr lang="es-ES" sz="2800" dirty="0" err="1" smtClean="0"/>
              <a:t>PEAd</a:t>
            </a:r>
            <a:r>
              <a:rPr lang="es-ES" sz="2800" dirty="0"/>
              <a:t> </a:t>
            </a:r>
            <a:r>
              <a:rPr lang="es-ES" sz="2800" dirty="0" smtClean="0"/>
              <a:t>:  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¿Cómo el cumplimiento del objetivo activará los procesos psíquicos cognoscitivos (percepción, memoria, pensamiento, imaginación, etc.) especialmente las operaciones lógicas del pensamiento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lvl="0" indent="0" algn="just">
              <a:buNone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Cómo contribuirá al desarrollo e la </a:t>
            </a:r>
            <a:r>
              <a:rPr lang="es-ES" sz="2400" dirty="0" err="1">
                <a:latin typeface="Arial" panose="020B0604020202020204" pitchFamily="34" charset="0"/>
                <a:cs typeface="Arial" panose="020B0604020202020204" pitchFamily="34" charset="0"/>
              </a:rPr>
              <a:t>metacognición</a:t>
            </a:r>
            <a:r>
              <a:rPr lang="es-ES" sz="240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lvl="0" indent="0" algn="just">
              <a:buNone/>
            </a:pPr>
            <a:endParaRPr lang="es-E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¿Cómo garantizará el establecimiento de relaciones significativas con el material docente?</a:t>
            </a: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508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2800" dirty="0" smtClean="0"/>
              <a:t>Para formular el objetivo que responda al </a:t>
            </a:r>
            <a:r>
              <a:rPr lang="es-ES" sz="2800" dirty="0" err="1" smtClean="0"/>
              <a:t>PEAd</a:t>
            </a:r>
            <a:r>
              <a:rPr lang="es-ES" sz="2800" dirty="0"/>
              <a:t> </a:t>
            </a:r>
            <a:r>
              <a:rPr lang="es-ES" sz="2800" dirty="0" smtClean="0"/>
              <a:t>debes preguntarte:</a:t>
            </a:r>
            <a:endParaRPr lang="es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¿Cómo logrará la implicación del estudiante en el PEA?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Cómo una vez lograda la implicación del estudiante en la formación de sentimientos, actitudes y valores, el objetivo podrá influir en el desarrollo de la motivación, fundamentalmente la intrínseca?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Cómo el objetivo contribuirá al desarrollo de una autovaloración positiva, en tanto el estudiante pueda tener éxitos en el camino hacia la adquisición del conocimiento? </a:t>
            </a: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418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3600" dirty="0" smtClean="0"/>
              <a:t>MOMENTOS METODOLÓGICOS PARA FORMULAR EL OBJETIVO</a:t>
            </a:r>
            <a:endParaRPr lang="es-ES" sz="3600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6846065"/>
              </p:ext>
            </p:extLst>
          </p:nvPr>
        </p:nvGraphicFramePr>
        <p:xfrm>
          <a:off x="29553" y="1412776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echa doblada hacia arriba 4"/>
          <p:cNvSpPr/>
          <p:nvPr/>
        </p:nvSpPr>
        <p:spPr>
          <a:xfrm rot="5400000">
            <a:off x="5048995" y="5195363"/>
            <a:ext cx="1134223" cy="1291273"/>
          </a:xfrm>
          <a:prstGeom prst="bentUpArrow">
            <a:avLst>
              <a:gd name="adj1" fmla="val 32840"/>
              <a:gd name="adj2" fmla="val 25000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upo 5"/>
          <p:cNvGrpSpPr/>
          <p:nvPr/>
        </p:nvGrpSpPr>
        <p:grpSpPr>
          <a:xfrm>
            <a:off x="6201074" y="5802213"/>
            <a:ext cx="1708856" cy="794417"/>
            <a:chOff x="3688022" y="3168350"/>
            <a:chExt cx="1708856" cy="794417"/>
          </a:xfrm>
        </p:grpSpPr>
        <p:sp>
          <p:nvSpPr>
            <p:cNvPr id="7" name="Rectángulo redondeado 6"/>
            <p:cNvSpPr/>
            <p:nvPr/>
          </p:nvSpPr>
          <p:spPr>
            <a:xfrm>
              <a:off x="3688022" y="3168350"/>
              <a:ext cx="1708856" cy="794417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CuadroTexto 7"/>
            <p:cNvSpPr txBox="1"/>
            <p:nvPr/>
          </p:nvSpPr>
          <p:spPr>
            <a:xfrm>
              <a:off x="3726809" y="3207137"/>
              <a:ext cx="1631282" cy="716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400" kern="1200" dirty="0" smtClean="0"/>
                <a:t>ORIENTACIÓN</a:t>
              </a:r>
              <a:endParaRPr lang="es-ES" sz="1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68775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289961" y="906239"/>
            <a:ext cx="6645728" cy="577081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D9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_tradnl" sz="3300" dirty="0"/>
              <a:t>La derivación gradual   </a:t>
            </a:r>
          </a:p>
        </p:txBody>
      </p:sp>
      <p:cxnSp>
        <p:nvCxnSpPr>
          <p:cNvPr id="4" name="Conector recto 3"/>
          <p:cNvCxnSpPr/>
          <p:nvPr/>
        </p:nvCxnSpPr>
        <p:spPr>
          <a:xfrm>
            <a:off x="4572004" y="1624693"/>
            <a:ext cx="65311" cy="426175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061357" y="1559380"/>
            <a:ext cx="21553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100" dirty="0">
                <a:latin typeface="Arial Black" panose="020B0A04020102020204" pitchFamily="34" charset="0"/>
              </a:rPr>
              <a:t>Universidad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5208810" y="1592036"/>
            <a:ext cx="31514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Enseñanza General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636815" y="2130878"/>
            <a:ext cx="3722914" cy="73866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>
                <a:solidFill>
                  <a:srgbClr val="002060"/>
                </a:solidFill>
              </a:rPr>
              <a:t>Modelo del profesional de la carrera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783774" y="3175905"/>
            <a:ext cx="1894114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Disciplinas 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061357" y="3943352"/>
            <a:ext cx="2939152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Año académico   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1191995" y="4694464"/>
            <a:ext cx="2155371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Asignatura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24543" y="5429250"/>
            <a:ext cx="1045033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Tema 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808515" y="5445579"/>
            <a:ext cx="1191994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Clase </a:t>
            </a:r>
          </a:p>
        </p:txBody>
      </p:sp>
      <p:sp>
        <p:nvSpPr>
          <p:cNvPr id="15" name="Flecha curvada hacia la derecha 14"/>
          <p:cNvSpPr/>
          <p:nvPr/>
        </p:nvSpPr>
        <p:spPr>
          <a:xfrm>
            <a:off x="212278" y="2424793"/>
            <a:ext cx="424537" cy="865415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  <p:sp>
        <p:nvSpPr>
          <p:cNvPr id="16" name="Flecha curvada hacia la derecha 15"/>
          <p:cNvSpPr/>
          <p:nvPr/>
        </p:nvSpPr>
        <p:spPr>
          <a:xfrm rot="20748114">
            <a:off x="402649" y="3537856"/>
            <a:ext cx="424537" cy="686847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  <p:sp>
        <p:nvSpPr>
          <p:cNvPr id="17" name="Flecha curvada hacia la derecha 16"/>
          <p:cNvSpPr/>
          <p:nvPr/>
        </p:nvSpPr>
        <p:spPr>
          <a:xfrm rot="20818821">
            <a:off x="720694" y="4220124"/>
            <a:ext cx="381806" cy="661472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  <p:sp>
        <p:nvSpPr>
          <p:cNvPr id="18" name="Flecha curvada hacia la derecha 17"/>
          <p:cNvSpPr/>
          <p:nvPr/>
        </p:nvSpPr>
        <p:spPr>
          <a:xfrm rot="1086924">
            <a:off x="441521" y="4789760"/>
            <a:ext cx="613010" cy="687065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  <p:sp>
        <p:nvSpPr>
          <p:cNvPr id="19" name="Flecha derecha 18"/>
          <p:cNvSpPr/>
          <p:nvPr/>
        </p:nvSpPr>
        <p:spPr>
          <a:xfrm>
            <a:off x="1665514" y="5478236"/>
            <a:ext cx="1028699" cy="34343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/>
          </a:p>
        </p:txBody>
      </p:sp>
      <p:sp>
        <p:nvSpPr>
          <p:cNvPr id="20" name="CuadroTexto 19"/>
          <p:cNvSpPr txBox="1"/>
          <p:nvPr/>
        </p:nvSpPr>
        <p:spPr>
          <a:xfrm>
            <a:off x="6253837" y="2130878"/>
            <a:ext cx="1322621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Nivel 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6253837" y="2947309"/>
            <a:ext cx="1322621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Grado 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5861951" y="3761083"/>
            <a:ext cx="2204357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Asignatura </a:t>
            </a:r>
          </a:p>
        </p:txBody>
      </p:sp>
      <p:sp>
        <p:nvSpPr>
          <p:cNvPr id="23" name="CuadroTexto 22"/>
          <p:cNvSpPr txBox="1"/>
          <p:nvPr/>
        </p:nvSpPr>
        <p:spPr>
          <a:xfrm>
            <a:off x="6417125" y="4597187"/>
            <a:ext cx="1152484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Tema 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6449794" y="5473458"/>
            <a:ext cx="1289949" cy="4154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s-ES_tradnl" sz="2100" dirty="0"/>
              <a:t>Clase</a:t>
            </a:r>
          </a:p>
        </p:txBody>
      </p:sp>
      <p:sp>
        <p:nvSpPr>
          <p:cNvPr id="25" name="Flecha curvada hacia la derecha 24"/>
          <p:cNvSpPr/>
          <p:nvPr/>
        </p:nvSpPr>
        <p:spPr>
          <a:xfrm>
            <a:off x="5714985" y="2245177"/>
            <a:ext cx="424537" cy="865415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  <p:sp>
        <p:nvSpPr>
          <p:cNvPr id="26" name="Flecha curvada hacia la izquierda 25"/>
          <p:cNvSpPr/>
          <p:nvPr/>
        </p:nvSpPr>
        <p:spPr>
          <a:xfrm>
            <a:off x="7739743" y="3110592"/>
            <a:ext cx="620481" cy="650492"/>
          </a:xfrm>
          <a:prstGeom prst="curved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  <p:sp>
        <p:nvSpPr>
          <p:cNvPr id="27" name="Flecha curvada hacia la derecha 26"/>
          <p:cNvSpPr/>
          <p:nvPr/>
        </p:nvSpPr>
        <p:spPr>
          <a:xfrm rot="20328299">
            <a:off x="5666008" y="4188277"/>
            <a:ext cx="424537" cy="865415"/>
          </a:xfrm>
          <a:prstGeom prst="curv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  <p:sp>
        <p:nvSpPr>
          <p:cNvPr id="28" name="Flecha curvada hacia la izquierda 27"/>
          <p:cNvSpPr/>
          <p:nvPr/>
        </p:nvSpPr>
        <p:spPr>
          <a:xfrm rot="20872944">
            <a:off x="7772402" y="4841418"/>
            <a:ext cx="620481" cy="650492"/>
          </a:xfrm>
          <a:prstGeom prst="curvedLef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94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Ejemplo de objetivos: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/>
          </a:bodyPr>
          <a:lstStyle/>
          <a:p>
            <a:pPr lvl="0"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estilos de comunicación que predominan entre los adolescentes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(</a:t>
            </a:r>
            <a:r>
              <a:rPr lang="es-E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O.Operativo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r>
              <a:rPr lang="es-E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estilos de comunicación que predominan entre los adolescentes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realizar una adecuada orientación educativa a estos y a sus padres</a:t>
            </a:r>
            <a:r>
              <a:rPr lang="es-E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O. Formativo)</a:t>
            </a:r>
            <a:endParaRPr lang="es-ES" sz="2400" b="1" dirty="0" smtClean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Identificar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estilos de comunicación que predominan entre los adolescentes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 través de la observación de un audiovisual y el trabajo independiente, </a:t>
            </a:r>
            <a:r>
              <a:rPr lang="es-E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permitiéndoles </a:t>
            </a:r>
            <a:r>
              <a:rPr lang="es-ES" sz="2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una adecuada orientación educativa a estos y a sus padres</a:t>
            </a:r>
            <a:r>
              <a:rPr lang="es-E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O. Integrador)</a:t>
            </a:r>
            <a:endParaRPr lang="es-E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5" descr="D:\Imágenes de competencias\image6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0"/>
            <a:ext cx="3429000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215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Trabajo independiente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1191" y="2204864"/>
            <a:ext cx="8229600" cy="4389120"/>
          </a:xfrm>
        </p:spPr>
        <p:txBody>
          <a:bodyPr>
            <a:normAutofit lnSpcReduction="10000"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Estudiar la presentación electrónica “El Contenido”, fichar los elementos esenciales, tipos de contenidos, componentes de este.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Selecciona un contenido de una de las asignaturas de mayor significatividad para ti y que tengas motivación intrínseca por esta y formules un objetivo, lo clasificas, escribes en inglés y lees en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voz 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alta.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Bibliografía a utilizar</a:t>
            </a:r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just">
              <a:buNone/>
            </a:pPr>
            <a:r>
              <a:rPr lang="es-ES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Libro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Aprender y Enseñar en la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Escuela: Una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Concepción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Desarrolladora, de Doris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Castellanos </a:t>
            </a:r>
            <a:r>
              <a:rPr lang="es-E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Simons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y et al.</a:t>
            </a:r>
          </a:p>
          <a:p>
            <a:pPr marL="0" indent="0" algn="just">
              <a:buNone/>
            </a:pP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-Libro 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Nociones de Sociología, Psicología y Pedagogía, de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Ana María González Soca y Carmen Reinoso </a:t>
            </a:r>
            <a:r>
              <a:rPr lang="es-E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Cápiro</a:t>
            </a:r>
            <a:r>
              <a:rPr lang="es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19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8602" y="536066"/>
            <a:ext cx="5357842" cy="1132732"/>
          </a:xfrm>
        </p:spPr>
        <p:txBody>
          <a:bodyPr>
            <a:noAutofit/>
          </a:bodyPr>
          <a:lstStyle/>
          <a:p>
            <a:r>
              <a:rPr lang="es-ES" sz="4000" dirty="0" smtClean="0"/>
              <a:t>Conclusiones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8602" y="1988840"/>
            <a:ext cx="8229600" cy="4389120"/>
          </a:xfrm>
        </p:spPr>
        <p:txBody>
          <a:bodyPr>
            <a:normAutofit/>
          </a:bodyPr>
          <a:lstStyle/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problema y el objetivo son componentes didácticos esenciales en la dirección del proceso de enseñanza aprendizaje.</a:t>
            </a:r>
          </a:p>
          <a:p>
            <a:pPr algn="just"/>
            <a:r>
              <a:rPr lang="es-E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problema se considera el componente generador del PEA y el objetivo es el rector de este. Todos los demás componentes se subordinan al objetivo para darle cumplimiento.</a:t>
            </a:r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s-ES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78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1903</TotalTime>
  <Words>1051</Words>
  <Application>Microsoft Office PowerPoint</Application>
  <PresentationFormat>Presentación en pantalla (4:3)</PresentationFormat>
  <Paragraphs>149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Flujo</vt:lpstr>
      <vt:lpstr>Presentación de PowerPoint</vt:lpstr>
      <vt:lpstr>SUMARIO                 OBJETIVO</vt:lpstr>
      <vt:lpstr>Presentación de PowerPoint</vt:lpstr>
      <vt:lpstr>RASGOS ESENCIALES DEL PEA </vt:lpstr>
      <vt:lpstr>RASGOS ESENCIALES DEL PEA </vt:lpstr>
      <vt:lpstr>Presentación de PowerPoint</vt:lpstr>
      <vt:lpstr>Presentación de PowerPoint</vt:lpstr>
      <vt:lpstr>Presentación de PowerPoint</vt:lpstr>
      <vt:lpstr>El objetivo del PEA:</vt:lpstr>
      <vt:lpstr>El objetivo del PEA:</vt:lpstr>
      <vt:lpstr>El objetivo del PEA:</vt:lpstr>
      <vt:lpstr>Los objetivos: Componente Rector</vt:lpstr>
      <vt:lpstr>¿Qué debes preguntarte para formular el objetivo que responda al PEAd :  </vt:lpstr>
      <vt:lpstr>Para formular el objetivo que responda al PEAd debes preguntarte:</vt:lpstr>
      <vt:lpstr>MOMENTOS METODOLÓGICOS PARA FORMULAR EL OBJETIVO</vt:lpstr>
      <vt:lpstr>Presentación de PowerPoint</vt:lpstr>
      <vt:lpstr>Ejemplo de objetivos:</vt:lpstr>
      <vt:lpstr>Trabajo independiente</vt:lpstr>
      <vt:lpstr>Conclusiones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ujc</dc:creator>
  <cp:lastModifiedBy>Andres</cp:lastModifiedBy>
  <cp:revision>278</cp:revision>
  <dcterms:created xsi:type="dcterms:W3CDTF">2023-02-11T08:47:13Z</dcterms:created>
  <dcterms:modified xsi:type="dcterms:W3CDTF">2026-10-24T11:31:47Z</dcterms:modified>
</cp:coreProperties>
</file>