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70" r:id="rId13"/>
    <p:sldId id="273" r:id="rId14"/>
    <p:sldId id="266" r:id="rId15"/>
    <p:sldId id="267" r:id="rId16"/>
    <p:sldId id="268" r:id="rId17"/>
    <p:sldId id="269" r:id="rId18"/>
    <p:sldId id="271" r:id="rId19"/>
    <p:sldId id="272" r:id="rId20"/>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42" d="100"/>
          <a:sy n="42" d="100"/>
        </p:scale>
        <p:origin x="-126" y="-7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9" name=""/>
        <p:cNvGrpSpPr/>
        <p:nvPr/>
      </p:nvGrpSpPr>
      <p:grpSpPr>
        <a:xfrm>
          <a:off x="0" y="0"/>
          <a:ext cx="0" cy="0"/>
          <a:chOff x="0" y="0"/>
          <a:chExt cx="0" cy="0"/>
        </a:xfrm>
      </p:grpSpPr>
      <p:sp>
        <p:nvSpPr>
          <p:cNvPr id="104867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7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8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1" name=""/>
        <p:cNvGrpSpPr/>
        <p:nvPr/>
      </p:nvGrpSpPr>
      <p:grpSpPr>
        <a:xfrm>
          <a:off x="0" y="0"/>
          <a:ext cx="0" cy="0"/>
          <a:chOff x="0" y="0"/>
          <a:chExt cx="0" cy="0"/>
        </a:xfrm>
      </p:grpSpPr>
      <p:sp>
        <p:nvSpPr>
          <p:cNvPr id="1048581"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82"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40" name=""/>
        <p:cNvGrpSpPr/>
        <p:nvPr/>
      </p:nvGrpSpPr>
      <p:grpSpPr>
        <a:xfrm>
          <a:off x="0" y="0"/>
          <a:ext cx="0" cy="0"/>
          <a:chOff x="0" y="0"/>
          <a:chExt cx="0" cy="0"/>
        </a:xfrm>
      </p:grpSpPr>
      <p:sp>
        <p:nvSpPr>
          <p:cNvPr id="1048604" name="Title 1"/>
          <p:cNvSpPr>
            <a:spLocks noGrp="1"/>
          </p:cNvSpPr>
          <p:nvPr>
            <p:ph type="title"/>
          </p:nvPr>
        </p:nvSpPr>
        <p:spPr/>
        <p:txBody>
          <a:bodyPr/>
          <a:p>
            <a:r>
              <a:rPr lang="es-ES" smtClean="0"/>
              <a:t>Haga clic para modificar el estilo de título del patrón</a:t>
            </a:r>
            <a:endParaRPr dirty="0" lang="en-US"/>
          </a:p>
        </p:txBody>
      </p:sp>
      <p:sp>
        <p:nvSpPr>
          <p:cNvPr id="1048605"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06"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07" name="Footer Placeholder 4"/>
          <p:cNvSpPr>
            <a:spLocks noGrp="1"/>
          </p:cNvSpPr>
          <p:nvPr>
            <p:ph type="ftr" sz="quarter" idx="11"/>
          </p:nvPr>
        </p:nvSpPr>
        <p:spPr/>
        <p:txBody>
          <a:bodyPr/>
          <a:p>
            <a:endParaRPr dirty="0" lang="en-US"/>
          </a:p>
        </p:txBody>
      </p:sp>
      <p:sp>
        <p:nvSpPr>
          <p:cNvPr id="1048608"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54" name=""/>
        <p:cNvGrpSpPr/>
        <p:nvPr/>
      </p:nvGrpSpPr>
      <p:grpSpPr>
        <a:xfrm>
          <a:off x="0" y="0"/>
          <a:ext cx="0" cy="0"/>
          <a:chOff x="0" y="0"/>
          <a:chExt cx="0" cy="0"/>
        </a:xfrm>
      </p:grpSpPr>
      <p:sp>
        <p:nvSpPr>
          <p:cNvPr id="1048648"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49"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50"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51" name="Footer Placeholder 4"/>
          <p:cNvSpPr>
            <a:spLocks noGrp="1"/>
          </p:cNvSpPr>
          <p:nvPr>
            <p:ph type="ftr" sz="quarter" idx="11"/>
          </p:nvPr>
        </p:nvSpPr>
        <p:spPr/>
        <p:txBody>
          <a:bodyPr/>
          <a:p>
            <a:endParaRPr dirty="0" lang="en-US"/>
          </a:p>
        </p:txBody>
      </p:sp>
      <p:sp>
        <p:nvSpPr>
          <p:cNvPr id="1048652"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55" name=""/>
        <p:cNvGrpSpPr/>
        <p:nvPr/>
      </p:nvGrpSpPr>
      <p:grpSpPr>
        <a:xfrm>
          <a:off x="0" y="0"/>
          <a:ext cx="0" cy="0"/>
          <a:chOff x="0" y="0"/>
          <a:chExt cx="0" cy="0"/>
        </a:xfrm>
      </p:grpSpPr>
      <p:sp>
        <p:nvSpPr>
          <p:cNvPr id="1048653" name="Title 1"/>
          <p:cNvSpPr>
            <a:spLocks noGrp="1"/>
          </p:cNvSpPr>
          <p:nvPr>
            <p:ph type="title"/>
          </p:nvPr>
        </p:nvSpPr>
        <p:spPr/>
        <p:txBody>
          <a:bodyPr/>
          <a:p>
            <a:r>
              <a:rPr lang="es-ES" smtClean="0"/>
              <a:t>Haga clic para modificar el estilo de título del patrón</a:t>
            </a:r>
            <a:endParaRPr dirty="0" lang="en-US"/>
          </a:p>
        </p:txBody>
      </p:sp>
      <p:sp>
        <p:nvSpPr>
          <p:cNvPr id="1048654"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5"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6"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57" name="Footer Placeholder 5"/>
          <p:cNvSpPr>
            <a:spLocks noGrp="1"/>
          </p:cNvSpPr>
          <p:nvPr>
            <p:ph type="ftr" sz="quarter" idx="11"/>
          </p:nvPr>
        </p:nvSpPr>
        <p:spPr/>
        <p:txBody>
          <a:bodyPr/>
          <a:p>
            <a:endParaRPr dirty="0" lang="en-US"/>
          </a:p>
        </p:txBody>
      </p:sp>
      <p:sp>
        <p:nvSpPr>
          <p:cNvPr id="1048658"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56" name=""/>
        <p:cNvGrpSpPr/>
        <p:nvPr/>
      </p:nvGrpSpPr>
      <p:grpSpPr>
        <a:xfrm>
          <a:off x="0" y="0"/>
          <a:ext cx="0" cy="0"/>
          <a:chOff x="0" y="0"/>
          <a:chExt cx="0" cy="0"/>
        </a:xfrm>
      </p:grpSpPr>
      <p:sp>
        <p:nvSpPr>
          <p:cNvPr id="1048659"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60"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1"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2"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3"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4"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65" name="Footer Placeholder 7"/>
          <p:cNvSpPr>
            <a:spLocks noGrp="1"/>
          </p:cNvSpPr>
          <p:nvPr>
            <p:ph type="ftr" sz="quarter" idx="11"/>
          </p:nvPr>
        </p:nvSpPr>
        <p:spPr/>
        <p:txBody>
          <a:bodyPr/>
          <a:p>
            <a:endParaRPr dirty="0" lang="en-US"/>
          </a:p>
        </p:txBody>
      </p:sp>
      <p:sp>
        <p:nvSpPr>
          <p:cNvPr id="1048666"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0" name=""/>
        <p:cNvGrpSpPr/>
        <p:nvPr/>
      </p:nvGrpSpPr>
      <p:grpSpPr>
        <a:xfrm>
          <a:off x="0" y="0"/>
          <a:ext cx="0" cy="0"/>
          <a:chOff x="0" y="0"/>
          <a:chExt cx="0" cy="0"/>
        </a:xfrm>
      </p:grpSpPr>
      <p:sp>
        <p:nvSpPr>
          <p:cNvPr id="1048628" name="Title 1"/>
          <p:cNvSpPr>
            <a:spLocks noGrp="1"/>
          </p:cNvSpPr>
          <p:nvPr>
            <p:ph type="title"/>
          </p:nvPr>
        </p:nvSpPr>
        <p:spPr/>
        <p:txBody>
          <a:bodyPr/>
          <a:p>
            <a:r>
              <a:rPr lang="es-ES" smtClean="0"/>
              <a:t>Haga clic para modificar el estilo de título del patrón</a:t>
            </a:r>
            <a:endParaRPr dirty="0" lang="en-US"/>
          </a:p>
        </p:txBody>
      </p:sp>
      <p:sp>
        <p:nvSpPr>
          <p:cNvPr id="1048629"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30" name="Footer Placeholder 3"/>
          <p:cNvSpPr>
            <a:spLocks noGrp="1"/>
          </p:cNvSpPr>
          <p:nvPr>
            <p:ph type="ftr" sz="quarter" idx="11"/>
          </p:nvPr>
        </p:nvSpPr>
        <p:spPr/>
        <p:txBody>
          <a:bodyPr/>
          <a:p>
            <a:endParaRPr dirty="0" lang="en-US"/>
          </a:p>
        </p:txBody>
      </p:sp>
      <p:sp>
        <p:nvSpPr>
          <p:cNvPr id="1048631"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57" name=""/>
        <p:cNvGrpSpPr/>
        <p:nvPr/>
      </p:nvGrpSpPr>
      <p:grpSpPr>
        <a:xfrm>
          <a:off x="0" y="0"/>
          <a:ext cx="0" cy="0"/>
          <a:chOff x="0" y="0"/>
          <a:chExt cx="0" cy="0"/>
        </a:xfrm>
      </p:grpSpPr>
      <p:sp>
        <p:nvSpPr>
          <p:cNvPr id="1048667"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8" name="Footer Placeholder 2"/>
          <p:cNvSpPr>
            <a:spLocks noGrp="1"/>
          </p:cNvSpPr>
          <p:nvPr>
            <p:ph type="ftr" sz="quarter" idx="11"/>
          </p:nvPr>
        </p:nvSpPr>
        <p:spPr/>
        <p:txBody>
          <a:bodyPr/>
          <a:p>
            <a:endParaRPr dirty="0" lang="en-US"/>
          </a:p>
        </p:txBody>
      </p:sp>
      <p:sp>
        <p:nvSpPr>
          <p:cNvPr id="1048669"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58" name=""/>
        <p:cNvGrpSpPr/>
        <p:nvPr/>
      </p:nvGrpSpPr>
      <p:grpSpPr>
        <a:xfrm>
          <a:off x="0" y="0"/>
          <a:ext cx="0" cy="0"/>
          <a:chOff x="0" y="0"/>
          <a:chExt cx="0" cy="0"/>
        </a:xfrm>
      </p:grpSpPr>
      <p:sp>
        <p:nvSpPr>
          <p:cNvPr id="1048670"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71"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72"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73"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74" name="Footer Placeholder 5"/>
          <p:cNvSpPr>
            <a:spLocks noGrp="1"/>
          </p:cNvSpPr>
          <p:nvPr>
            <p:ph type="ftr" sz="quarter" idx="11"/>
          </p:nvPr>
        </p:nvSpPr>
        <p:spPr/>
        <p:txBody>
          <a:bodyPr/>
          <a:p>
            <a:endParaRPr dirty="0" lang="en-US"/>
          </a:p>
        </p:txBody>
      </p:sp>
      <p:sp>
        <p:nvSpPr>
          <p:cNvPr id="1048675"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52" name=""/>
        <p:cNvGrpSpPr/>
        <p:nvPr/>
      </p:nvGrpSpPr>
      <p:grpSpPr>
        <a:xfrm>
          <a:off x="0" y="0"/>
          <a:ext cx="0" cy="0"/>
          <a:chOff x="0" y="0"/>
          <a:chExt cx="0" cy="0"/>
        </a:xfrm>
      </p:grpSpPr>
      <p:sp>
        <p:nvSpPr>
          <p:cNvPr id="1048637"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8"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39"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40"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1" name="Footer Placeholder 5"/>
          <p:cNvSpPr>
            <a:spLocks noGrp="1"/>
          </p:cNvSpPr>
          <p:nvPr>
            <p:ph type="ftr" sz="quarter" idx="11"/>
          </p:nvPr>
        </p:nvSpPr>
        <p:spPr/>
        <p:txBody>
          <a:bodyPr/>
          <a:p>
            <a:endParaRPr dirty="0" lang="en-US"/>
          </a:p>
        </p:txBody>
      </p:sp>
      <p:sp>
        <p:nvSpPr>
          <p:cNvPr id="1048642"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3" name=""/>
        <p:cNvGrpSpPr/>
        <p:nvPr/>
      </p:nvGrpSpPr>
      <p:grpSpPr>
        <a:xfrm>
          <a:off x="0" y="0"/>
          <a:ext cx="0" cy="0"/>
          <a:chOff x="0" y="0"/>
          <a:chExt cx="0" cy="0"/>
        </a:xfrm>
      </p:grpSpPr>
      <p:sp>
        <p:nvSpPr>
          <p:cNvPr id="1048643" name="Title 1"/>
          <p:cNvSpPr>
            <a:spLocks noGrp="1"/>
          </p:cNvSpPr>
          <p:nvPr>
            <p:ph type="title"/>
          </p:nvPr>
        </p:nvSpPr>
        <p:spPr/>
        <p:txBody>
          <a:bodyPr/>
          <a:p>
            <a:r>
              <a:rPr lang="es-ES" smtClean="0"/>
              <a:t>Haga clic para modificar el estilo de título del patrón</a:t>
            </a:r>
            <a:endParaRPr dirty="0" lang="en-US"/>
          </a:p>
        </p:txBody>
      </p:sp>
      <p:sp>
        <p:nvSpPr>
          <p:cNvPr id="1048644"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5"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6" name="Footer Placeholder 4"/>
          <p:cNvSpPr>
            <a:spLocks noGrp="1"/>
          </p:cNvSpPr>
          <p:nvPr>
            <p:ph type="ftr" sz="quarter" idx="11"/>
          </p:nvPr>
        </p:nvSpPr>
        <p:spPr/>
        <p:txBody>
          <a:bodyPr/>
          <a:p>
            <a:endParaRPr dirty="0" lang="en-US"/>
          </a:p>
        </p:txBody>
      </p:sp>
      <p:sp>
        <p:nvSpPr>
          <p:cNvPr id="1048647"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1" name=""/>
        <p:cNvGrpSpPr/>
        <p:nvPr/>
      </p:nvGrpSpPr>
      <p:grpSpPr>
        <a:xfrm>
          <a:off x="0" y="0"/>
          <a:ext cx="0" cy="0"/>
          <a:chOff x="0" y="0"/>
          <a:chExt cx="0" cy="0"/>
        </a:xfrm>
      </p:grpSpPr>
      <p:sp>
        <p:nvSpPr>
          <p:cNvPr id="1048632"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33"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4"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5" name="Footer Placeholder 4"/>
          <p:cNvSpPr>
            <a:spLocks noGrp="1"/>
          </p:cNvSpPr>
          <p:nvPr>
            <p:ph type="ftr" sz="quarter" idx="11"/>
          </p:nvPr>
        </p:nvSpPr>
        <p:spPr/>
        <p:txBody>
          <a:bodyPr/>
          <a:p>
            <a:endParaRPr dirty="0" lang="en-US"/>
          </a:p>
        </p:txBody>
      </p:sp>
      <p:sp>
        <p:nvSpPr>
          <p:cNvPr id="1048636"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9"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88" name="1 Título"/>
          <p:cNvSpPr>
            <a:spLocks noGrp="1"/>
          </p:cNvSpPr>
          <p:nvPr>
            <p:ph type="ctrTitle"/>
          </p:nvPr>
        </p:nvSpPr>
        <p:spPr>
          <a:xfrm>
            <a:off x="2133600" y="8572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89"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ría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590"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591"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592"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6" name="Rectangle 1"/>
          <p:cNvSpPr>
            <a:spLocks noChangeArrowheads="1"/>
          </p:cNvSpPr>
          <p:nvPr/>
        </p:nvSpPr>
        <p:spPr bwMode="auto">
          <a:xfrm>
            <a:off x="1174174" y="506490"/>
            <a:ext cx="8060055" cy="5902293"/>
          </a:xfrm>
          <a:prstGeom prst="rect"/>
          <a:noFill/>
          <a:ln>
            <a:noFill/>
          </a:ln>
          <a:effectLst/>
        </p:spPr>
        <p:txBody>
          <a:bodyPr anchor="ctr" anchorCtr="0" bIns="45720" compatLnSpc="1" lIns="91440" numCol="1" rIns="91440" tIns="45720" vert="horz" wrap="non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Conferencia</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o</a:t>
            </a:r>
            <a:r>
              <a:rPr altLang="es-ES" baseline="0" b="1" cap="none" dirty="0" sz="3600" i="0" kumimoji="0" lang="en-US" normalizeH="0" strike="noStrike" u="none" smtClean="0">
                <a:ln>
                  <a:noFill/>
                </a:ln>
                <a:solidFill>
                  <a:srgbClr val="D66565"/>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4</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TEMA II</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altLang="en-US"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ítulo</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0" cap="none" dirty="0" sz="2400" i="0" kumimoji="0" lang="es-E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Elementos</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teóricos del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Antecedentes históricos.</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Definición </a:t>
            </a:r>
            <a:endParaRPr dirty="0" sz="2400" lang="es-ES_tradnl" smtClean="0">
              <a:latin typeface="AR JULIAN" panose="02000000000000000000" pitchFamily="2" charset="0"/>
              <a:ea typeface="Times New Roman" panose="02020603050405020304" pitchFamily="18" charset="0"/>
              <a:cs typeface="Arial" panose="020B0604020202020204" pitchFamily="34"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Objetivos </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Funciones de la Auditoría.</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Tipos de auditoría</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Fases o etapas de la auditoría</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_tradnl" smtClean="0">
                <a:latin typeface="AR JULIAN" panose="02000000000000000000" pitchFamily="2" charset="0"/>
                <a:cs typeface="Arial" panose="020B0604020202020204" pitchFamily="34" charset="0"/>
              </a:rPr>
              <a:t>Ética del auditor </a:t>
            </a:r>
            <a:endParaRPr baseline="0" b="0" cap="none" dirty="0" sz="5400" i="0" kumimoji="0" lang="es-ES_tradnl" normalizeH="0" strike="noStrike" u="none" smtClean="0">
              <a:ln>
                <a:noFill/>
              </a:ln>
              <a:solidFill>
                <a:schemeClr val="tx1"/>
              </a:solidFill>
              <a:effectLst/>
              <a:latin typeface="AR JULIAN" panose="020000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7" name="Rectángulo 1"/>
          <p:cNvSpPr/>
          <p:nvPr/>
        </p:nvSpPr>
        <p:spPr>
          <a:xfrm>
            <a:off x="476519" y="314813"/>
            <a:ext cx="11088709" cy="6715761"/>
          </a:xfrm>
          <a:prstGeom prst="rect"/>
        </p:spPr>
        <p:txBody>
          <a:bodyPr wrap="square">
            <a:spAutoFit/>
          </a:bodyPr>
          <a:p>
            <a:pPr algn="ctr" marR="342900">
              <a:spcAft>
                <a:spcPts val="0"/>
              </a:spcAft>
            </a:pPr>
            <a:r>
              <a:rPr b="1" dirty="0" sz="3600" lang="es-ES_tradnl" smtClean="0">
                <a:solidFill>
                  <a:srgbClr val="D66565"/>
                </a:solidFill>
                <a:latin typeface="Arial" panose="020B0604020202020204" pitchFamily="34" charset="0"/>
                <a:ea typeface="Times New Roman" panose="02020603050405020304" pitchFamily="18" charset="0"/>
              </a:rPr>
              <a:t>ANTECEDENTES</a:t>
            </a:r>
            <a:endParaRPr dirty="0" sz="3600" lang="es-ES">
              <a:solidFill>
                <a:srgbClr val="D66565"/>
              </a:solidFill>
              <a:latin typeface="Times New Roman" panose="02020603050405020304" pitchFamily="18" charset="0"/>
              <a:ea typeface="Times New Roman" panose="02020603050405020304" pitchFamily="18" charset="0"/>
            </a:endParaRPr>
          </a:p>
          <a:p>
            <a:pPr algn="just" indent="-457200" marL="457200" marR="342900">
              <a:spcAft>
                <a:spcPts val="0"/>
              </a:spcAft>
              <a:buFont typeface="Arial"/>
              <a:buChar char="•"/>
            </a:pPr>
            <a:r>
              <a:rPr b="1" dirty="0" sz="2800" lang="es-ES_tradnl">
                <a:latin typeface="Arial" panose="020B0604020202020204" pitchFamily="34" charset="0"/>
                <a:ea typeface="Times New Roman" panose="02020603050405020304" pitchFamily="18" charset="0"/>
              </a:rPr>
              <a:t> </a:t>
            </a:r>
            <a:r>
              <a:rPr dirty="0" sz="2800" lang="es-ES_tradnl">
                <a:latin typeface="Arial" panose="020B0604020202020204" pitchFamily="34" charset="0"/>
                <a:ea typeface="Times New Roman" panose="02020603050405020304" pitchFamily="18" charset="0"/>
              </a:rPr>
              <a:t>Se tiene conocimiento que la auditoría se desarrolla en el siglo XIII después de cristo en Inglaterra, la auditoría surge con la necesidad de comprender la honestidad y el deseo de los administradores de que su buen trabajo quedase </a:t>
            </a:r>
            <a:r>
              <a:rPr dirty="0" sz="2800" lang="es-ES_tradnl" smtClean="0">
                <a:latin typeface="Arial" panose="020B0604020202020204" pitchFamily="34" charset="0"/>
                <a:ea typeface="Times New Roman" panose="02020603050405020304" pitchFamily="18" charset="0"/>
              </a:rPr>
              <a:t>comprado</a:t>
            </a:r>
            <a:endParaRPr b="1" dirty="0" sz="2800" lang="es-ES_tradnl" smtClean="0">
              <a:latin typeface="Arial" panose="020B0604020202020204" pitchFamily="34" charset="0"/>
              <a:ea typeface="Times New Roman" panose="02020603050405020304" pitchFamily="18" charset="0"/>
            </a:endParaRPr>
          </a:p>
          <a:p>
            <a:pPr algn="just" indent="-457200" marL="457200">
              <a:lnSpc>
                <a:spcPct val="100000"/>
              </a:lnSpc>
              <a:spcAft>
                <a:spcPts val="0"/>
              </a:spcAft>
              <a:buFont typeface="Arial"/>
              <a:buChar char="•"/>
              <a:tabLst>
                <a:tab algn="l" pos="6400800"/>
              </a:tabLst>
            </a:pPr>
            <a:r>
              <a:rPr altLang="es-ES" dirty="0" sz="2800" lang="en-US" smtClean="0">
                <a:effectLst/>
                <a:latin typeface="Arial" panose="020B0604020202020204" pitchFamily="34" charset="0"/>
                <a:ea typeface="Times New Roman" panose="02020603050405020304" pitchFamily="18" charset="0"/>
              </a:rPr>
              <a:t>La palabra auditoría viene del latín AUDITORIUS, y de esta proviene auditor, que tiene la virtud de oír, esa virtud de oír y revisar cuentas está encaminada a la evaluación de la economía, la eficiencia y la eficacia en el uso de los recursos, así como al control de los mismos. </a:t>
            </a:r>
            <a:endParaRPr dirty="0" sz="2800" lang="es-ES">
              <a:effectLst/>
              <a:latin typeface="Times New Roman" panose="02020603050405020304" pitchFamily="18" charset="0"/>
              <a:ea typeface="Times New Roman" panose="02020603050405020304" pitchFamily="18" charset="0"/>
            </a:endParaRPr>
          </a:p>
          <a:p>
            <a:pPr algn="just" indent="-457200" marL="457200">
              <a:lnSpc>
                <a:spcPct val="100000"/>
              </a:lnSpc>
              <a:spcAft>
                <a:spcPts val="0"/>
              </a:spcAft>
              <a:buFont typeface="Arial"/>
              <a:buChar char="•"/>
              <a:tabLst>
                <a:tab algn="l" pos="6400800"/>
              </a:tabLst>
            </a:pPr>
            <a:r>
              <a:rPr altLang="es-ES" dirty="0" sz="2800" lang="en-US" smtClean="0">
                <a:effectLst/>
                <a:latin typeface="Arial" panose="020B0604020202020204" pitchFamily="34" charset="0"/>
                <a:ea typeface="Times New Roman" panose="02020603050405020304" pitchFamily="18" charset="0"/>
              </a:rPr>
              <a:t>El significado original de la palabra auditor fue apropiado para la época durante la cual los registros de contabilidad gubernamental eran aprobados solamente después de una lectura pública en la cual las cuentas eran leídas en voz alta. </a:t>
            </a:r>
            <a:endParaRPr dirty="0" sz="2800" lang="es-ES">
              <a:effectLst/>
              <a:latin typeface="Times New Roman" panose="02020603050405020304" pitchFamily="18" charset="0"/>
              <a:ea typeface="Times New Roman" panose="02020603050405020304" pitchFamily="18" charset="0"/>
            </a:endParaRPr>
          </a:p>
          <a:p>
            <a:pPr algn="just">
              <a:lnSpc>
                <a:spcPct val="100000"/>
              </a:lnSpc>
              <a:spcAft>
                <a:spcPts val="0"/>
              </a:spcAft>
              <a:tabLst>
                <a:tab algn="l" pos="6400800"/>
              </a:tabLst>
            </a:pPr>
            <a:endParaRPr dirty="0" sz="28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3" name="Rectángulo 1"/>
          <p:cNvSpPr/>
          <p:nvPr/>
        </p:nvSpPr>
        <p:spPr>
          <a:xfrm>
            <a:off x="8462631" y="5692145"/>
            <a:ext cx="2158365" cy="448311"/>
          </a:xfrm>
          <a:prstGeom prst="rect"/>
        </p:spPr>
        <p:txBody>
          <a:bodyPr wrap="none">
            <a:spAutoFit/>
          </a:bodyPr>
          <a:p>
            <a:r>
              <a:rPr dirty="0" sz="2400" i="1" lang="es-ES" u="sng">
                <a:latin typeface="Arial" panose="020B0604020202020204" pitchFamily="34" charset="0"/>
                <a:ea typeface="Times New Roman" panose="02020603050405020304" pitchFamily="18" charset="0"/>
              </a:rPr>
              <a:t>Cook y </a:t>
            </a:r>
            <a:r>
              <a:rPr dirty="0" sz="2400" i="1" lang="es-ES" err="1" u="sng">
                <a:latin typeface="Arial" panose="020B0604020202020204" pitchFamily="34" charset="0"/>
                <a:ea typeface="Times New Roman" panose="02020603050405020304" pitchFamily="18" charset="0"/>
              </a:rPr>
              <a:t>Winkle</a:t>
            </a:r>
            <a:r>
              <a:rPr dirty="0" sz="2400" i="1" lang="es-ES" u="sng">
                <a:latin typeface="Arial" panose="020B0604020202020204" pitchFamily="34" charset="0"/>
                <a:ea typeface="Times New Roman" panose="02020603050405020304" pitchFamily="18" charset="0"/>
              </a:rPr>
              <a:t> </a:t>
            </a:r>
            <a:endParaRPr dirty="0" sz="2400" i="1" lang="es-ES"/>
          </a:p>
        </p:txBody>
      </p:sp>
      <p:sp>
        <p:nvSpPr>
          <p:cNvPr id="1048594" name="Rectángulo 2"/>
          <p:cNvSpPr/>
          <p:nvPr/>
        </p:nvSpPr>
        <p:spPr>
          <a:xfrm>
            <a:off x="413186" y="1316875"/>
            <a:ext cx="11435916" cy="3435112"/>
          </a:xfrm>
          <a:prstGeom prst="rect"/>
        </p:spPr>
        <p:txBody>
          <a:bodyPr wrap="square">
            <a:spAutoFit/>
          </a:bodyPr>
          <a:p>
            <a:pPr>
              <a:lnSpc>
                <a:spcPct val="150000"/>
              </a:lnSpc>
            </a:pPr>
            <a:r>
              <a:rPr b="1" dirty="0" sz="2400" i="1" lang="es-ES">
                <a:latin typeface="Arial" panose="020B0604020202020204" pitchFamily="34" charset="0"/>
                <a:ea typeface="Times New Roman" panose="02020603050405020304" pitchFamily="18" charset="0"/>
              </a:rPr>
              <a:t>“</a:t>
            </a:r>
            <a:r>
              <a:rPr dirty="0" sz="2400" i="1" lang="es-ES">
                <a:latin typeface="Arial" panose="020B0604020202020204" pitchFamily="34" charset="0"/>
                <a:ea typeface="Times New Roman" panose="02020603050405020304" pitchFamily="18" charset="0"/>
              </a:rPr>
              <a:t>un proceso sistemático, practicado por los auditores de conformidad con normas y procedimientos técnicos establecidos, consistente en obtener y evaluar objetivamente las evidencias sobre las afirmaciones contenidas en los actos jurídicos o eventos de carácter técnico, económico, administrativo y otros, con el fin de determinar el grado de correspondencia entre esas afirmaciones, las disposiciones legales vigentes y los criterios </a:t>
            </a:r>
            <a:r>
              <a:rPr dirty="0" sz="2400" i="1" lang="es-ES" smtClean="0">
                <a:latin typeface="Arial" panose="020B0604020202020204" pitchFamily="34" charset="0"/>
                <a:ea typeface="Times New Roman" panose="02020603050405020304" pitchFamily="18" charset="0"/>
              </a:rPr>
              <a:t>establecidos”</a:t>
            </a:r>
            <a:endParaRPr dirty="0" sz="2400" i="1" lang="es-ES"/>
          </a:p>
        </p:txBody>
      </p:sp>
      <p:sp>
        <p:nvSpPr>
          <p:cNvPr id="1048595" name=""/>
          <p:cNvSpPr txBox="1"/>
          <p:nvPr/>
        </p:nvSpPr>
        <p:spPr>
          <a:xfrm>
            <a:off x="3170116" y="587828"/>
            <a:ext cx="6560829" cy="627380"/>
          </a:xfrm>
          <a:prstGeom prst="rect"/>
        </p:spPr>
        <p:txBody>
          <a:bodyPr rtlCol="0" wrap="square">
            <a:spAutoFit/>
          </a:bodyPr>
          <a:p>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e</a:t>
            </a:r>
            <a:r>
              <a:rPr altLang="es-US" b="1" dirty="0" sz="3600" i="0" lang="en-US" u="sng">
                <a:solidFill>
                  <a:srgbClr val="D66565"/>
                </a:solidFill>
                <a:latin typeface="Arial" panose="020B0604020202020204" pitchFamily="34" charset="0"/>
                <a:ea typeface="Times New Roman" panose="02020603050405020304" pitchFamily="18" charset="0"/>
              </a:rPr>
              <a:t>f</a:t>
            </a:r>
            <a:r>
              <a:rPr altLang="es-US" b="1" dirty="0" sz="3600" i="0" lang="en-US" u="sng">
                <a:solidFill>
                  <a:srgbClr val="D66565"/>
                </a:solidFill>
                <a:latin typeface="Arial" panose="020B0604020202020204" pitchFamily="34" charset="0"/>
                <a:ea typeface="Times New Roman" panose="02020603050405020304" pitchFamily="18" charset="0"/>
              </a:rPr>
              <a:t>i</a:t>
            </a:r>
            <a:r>
              <a:rPr altLang="es-US" b="1" dirty="0" sz="3600" i="0" lang="en-US" u="sng">
                <a:solidFill>
                  <a:srgbClr val="D66565"/>
                </a:solidFill>
                <a:latin typeface="Arial" panose="020B0604020202020204" pitchFamily="34" charset="0"/>
                <a:ea typeface="Times New Roman" panose="02020603050405020304" pitchFamily="18" charset="0"/>
              </a:rPr>
              <a:t>n</a:t>
            </a:r>
            <a:r>
              <a:rPr altLang="es-US" b="1" dirty="0" sz="3600" i="0" lang="en-US" u="sng">
                <a:solidFill>
                  <a:srgbClr val="D66565"/>
                </a:solidFill>
                <a:latin typeface="Arial" panose="020B0604020202020204" pitchFamily="34" charset="0"/>
                <a:ea typeface="Times New Roman" panose="02020603050405020304" pitchFamily="18" charset="0"/>
              </a:rPr>
              <a:t>i</a:t>
            </a:r>
            <a:r>
              <a:rPr altLang="es-US" b="1" dirty="0" sz="3600" i="0" lang="en-US" u="sng">
                <a:solidFill>
                  <a:srgbClr val="D66565"/>
                </a:solidFill>
                <a:latin typeface="Arial" panose="020B0604020202020204" pitchFamily="34" charset="0"/>
                <a:ea typeface="Times New Roman" panose="02020603050405020304" pitchFamily="18" charset="0"/>
              </a:rPr>
              <a:t>ción </a:t>
            </a:r>
            <a:r>
              <a:rPr altLang="es-US" b="1" dirty="0" sz="3600" i="0" lang="en-US" u="sng">
                <a:solidFill>
                  <a:srgbClr val="D66565"/>
                </a:solidFill>
                <a:latin typeface="Arial" panose="020B0604020202020204" pitchFamily="34" charset="0"/>
                <a:ea typeface="Times New Roman" panose="02020603050405020304" pitchFamily="18" charset="0"/>
              </a:rPr>
              <a:t> </a:t>
            </a:r>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e</a:t>
            </a:r>
            <a:r>
              <a:rPr altLang="es-US" b="1" dirty="0" sz="3600" i="0" lang="en-US" u="sng">
                <a:solidFill>
                  <a:srgbClr val="D66565"/>
                </a:solidFill>
                <a:latin typeface="Arial" panose="020B0604020202020204" pitchFamily="34" charset="0"/>
                <a:ea typeface="Times New Roman" panose="02020603050405020304" pitchFamily="18" charset="0"/>
              </a:rPr>
              <a:t> </a:t>
            </a:r>
            <a:r>
              <a:rPr altLang="es-US" b="1" dirty="0" sz="3600" i="0" lang="en-US" u="sng">
                <a:solidFill>
                  <a:srgbClr val="D66565"/>
                </a:solidFill>
                <a:latin typeface="Arial" panose="020B0604020202020204" pitchFamily="34" charset="0"/>
                <a:ea typeface="Times New Roman" panose="02020603050405020304" pitchFamily="18" charset="0"/>
              </a:rPr>
              <a:t>A</a:t>
            </a:r>
            <a:r>
              <a:rPr altLang="es-US" b="1" dirty="0" sz="3600" i="0" lang="en-US" u="sng">
                <a:solidFill>
                  <a:srgbClr val="D66565"/>
                </a:solidFill>
                <a:latin typeface="Arial" panose="020B0604020202020204" pitchFamily="34" charset="0"/>
                <a:ea typeface="Times New Roman" panose="02020603050405020304" pitchFamily="18" charset="0"/>
              </a:rPr>
              <a:t>u</a:t>
            </a:r>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itoría </a:t>
            </a:r>
            <a:endParaRPr b="1" sz="3600" i="0" lang="es-US">
              <a:solidFill>
                <a:srgbClr val="D6656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6" name="Rectángulo 1"/>
          <p:cNvSpPr/>
          <p:nvPr/>
        </p:nvSpPr>
        <p:spPr>
          <a:xfrm>
            <a:off x="5732028" y="5300541"/>
            <a:ext cx="5902325" cy="508635"/>
          </a:xfrm>
          <a:prstGeom prst="rect"/>
        </p:spPr>
        <p:txBody>
          <a:bodyPr wrap="none">
            <a:spAutoFit/>
          </a:bodyPr>
          <a:p>
            <a:r>
              <a:rPr dirty="0" sz="2800" i="1" lang="es-ES_tradnl" smtClean="0">
                <a:latin typeface="Arial" panose="020B0604020202020204" pitchFamily="34" charset="0"/>
                <a:ea typeface="Times New Roman" panose="02020603050405020304" pitchFamily="18" charset="0"/>
              </a:rPr>
              <a:t>Normas Cubanas de Auditoria 2020</a:t>
            </a:r>
            <a:endParaRPr dirty="0" sz="2800" lang="es-ES"/>
          </a:p>
        </p:txBody>
      </p:sp>
      <p:sp>
        <p:nvSpPr>
          <p:cNvPr id="1048597" name="Rectángulo 2"/>
          <p:cNvSpPr/>
          <p:nvPr/>
        </p:nvSpPr>
        <p:spPr>
          <a:xfrm>
            <a:off x="481940" y="857458"/>
            <a:ext cx="11227248" cy="4101465"/>
          </a:xfrm>
          <a:prstGeom prst="rect"/>
        </p:spPr>
        <p:txBody>
          <a:bodyPr wrap="square">
            <a:spAutoFit/>
          </a:bodyPr>
          <a:p>
            <a:pPr algn="l">
              <a:lnSpc>
                <a:spcPct val="100000"/>
              </a:lnSpc>
            </a:pPr>
            <a:r>
              <a:rPr dirty="0" sz="3200" i="1" lang="es-ES">
                <a:latin typeface="Arial" pitchFamily="34" charset="0"/>
                <a:cs typeface="Arial" pitchFamily="34" charset="0"/>
              </a:rPr>
              <a:t>La auditoría es un proceso sistemático, realizado de conformidad con normas </a:t>
            </a:r>
            <a:r>
              <a:rPr dirty="0" sz="3200" i="1" lang="es-ES" smtClean="0">
                <a:latin typeface="Arial" pitchFamily="34" charset="0"/>
                <a:cs typeface="Arial" pitchFamily="34" charset="0"/>
              </a:rPr>
              <a:t>y procedimientos </a:t>
            </a:r>
            <a:r>
              <a:rPr dirty="0" sz="3200" i="1" lang="es-ES">
                <a:latin typeface="Arial" pitchFamily="34" charset="0"/>
                <a:cs typeface="Arial" pitchFamily="34" charset="0"/>
              </a:rPr>
              <a:t>técnicos establecidos, que </a:t>
            </a:r>
            <a:r>
              <a:rPr dirty="0" sz="3200" i="1" lang="es-ES" smtClean="0">
                <a:latin typeface="Arial" pitchFamily="34" charset="0"/>
                <a:cs typeface="Arial" pitchFamily="34" charset="0"/>
              </a:rPr>
              <a:t>consiste en </a:t>
            </a:r>
            <a:r>
              <a:rPr dirty="0" sz="3200" i="1" lang="es-ES">
                <a:latin typeface="Arial" pitchFamily="34" charset="0"/>
                <a:cs typeface="Arial" pitchFamily="34" charset="0"/>
              </a:rPr>
              <a:t>obtener y evaluar </a:t>
            </a:r>
            <a:r>
              <a:rPr dirty="0" sz="3200" i="1" lang="es-ES" smtClean="0">
                <a:latin typeface="Arial" pitchFamily="34" charset="0"/>
                <a:cs typeface="Arial" pitchFamily="34" charset="0"/>
              </a:rPr>
              <a:t>objetivamente las </a:t>
            </a:r>
            <a:r>
              <a:rPr dirty="0" sz="3200" i="1" lang="es-ES">
                <a:latin typeface="Arial" pitchFamily="34" charset="0"/>
                <a:cs typeface="Arial" pitchFamily="34" charset="0"/>
              </a:rPr>
              <a:t>evidencias sobre </a:t>
            </a:r>
            <a:r>
              <a:rPr dirty="0" sz="3200" i="1" lang="es-ES" smtClean="0">
                <a:latin typeface="Arial" pitchFamily="34" charset="0"/>
                <a:cs typeface="Arial" pitchFamily="34" charset="0"/>
              </a:rPr>
              <a:t>las afirmaciones </a:t>
            </a:r>
            <a:r>
              <a:rPr dirty="0" sz="3200" i="1" lang="es-ES">
                <a:latin typeface="Arial" pitchFamily="34" charset="0"/>
                <a:cs typeface="Arial" pitchFamily="34" charset="0"/>
              </a:rPr>
              <a:t>contenidas en actos jurídicos o de carácter </a:t>
            </a:r>
            <a:r>
              <a:rPr dirty="0" sz="3200" i="1" lang="es-ES" smtClean="0">
                <a:latin typeface="Arial" pitchFamily="34" charset="0"/>
                <a:cs typeface="Arial" pitchFamily="34" charset="0"/>
              </a:rPr>
              <a:t>técnico, económico</a:t>
            </a:r>
            <a:r>
              <a:rPr dirty="0" sz="3200" i="1" lang="es-ES">
                <a:latin typeface="Arial" pitchFamily="34" charset="0"/>
                <a:cs typeface="Arial" pitchFamily="34" charset="0"/>
              </a:rPr>
              <a:t>, administrativo u otros, con el fin de determinar el </a:t>
            </a:r>
            <a:r>
              <a:rPr dirty="0" sz="3200" i="1" lang="es-ES" smtClean="0">
                <a:latin typeface="Arial" pitchFamily="34" charset="0"/>
                <a:cs typeface="Arial" pitchFamily="34" charset="0"/>
              </a:rPr>
              <a:t>grado de correspondencia entre </a:t>
            </a:r>
            <a:r>
              <a:rPr dirty="0" sz="3200" i="1" lang="es-ES">
                <a:latin typeface="Arial" pitchFamily="34" charset="0"/>
                <a:cs typeface="Arial" pitchFamily="34" charset="0"/>
              </a:rPr>
              <a:t>esas afirmaciones, las disposiciones jurídicas vigentes y los criterios establecidos</a:t>
            </a:r>
            <a:r>
              <a:rPr dirty="0" sz="3200" lang="es-ES"/>
              <a:t>.</a:t>
            </a:r>
            <a:endParaRPr dirty="0" sz="3200" i="1"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8" name="Rectángulo 1"/>
          <p:cNvSpPr/>
          <p:nvPr/>
        </p:nvSpPr>
        <p:spPr>
          <a:xfrm>
            <a:off x="2475323" y="697042"/>
            <a:ext cx="6609080" cy="567690"/>
          </a:xfrm>
          <a:prstGeom prst="rect"/>
        </p:spPr>
        <p:txBody>
          <a:bodyPr wrap="none">
            <a:spAutoFit/>
          </a:bodyPr>
          <a:p>
            <a:pPr algn="ctr"/>
            <a:r>
              <a:rPr b="1" dirty="0" sz="3200" lang="es-ES" u="sng" smtClean="0">
                <a:solidFill>
                  <a:srgbClr val="D66565"/>
                </a:solidFill>
                <a:latin typeface="Arial" panose="020B0604020202020204" pitchFamily="34" charset="0"/>
                <a:ea typeface="Times New Roman" panose="02020603050405020304" pitchFamily="18" charset="0"/>
              </a:rPr>
              <a:t>Objetivos Esenciales de la Auditoria</a:t>
            </a:r>
            <a:endParaRPr b="1" dirty="0" sz="3200" lang="es-ES" u="sng">
              <a:solidFill>
                <a:srgbClr val="D66565"/>
              </a:solidFill>
            </a:endParaRPr>
          </a:p>
        </p:txBody>
      </p:sp>
      <p:sp>
        <p:nvSpPr>
          <p:cNvPr id="1048599" name="3 Rectángulo"/>
          <p:cNvSpPr/>
          <p:nvPr/>
        </p:nvSpPr>
        <p:spPr>
          <a:xfrm>
            <a:off x="682581" y="1304519"/>
            <a:ext cx="10892772" cy="5180965"/>
          </a:xfrm>
          <a:prstGeom prst="rect"/>
        </p:spPr>
        <p:txBody>
          <a:bodyPr wrap="square">
            <a:spAutoFit/>
          </a:bodyPr>
          <a:p>
            <a:pPr>
              <a:lnSpc>
                <a:spcPct val="150000"/>
              </a:lnSpc>
            </a:pPr>
            <a:r>
              <a:rPr dirty="0" sz="2800" lang="es-ES">
                <a:latin typeface="Arial" pitchFamily="34" charset="0"/>
                <a:cs typeface="Arial" pitchFamily="34" charset="0"/>
              </a:rPr>
              <a:t>1- Calificar el estado de control interno y evaluar la efectividad de las medidas </a:t>
            </a:r>
            <a:r>
              <a:rPr dirty="0" sz="2800" lang="es-ES" smtClean="0">
                <a:latin typeface="Arial" pitchFamily="34" charset="0"/>
                <a:cs typeface="Arial" pitchFamily="34" charset="0"/>
              </a:rPr>
              <a:t>de prevención</a:t>
            </a:r>
            <a:r>
              <a:rPr dirty="0" sz="2800" lang="es-ES">
                <a:latin typeface="Arial" pitchFamily="34" charset="0"/>
                <a:cs typeface="Arial" pitchFamily="34" charset="0"/>
              </a:rPr>
              <a:t>.</a:t>
            </a:r>
            <a:endParaRPr sz="2800"/>
          </a:p>
          <a:p>
            <a:pPr>
              <a:lnSpc>
                <a:spcPct val="150000"/>
              </a:lnSpc>
            </a:pPr>
            <a:r>
              <a:rPr dirty="0" sz="2800" lang="es-ES">
                <a:latin typeface="Arial" pitchFamily="34" charset="0"/>
                <a:cs typeface="Arial" pitchFamily="34" charset="0"/>
              </a:rPr>
              <a:t>2- Fortalecer la disciplina administrativa y económico-financiera, mediante la </a:t>
            </a:r>
            <a:r>
              <a:rPr dirty="0" sz="2800" lang="es-ES" smtClean="0">
                <a:latin typeface="Arial" pitchFamily="34" charset="0"/>
                <a:cs typeface="Arial" pitchFamily="34" charset="0"/>
              </a:rPr>
              <a:t>evaluación e </a:t>
            </a:r>
            <a:r>
              <a:rPr dirty="0" sz="2800" lang="es-ES">
                <a:latin typeface="Arial" pitchFamily="34" charset="0"/>
                <a:cs typeface="Arial" pitchFamily="34" charset="0"/>
              </a:rPr>
              <a:t>información de los resultados a quien corresponda y el seguimiento de las </a:t>
            </a:r>
            <a:r>
              <a:rPr dirty="0" sz="2800" lang="es-ES" smtClean="0">
                <a:latin typeface="Arial" pitchFamily="34" charset="0"/>
                <a:cs typeface="Arial" pitchFamily="34" charset="0"/>
              </a:rPr>
              <a:t>medidas adoptadas</a:t>
            </a:r>
            <a:r>
              <a:rPr dirty="0" sz="2800" lang="es-ES">
                <a:latin typeface="Arial" pitchFamily="34" charset="0"/>
                <a:cs typeface="Arial" pitchFamily="34" charset="0"/>
              </a:rPr>
              <a:t>.</a:t>
            </a:r>
            <a:endParaRPr sz="2800"/>
          </a:p>
          <a:p>
            <a:pPr>
              <a:lnSpc>
                <a:spcPct val="150000"/>
              </a:lnSpc>
            </a:pPr>
            <a:r>
              <a:rPr dirty="0" sz="2800" lang="es-ES">
                <a:latin typeface="Arial" pitchFamily="34" charset="0"/>
                <a:cs typeface="Arial" pitchFamily="34" charset="0"/>
              </a:rPr>
              <a:t>3- Fomentar la integridad, honradez y probidad de los cuadros, funcionarios y </a:t>
            </a:r>
            <a:r>
              <a:rPr dirty="0" sz="2800" lang="es-ES" smtClean="0">
                <a:latin typeface="Arial" pitchFamily="34" charset="0"/>
                <a:cs typeface="Arial" pitchFamily="34" charset="0"/>
              </a:rPr>
              <a:t>trabajadores, en </a:t>
            </a:r>
            <a:r>
              <a:rPr dirty="0" sz="2800" lang="es-ES">
                <a:latin typeface="Arial" pitchFamily="34" charset="0"/>
                <a:cs typeface="Arial" pitchFamily="34" charset="0"/>
              </a:rPr>
              <a:t>interés de elevar la economía, eficiencia y eficacia al utilizar los recursos del Estado.</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0" name="Rectangle 1"/>
          <p:cNvSpPr>
            <a:spLocks noChangeArrowheads="1"/>
          </p:cNvSpPr>
          <p:nvPr/>
        </p:nvSpPr>
        <p:spPr bwMode="auto">
          <a:xfrm>
            <a:off x="2581471" y="513410"/>
            <a:ext cx="7596554" cy="567690"/>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baseline="0" b="1" cap="none" dirty="0" sz="3200" i="0" kumimoji="0" lang="es-ES_tradnl" normalizeH="0" strike="noStrike" u="sng" smtClean="0">
                <a:ln>
                  <a:noFill/>
                </a:ln>
                <a:solidFill>
                  <a:srgbClr val="D66565"/>
                </a:solidFill>
                <a:effectLst/>
                <a:latin typeface="Arial" panose="020B0604020202020204" pitchFamily="34" charset="0"/>
                <a:ea typeface="Times New Roman" panose="02020603050405020304" pitchFamily="18" charset="0"/>
                <a:cs typeface="Arial" panose="020B0604020202020204" pitchFamily="34" charset="0"/>
              </a:rPr>
              <a:t>FUNCIONES DE LA AUDITORÍA</a:t>
            </a:r>
            <a:endParaRPr baseline="0" b="0" cap="none" dirty="0" sz="3200" i="0" kumimoji="0" lang="es-ES_tradnl" normalizeH="0" strike="noStrike" u="none" smtClean="0">
              <a:ln>
                <a:noFill/>
              </a:ln>
              <a:solidFill>
                <a:srgbClr val="D66565"/>
              </a:solidFill>
              <a:effectLst/>
              <a:latin typeface="Arial" panose="020B0604020202020204" pitchFamily="34" charset="0"/>
            </a:endParaRPr>
          </a:p>
        </p:txBody>
      </p:sp>
      <p:sp>
        <p:nvSpPr>
          <p:cNvPr id="1048601" name="Rectángulo 2"/>
          <p:cNvSpPr/>
          <p:nvPr/>
        </p:nvSpPr>
        <p:spPr>
          <a:xfrm>
            <a:off x="800337" y="1341975"/>
            <a:ext cx="11227786" cy="4853940"/>
          </a:xfrm>
          <a:prstGeom prst="rect"/>
        </p:spPr>
        <p:txBody>
          <a:bodyPr wrap="square">
            <a:spAutoFit/>
          </a:bodyPr>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Comprender las operaciones y el ambiente de control de la empresa a </a:t>
            </a:r>
            <a:r>
              <a:rPr dirty="0" sz="2800" lang="es-ES" smtClean="0">
                <a:latin typeface="Arial" panose="020B0604020202020204" pitchFamily="34" charset="0"/>
                <a:ea typeface="Times New Roman" panose="02020603050405020304" pitchFamily="18" charset="0"/>
              </a:rPr>
              <a:t>auditar</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Revisar para su evaluación los controles establecidos en la empresa, en todas sus actividades y estructuras a auditar, tanto los contables, como operativos y </a:t>
            </a:r>
            <a:r>
              <a:rPr dirty="0" sz="2800" lang="es-ES" smtClean="0">
                <a:latin typeface="Arial" panose="020B0604020202020204" pitchFamily="34" charset="0"/>
                <a:ea typeface="Times New Roman" panose="02020603050405020304" pitchFamily="18" charset="0"/>
              </a:rPr>
              <a:t>estratégicos</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Comprobar la fiabilidad del sistema de información (cuantitativa y cualitativa) de la </a:t>
            </a:r>
            <a:r>
              <a:rPr dirty="0" sz="2800" lang="es-ES" smtClean="0">
                <a:latin typeface="Arial" panose="020B0604020202020204" pitchFamily="34" charset="0"/>
                <a:ea typeface="Times New Roman" panose="02020603050405020304" pitchFamily="18" charset="0"/>
              </a:rPr>
              <a:t>empresa</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 Examinar los controles que tienen como objeto salvaguardar los activos, determinando si los procedimientos implementados aseguran razonablemente que los recursos están protegidos contra el malgasto, pérdida y uso </a:t>
            </a:r>
            <a:r>
              <a:rPr dirty="0" sz="2800" lang="es-ES" smtClean="0">
                <a:latin typeface="Arial" panose="020B0604020202020204" pitchFamily="34" charset="0"/>
                <a:ea typeface="Times New Roman" panose="02020603050405020304" pitchFamily="18" charset="0"/>
              </a:rPr>
              <a:t>indebido</a:t>
            </a:r>
            <a:endParaRPr dirty="0" sz="28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2" name="Rectángulo 1"/>
          <p:cNvSpPr/>
          <p:nvPr/>
        </p:nvSpPr>
        <p:spPr>
          <a:xfrm>
            <a:off x="554904" y="1321461"/>
            <a:ext cx="11162657" cy="5271135"/>
          </a:xfrm>
          <a:prstGeom prst="rect"/>
        </p:spPr>
        <p:txBody>
          <a:bodyPr wrap="square">
            <a:spAutoFit/>
          </a:bodyPr>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Verificar el cumplimiento de las leyes y demás regulaciones, incluyendo las políticas y procedimientos establecidos por la administración en las materias </a:t>
            </a:r>
            <a:r>
              <a:rPr dirty="0" sz="2800" lang="es-ES" smtClean="0">
                <a:latin typeface="Arial" panose="020B0604020202020204" pitchFamily="34" charset="0"/>
                <a:ea typeface="Times New Roman" panose="02020603050405020304" pitchFamily="18" charset="0"/>
              </a:rPr>
              <a:t>examinadas</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Estudiar si los recursos de la empresa son utilizados adecuadamente, para conseguir los mejores resultados. Evaluando el grado de economía, eficiencia y eficacia </a:t>
            </a:r>
            <a:r>
              <a:rPr dirty="0" sz="2800" lang="es-ES" smtClean="0">
                <a:latin typeface="Arial" panose="020B0604020202020204" pitchFamily="34" charset="0"/>
                <a:ea typeface="Times New Roman" panose="02020603050405020304" pitchFamily="18" charset="0"/>
              </a:rPr>
              <a:t>alcanzado</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Evaluar el logro de los objetivos en cada actividad auditada y su correspondencia con los objetivos y metas de la </a:t>
            </a:r>
            <a:r>
              <a:rPr dirty="0" sz="2800" lang="es-ES" smtClean="0">
                <a:latin typeface="Arial" panose="020B0604020202020204" pitchFamily="34" charset="0"/>
                <a:ea typeface="Times New Roman" panose="02020603050405020304" pitchFamily="18" charset="0"/>
              </a:rPr>
              <a:t>empresa</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Comunicar a la dirección los hallazgos detectados en el transcurso de la auditoría y las recomendaciones para solucionar los </a:t>
            </a:r>
            <a:r>
              <a:rPr dirty="0" sz="2800" lang="es-ES" smtClean="0">
                <a:latin typeface="Arial" panose="020B0604020202020204" pitchFamily="34" charset="0"/>
                <a:ea typeface="Times New Roman" panose="02020603050405020304" pitchFamily="18" charset="0"/>
              </a:rPr>
              <a:t>problemas</a:t>
            </a:r>
            <a:endParaRPr dirty="0" sz="2800" lang="es-ES">
              <a:latin typeface="Times New Roman" panose="02020603050405020304" pitchFamily="18" charset="0"/>
              <a:ea typeface="Times New Roman" panose="02020603050405020304" pitchFamily="18" charset="0"/>
            </a:endParaRPr>
          </a:p>
          <a:p>
            <a:pPr algn="just">
              <a:lnSpc>
                <a:spcPct val="100000"/>
              </a:lnSpc>
              <a:spcAft>
                <a:spcPts val="0"/>
              </a:spcAft>
            </a:pPr>
            <a:r>
              <a:rPr dirty="0" sz="2800" lang="en-US">
                <a:latin typeface="Times New Roman" panose="02020603050405020304" pitchFamily="18" charset="0"/>
                <a:ea typeface="Times New Roman" panose="02020603050405020304" pitchFamily="18" charset="0"/>
              </a:rPr>
              <a:t> </a:t>
            </a:r>
            <a:endParaRPr dirty="0" sz="2800" lang="es-ES">
              <a:effectLst/>
              <a:latin typeface="Times New Roman" panose="02020603050405020304" pitchFamily="18" charset="0"/>
              <a:ea typeface="Times New Roman" panose="02020603050405020304" pitchFamily="18" charset="0"/>
            </a:endParaRPr>
          </a:p>
        </p:txBody>
      </p:sp>
      <p:sp>
        <p:nvSpPr>
          <p:cNvPr id="1048603" name="Rectangle 1"/>
          <p:cNvSpPr>
            <a:spLocks noChangeArrowheads="1"/>
          </p:cNvSpPr>
          <p:nvPr/>
        </p:nvSpPr>
        <p:spPr bwMode="auto">
          <a:xfrm>
            <a:off x="2581471" y="513410"/>
            <a:ext cx="7596554" cy="567690"/>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baseline="0" b="1" cap="none" dirty="0" sz="3200" i="0" kumimoji="0" lang="es-ES_tradnl" normalizeH="0" strike="noStrike" u="sng" smtClean="0">
                <a:ln>
                  <a:noFill/>
                </a:ln>
                <a:solidFill>
                  <a:srgbClr val="D66565"/>
                </a:solidFill>
                <a:effectLst/>
                <a:latin typeface="Arial" panose="020B0604020202020204" pitchFamily="34" charset="0"/>
                <a:ea typeface="Times New Roman" panose="02020603050405020304" pitchFamily="18" charset="0"/>
                <a:cs typeface="Arial" panose="020B0604020202020204" pitchFamily="34" charset="0"/>
              </a:rPr>
              <a:t>FUNCIONES DE LA AUDITORÍA</a:t>
            </a:r>
            <a:endParaRPr baseline="0" b="0" cap="none" dirty="0" sz="3200" i="0" kumimoji="0" lang="es-ES_tradnl" normalizeH="0" strike="noStrike" u="none" smtClean="0">
              <a:ln>
                <a:noFill/>
              </a:ln>
              <a:solidFill>
                <a:srgbClr val="D66565"/>
              </a:solidFill>
              <a:effectLst/>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9" name="2 Marcador de contenido"/>
          <p:cNvSpPr>
            <a:spLocks noGrp="1"/>
          </p:cNvSpPr>
          <p:nvPr>
            <p:ph idx="1"/>
          </p:nvPr>
        </p:nvSpPr>
        <p:spPr>
          <a:xfrm>
            <a:off x="838200" y="231820"/>
            <a:ext cx="10515600" cy="5945143"/>
          </a:xfrm>
        </p:spPr>
        <p:txBody>
          <a:bodyPr/>
          <a:p>
            <a:pPr algn="ctr" indent="0" marL="0">
              <a:buNone/>
            </a:pPr>
            <a:endParaRPr b="1" dirty="0" lang="es-ES" smtClean="0">
              <a:latin typeface="TimesNewRomanPS-BoldMT"/>
            </a:endParaRPr>
          </a:p>
          <a:p>
            <a:pPr algn="ctr" indent="0" marL="0">
              <a:buNone/>
            </a:pPr>
            <a:r>
              <a:rPr b="1" dirty="0" sz="3200" lang="es-ES" u="sng" smtClean="0">
                <a:solidFill>
                  <a:srgbClr val="D66565"/>
                </a:solidFill>
                <a:latin typeface="Arial" pitchFamily="34" charset="0"/>
                <a:cs typeface="Arial" pitchFamily="34" charset="0"/>
              </a:rPr>
              <a:t>TIPOS DE AUDITORÍA</a:t>
            </a:r>
            <a:endParaRPr b="1" dirty="0" sz="3200" lang="es-ES">
              <a:solidFill>
                <a:srgbClr val="D66565"/>
              </a:solidFill>
              <a:latin typeface="Arial" pitchFamily="34" charset="0"/>
              <a:cs typeface="Arial" pitchFamily="34" charset="0"/>
            </a:endParaRPr>
          </a:p>
          <a:p>
            <a:pPr indent="0" marL="0">
              <a:lnSpc>
                <a:spcPct val="150000"/>
              </a:lnSpc>
              <a:buNone/>
            </a:pPr>
            <a:endParaRPr dirty="0" lang="es-ES">
              <a:latin typeface="Arial" pitchFamily="34" charset="0"/>
              <a:cs typeface="Arial" pitchFamily="34" charset="0"/>
            </a:endParaRPr>
          </a:p>
          <a:p>
            <a:pPr indent="0" marL="0">
              <a:lnSpc>
                <a:spcPct val="150000"/>
              </a:lnSpc>
              <a:buNone/>
            </a:pPr>
            <a:r>
              <a:rPr dirty="0" lang="es-ES">
                <a:latin typeface="Arial" pitchFamily="34" charset="0"/>
                <a:cs typeface="Arial" pitchFamily="34" charset="0"/>
              </a:rPr>
              <a:t>De acuerdo con los objetivos fundamentales que se </a:t>
            </a:r>
            <a:r>
              <a:rPr dirty="0" lang="es-ES" smtClean="0">
                <a:latin typeface="Arial" pitchFamily="34" charset="0"/>
                <a:cs typeface="Arial" pitchFamily="34" charset="0"/>
              </a:rPr>
              <a:t>persigan, las </a:t>
            </a:r>
            <a:r>
              <a:rPr dirty="0" lang="es-ES">
                <a:latin typeface="Arial" pitchFamily="34" charset="0"/>
                <a:cs typeface="Arial" pitchFamily="34" charset="0"/>
              </a:rPr>
              <a:t>auditorías se </a:t>
            </a:r>
            <a:r>
              <a:rPr dirty="0" lang="es-ES" smtClean="0">
                <a:latin typeface="Arial" pitchFamily="34" charset="0"/>
                <a:cs typeface="Arial" pitchFamily="34" charset="0"/>
              </a:rPr>
              <a:t>clasifican en </a:t>
            </a:r>
            <a:r>
              <a:rPr b="1" dirty="0" lang="es-ES">
                <a:latin typeface="Arial" pitchFamily="34" charset="0"/>
                <a:cs typeface="Arial" pitchFamily="34" charset="0"/>
              </a:rPr>
              <a:t>financiera</a:t>
            </a:r>
            <a:r>
              <a:rPr dirty="0" lang="es-ES">
                <a:latin typeface="Arial" pitchFamily="34" charset="0"/>
                <a:cs typeface="Arial" pitchFamily="34" charset="0"/>
              </a:rPr>
              <a:t>, de </a:t>
            </a:r>
            <a:r>
              <a:rPr b="1" dirty="0" lang="es-ES">
                <a:latin typeface="Arial" pitchFamily="34" charset="0"/>
                <a:cs typeface="Arial" pitchFamily="34" charset="0"/>
              </a:rPr>
              <a:t>desempeño</a:t>
            </a:r>
            <a:r>
              <a:rPr dirty="0" lang="es-ES">
                <a:latin typeface="Arial" pitchFamily="34" charset="0"/>
                <a:cs typeface="Arial" pitchFamily="34" charset="0"/>
              </a:rPr>
              <a:t>, de </a:t>
            </a:r>
            <a:r>
              <a:rPr b="1" dirty="0" lang="es-ES">
                <a:latin typeface="Arial" pitchFamily="34" charset="0"/>
                <a:cs typeface="Arial" pitchFamily="34" charset="0"/>
              </a:rPr>
              <a:t>cumplimiento</a:t>
            </a:r>
            <a:r>
              <a:rPr dirty="0" lang="es-ES">
                <a:latin typeface="Arial" pitchFamily="34" charset="0"/>
                <a:cs typeface="Arial" pitchFamily="34" charset="0"/>
              </a:rPr>
              <a:t>, </a:t>
            </a:r>
            <a:r>
              <a:rPr b="1" dirty="0" lang="es-ES">
                <a:latin typeface="Arial" pitchFamily="34" charset="0"/>
                <a:cs typeface="Arial" pitchFamily="34" charset="0"/>
              </a:rPr>
              <a:t>fiscal</a:t>
            </a:r>
            <a:r>
              <a:rPr dirty="0" lang="es-ES">
                <a:latin typeface="Arial" pitchFamily="34" charset="0"/>
                <a:cs typeface="Arial" pitchFamily="34" charset="0"/>
              </a:rPr>
              <a:t> y </a:t>
            </a:r>
            <a:r>
              <a:rPr b="1" dirty="0" lang="es-ES">
                <a:latin typeface="Arial" pitchFamily="34" charset="0"/>
                <a:cs typeface="Arial" pitchFamily="34" charset="0"/>
              </a:rPr>
              <a:t>forense</a:t>
            </a:r>
            <a:r>
              <a:rPr dirty="0" lang="es-ES">
                <a:latin typeface="Arial" pitchFamily="34" charset="0"/>
                <a:cs typeface="Arial" pitchFamily="34" charset="0"/>
              </a:rPr>
              <a:t>, en correspondencia </a:t>
            </a:r>
            <a:r>
              <a:rPr dirty="0" lang="es-ES" smtClean="0">
                <a:latin typeface="Arial" pitchFamily="34" charset="0"/>
                <a:cs typeface="Arial" pitchFamily="34" charset="0"/>
              </a:rPr>
              <a:t>con la </a:t>
            </a:r>
            <a:r>
              <a:rPr dirty="0" lang="es-ES">
                <a:latin typeface="Arial" pitchFamily="34" charset="0"/>
                <a:cs typeface="Arial" pitchFamily="34" charset="0"/>
              </a:rPr>
              <a:t>disposición jurídica </a:t>
            </a:r>
            <a:r>
              <a:rPr dirty="0" lang="es-ES" smtClean="0">
                <a:latin typeface="Arial" pitchFamily="34" charset="0"/>
                <a:cs typeface="Arial" pitchFamily="34" charset="0"/>
              </a:rPr>
              <a:t>vigente.</a:t>
            </a:r>
            <a:endParaRPr dirty="0" lang="es-ES">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graphicFrame>
        <p:nvGraphicFramePr>
          <p:cNvPr id="4194304" name="Tabla 1"/>
          <p:cNvGraphicFramePr>
            <a:graphicFrameLocks noGrp="1"/>
          </p:cNvGraphicFramePr>
          <p:nvPr/>
        </p:nvGraphicFramePr>
        <p:xfrm>
          <a:off x="0" y="0"/>
          <a:ext cx="12192000" cy="6503830"/>
        </p:xfrm>
        <a:graphic>
          <a:graphicData uri="http://schemas.openxmlformats.org/drawingml/2006/table">
            <a:tbl>
              <a:tblPr firstRow="1" bandRow="1">
                <a:tableStyleId>{5C22544A-7EE6-4342-B048-85BDC9FD1C3A}</a:tableStyleId>
              </a:tblPr>
              <a:tblGrid>
                <a:gridCol w="6096000"/>
                <a:gridCol w="6096000"/>
              </a:tblGrid>
              <a:tr h="398858">
                <a:tc>
                  <a:txBody>
                    <a:bodyPr/>
                    <a:p>
                      <a:r>
                        <a:rPr dirty="0" lang="es-ES" smtClean="0"/>
                        <a:t>TIPOS DE AUDITORIA </a:t>
                      </a:r>
                      <a:endParaRPr dirty="0" lang="es-ES"/>
                    </a:p>
                  </a:txBody>
                </a:tc>
                <a:tc>
                  <a:txBody>
                    <a:bodyPr/>
                    <a:p>
                      <a:r>
                        <a:rPr dirty="0" lang="es-ES" smtClean="0"/>
                        <a:t>EXPLICACION</a:t>
                      </a:r>
                      <a:r>
                        <a:rPr baseline="0" dirty="0" lang="es-ES" smtClean="0"/>
                        <a:t> </a:t>
                      </a:r>
                      <a:endParaRPr dirty="0" lang="es-ES"/>
                    </a:p>
                  </a:txBody>
                </a:tc>
              </a:tr>
              <a:tr h="675584">
                <a:tc>
                  <a:txBody>
                    <a:bodyPr/>
                    <a:p>
                      <a:pPr algn="l" defTabSz="914400" eaLnBrk="1" fontAlgn="auto" hangingPunct="1" indent="0" latinLnBrk="0" marL="0" marR="0" rtl="0">
                        <a:lnSpc>
                          <a:spcPct val="100000"/>
                        </a:lnSpc>
                        <a:spcBef>
                          <a:spcPts val="0"/>
                        </a:spcBef>
                        <a:spcAft>
                          <a:spcPts val="0"/>
                        </a:spcAft>
                        <a:buClrTx/>
                        <a:buSzTx/>
                        <a:buFontTx/>
                        <a:buNone/>
                      </a:pPr>
                      <a:r>
                        <a:rPr b="1" dirty="0" sz="1600" lang="es-MX" smtClean="0">
                          <a:latin typeface="Arial" panose="020B0604020202020204" pitchFamily="34" charset="0"/>
                          <a:ea typeface="Times New Roman" panose="02020603050405020304" pitchFamily="18" charset="0"/>
                          <a:cs typeface="Arial" pitchFamily="34" charset="0"/>
                        </a:rPr>
                        <a:t>Auditoría financiera</a:t>
                      </a:r>
                      <a:endParaRPr dirty="0" sz="1600" lang="es-ES">
                        <a:latin typeface="Arial" pitchFamily="34" charset="0"/>
                        <a:cs typeface="Arial" pitchFamily="34" charset="0"/>
                      </a:endParaRPr>
                    </a:p>
                  </a:txBody>
                </a:tc>
                <a:tc>
                  <a:txBody>
                    <a:bodyPr/>
                    <a:p>
                      <a:r>
                        <a:rPr dirty="0" sz="1600" kern="1200" lang="es-MX" smtClean="0">
                          <a:solidFill>
                            <a:schemeClr val="dk1"/>
                          </a:solidFill>
                          <a:effectLst/>
                          <a:latin typeface="Arial" pitchFamily="34" charset="0"/>
                          <a:ea typeface="+mn-ea"/>
                          <a:cs typeface="Arial" pitchFamily="34" charset="0"/>
                        </a:rPr>
                        <a:t>Consiste en el examen y evaluación de los documentos, operaciones, registros y estados financieros de la entidad</a:t>
                      </a:r>
                    </a:p>
                  </a:txBody>
                </a:tc>
              </a:tr>
              <a:tr h="897431">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forense</a:t>
                      </a:r>
                      <a:endParaRPr dirty="0" sz="1600" kern="1200" lang="es-ES" smtClean="0">
                        <a:solidFill>
                          <a:schemeClr val="dk1"/>
                        </a:solidFill>
                        <a:effectLst/>
                        <a:latin typeface="Arial" pitchFamily="34" charset="0"/>
                        <a:ea typeface="+mn-ea"/>
                        <a:cs typeface="Arial" pitchFamily="34" charset="0"/>
                      </a:endParaRPr>
                    </a:p>
                    <a:p>
                      <a:endParaRPr dirty="0" sz="1600" lang="es-ES">
                        <a:latin typeface="Arial" pitchFamily="34" charset="0"/>
                        <a:cs typeface="Arial" pitchFamily="34" charset="0"/>
                      </a:endParaRPr>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1600" kern="1200" lang="es-MX" smtClean="0">
                          <a:solidFill>
                            <a:schemeClr val="dk1"/>
                          </a:solidFill>
                          <a:effectLst/>
                          <a:latin typeface="Arial" pitchFamily="34" charset="0"/>
                          <a:ea typeface="+mn-ea"/>
                          <a:cs typeface="Arial" pitchFamily="34" charset="0"/>
                        </a:rPr>
                        <a:t>C</a:t>
                      </a:r>
                      <a:r>
                        <a:rPr dirty="0" sz="1600" kern="1200" lang="es-ES_tradnl" err="1" smtClean="0">
                          <a:solidFill>
                            <a:schemeClr val="dk1"/>
                          </a:solidFill>
                          <a:effectLst/>
                          <a:latin typeface="Arial" pitchFamily="34" charset="0"/>
                          <a:ea typeface="+mn-ea"/>
                          <a:cs typeface="Arial" pitchFamily="34" charset="0"/>
                        </a:rPr>
                        <a:t>onsiste</a:t>
                      </a:r>
                      <a:r>
                        <a:rPr dirty="0" sz="1600" kern="1200" lang="es-ES_tradnl" smtClean="0">
                          <a:solidFill>
                            <a:schemeClr val="dk1"/>
                          </a:solidFill>
                          <a:effectLst/>
                          <a:latin typeface="Arial" pitchFamily="34" charset="0"/>
                          <a:ea typeface="+mn-ea"/>
                          <a:cs typeface="Arial" pitchFamily="34" charset="0"/>
                        </a:rPr>
                        <a:t> en la investigación y verificación de información para reunir y presentar el soporte técnico que sustente presuntos hechos delictivos y de corrupción administrativa</a:t>
                      </a:r>
                      <a:endParaRPr dirty="0" sz="1600" kern="1200" lang="es-ES" smtClean="0">
                        <a:solidFill>
                          <a:schemeClr val="dk1"/>
                        </a:solidFill>
                        <a:effectLst/>
                        <a:latin typeface="Arial" pitchFamily="34" charset="0"/>
                        <a:ea typeface="+mn-ea"/>
                        <a:cs typeface="Arial" pitchFamily="34" charset="0"/>
                      </a:endParaRPr>
                    </a:p>
                  </a:txBody>
                </a:tc>
              </a:tr>
              <a:tr h="1674998">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de cumplimiento</a:t>
                      </a:r>
                      <a:endParaRPr dirty="0" sz="1600" kern="1200" lang="es-ES" smtClean="0">
                        <a:solidFill>
                          <a:schemeClr val="dk1"/>
                        </a:solidFill>
                        <a:effectLst/>
                        <a:latin typeface="Arial" pitchFamily="34" charset="0"/>
                        <a:ea typeface="+mn-ea"/>
                        <a:cs typeface="Arial" pitchFamily="34" charset="0"/>
                      </a:endParaRPr>
                    </a:p>
                  </a:txBody>
                </a:tc>
                <a:tc>
                  <a:txBody>
                    <a:bodyPr/>
                    <a:p>
                      <a:pPr algn="l"/>
                      <a:r>
                        <a:rPr dirty="0" sz="1600" kern="1200" lang="es-MX" smtClean="0">
                          <a:solidFill>
                            <a:schemeClr val="dk1"/>
                          </a:solidFill>
                          <a:effectLst/>
                          <a:latin typeface="Arial" pitchFamily="34" charset="0"/>
                          <a:ea typeface="+mn-ea"/>
                          <a:cs typeface="Arial" pitchFamily="34" charset="0"/>
                        </a:rPr>
                        <a:t>E</a:t>
                      </a:r>
                      <a:r>
                        <a:rPr dirty="0" sz="1600" kern="1200" lang="es-ES_tradnl" smtClean="0">
                          <a:solidFill>
                            <a:schemeClr val="dk1"/>
                          </a:solidFill>
                          <a:effectLst/>
                          <a:latin typeface="Arial" pitchFamily="34" charset="0"/>
                          <a:ea typeface="+mn-ea"/>
                          <a:cs typeface="Arial" pitchFamily="34" charset="0"/>
                        </a:rPr>
                        <a:t>s la comprobación, evaluación y examen que se realiza con el objetivo de verificar el cumplimiento de las disposiciones jurídicas </a:t>
                      </a:r>
                      <a:r>
                        <a:rPr baseline="0" b="0" dirty="0" sz="1600" i="0" lang="es-ES" strike="noStrike" u="none" smtClean="0">
                          <a:latin typeface="Arial" pitchFamily="34" charset="0"/>
                          <a:cs typeface="Arial" pitchFamily="34" charset="0"/>
                        </a:rPr>
                        <a:t>u otros documentos identificados como criterios; con ese propósito, vincula la eficacia de la norma con los objetivos y metas de la entidad y la conducta de los funcionarios públicos</a:t>
                      </a:r>
                      <a:endParaRPr dirty="0" sz="1600" lang="es-ES" smtClean="0">
                        <a:latin typeface="Arial" pitchFamily="34" charset="0"/>
                        <a:cs typeface="Arial" pitchFamily="34" charset="0"/>
                      </a:endParaRPr>
                    </a:p>
                    <a:p>
                      <a:endParaRPr dirty="0" sz="1600" lang="es-ES">
                        <a:latin typeface="Arial" pitchFamily="34" charset="0"/>
                        <a:cs typeface="Arial" pitchFamily="34" charset="0"/>
                      </a:endParaRPr>
                    </a:p>
                  </a:txBody>
                </a:tc>
              </a:tr>
              <a:tr h="919216">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fiscal</a:t>
                      </a:r>
                      <a:endParaRPr dirty="0" sz="1600" kern="1200" lang="es-ES" smtClean="0">
                        <a:solidFill>
                          <a:schemeClr val="dk1"/>
                        </a:solidFill>
                        <a:effectLst/>
                        <a:latin typeface="Arial" pitchFamily="34" charset="0"/>
                        <a:ea typeface="+mn-ea"/>
                        <a:cs typeface="Arial" pitchFamily="34" charset="0"/>
                      </a:endParaRPr>
                    </a:p>
                    <a:p>
                      <a:endParaRPr dirty="0" sz="1600" lang="es-ES">
                        <a:latin typeface="Arial" pitchFamily="34" charset="0"/>
                        <a:cs typeface="Arial" pitchFamily="34" charset="0"/>
                      </a:endParaRPr>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1600" kern="1200" lang="es-MX" smtClean="0">
                          <a:solidFill>
                            <a:schemeClr val="dk1"/>
                          </a:solidFill>
                          <a:effectLst/>
                          <a:latin typeface="Arial" pitchFamily="34" charset="0"/>
                          <a:ea typeface="+mn-ea"/>
                          <a:cs typeface="Arial" pitchFamily="34" charset="0"/>
                        </a:rPr>
                        <a:t>Consiste en el examen de las operaciones a las que están obligadas </a:t>
                      </a:r>
                      <a:r>
                        <a:rPr dirty="0" sz="1600" kern="1200" lang="es-ES_tradnl" smtClean="0">
                          <a:solidFill>
                            <a:schemeClr val="dk1"/>
                          </a:solidFill>
                          <a:effectLst/>
                          <a:latin typeface="Arial" pitchFamily="34" charset="0"/>
                          <a:ea typeface="+mn-ea"/>
                          <a:cs typeface="Arial" pitchFamily="34" charset="0"/>
                        </a:rPr>
                        <a:t>las personas jurídicas o naturales</a:t>
                      </a:r>
                      <a:r>
                        <a:rPr b="1" dirty="0" sz="1600" kern="1200" lang="es-ES_tradnl" smtClean="0">
                          <a:solidFill>
                            <a:schemeClr val="dk1"/>
                          </a:solidFill>
                          <a:effectLst/>
                          <a:latin typeface="Arial" pitchFamily="34" charset="0"/>
                          <a:ea typeface="+mn-ea"/>
                          <a:cs typeface="Arial" pitchFamily="34" charset="0"/>
                        </a:rPr>
                        <a:t> </a:t>
                      </a:r>
                      <a:r>
                        <a:rPr dirty="0" sz="1600" kern="1200" lang="es-MX" smtClean="0">
                          <a:solidFill>
                            <a:schemeClr val="dk1"/>
                          </a:solidFill>
                          <a:effectLst/>
                          <a:latin typeface="Arial" pitchFamily="34" charset="0"/>
                          <a:ea typeface="+mn-ea"/>
                          <a:cs typeface="Arial" pitchFamily="34" charset="0"/>
                        </a:rPr>
                        <a:t>con obligaciones al fisco, tributarias y no tributarias</a:t>
                      </a:r>
                      <a:endParaRPr dirty="0" sz="1600" lang="es-ES">
                        <a:latin typeface="Arial" pitchFamily="34" charset="0"/>
                        <a:cs typeface="Arial" pitchFamily="34" charset="0"/>
                      </a:endParaRPr>
                    </a:p>
                  </a:txBody>
                </a:tc>
              </a:tr>
              <a:tr h="1937743">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a:t>
                      </a:r>
                      <a:r>
                        <a:rPr b="1" dirty="0" sz="1600" kern="1200" lang="es-ES_tradnl" smtClean="0">
                          <a:solidFill>
                            <a:schemeClr val="dk1"/>
                          </a:solidFill>
                          <a:effectLst/>
                          <a:latin typeface="Arial" pitchFamily="34" charset="0"/>
                          <a:ea typeface="+mn-ea"/>
                          <a:cs typeface="Arial" pitchFamily="34" charset="0"/>
                        </a:rPr>
                        <a:t> de desempeño</a:t>
                      </a:r>
                      <a:endParaRPr dirty="0" sz="1600" lang="es-ES">
                        <a:latin typeface="Arial" pitchFamily="34" charset="0"/>
                        <a:cs typeface="Arial" pitchFamily="34" charset="0"/>
                      </a:endParaRPr>
                    </a:p>
                  </a:txBody>
                </a:tc>
                <a:tc>
                  <a:txBody>
                    <a:bodyPr/>
                    <a:p>
                      <a:pPr algn="l"/>
                      <a:r>
                        <a:rPr baseline="0" b="0" dirty="0" sz="1600" i="0" lang="es-ES" strike="noStrike" u="none" smtClean="0">
                          <a:latin typeface="Arial" pitchFamily="34" charset="0"/>
                          <a:cs typeface="Arial" pitchFamily="34" charset="0"/>
                        </a:rPr>
                        <a:t>Es la revisión objetiva y confiable para determinar si el sujeto auditado opera los proyectos, sistemas, operaciones, programas o actividades de conformidad con los principios de economía, eficiencia y eficacia; si existen áreas de mejora para contribuir a perfeccionar la gestión de la entidad, la buena gobernanza, la rendición de cuenta y la transparencia; busca aportar nueva información, análisis o perspectivas.</a:t>
                      </a:r>
                      <a:endParaRPr dirty="0" sz="1600" lang="es-ES">
                        <a:latin typeface="Arial" pitchFamily="34" charset="0"/>
                        <a:cs typeface="Arial" pitchFamily="34" charset="0"/>
                      </a:endParaRPr>
                    </a:p>
                  </a:txBody>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graphicFrame>
        <p:nvGraphicFramePr>
          <p:cNvPr id="4194305" name="Tabla 1"/>
          <p:cNvGraphicFramePr>
            <a:graphicFrameLocks noGrp="1"/>
          </p:cNvGraphicFramePr>
          <p:nvPr/>
        </p:nvGraphicFramePr>
        <p:xfrm>
          <a:off x="1877488" y="191632"/>
          <a:ext cx="8128000" cy="518160"/>
        </p:xfrm>
        <a:graphic>
          <a:graphicData uri="http://schemas.openxmlformats.org/drawingml/2006/table">
            <a:tbl>
              <a:tblPr firstRow="1" bandRow="1">
                <a:tableStyleId>{5C22544A-7EE6-4342-B048-85BDC9FD1C3A}</a:tableStyleId>
              </a:tblPr>
              <a:tblGrid>
                <a:gridCol w="8128000"/>
              </a:tblGrid>
              <a:tr h="370840">
                <a:tc>
                  <a:txBody>
                    <a:bodyPr/>
                    <a:p>
                      <a:r>
                        <a:rPr dirty="0" lang="es-ES" smtClean="0"/>
                        <a:t>                           </a:t>
                      </a:r>
                      <a:r>
                        <a:rPr dirty="0" sz="2800" lang="es-ES" smtClean="0"/>
                        <a:t>FASES</a:t>
                      </a:r>
                      <a:r>
                        <a:rPr baseline="0" dirty="0" sz="2800" lang="es-ES" smtClean="0"/>
                        <a:t> O ETRAPAS DE LA AUDITORIA </a:t>
                      </a:r>
                      <a:endParaRPr dirty="0" lang="es-ES"/>
                    </a:p>
                  </a:txBody>
                </a:tc>
              </a:tr>
            </a:tbl>
          </a:graphicData>
        </a:graphic>
      </p:graphicFrame>
      <p:graphicFrame>
        <p:nvGraphicFramePr>
          <p:cNvPr id="4194306" name="Tabla 2"/>
          <p:cNvGraphicFramePr>
            <a:graphicFrameLocks noGrp="1"/>
          </p:cNvGraphicFramePr>
          <p:nvPr/>
        </p:nvGraphicFramePr>
        <p:xfrm>
          <a:off x="746975" y="1390917"/>
          <a:ext cx="10650828" cy="5087155"/>
        </p:xfrm>
        <a:graphic>
          <a:graphicData uri="http://schemas.openxmlformats.org/drawingml/2006/table">
            <a:tbl>
              <a:tblPr>
                <a:tableStyleId>{3C2FFA5D-87B4-456A-9821-1D502468CF0F}</a:tableStyleId>
              </a:tblPr>
              <a:tblGrid>
                <a:gridCol w="10650828"/>
              </a:tblGrid>
              <a:tr h="5087155">
                <a:tc>
                  <a:txBody>
                    <a:bodyPr/>
                    <a:p>
                      <a:endParaRPr dirty="0" lang="es-ES"/>
                    </a:p>
                  </a:txBody>
                </a:tc>
              </a:tr>
            </a:tbl>
          </a:graphicData>
        </a:graphic>
      </p:graphicFrame>
      <p:sp>
        <p:nvSpPr>
          <p:cNvPr id="1048617" name="Rectángulo 4"/>
          <p:cNvSpPr/>
          <p:nvPr/>
        </p:nvSpPr>
        <p:spPr>
          <a:xfrm>
            <a:off x="1193242" y="1468260"/>
            <a:ext cx="2054470" cy="4914900"/>
          </a:xfrm>
          <a:prstGeom prst="rect"/>
        </p:spPr>
        <p:txBody>
          <a:bodyPr wrap="square">
            <a:spAutoFit/>
          </a:bodyPr>
          <a:p>
            <a:r>
              <a:rPr b="1" dirty="0" sz="2000" lang="es-ES_tradnl" u="sng" smtClean="0">
                <a:latin typeface="Arial" panose="020B0604020202020204" pitchFamily="34" charset="0"/>
                <a:ea typeface="Times New Roman" panose="02020603050405020304" pitchFamily="18" charset="0"/>
              </a:rPr>
              <a:t>Pla</a:t>
            </a:r>
            <a:r>
              <a:rPr altLang="es-ES_tradnl" b="1" dirty="0" sz="2000" lang="en-US" u="sng" smtClean="0">
                <a:latin typeface="Arial" panose="020B0604020202020204" pitchFamily="34" charset="0"/>
                <a:ea typeface="Times New Roman" panose="02020603050405020304" pitchFamily="18" charset="0"/>
              </a:rPr>
              <a:t>n</a:t>
            </a:r>
            <a:r>
              <a:rPr altLang="es-ES_tradnl" b="1" dirty="0" sz="2000" lang="en-US" u="sng" smtClean="0">
                <a:latin typeface="Arial" panose="020B0604020202020204" pitchFamily="34" charset="0"/>
                <a:ea typeface="Times New Roman" panose="02020603050405020304" pitchFamily="18" charset="0"/>
              </a:rPr>
              <a:t>i</a:t>
            </a:r>
            <a:r>
              <a:rPr altLang="es-ES_tradnl" b="1" dirty="0" sz="2000" lang="en-US" u="sng" smtClean="0">
                <a:latin typeface="Arial" panose="020B0604020202020204" pitchFamily="34" charset="0"/>
                <a:ea typeface="Times New Roman" panose="02020603050405020304" pitchFamily="18" charset="0"/>
              </a:rPr>
              <a:t>f</a:t>
            </a:r>
            <a:r>
              <a:rPr altLang="es-ES_tradnl" b="1" dirty="0" sz="2000" lang="en-US" u="sng" smtClean="0">
                <a:latin typeface="Arial" panose="020B0604020202020204" pitchFamily="34" charset="0"/>
                <a:ea typeface="Times New Roman" panose="02020603050405020304" pitchFamily="18" charset="0"/>
              </a:rPr>
              <a:t>i</a:t>
            </a:r>
            <a:r>
              <a:rPr altLang="es-ES_tradnl" b="1" dirty="0" sz="2000" lang="en-US" u="sng" smtClean="0">
                <a:latin typeface="Arial" panose="020B0604020202020204" pitchFamily="34" charset="0"/>
                <a:ea typeface="Times New Roman" panose="02020603050405020304" pitchFamily="18" charset="0"/>
              </a:rPr>
              <a:t>c</a:t>
            </a:r>
            <a:r>
              <a:rPr altLang="es-ES_tradnl" b="1" dirty="0" sz="2000" lang="en-US" u="sng" smtClean="0">
                <a:latin typeface="Arial" panose="020B0604020202020204" pitchFamily="34" charset="0"/>
                <a:ea typeface="Times New Roman" panose="02020603050405020304" pitchFamily="18" charset="0"/>
              </a:rPr>
              <a:t>a</a:t>
            </a:r>
            <a:r>
              <a:rPr b="1" dirty="0" sz="2000" lang="es-ES_tradnl" u="sng" smtClean="0">
                <a:latin typeface="Arial" panose="020B0604020202020204" pitchFamily="34" charset="0"/>
                <a:ea typeface="Times New Roman" panose="02020603050405020304" pitchFamily="18" charset="0"/>
              </a:rPr>
              <a:t>ción</a:t>
            </a:r>
            <a:r>
              <a:rPr b="1" dirty="0" sz="2000" lang="es-ES_tradnl" u="sng">
                <a:latin typeface="Arial" panose="020B0604020202020204" pitchFamily="34" charset="0"/>
                <a:ea typeface="Times New Roman" panose="02020603050405020304" pitchFamily="18" charset="0"/>
              </a:rPr>
              <a:t>:</a:t>
            </a:r>
            <a:r>
              <a:rPr b="1" dirty="0" sz="2000" lang="es-ES_tradnl">
                <a:latin typeface="Arial" panose="020B0604020202020204" pitchFamily="34" charset="0"/>
                <a:ea typeface="Times New Roman" panose="02020603050405020304" pitchFamily="18" charset="0"/>
              </a:rPr>
              <a:t> </a:t>
            </a:r>
            <a:endParaRPr b="1" dirty="0" sz="2000" lang="es-ES_tradnl" smtClean="0">
              <a:latin typeface="Arial" panose="020B0604020202020204" pitchFamily="34" charset="0"/>
              <a:ea typeface="Times New Roman" panose="02020603050405020304" pitchFamily="18" charset="0"/>
            </a:endParaRPr>
          </a:p>
          <a:p>
            <a:r>
              <a:rPr dirty="0" lang="es-ES_tradnl" smtClean="0">
                <a:latin typeface="Arial" panose="020B0604020202020204" pitchFamily="34" charset="0"/>
                <a:ea typeface="Times New Roman" panose="02020603050405020304" pitchFamily="18" charset="0"/>
              </a:rPr>
              <a:t>Es </a:t>
            </a:r>
            <a:r>
              <a:rPr dirty="0" lang="es-ES_tradnl">
                <a:latin typeface="Arial" panose="020B0604020202020204" pitchFamily="34" charset="0"/>
                <a:ea typeface="Times New Roman" panose="02020603050405020304" pitchFamily="18" charset="0"/>
              </a:rPr>
              <a:t>la que determina el logro de los niveles de gestión óptimos (economía, eficiencia y eficacia) en el proceso de la auditoría; si se realiza una adecuada planeación, el resto de las fases pueden alcanzar la calidad requerida</a:t>
            </a:r>
            <a:endParaRPr dirty="0" lang="es-ES"/>
          </a:p>
        </p:txBody>
      </p:sp>
      <p:sp>
        <p:nvSpPr>
          <p:cNvPr id="1048618" name="Rectángulo 5"/>
          <p:cNvSpPr/>
          <p:nvPr/>
        </p:nvSpPr>
        <p:spPr>
          <a:xfrm>
            <a:off x="3893432" y="1481139"/>
            <a:ext cx="1858108" cy="4364990"/>
          </a:xfrm>
          <a:prstGeom prst="rect"/>
        </p:spPr>
        <p:txBody>
          <a:bodyPr wrap="square">
            <a:spAutoFit/>
          </a:bodyPr>
          <a:p>
            <a:pPr algn="just">
              <a:spcAft>
                <a:spcPts val="0"/>
              </a:spcAft>
            </a:pPr>
            <a:r>
              <a:rPr b="1" dirty="0" sz="2000" lang="es-ES_tradnl" smtClean="0">
                <a:latin typeface="Arial" panose="020B0604020202020204" pitchFamily="34" charset="0"/>
                <a:ea typeface="Times New Roman" panose="02020603050405020304" pitchFamily="18" charset="0"/>
              </a:rPr>
              <a:t> </a:t>
            </a:r>
            <a:r>
              <a:rPr altLang="es-ES_tradnl" b="1" dirty="0" sz="2000" lang="en-US" u="sng" smtClean="0">
                <a:latin typeface="Arial" pitchFamily="34" charset="0"/>
                <a:ea typeface="Times New Roman" panose="02020603050405020304" pitchFamily="18" charset="0"/>
                <a:cs typeface="Arial" pitchFamily="34" charset="0"/>
              </a:rPr>
              <a:t>E</a:t>
            </a:r>
            <a:r>
              <a:rPr altLang="es-ES_tradnl" b="1" dirty="0" sz="2000" lang="en-US" u="sng" smtClean="0">
                <a:latin typeface="Arial" pitchFamily="34" charset="0"/>
                <a:ea typeface="Times New Roman" panose="02020603050405020304" pitchFamily="18" charset="0"/>
                <a:cs typeface="Arial" pitchFamily="34" charset="0"/>
              </a:rPr>
              <a:t>j</a:t>
            </a:r>
            <a:r>
              <a:rPr altLang="es-ES_tradnl" b="1" dirty="0" sz="2000" lang="en-US" u="sng" smtClean="0">
                <a:latin typeface="Arial" pitchFamily="34" charset="0"/>
                <a:ea typeface="Times New Roman" panose="02020603050405020304" pitchFamily="18" charset="0"/>
                <a:cs typeface="Arial" pitchFamily="34" charset="0"/>
              </a:rPr>
              <a:t>e</a:t>
            </a:r>
            <a:r>
              <a:rPr altLang="es-ES_tradnl" b="1" dirty="0" sz="2000" lang="en-US" u="sng" smtClean="0">
                <a:latin typeface="Arial" pitchFamily="34" charset="0"/>
                <a:ea typeface="Times New Roman" panose="02020603050405020304" pitchFamily="18" charset="0"/>
                <a:cs typeface="Arial" pitchFamily="34" charset="0"/>
              </a:rPr>
              <a:t>c</a:t>
            </a:r>
            <a:r>
              <a:rPr altLang="es-ES_tradnl" b="1" dirty="0" sz="2000" lang="en-US" u="sng" smtClean="0">
                <a:latin typeface="Arial" pitchFamily="34" charset="0"/>
                <a:ea typeface="Times New Roman" panose="02020603050405020304" pitchFamily="18" charset="0"/>
                <a:cs typeface="Arial" pitchFamily="34" charset="0"/>
              </a:rPr>
              <a:t>u</a:t>
            </a:r>
            <a:r>
              <a:rPr b="1" dirty="0" sz="2000" lang="es-ES" u="sng" smtClean="0">
                <a:latin typeface="Arial" pitchFamily="34" charset="0"/>
                <a:cs typeface="Arial" pitchFamily="34" charset="0"/>
              </a:rPr>
              <a:t>ción</a:t>
            </a:r>
            <a:r>
              <a:rPr b="1" dirty="0" sz="2000" lang="es-ES_tradnl" smtClean="0">
                <a:latin typeface="Arial" panose="020B0604020202020204" pitchFamily="34" charset="0"/>
                <a:ea typeface="Times New Roman" panose="02020603050405020304" pitchFamily="18" charset="0"/>
              </a:rPr>
              <a:t>: </a:t>
            </a:r>
            <a:r>
              <a:rPr dirty="0" lang="es-ES_tradnl">
                <a:latin typeface="Arial" panose="020B0604020202020204" pitchFamily="34" charset="0"/>
                <a:ea typeface="Times New Roman" panose="02020603050405020304" pitchFamily="18" charset="0"/>
              </a:rPr>
              <a:t>Consiste en la aplicación del programa de auditoría con la finalidad de alcanzar los objetivos propuestos, la que permite obtener la evidencia suficiente, competente y </a:t>
            </a:r>
            <a:r>
              <a:rPr dirty="0" lang="es-ES_tradnl" smtClean="0">
                <a:latin typeface="Arial" panose="020B0604020202020204" pitchFamily="34" charset="0"/>
                <a:ea typeface="Times New Roman" panose="02020603050405020304" pitchFamily="18" charset="0"/>
              </a:rPr>
              <a:t>relevante</a:t>
            </a:r>
            <a:endParaRPr dirty="0" sz="3200" lang="es-ES">
              <a:effectLst/>
              <a:latin typeface="Times New Roman" panose="02020603050405020304" pitchFamily="18" charset="0"/>
              <a:ea typeface="Times New Roman" panose="02020603050405020304" pitchFamily="18" charset="0"/>
            </a:endParaRPr>
          </a:p>
        </p:txBody>
      </p:sp>
      <p:sp>
        <p:nvSpPr>
          <p:cNvPr id="1048619" name="Rectángulo 6"/>
          <p:cNvSpPr/>
          <p:nvPr/>
        </p:nvSpPr>
        <p:spPr>
          <a:xfrm>
            <a:off x="6246254" y="1437482"/>
            <a:ext cx="2034861" cy="4932680"/>
          </a:xfrm>
          <a:prstGeom prst="rect"/>
        </p:spPr>
        <p:txBody>
          <a:bodyPr wrap="square">
            <a:spAutoFit/>
          </a:bodyPr>
          <a:p>
            <a:r>
              <a:rPr altLang="es-ES" b="1" dirty="0" sz="2000" lang="en-US" u="sng" smtClean="0">
                <a:latin typeface="Arial" pitchFamily="34" charset="0"/>
                <a:ea typeface="Times New Roman" panose="02020603050405020304" pitchFamily="18" charset="0"/>
                <a:cs typeface="Arial" pitchFamily="34" charset="0"/>
              </a:rPr>
              <a:t>i</a:t>
            </a:r>
            <a:r>
              <a:rPr altLang="es-ES" b="1" dirty="0" sz="2000" lang="en-US" u="sng" smtClean="0">
                <a:latin typeface="Arial" pitchFamily="34" charset="0"/>
                <a:ea typeface="Times New Roman" panose="02020603050405020304" pitchFamily="18" charset="0"/>
                <a:cs typeface="Arial" pitchFamily="34" charset="0"/>
              </a:rPr>
              <a:t>n</a:t>
            </a:r>
            <a:r>
              <a:rPr altLang="es-ES" b="1" dirty="0" sz="2000" lang="en-US" u="sng" smtClean="0">
                <a:latin typeface="Arial" pitchFamily="34" charset="0"/>
                <a:ea typeface="Times New Roman" panose="02020603050405020304" pitchFamily="18" charset="0"/>
                <a:cs typeface="Arial" pitchFamily="34" charset="0"/>
              </a:rPr>
              <a:t>f</a:t>
            </a:r>
            <a:r>
              <a:rPr altLang="es-ES" b="1" dirty="0" sz="2000" lang="en-US" u="sng" smtClean="0">
                <a:latin typeface="Arial" pitchFamily="34" charset="0"/>
                <a:ea typeface="Times New Roman" panose="02020603050405020304" pitchFamily="18" charset="0"/>
                <a:cs typeface="Arial" pitchFamily="34" charset="0"/>
              </a:rPr>
              <a:t>o</a:t>
            </a:r>
            <a:r>
              <a:rPr altLang="es-ES" b="1" dirty="0" sz="2000" lang="en-US" u="sng" smtClean="0">
                <a:latin typeface="Arial" pitchFamily="34" charset="0"/>
                <a:ea typeface="Times New Roman" panose="02020603050405020304" pitchFamily="18" charset="0"/>
                <a:cs typeface="Arial" pitchFamily="34" charset="0"/>
              </a:rPr>
              <a:t>r</a:t>
            </a:r>
            <a:r>
              <a:rPr altLang="es-ES" b="1" dirty="0" sz="2000" lang="en-US" u="sng" smtClean="0">
                <a:latin typeface="Arial" pitchFamily="34" charset="0"/>
                <a:ea typeface="Times New Roman" panose="02020603050405020304" pitchFamily="18" charset="0"/>
                <a:cs typeface="Arial" pitchFamily="34" charset="0"/>
              </a:rPr>
              <a:t>m</a:t>
            </a:r>
            <a:r>
              <a:rPr altLang="es-ES" b="1" dirty="0" sz="2000" lang="en-US" u="sng" smtClean="0">
                <a:latin typeface="Arial" pitchFamily="34" charset="0"/>
                <a:ea typeface="Times New Roman" panose="02020603050405020304" pitchFamily="18" charset="0"/>
                <a:cs typeface="Arial" pitchFamily="34" charset="0"/>
              </a:rPr>
              <a:t>e</a:t>
            </a:r>
            <a:r>
              <a:rPr altLang="es-ES" b="1" dirty="0" sz="2000" lang="en-US" u="sng" smtClean="0">
                <a:latin typeface="Arial" pitchFamily="34" charset="0"/>
                <a:ea typeface="Times New Roman" panose="02020603050405020304" pitchFamily="18" charset="0"/>
                <a:cs typeface="Arial" pitchFamily="34" charset="0"/>
              </a:rPr>
              <a:t>:</a:t>
            </a:r>
            <a:r>
              <a:rPr altLang="es-ES" b="1" dirty="0" sz="2000" lang="en-US" u="sng" smtClean="0">
                <a:latin typeface="Arial" pitchFamily="34" charset="0"/>
                <a:ea typeface="Times New Roman" panose="02020603050405020304" pitchFamily="18" charset="0"/>
                <a:cs typeface="Arial" pitchFamily="34" charset="0"/>
              </a:rPr>
              <a:t> </a:t>
            </a:r>
            <a:endParaRPr dirty="0" lang="es-ES">
              <a:latin typeface="Arial" pitchFamily="34" charset="0"/>
              <a:cs typeface="Arial" pitchFamily="34" charset="0"/>
            </a:endParaRPr>
          </a:p>
          <a:p>
            <a:r>
              <a:rPr dirty="0" lang="es-ES" smtClean="0">
                <a:latin typeface="Arial" pitchFamily="34" charset="0"/>
                <a:cs typeface="Arial" pitchFamily="34" charset="0"/>
              </a:rPr>
              <a:t>Se </a:t>
            </a:r>
            <a:r>
              <a:rPr dirty="0" lang="es-ES">
                <a:latin typeface="Arial" pitchFamily="34" charset="0"/>
                <a:cs typeface="Arial" pitchFamily="34" charset="0"/>
              </a:rPr>
              <a:t>registran los resultados </a:t>
            </a:r>
            <a:r>
              <a:rPr dirty="0" lang="es-ES" smtClean="0">
                <a:latin typeface="Arial" pitchFamily="34" charset="0"/>
                <a:cs typeface="Arial" pitchFamily="34" charset="0"/>
              </a:rPr>
              <a:t>detectados </a:t>
            </a:r>
            <a:r>
              <a:rPr dirty="0" lang="es-ES">
                <a:latin typeface="Arial" pitchFamily="34" charset="0"/>
                <a:cs typeface="Arial" pitchFamily="34" charset="0"/>
              </a:rPr>
              <a:t>y se comunican a las partes interesadas, es necesario la comunicación eficaz de los resultados y que los hallazgos sean claros e imparciales, en esta fase se realizan </a:t>
            </a:r>
            <a:r>
              <a:rPr dirty="0" lang="es-ES" smtClean="0">
                <a:latin typeface="Arial" pitchFamily="34" charset="0"/>
                <a:cs typeface="Arial" pitchFamily="34" charset="0"/>
              </a:rPr>
              <a:t>recomendaciones</a:t>
            </a:r>
            <a:endParaRPr dirty="0" lang="es-ES">
              <a:latin typeface="Arial" pitchFamily="34" charset="0"/>
              <a:cs typeface="Arial" pitchFamily="34" charset="0"/>
            </a:endParaRPr>
          </a:p>
        </p:txBody>
      </p:sp>
      <p:sp>
        <p:nvSpPr>
          <p:cNvPr id="1048620" name="Rectángulo 7"/>
          <p:cNvSpPr/>
          <p:nvPr/>
        </p:nvSpPr>
        <p:spPr>
          <a:xfrm>
            <a:off x="9042887" y="1437482"/>
            <a:ext cx="1837593" cy="4932680"/>
          </a:xfrm>
          <a:prstGeom prst="rect"/>
        </p:spPr>
        <p:txBody>
          <a:bodyPr wrap="square">
            <a:spAutoFit/>
          </a:bodyPr>
          <a:p>
            <a:pPr algn="just">
              <a:spcAft>
                <a:spcPts val="0"/>
              </a:spcAft>
            </a:pPr>
            <a:r>
              <a:rPr b="1" dirty="0" sz="2000" lang="es-ES_tradnl" u="sng">
                <a:latin typeface="Arial" panose="020B0604020202020204" pitchFamily="34" charset="0"/>
                <a:ea typeface="Times New Roman" panose="02020603050405020304" pitchFamily="18" charset="0"/>
              </a:rPr>
              <a:t>Seguimiento</a:t>
            </a:r>
            <a:r>
              <a:rPr b="1" dirty="0" sz="2000" lang="es-ES_tradnl">
                <a:latin typeface="Arial" panose="020B0604020202020204" pitchFamily="34" charset="0"/>
                <a:ea typeface="Times New Roman" panose="02020603050405020304" pitchFamily="18" charset="0"/>
              </a:rPr>
              <a:t>: </a:t>
            </a:r>
            <a:r>
              <a:rPr dirty="0" lang="es-ES_tradnl">
                <a:latin typeface="Arial" panose="020B0604020202020204" pitchFamily="34" charset="0"/>
                <a:ea typeface="Times New Roman" panose="02020603050405020304" pitchFamily="18" charset="0"/>
              </a:rPr>
              <a:t>Es el seguimiento a la presentación, por el sujeto auditado, del plan de medidas, así como de las medidas disciplinarias propuestas y adoptadas con los responsables directos y </a:t>
            </a:r>
            <a:r>
              <a:rPr dirty="0" lang="es-ES_tradnl" smtClean="0">
                <a:latin typeface="Arial" panose="020B0604020202020204" pitchFamily="34" charset="0"/>
                <a:ea typeface="Times New Roman" panose="02020603050405020304" pitchFamily="18" charset="0"/>
              </a:rPr>
              <a:t>colaterales</a:t>
            </a:r>
            <a:endParaRPr dirty="0" sz="32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83" name=""/>
          <p:cNvSpPr>
            <a:spLocks noGrp="1"/>
          </p:cNvSpPr>
          <p:nvPr>
            <p:ph idx="1"/>
          </p:nvPr>
        </p:nvSpPr>
        <p:spPr>
          <a:xfrm>
            <a:off x="941965" y="909010"/>
            <a:ext cx="10515600" cy="4351338"/>
          </a:xfrm>
        </p:spPr>
        <p:txBody>
          <a:bodyPr>
            <a:normAutofit fontScale="76944" lnSpcReduction="20000"/>
          </a:bodyPr>
          <a:p>
            <a:pPr algn="ctr" indent="0" marL="0">
              <a:buNone/>
            </a:pPr>
            <a:r>
              <a:rPr altLang="es-US" b="1" sz="4444" lang="en-US" u="sng">
                <a:solidFill>
                  <a:srgbClr val="D66565"/>
                </a:solidFill>
              </a:rPr>
              <a:t>E</a:t>
            </a:r>
            <a:r>
              <a:rPr altLang="es-US" b="1" sz="4444" lang="en-US" u="sng">
                <a:solidFill>
                  <a:srgbClr val="D66565"/>
                </a:solidFill>
              </a:rPr>
              <a:t>V</a:t>
            </a:r>
            <a:r>
              <a:rPr altLang="es-US" b="1" sz="4444" lang="en-US" u="sng">
                <a:solidFill>
                  <a:srgbClr val="D66565"/>
                </a:solidFill>
              </a:rPr>
              <a:t>A</a:t>
            </a:r>
            <a:r>
              <a:rPr altLang="es-US" b="1" sz="4444" lang="en-US" u="sng">
                <a:solidFill>
                  <a:srgbClr val="D66565"/>
                </a:solidFill>
              </a:rPr>
              <a:t>LUACIÓN </a:t>
            </a:r>
            <a:r>
              <a:rPr altLang="es-US" b="1" sz="4444" lang="en-US" u="sng">
                <a:solidFill>
                  <a:srgbClr val="D66565"/>
                </a:solidFill>
              </a:rPr>
              <a:t>P</a:t>
            </a:r>
            <a:r>
              <a:rPr altLang="es-US" b="1" sz="4444" lang="en-US" u="sng">
                <a:solidFill>
                  <a:srgbClr val="D66565"/>
                </a:solidFill>
              </a:rPr>
              <a:t>O</a:t>
            </a:r>
            <a:r>
              <a:rPr altLang="es-US" b="1" sz="4444" lang="en-US" u="sng">
                <a:solidFill>
                  <a:srgbClr val="D66565"/>
                </a:solidFill>
              </a:rPr>
              <a:t>R</a:t>
            </a:r>
            <a:r>
              <a:rPr altLang="es-US" b="1" sz="4444" lang="en-US" u="sng">
                <a:solidFill>
                  <a:srgbClr val="D66565"/>
                </a:solidFill>
              </a:rPr>
              <a:t> </a:t>
            </a:r>
            <a:r>
              <a:rPr altLang="es-US" b="1" sz="4444" lang="en-US" u="sng">
                <a:solidFill>
                  <a:srgbClr val="D66565"/>
                </a:solidFill>
              </a:rPr>
              <a:t>T</a:t>
            </a:r>
            <a:r>
              <a:rPr altLang="es-US" b="1" sz="4444" lang="en-US" u="sng">
                <a:solidFill>
                  <a:srgbClr val="D66565"/>
                </a:solidFill>
              </a:rPr>
              <a:t>I</a:t>
            </a:r>
            <a:r>
              <a:rPr altLang="es-US" b="1" sz="4444" lang="en-US" u="sng">
                <a:solidFill>
                  <a:srgbClr val="D66565"/>
                </a:solidFill>
              </a:rPr>
              <a:t>P</a:t>
            </a:r>
            <a:r>
              <a:rPr altLang="es-US" b="1" sz="4444" lang="en-US" u="sng">
                <a:solidFill>
                  <a:srgbClr val="D66565"/>
                </a:solidFill>
              </a:rPr>
              <a:t>O</a:t>
            </a:r>
            <a:r>
              <a:rPr altLang="es-US" b="1" sz="4444" lang="en-US" u="sng">
                <a:solidFill>
                  <a:srgbClr val="D66565"/>
                </a:solidFill>
              </a:rPr>
              <a:t>S</a:t>
            </a:r>
            <a:r>
              <a:rPr altLang="es-US" b="1" sz="4444" lang="en-US" u="sng">
                <a:solidFill>
                  <a:srgbClr val="D66565"/>
                </a:solidFill>
              </a:rPr>
              <a:t> </a:t>
            </a:r>
            <a:r>
              <a:rPr altLang="es-US" b="1" sz="4444" lang="en-US" u="sng">
                <a:solidFill>
                  <a:srgbClr val="D66565"/>
                </a:solidFill>
              </a:rPr>
              <a:t>D</a:t>
            </a:r>
            <a:r>
              <a:rPr altLang="es-US" b="1" sz="4444" lang="en-US" u="sng">
                <a:solidFill>
                  <a:srgbClr val="D66565"/>
                </a:solidFill>
              </a:rPr>
              <a:t>E</a:t>
            </a:r>
            <a:r>
              <a:rPr altLang="es-US" b="1" sz="4444" lang="en-US" u="sng">
                <a:solidFill>
                  <a:srgbClr val="D66565"/>
                </a:solidFill>
              </a:rPr>
              <a:t> </a:t>
            </a:r>
            <a:r>
              <a:rPr altLang="es-US" b="1" sz="4444" lang="en-US" u="sng">
                <a:solidFill>
                  <a:srgbClr val="D66565"/>
                </a:solidFill>
              </a:rPr>
              <a:t>A</a:t>
            </a:r>
            <a:r>
              <a:rPr altLang="es-US" b="1" sz="4444" lang="en-US" u="sng">
                <a:solidFill>
                  <a:srgbClr val="D66565"/>
                </a:solidFill>
              </a:rPr>
              <a:t>U</a:t>
            </a:r>
            <a:r>
              <a:rPr altLang="es-US" b="1" sz="4444" lang="en-US" u="sng">
                <a:solidFill>
                  <a:srgbClr val="D66565"/>
                </a:solidFill>
              </a:rPr>
              <a:t>D</a:t>
            </a:r>
            <a:r>
              <a:rPr altLang="es-US" b="1" sz="4444" lang="en-US" u="sng">
                <a:solidFill>
                  <a:srgbClr val="D66565"/>
                </a:solidFill>
              </a:rPr>
              <a:t>ITORÍA </a:t>
            </a:r>
            <a:endParaRPr b="1" sz="4444" lang="es-US">
              <a:solidFill>
                <a:srgbClr val="D66565"/>
              </a:solidFill>
            </a:endParaRPr>
          </a:p>
          <a:p>
            <a:pPr algn="ctr" indent="0" marL="0">
              <a:buNone/>
            </a:pPr>
            <a:endParaRPr b="1" sz="3600" lang="es-US">
              <a:solidFill>
                <a:srgbClr val="D66565"/>
              </a:solidFill>
            </a:endParaRPr>
          </a:p>
          <a:p>
            <a:pPr indent="0" marL="0">
              <a:buNone/>
            </a:pPr>
            <a:r>
              <a:rPr altLang="es-US" b="1" sz="3950" lang="en-US"/>
              <a:t>Financiera</a:t>
            </a:r>
            <a:r>
              <a:rPr altLang="es-US" sz="3950" lang="en-US"/>
              <a:t> : Razonable, Razonable con salvedades, Adversa, Abstención de opinión. </a:t>
            </a:r>
            <a:endParaRPr sz="3950" lang="es-US"/>
          </a:p>
          <a:p>
            <a:pPr indent="0" marL="0">
              <a:buNone/>
            </a:pPr>
            <a:endParaRPr sz="3950" lang="es-US"/>
          </a:p>
          <a:p>
            <a:pPr indent="0" marL="0">
              <a:buNone/>
            </a:pPr>
            <a:r>
              <a:rPr b="1" sz="3950" lang="es-US"/>
              <a:t>Desempeño</a:t>
            </a:r>
            <a:r>
              <a:rPr altLang="es-US" sz="3950" lang="en-US"/>
              <a:t>:</a:t>
            </a:r>
            <a:r>
              <a:rPr sz="3950" lang="es-US"/>
              <a:t> Evalúa la gestión de conformidad con los principios de </a:t>
            </a:r>
            <a:r>
              <a:rPr sz="3950" lang="es-US"/>
              <a:t>economía, eficiencia, eficacia.</a:t>
            </a:r>
            <a:endParaRPr b="1" sz="3950" lang="es-US"/>
          </a:p>
          <a:p>
            <a:pPr indent="0" marL="0">
              <a:buNone/>
            </a:pPr>
            <a:endParaRPr sz="3950" lang="es-US"/>
          </a:p>
          <a:p>
            <a:pPr indent="0" marL="0">
              <a:buNone/>
            </a:pPr>
            <a:r>
              <a:rPr altLang="es-US" b="1" sz="3950" lang="en-US"/>
              <a:t>Cumplimiento, Fiscal y Forense </a:t>
            </a:r>
            <a:r>
              <a:rPr altLang="es-US" sz="3950" lang="en-US"/>
              <a:t>:  Cumple, Cumple con</a:t>
            </a:r>
            <a:r>
              <a:rPr altLang="es-US" sz="3950" lang="en-US"/>
              <a:t> </a:t>
            </a:r>
            <a:r>
              <a:rPr altLang="es-US" sz="3950" lang="en-US"/>
              <a:t>salvedades, Incumple, abstención de opinión. </a:t>
            </a:r>
            <a:endParaRPr sz="3950" lang="es-US"/>
          </a:p>
          <a:p>
            <a:pPr indent="0" marL="0">
              <a:buNone/>
            </a:pPr>
            <a:endParaRPr sz="3950" lang="es-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0" name="2 Marcador de contenido"/>
          <p:cNvSpPr>
            <a:spLocks noGrp="1"/>
          </p:cNvSpPr>
          <p:nvPr>
            <p:ph idx="1"/>
          </p:nvPr>
        </p:nvSpPr>
        <p:spPr>
          <a:xfrm>
            <a:off x="683652" y="373487"/>
            <a:ext cx="10515600" cy="5880749"/>
          </a:xfrm>
        </p:spPr>
        <p:txBody>
          <a:bodyPr>
            <a:normAutofit fontScale="29412" lnSpcReduction="20000"/>
          </a:bodyPr>
          <a:p>
            <a:pPr algn="ctr" indent="0" marL="0">
              <a:buNone/>
            </a:pPr>
            <a:endParaRPr b="1" dirty="0" sz="3400" lang="es-ES" u="sng" smtClean="0">
              <a:latin typeface="TimesNewRomanPS-BoldMT"/>
            </a:endParaRPr>
          </a:p>
          <a:p>
            <a:pPr algn="ctr" indent="0" marL="0">
              <a:buNone/>
            </a:pPr>
            <a:r>
              <a:rPr b="1" dirty="0" sz="9142" lang="es-ES" u="sng" smtClean="0">
                <a:solidFill>
                  <a:srgbClr val="D66565"/>
                </a:solidFill>
                <a:latin typeface="Arial" pitchFamily="34" charset="0"/>
                <a:cs typeface="Arial" pitchFamily="34" charset="0"/>
              </a:rPr>
              <a:t>PARTES DE LA AUDITORÍA</a:t>
            </a:r>
            <a:endParaRPr sz="9142">
              <a:solidFill>
                <a:srgbClr val="D66565"/>
              </a:solidFill>
            </a:endParaRPr>
          </a:p>
          <a:p>
            <a:pPr algn="ctr" indent="0" marL="0">
              <a:buNone/>
            </a:pPr>
            <a:endParaRPr b="1" dirty="0" sz="3400" lang="es-ES" u="sng" smtClean="0">
              <a:latin typeface="Arial" pitchFamily="34" charset="0"/>
              <a:cs typeface="Arial" pitchFamily="34" charset="0"/>
            </a:endParaRPr>
          </a:p>
          <a:p>
            <a:pPr indent="0" marL="0">
              <a:lnSpc>
                <a:spcPct val="120000"/>
              </a:lnSpc>
              <a:buNone/>
            </a:pPr>
            <a:r>
              <a:rPr dirty="0" sz="7272" lang="es-ES" smtClean="0">
                <a:latin typeface="Arial" pitchFamily="34" charset="0"/>
                <a:cs typeface="Arial" pitchFamily="34" charset="0"/>
              </a:rPr>
              <a:t>1- </a:t>
            </a:r>
            <a:r>
              <a:rPr b="1" dirty="0" sz="7272" lang="es-ES">
                <a:latin typeface="Arial" pitchFamily="34" charset="0"/>
                <a:cs typeface="Arial" pitchFamily="34" charset="0"/>
              </a:rPr>
              <a:t>El auditor: </a:t>
            </a:r>
            <a:r>
              <a:rPr dirty="0" sz="7272" lang="es-ES">
                <a:latin typeface="Arial" pitchFamily="34" charset="0"/>
                <a:cs typeface="Arial" pitchFamily="34" charset="0"/>
              </a:rPr>
              <a:t>persona designada por la autoridad competente, previo cumplimiento de </a:t>
            </a:r>
            <a:r>
              <a:rPr dirty="0" sz="7272" lang="es-ES" smtClean="0">
                <a:latin typeface="Arial" pitchFamily="34" charset="0"/>
                <a:cs typeface="Arial" pitchFamily="34" charset="0"/>
              </a:rPr>
              <a:t>los requisitos </a:t>
            </a:r>
            <a:r>
              <a:rPr dirty="0" sz="7272" lang="es-ES">
                <a:latin typeface="Arial" pitchFamily="34" charset="0"/>
                <a:cs typeface="Arial" pitchFamily="34" charset="0"/>
              </a:rPr>
              <a:t>establecidos en la disposición jurídica vigente, con la finalidad de ejecutar </a:t>
            </a:r>
            <a:r>
              <a:rPr dirty="0" sz="7272" lang="es-ES" smtClean="0">
                <a:latin typeface="Arial" pitchFamily="34" charset="0"/>
                <a:cs typeface="Arial" pitchFamily="34" charset="0"/>
              </a:rPr>
              <a:t>la auditoría </a:t>
            </a:r>
            <a:r>
              <a:rPr dirty="0" sz="7272" lang="es-ES">
                <a:latin typeface="Arial" pitchFamily="34" charset="0"/>
                <a:cs typeface="Arial" pitchFamily="34" charset="0"/>
              </a:rPr>
              <a:t>bajo los principios consignados en la disposición jurídica aplicable</a:t>
            </a:r>
            <a:r>
              <a:rPr dirty="0" sz="7272" lang="es-ES" smtClean="0">
                <a:latin typeface="Arial" pitchFamily="34" charset="0"/>
                <a:cs typeface="Arial" pitchFamily="34" charset="0"/>
              </a:rPr>
              <a:t>.</a:t>
            </a:r>
            <a:endParaRPr sz="7272"/>
          </a:p>
          <a:p>
            <a:pPr indent="0" marL="0">
              <a:lnSpc>
                <a:spcPct val="120000"/>
              </a:lnSpc>
              <a:buNone/>
            </a:pPr>
            <a:endParaRPr dirty="0" sz="7272" lang="es-ES">
              <a:latin typeface="Arial" pitchFamily="34" charset="0"/>
              <a:cs typeface="Arial" pitchFamily="34" charset="0"/>
            </a:endParaRPr>
          </a:p>
          <a:p>
            <a:pPr indent="0" marL="0">
              <a:lnSpc>
                <a:spcPct val="120000"/>
              </a:lnSpc>
              <a:buNone/>
            </a:pPr>
            <a:r>
              <a:rPr dirty="0" sz="7272" lang="es-ES">
                <a:latin typeface="Arial" pitchFamily="34" charset="0"/>
                <a:cs typeface="Arial" pitchFamily="34" charset="0"/>
              </a:rPr>
              <a:t>2- </a:t>
            </a:r>
            <a:r>
              <a:rPr b="1" dirty="0" sz="7272" lang="es-ES">
                <a:latin typeface="Arial" pitchFamily="34" charset="0"/>
                <a:cs typeface="Arial" pitchFamily="34" charset="0"/>
              </a:rPr>
              <a:t>La parte responsable: </a:t>
            </a:r>
            <a:r>
              <a:rPr dirty="0" sz="7272" lang="es-ES">
                <a:latin typeface="Arial" pitchFamily="34" charset="0"/>
                <a:cs typeface="Arial" pitchFamily="34" charset="0"/>
              </a:rPr>
              <a:t>el sujeto de la auditoría, según se establece en la </a:t>
            </a:r>
            <a:r>
              <a:rPr dirty="0" sz="7272" lang="es-ES" smtClean="0">
                <a:latin typeface="Arial" pitchFamily="34" charset="0"/>
                <a:cs typeface="Arial" pitchFamily="34" charset="0"/>
              </a:rPr>
              <a:t>disposición jurídica </a:t>
            </a:r>
            <a:r>
              <a:rPr dirty="0" sz="7272" lang="es-ES">
                <a:latin typeface="Arial" pitchFamily="34" charset="0"/>
                <a:cs typeface="Arial" pitchFamily="34" charset="0"/>
              </a:rPr>
              <a:t>vigente, son los responsables sobre la información de la materia </a:t>
            </a:r>
            <a:r>
              <a:rPr dirty="0" sz="7272" lang="es-ES" smtClean="0">
                <a:latin typeface="Arial" pitchFamily="34" charset="0"/>
                <a:cs typeface="Arial" pitchFamily="34" charset="0"/>
              </a:rPr>
              <a:t>controlada, de </a:t>
            </a:r>
            <a:r>
              <a:rPr dirty="0" sz="7272" lang="es-ES">
                <a:latin typeface="Arial" pitchFamily="34" charset="0"/>
                <a:cs typeface="Arial" pitchFamily="34" charset="0"/>
              </a:rPr>
              <a:t>la administración del asunto en cuestión o de la atención de las recomendaciones</a:t>
            </a:r>
            <a:r>
              <a:rPr dirty="0" sz="7272" lang="es-ES" smtClean="0">
                <a:latin typeface="Arial" pitchFamily="34" charset="0"/>
                <a:cs typeface="Arial" pitchFamily="34" charset="0"/>
              </a:rPr>
              <a:t>.</a:t>
            </a:r>
            <a:endParaRPr sz="7272"/>
          </a:p>
          <a:p>
            <a:pPr indent="0" marL="0">
              <a:lnSpc>
                <a:spcPct val="120000"/>
              </a:lnSpc>
              <a:buNone/>
            </a:pPr>
            <a:endParaRPr dirty="0" sz="7272" lang="es-ES">
              <a:latin typeface="Arial" pitchFamily="34" charset="0"/>
              <a:cs typeface="Arial" pitchFamily="34" charset="0"/>
            </a:endParaRPr>
          </a:p>
          <a:p>
            <a:pPr indent="0" marL="0">
              <a:lnSpc>
                <a:spcPct val="120000"/>
              </a:lnSpc>
              <a:buNone/>
            </a:pPr>
            <a:r>
              <a:rPr dirty="0" sz="7272" lang="es-ES">
                <a:latin typeface="Arial" pitchFamily="34" charset="0"/>
                <a:cs typeface="Arial" pitchFamily="34" charset="0"/>
              </a:rPr>
              <a:t>3- </a:t>
            </a:r>
            <a:r>
              <a:rPr b="1" dirty="0" sz="7272" lang="es-ES">
                <a:latin typeface="Arial" pitchFamily="34" charset="0"/>
                <a:cs typeface="Arial" pitchFamily="34" charset="0"/>
              </a:rPr>
              <a:t>Usuarios previstos</a:t>
            </a:r>
            <a:r>
              <a:rPr dirty="0" sz="7272" lang="es-ES">
                <a:latin typeface="Arial" pitchFamily="34" charset="0"/>
                <a:cs typeface="Arial" pitchFamily="34" charset="0"/>
              </a:rPr>
              <a:t>: el sujeto de la auditoría; también pueden ser la Asamblea </a:t>
            </a:r>
            <a:r>
              <a:rPr dirty="0" sz="7272" lang="es-ES" smtClean="0">
                <a:latin typeface="Arial" pitchFamily="34" charset="0"/>
                <a:cs typeface="Arial" pitchFamily="34" charset="0"/>
              </a:rPr>
              <a:t>Nacional del </a:t>
            </a:r>
            <a:r>
              <a:rPr dirty="0" sz="7272" lang="es-ES">
                <a:latin typeface="Arial" pitchFamily="34" charset="0"/>
                <a:cs typeface="Arial" pitchFamily="34" charset="0"/>
              </a:rPr>
              <a:t>Poder Popular, la Fiscalía General de la República, la Contraloría General de </a:t>
            </a:r>
            <a:r>
              <a:rPr dirty="0" sz="7272" lang="es-ES" smtClean="0">
                <a:latin typeface="Arial" pitchFamily="34" charset="0"/>
                <a:cs typeface="Arial" pitchFamily="34" charset="0"/>
              </a:rPr>
              <a:t>la República</a:t>
            </a:r>
            <a:r>
              <a:rPr dirty="0" sz="7272" lang="es-ES">
                <a:latin typeface="Arial" pitchFamily="34" charset="0"/>
                <a:cs typeface="Arial" pitchFamily="34" charset="0"/>
              </a:rPr>
              <a:t>, el Tribunal Supremo Popular y los demás tribunales de justicia, el </a:t>
            </a:r>
            <a:r>
              <a:rPr dirty="0" sz="7272" lang="es-ES" smtClean="0">
                <a:latin typeface="Arial" pitchFamily="34" charset="0"/>
                <a:cs typeface="Arial" pitchFamily="34" charset="0"/>
              </a:rPr>
              <a:t>Ministerio del </a:t>
            </a:r>
            <a:r>
              <a:rPr dirty="0" sz="7272" lang="es-ES">
                <a:latin typeface="Arial" pitchFamily="34" charset="0"/>
                <a:cs typeface="Arial" pitchFamily="34" charset="0"/>
              </a:rPr>
              <a:t>Interior, las organizaciones políticas y de masas, medios de comunicación </a:t>
            </a:r>
            <a:r>
              <a:rPr dirty="0" sz="7272" lang="es-ES" smtClean="0">
                <a:latin typeface="Arial" pitchFamily="34" charset="0"/>
                <a:cs typeface="Arial" pitchFamily="34" charset="0"/>
              </a:rPr>
              <a:t>e información </a:t>
            </a:r>
            <a:r>
              <a:rPr dirty="0" sz="7272" lang="es-ES">
                <a:latin typeface="Arial" pitchFamily="34" charset="0"/>
                <a:cs typeface="Arial" pitchFamily="34" charset="0"/>
              </a:rPr>
              <a:t>y otras partes interesadas, de acuerdo con los objetivos de la auditoría </a:t>
            </a:r>
            <a:r>
              <a:rPr dirty="0" sz="7272" lang="es-ES" smtClean="0">
                <a:latin typeface="Arial" pitchFamily="34" charset="0"/>
                <a:cs typeface="Arial" pitchFamily="34" charset="0"/>
              </a:rPr>
              <a:t>y sus </a:t>
            </a:r>
            <a:r>
              <a:rPr dirty="0" sz="7272" lang="es-ES">
                <a:latin typeface="Arial" pitchFamily="34" charset="0"/>
                <a:cs typeface="Arial" pitchFamily="34" charset="0"/>
              </a:rPr>
              <a:t>resultados</a:t>
            </a:r>
            <a:endParaRPr sz="7272"/>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1" name="1 Rectángulo"/>
          <p:cNvSpPr/>
          <p:nvPr/>
        </p:nvSpPr>
        <p:spPr>
          <a:xfrm>
            <a:off x="577113" y="286468"/>
            <a:ext cx="10972800" cy="567690"/>
          </a:xfrm>
          <a:prstGeom prst="rect"/>
        </p:spPr>
        <p:txBody>
          <a:bodyPr wrap="square">
            <a:spAutoFit/>
          </a:bodyPr>
          <a:p>
            <a:pPr algn="ctr"/>
            <a:r>
              <a:rPr b="1" dirty="0" sz="3200" lang="es-ES" u="sng" smtClean="0">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612" name="2 Rectángulo"/>
          <p:cNvSpPr/>
          <p:nvPr/>
        </p:nvSpPr>
        <p:spPr>
          <a:xfrm>
            <a:off x="409737" y="921078"/>
            <a:ext cx="11082400" cy="5647690"/>
          </a:xfrm>
          <a:prstGeom prst="rect"/>
        </p:spPr>
        <p:txBody>
          <a:bodyPr wrap="square">
            <a:spAutoFit/>
          </a:bodyPr>
          <a:p>
            <a:pPr indent="-285750" marL="285750">
              <a:lnSpc>
                <a:spcPct val="100000"/>
              </a:lnSpc>
              <a:buFont typeface="Arial" pitchFamily="34" charset="0"/>
              <a:buChar char="•"/>
            </a:pPr>
            <a:r>
              <a:rPr b="1" dirty="0" sz="2000" lang="es-ES">
                <a:latin typeface="Arial" pitchFamily="34" charset="0"/>
                <a:cs typeface="Arial" pitchFamily="34" charset="0"/>
              </a:rPr>
              <a:t>Fidelidad. </a:t>
            </a:r>
            <a:r>
              <a:rPr dirty="0" sz="2000" lang="es-ES">
                <a:latin typeface="Arial" pitchFamily="34" charset="0"/>
                <a:cs typeface="Arial" pitchFamily="34" charset="0"/>
              </a:rPr>
              <a:t>Ser fiel a los principios de la Revolución, al </a:t>
            </a:r>
            <a:r>
              <a:rPr dirty="0" sz="2000" lang="es-ES" smtClean="0">
                <a:latin typeface="Arial" pitchFamily="34" charset="0"/>
                <a:cs typeface="Arial" pitchFamily="34" charset="0"/>
              </a:rPr>
              <a:t>Partido Comunista </a:t>
            </a:r>
            <a:r>
              <a:rPr dirty="0" sz="2000" lang="es-ES">
                <a:latin typeface="Arial" pitchFamily="34" charset="0"/>
                <a:cs typeface="Arial" pitchFamily="34" charset="0"/>
              </a:rPr>
              <a:t>de Cuba, defender con honor y </a:t>
            </a:r>
            <a:r>
              <a:rPr dirty="0" sz="2000" lang="es-ES" smtClean="0">
                <a:latin typeface="Arial" pitchFamily="34" charset="0"/>
                <a:cs typeface="Arial" pitchFamily="34" charset="0"/>
              </a:rPr>
              <a:t>compromiso los </a:t>
            </a:r>
            <a:r>
              <a:rPr dirty="0" sz="2000" lang="es-ES">
                <a:latin typeface="Arial" pitchFamily="34" charset="0"/>
                <a:cs typeface="Arial" pitchFamily="34" charset="0"/>
              </a:rPr>
              <a:t>intereses del Estado, del Gobierno y del pueblo </a:t>
            </a:r>
            <a:r>
              <a:rPr dirty="0" sz="2000" lang="es-ES" smtClean="0">
                <a:latin typeface="Arial" pitchFamily="34" charset="0"/>
                <a:cs typeface="Arial" pitchFamily="34" charset="0"/>
              </a:rPr>
              <a:t>trabajador, contribuir </a:t>
            </a:r>
            <a:r>
              <a:rPr dirty="0" sz="2000" lang="es-ES">
                <a:latin typeface="Arial" pitchFamily="34" charset="0"/>
                <a:cs typeface="Arial" pitchFamily="34" charset="0"/>
              </a:rPr>
              <a:t>a la obra colectiva, que es el desarrollo </a:t>
            </a:r>
            <a:r>
              <a:rPr dirty="0" sz="2000" lang="es-ES" smtClean="0">
                <a:latin typeface="Arial" pitchFamily="34" charset="0"/>
                <a:cs typeface="Arial" pitchFamily="34" charset="0"/>
              </a:rPr>
              <a:t>de nuestra </a:t>
            </a:r>
            <a:r>
              <a:rPr dirty="0" sz="2000" lang="es-ES">
                <a:latin typeface="Arial" pitchFamily="34" charset="0"/>
                <a:cs typeface="Arial" pitchFamily="34" charset="0"/>
              </a:rPr>
              <a:t>sociedad y la salvaguarda del patrimonio </a:t>
            </a:r>
            <a:r>
              <a:rPr dirty="0" sz="2000" lang="es-ES" smtClean="0">
                <a:latin typeface="Arial" pitchFamily="34" charset="0"/>
                <a:cs typeface="Arial" pitchFamily="34" charset="0"/>
              </a:rPr>
              <a:t>público, asumir </a:t>
            </a:r>
            <a:r>
              <a:rPr dirty="0" sz="2000" lang="es-ES">
                <a:latin typeface="Arial" pitchFamily="34" charset="0"/>
                <a:cs typeface="Arial" pitchFamily="34" charset="0"/>
              </a:rPr>
              <a:t>con total compromiso cualquier tarea o </a:t>
            </a:r>
            <a:r>
              <a:rPr dirty="0" sz="2000" lang="es-ES" smtClean="0">
                <a:latin typeface="Arial" pitchFamily="34" charset="0"/>
                <a:cs typeface="Arial" pitchFamily="34" charset="0"/>
              </a:rPr>
              <a:t>responsabilidad asignada </a:t>
            </a:r>
            <a:r>
              <a:rPr dirty="0" sz="2000" lang="es-ES">
                <a:latin typeface="Arial" pitchFamily="34" charset="0"/>
                <a:cs typeface="Arial" pitchFamily="34" charset="0"/>
              </a:rPr>
              <a:t>y combatir la indisciplina, las ilegalidades </a:t>
            </a:r>
            <a:r>
              <a:rPr dirty="0" sz="2000" lang="es-ES" smtClean="0">
                <a:latin typeface="Arial" pitchFamily="34" charset="0"/>
                <a:cs typeface="Arial" pitchFamily="34" charset="0"/>
              </a:rPr>
              <a:t>y la </a:t>
            </a:r>
            <a:r>
              <a:rPr dirty="0" sz="2000" lang="es-ES">
                <a:latin typeface="Arial" pitchFamily="34" charset="0"/>
                <a:cs typeface="Arial" pitchFamily="34" charset="0"/>
              </a:rPr>
              <a:t>corrupción administrativa</a:t>
            </a:r>
            <a:r>
              <a:rPr dirty="0" sz="2000" lang="es-ES" smtClean="0">
                <a:latin typeface="Arial" pitchFamily="34" charset="0"/>
                <a:cs typeface="Arial" pitchFamily="34" charset="0"/>
              </a:rPr>
              <a:t>.</a:t>
            </a:r>
            <a:endParaRPr sz="2000"/>
          </a:p>
          <a:p>
            <a:pPr indent="-285750" marL="285750">
              <a:lnSpc>
                <a:spcPct val="100000"/>
              </a:lnSpc>
              <a:buFont typeface="Arial" pitchFamily="34" charset="0"/>
              <a:buChar char="•"/>
            </a:pPr>
            <a:endParaRPr dirty="0" sz="2000" lang="es-ES">
              <a:latin typeface="Arial" pitchFamily="34" charset="0"/>
              <a:cs typeface="Arial" pitchFamily="34" charset="0"/>
            </a:endParaRPr>
          </a:p>
          <a:p>
            <a:pPr indent="-285750" marL="285750">
              <a:lnSpc>
                <a:spcPct val="100000"/>
              </a:lnSpc>
              <a:buFont typeface="Arial" pitchFamily="34" charset="0"/>
              <a:buChar char="•"/>
            </a:pPr>
            <a:r>
              <a:rPr b="1" dirty="0" sz="2000" lang="es-ES">
                <a:latin typeface="Arial" pitchFamily="34" charset="0"/>
                <a:cs typeface="Arial" pitchFamily="34" charset="0"/>
              </a:rPr>
              <a:t>Seguridad, confianza y credibilidad. </a:t>
            </a:r>
            <a:r>
              <a:rPr dirty="0" sz="2000" lang="es-ES">
                <a:latin typeface="Arial" pitchFamily="34" charset="0"/>
                <a:cs typeface="Arial" pitchFamily="34" charset="0"/>
              </a:rPr>
              <a:t>La Asamblea </a:t>
            </a:r>
            <a:r>
              <a:rPr dirty="0" sz="2000" lang="es-ES" smtClean="0">
                <a:latin typeface="Arial" pitchFamily="34" charset="0"/>
                <a:cs typeface="Arial" pitchFamily="34" charset="0"/>
              </a:rPr>
              <a:t>Nacional del </a:t>
            </a:r>
            <a:r>
              <a:rPr dirty="0" sz="2000" lang="es-ES">
                <a:latin typeface="Arial" pitchFamily="34" charset="0"/>
                <a:cs typeface="Arial" pitchFamily="34" charset="0"/>
              </a:rPr>
              <a:t>Poder Popular, el Consejo de Estado, el </a:t>
            </a:r>
            <a:r>
              <a:rPr dirty="0" sz="2000" lang="es-ES" smtClean="0">
                <a:latin typeface="Arial" pitchFamily="34" charset="0"/>
                <a:cs typeface="Arial" pitchFamily="34" charset="0"/>
              </a:rPr>
              <a:t>Consejo de </a:t>
            </a:r>
            <a:r>
              <a:rPr dirty="0" sz="2000" lang="es-ES">
                <a:latin typeface="Arial" pitchFamily="34" charset="0"/>
                <a:cs typeface="Arial" pitchFamily="34" charset="0"/>
              </a:rPr>
              <a:t>Ministros y el pueblo en general, tienen derecho a </a:t>
            </a:r>
            <a:r>
              <a:rPr dirty="0" sz="2000" lang="es-ES" smtClean="0">
                <a:latin typeface="Arial" pitchFamily="34" charset="0"/>
                <a:cs typeface="Arial" pitchFamily="34" charset="0"/>
              </a:rPr>
              <a:t>esperar que </a:t>
            </a:r>
            <a:r>
              <a:rPr dirty="0" sz="2000" lang="es-ES">
                <a:latin typeface="Arial" pitchFamily="34" charset="0"/>
                <a:cs typeface="Arial" pitchFamily="34" charset="0"/>
              </a:rPr>
              <a:t>la conducta y el enfoque de los auditores </a:t>
            </a:r>
            <a:r>
              <a:rPr dirty="0" sz="2000" lang="es-ES" smtClean="0">
                <a:latin typeface="Arial" pitchFamily="34" charset="0"/>
                <a:cs typeface="Arial" pitchFamily="34" charset="0"/>
              </a:rPr>
              <a:t>del Sistema </a:t>
            </a:r>
            <a:r>
              <a:rPr dirty="0" sz="2000" lang="es-ES">
                <a:latin typeface="Arial" pitchFamily="34" charset="0"/>
                <a:cs typeface="Arial" pitchFamily="34" charset="0"/>
              </a:rPr>
              <a:t>Nacional de Auditoría sean impecables, no </a:t>
            </a:r>
            <a:r>
              <a:rPr dirty="0" sz="2000" lang="es-ES" smtClean="0">
                <a:latin typeface="Arial" pitchFamily="34" charset="0"/>
                <a:cs typeface="Arial" pitchFamily="34" charset="0"/>
              </a:rPr>
              <a:t>susciten </a:t>
            </a:r>
            <a:r>
              <a:rPr dirty="0" sz="2000" lang="es-ES">
                <a:latin typeface="Arial" pitchFamily="34" charset="0"/>
                <a:cs typeface="Arial" pitchFamily="34" charset="0"/>
              </a:rPr>
              <a:t>dudas y sean dignos de respeto y confianza; </a:t>
            </a:r>
            <a:r>
              <a:rPr dirty="0" sz="2000" lang="es-ES" smtClean="0">
                <a:latin typeface="Arial" pitchFamily="34" charset="0"/>
                <a:cs typeface="Arial" pitchFamily="34" charset="0"/>
              </a:rPr>
              <a:t>además, deben </a:t>
            </a:r>
            <a:r>
              <a:rPr dirty="0" sz="2000" lang="es-ES">
                <a:latin typeface="Arial" pitchFamily="34" charset="0"/>
                <a:cs typeface="Arial" pitchFamily="34" charset="0"/>
              </a:rPr>
              <a:t>tener plena garantía de la justicia y la certeza de </a:t>
            </a:r>
            <a:r>
              <a:rPr dirty="0" sz="2000" lang="es-ES" smtClean="0">
                <a:latin typeface="Arial" pitchFamily="34" charset="0"/>
                <a:cs typeface="Arial" pitchFamily="34" charset="0"/>
              </a:rPr>
              <a:t>que el </a:t>
            </a:r>
            <a:r>
              <a:rPr dirty="0" sz="2000" lang="es-ES">
                <a:latin typeface="Arial" pitchFamily="34" charset="0"/>
                <a:cs typeface="Arial" pitchFamily="34" charset="0"/>
              </a:rPr>
              <a:t>resultado alcanzado está basado en el juicio </a:t>
            </a:r>
            <a:r>
              <a:rPr dirty="0" sz="2000" lang="es-ES" smtClean="0">
                <a:latin typeface="Arial" pitchFamily="34" charset="0"/>
                <a:cs typeface="Arial" pitchFamily="34" charset="0"/>
              </a:rPr>
              <a:t>profesional, sobre </a:t>
            </a:r>
            <a:r>
              <a:rPr dirty="0" sz="2000" lang="es-ES">
                <a:latin typeface="Arial" pitchFamily="34" charset="0"/>
                <a:cs typeface="Arial" pitchFamily="34" charset="0"/>
              </a:rPr>
              <a:t>el cumplimiento de la legalidad y objetividad en </a:t>
            </a:r>
            <a:r>
              <a:rPr dirty="0" sz="2000" lang="es-ES" smtClean="0">
                <a:latin typeface="Arial" pitchFamily="34" charset="0"/>
                <a:cs typeface="Arial" pitchFamily="34" charset="0"/>
              </a:rPr>
              <a:t>las evidencias </a:t>
            </a:r>
            <a:r>
              <a:rPr dirty="0" sz="2000" lang="es-ES">
                <a:latin typeface="Arial" pitchFamily="34" charset="0"/>
                <a:cs typeface="Arial" pitchFamily="34" charset="0"/>
              </a:rPr>
              <a:t>obtenidas</a:t>
            </a:r>
            <a:r>
              <a:rPr dirty="0" sz="2000" lang="es-ES" smtClean="0">
                <a:latin typeface="Arial" pitchFamily="34" charset="0"/>
                <a:cs typeface="Arial" pitchFamily="34" charset="0"/>
              </a:rPr>
              <a:t>.</a:t>
            </a:r>
            <a:endParaRPr sz="2000"/>
          </a:p>
          <a:p>
            <a:pPr indent="-285750" marL="285750">
              <a:lnSpc>
                <a:spcPct val="100000"/>
              </a:lnSpc>
              <a:buFont typeface="Arial" pitchFamily="34" charset="0"/>
              <a:buChar char="•"/>
            </a:pPr>
            <a:endParaRPr dirty="0" sz="2000" lang="es-ES" smtClean="0">
              <a:latin typeface="Arial" pitchFamily="34" charset="0"/>
              <a:cs typeface="Arial" pitchFamily="34" charset="0"/>
            </a:endParaRPr>
          </a:p>
          <a:p>
            <a:pPr indent="-285750" marL="285750">
              <a:lnSpc>
                <a:spcPct val="100000"/>
              </a:lnSpc>
              <a:buFont typeface="Arial" pitchFamily="34" charset="0"/>
              <a:buChar char="•"/>
            </a:pPr>
            <a:r>
              <a:rPr b="1" dirty="0" sz="2000" lang="es-ES">
                <a:latin typeface="Arial" pitchFamily="34" charset="0"/>
                <a:cs typeface="Arial" pitchFamily="34" charset="0"/>
              </a:rPr>
              <a:t>Independencia y objetividad. </a:t>
            </a:r>
            <a:r>
              <a:rPr dirty="0" sz="2000" lang="es-ES">
                <a:latin typeface="Arial" pitchFamily="34" charset="0"/>
                <a:cs typeface="Arial" pitchFamily="34" charset="0"/>
              </a:rPr>
              <a:t>Estar libre de </a:t>
            </a:r>
            <a:r>
              <a:rPr dirty="0" sz="2000" lang="es-ES" smtClean="0">
                <a:latin typeface="Arial" pitchFamily="34" charset="0"/>
                <a:cs typeface="Arial" pitchFamily="34" charset="0"/>
              </a:rPr>
              <a:t>influencias o </a:t>
            </a:r>
            <a:r>
              <a:rPr dirty="0" sz="2000" lang="es-ES">
                <a:latin typeface="Arial" pitchFamily="34" charset="0"/>
                <a:cs typeface="Arial" pitchFamily="34" charset="0"/>
              </a:rPr>
              <a:t>circunstancias que comprometan o puedan ser </a:t>
            </a:r>
            <a:r>
              <a:rPr dirty="0" sz="2000" lang="es-ES" smtClean="0">
                <a:latin typeface="Arial" pitchFamily="34" charset="0"/>
                <a:cs typeface="Arial" pitchFamily="34" charset="0"/>
              </a:rPr>
              <a:t>vistas comprometedoras </a:t>
            </a:r>
            <a:r>
              <a:rPr dirty="0" sz="2000" lang="es-ES">
                <a:latin typeface="Arial" pitchFamily="34" charset="0"/>
                <a:cs typeface="Arial" pitchFamily="34" charset="0"/>
              </a:rPr>
              <a:t>para el juicio profesional, y actuar </a:t>
            </a:r>
            <a:r>
              <a:rPr dirty="0" sz="2000" lang="es-ES" smtClean="0">
                <a:latin typeface="Arial" pitchFamily="34" charset="0"/>
                <a:cs typeface="Arial" pitchFamily="34" charset="0"/>
              </a:rPr>
              <a:t>de manera </a:t>
            </a:r>
            <a:r>
              <a:rPr dirty="0" sz="2000" lang="es-ES">
                <a:latin typeface="Arial" pitchFamily="34" charset="0"/>
                <a:cs typeface="Arial" pitchFamily="34" charset="0"/>
              </a:rPr>
              <a:t>imparcial y objetiva</a:t>
            </a:r>
            <a:r>
              <a:rPr dirty="0" sz="2000" lang="es-ES" smtClean="0">
                <a:latin typeface="Arial" pitchFamily="34" charset="0"/>
                <a:cs typeface="Arial" pitchFamily="34" charset="0"/>
              </a:rPr>
              <a:t>.</a:t>
            </a:r>
            <a:endParaRPr sz="2000"/>
          </a:p>
          <a:p>
            <a:pPr>
              <a:lnSpc>
                <a:spcPct val="100000"/>
              </a:lnSpc>
            </a:pPr>
            <a:endParaRPr dirty="0" sz="2000" lang="es-ES" smtClean="0">
              <a:latin typeface="Arial" pitchFamily="34" charset="0"/>
              <a:cs typeface="Arial" pitchFamily="34" charset="0"/>
            </a:endParaRPr>
          </a:p>
          <a:p>
            <a:pPr>
              <a:lnSpc>
                <a:spcPct val="100000"/>
              </a:lnSpc>
            </a:pPr>
            <a:endParaRPr dirty="0" sz="20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3" name="3 Rectángulo"/>
          <p:cNvSpPr/>
          <p:nvPr/>
        </p:nvSpPr>
        <p:spPr>
          <a:xfrm>
            <a:off x="4577980" y="307951"/>
            <a:ext cx="3138170" cy="567689"/>
          </a:xfrm>
          <a:prstGeom prst="rect"/>
        </p:spPr>
        <p:txBody>
          <a:bodyPr wrap="none">
            <a:spAutoFit/>
          </a:bodyPr>
          <a:p>
            <a:pPr algn="ctr"/>
            <a:r>
              <a:rPr b="1" dirty="0" sz="3200" lang="es-ES" u="sng">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614" name="4 Rectángulo"/>
          <p:cNvSpPr/>
          <p:nvPr/>
        </p:nvSpPr>
        <p:spPr>
          <a:xfrm>
            <a:off x="721484" y="978794"/>
            <a:ext cx="10689264" cy="5612130"/>
          </a:xfrm>
          <a:prstGeom prst="rect"/>
        </p:spPr>
        <p:txBody>
          <a:bodyPr wrap="square">
            <a:spAutoFit/>
          </a:bodyPr>
          <a:p>
            <a:pPr indent="-285750" marL="285750">
              <a:buFont typeface="Arial" pitchFamily="34" charset="0"/>
              <a:buChar char="•"/>
            </a:pPr>
            <a:r>
              <a:rPr b="1" dirty="0" sz="2000" lang="es-ES">
                <a:latin typeface="Arial" pitchFamily="34" charset="0"/>
                <a:cs typeface="Arial" pitchFamily="34" charset="0"/>
              </a:rPr>
              <a:t>Integridad. </a:t>
            </a:r>
            <a:r>
              <a:rPr dirty="0" sz="2000" lang="es-ES">
                <a:latin typeface="Arial" pitchFamily="34" charset="0"/>
                <a:cs typeface="Arial" pitchFamily="34" charset="0"/>
              </a:rPr>
              <a:t>Actuar con honestidad, de forma confiable, de buena fe y a favor del interés público, con transparencia y correspondencia entre la forma de pensar y actuar, basados en principios éticos contra cualquier manifestación de indisciplina, negligencia, ilegalidad o corrupción administrativa. Ser honrado, sincero y capaz de defender la verdad a cualquier precio y bajo cualquier circunstancia. Utilizar la crítica y la autocrítica, constructiva y </a:t>
            </a:r>
            <a:r>
              <a:rPr dirty="0" sz="2000" lang="es-ES" smtClean="0">
                <a:latin typeface="Arial" pitchFamily="34" charset="0"/>
                <a:cs typeface="Arial" pitchFamily="34" charset="0"/>
              </a:rPr>
              <a:t>oportuna.</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Competencia</a:t>
            </a:r>
            <a:r>
              <a:rPr b="1" dirty="0" sz="2000" lang="es-ES">
                <a:latin typeface="Arial" pitchFamily="34" charset="0"/>
                <a:cs typeface="Arial" pitchFamily="34" charset="0"/>
              </a:rPr>
              <a:t>. </a:t>
            </a:r>
            <a:r>
              <a:rPr dirty="0" sz="2000" lang="es-ES">
                <a:latin typeface="Arial" pitchFamily="34" charset="0"/>
                <a:cs typeface="Arial" pitchFamily="34" charset="0"/>
              </a:rPr>
              <a:t>Adquirir y mantener conocimientos y </a:t>
            </a:r>
            <a:r>
              <a:rPr dirty="0" sz="2000" lang="es-ES" smtClean="0">
                <a:latin typeface="Arial" pitchFamily="34" charset="0"/>
                <a:cs typeface="Arial" pitchFamily="34" charset="0"/>
              </a:rPr>
              <a:t>habilidades apropiadas </a:t>
            </a:r>
            <a:r>
              <a:rPr dirty="0" sz="2000" lang="es-ES">
                <a:latin typeface="Arial" pitchFamily="34" charset="0"/>
                <a:cs typeface="Arial" pitchFamily="34" charset="0"/>
              </a:rPr>
              <a:t>para el rol, actuar de conformidad </a:t>
            </a:r>
            <a:r>
              <a:rPr dirty="0" sz="2000" lang="es-ES" smtClean="0">
                <a:latin typeface="Arial" pitchFamily="34" charset="0"/>
                <a:cs typeface="Arial" pitchFamily="34" charset="0"/>
              </a:rPr>
              <a:t>con las </a:t>
            </a:r>
            <a:r>
              <a:rPr dirty="0" sz="2000" lang="es-ES">
                <a:latin typeface="Arial" pitchFamily="34" charset="0"/>
                <a:cs typeface="Arial" pitchFamily="34" charset="0"/>
              </a:rPr>
              <a:t>normas aplicables y con el debido cuidado.</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Comportamiento </a:t>
            </a:r>
            <a:r>
              <a:rPr b="1" dirty="0" sz="2000" lang="es-ES">
                <a:latin typeface="Arial" pitchFamily="34" charset="0"/>
                <a:cs typeface="Arial" pitchFamily="34" charset="0"/>
              </a:rPr>
              <a:t>profesional. </a:t>
            </a:r>
            <a:r>
              <a:rPr dirty="0" sz="2000" lang="es-ES">
                <a:latin typeface="Arial" pitchFamily="34" charset="0"/>
                <a:cs typeface="Arial" pitchFamily="34" charset="0"/>
              </a:rPr>
              <a:t>Cumplir la </a:t>
            </a:r>
            <a:r>
              <a:rPr dirty="0" sz="2000" lang="es-ES" smtClean="0">
                <a:latin typeface="Arial" pitchFamily="34" charset="0"/>
                <a:cs typeface="Arial" pitchFamily="34" charset="0"/>
              </a:rPr>
              <a:t>Constitución de </a:t>
            </a:r>
            <a:r>
              <a:rPr dirty="0" sz="2000" lang="es-ES">
                <a:latin typeface="Arial" pitchFamily="34" charset="0"/>
                <a:cs typeface="Arial" pitchFamily="34" charset="0"/>
              </a:rPr>
              <a:t>la República de Cuba, demás disposiciones jurídicas </a:t>
            </a:r>
            <a:r>
              <a:rPr dirty="0" sz="2000" lang="es-ES" smtClean="0">
                <a:latin typeface="Arial" pitchFamily="34" charset="0"/>
                <a:cs typeface="Arial" pitchFamily="34" charset="0"/>
              </a:rPr>
              <a:t>y las </a:t>
            </a:r>
            <a:r>
              <a:rPr dirty="0" sz="2000" lang="es-ES">
                <a:latin typeface="Arial" pitchFamily="34" charset="0"/>
                <a:cs typeface="Arial" pitchFamily="34" charset="0"/>
              </a:rPr>
              <a:t>normas éticas; evitar cualquier conducta que </a:t>
            </a:r>
            <a:r>
              <a:rPr dirty="0" sz="2000" lang="es-ES" smtClean="0">
                <a:latin typeface="Arial" pitchFamily="34" charset="0"/>
                <a:cs typeface="Arial" pitchFamily="34" charset="0"/>
              </a:rPr>
              <a:t>pueda desacreditar </a:t>
            </a:r>
            <a:r>
              <a:rPr dirty="0" sz="2000" lang="es-ES">
                <a:latin typeface="Arial" pitchFamily="34" charset="0"/>
                <a:cs typeface="Arial" pitchFamily="34" charset="0"/>
              </a:rPr>
              <a:t>a la unidad organizativa de </a:t>
            </a:r>
            <a:r>
              <a:rPr dirty="0" sz="2000" lang="es-ES" smtClean="0">
                <a:latin typeface="Arial" pitchFamily="34" charset="0"/>
                <a:cs typeface="Arial" pitchFamily="34" charset="0"/>
              </a:rPr>
              <a:t>audito</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Confidencialidad </a:t>
            </a:r>
            <a:r>
              <a:rPr b="1" dirty="0" sz="2000" lang="es-ES">
                <a:latin typeface="Arial" pitchFamily="34" charset="0"/>
                <a:cs typeface="Arial" pitchFamily="34" charset="0"/>
              </a:rPr>
              <a:t>y transparencia. </a:t>
            </a:r>
            <a:r>
              <a:rPr dirty="0" sz="2000" lang="es-ES">
                <a:latin typeface="Arial" pitchFamily="34" charset="0"/>
                <a:cs typeface="Arial" pitchFamily="34" charset="0"/>
              </a:rPr>
              <a:t>Proteger la </a:t>
            </a:r>
            <a:r>
              <a:rPr dirty="0" sz="2000" lang="es-ES" smtClean="0">
                <a:latin typeface="Arial" pitchFamily="34" charset="0"/>
                <a:cs typeface="Arial" pitchFamily="34" charset="0"/>
              </a:rPr>
              <a:t>información en </a:t>
            </a:r>
            <a:r>
              <a:rPr dirty="0" sz="2000" lang="es-ES">
                <a:latin typeface="Arial" pitchFamily="34" charset="0"/>
                <a:cs typeface="Arial" pitchFamily="34" charset="0"/>
              </a:rPr>
              <a:t>forma adecuada, y equilibrar este actuar con </a:t>
            </a:r>
            <a:r>
              <a:rPr dirty="0" sz="2000" lang="es-ES" smtClean="0">
                <a:latin typeface="Arial" pitchFamily="34" charset="0"/>
                <a:cs typeface="Arial" pitchFamily="34" charset="0"/>
              </a:rPr>
              <a:t>la necesidad </a:t>
            </a:r>
            <a:r>
              <a:rPr dirty="0" sz="2000" lang="es-ES">
                <a:latin typeface="Arial" pitchFamily="34" charset="0"/>
                <a:cs typeface="Arial" pitchFamily="34" charset="0"/>
              </a:rPr>
              <a:t>de transparencia y rendición de </a:t>
            </a:r>
            <a:r>
              <a:rPr dirty="0" sz="2000" lang="es-ES" smtClean="0">
                <a:latin typeface="Arial" pitchFamily="34" charset="0"/>
                <a:cs typeface="Arial" pitchFamily="34" charset="0"/>
              </a:rPr>
              <a:t>cuenta.</a:t>
            </a:r>
            <a:endParaRPr sz="2000"/>
          </a:p>
          <a:p>
            <a:endParaRPr dirty="0" sz="2000" lang="es-ES" smtClean="0">
              <a:latin typeface="Tahoma"/>
            </a:endParaRPr>
          </a:p>
          <a:p>
            <a:endParaRPr dirty="0" sz="200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5" name="3 Rectángulo"/>
          <p:cNvSpPr/>
          <p:nvPr/>
        </p:nvSpPr>
        <p:spPr>
          <a:xfrm>
            <a:off x="4577980" y="307951"/>
            <a:ext cx="3138170" cy="567689"/>
          </a:xfrm>
          <a:prstGeom prst="rect"/>
        </p:spPr>
        <p:txBody>
          <a:bodyPr wrap="none">
            <a:spAutoFit/>
          </a:bodyPr>
          <a:p>
            <a:pPr algn="ctr"/>
            <a:r>
              <a:rPr b="1" dirty="0" sz="3200" lang="es-ES" u="sng">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616" name="4 Rectángulo"/>
          <p:cNvSpPr/>
          <p:nvPr/>
        </p:nvSpPr>
        <p:spPr>
          <a:xfrm>
            <a:off x="450761" y="1230431"/>
            <a:ext cx="11178862" cy="3811270"/>
          </a:xfrm>
          <a:prstGeom prst="rect"/>
        </p:spPr>
        <p:txBody>
          <a:bodyPr wrap="square">
            <a:spAutoFit/>
          </a:bodyPr>
          <a:p>
            <a:pPr indent="-285750" marL="285750">
              <a:lnSpc>
                <a:spcPct val="100000"/>
              </a:lnSpc>
              <a:buFont typeface="Arial" pitchFamily="34" charset="0"/>
              <a:buChar char="•"/>
            </a:pPr>
            <a:r>
              <a:rPr b="1" dirty="0" sz="2400" lang="es-ES">
                <a:latin typeface="Arial" pitchFamily="34" charset="0"/>
                <a:cs typeface="Arial" pitchFamily="34" charset="0"/>
              </a:rPr>
              <a:t>Austeridad. </a:t>
            </a:r>
            <a:r>
              <a:rPr dirty="0" sz="2400" lang="es-ES">
                <a:latin typeface="Arial" pitchFamily="34" charset="0"/>
                <a:cs typeface="Arial" pitchFamily="34" charset="0"/>
              </a:rPr>
              <a:t>Hacer uso racional y mesurado de los </a:t>
            </a:r>
            <a:r>
              <a:rPr dirty="0" sz="2400" lang="es-ES" smtClean="0">
                <a:latin typeface="Arial" pitchFamily="34" charset="0"/>
                <a:cs typeface="Arial" pitchFamily="34" charset="0"/>
              </a:rPr>
              <a:t>recursos individuales </a:t>
            </a:r>
            <a:r>
              <a:rPr dirty="0" sz="2400" lang="es-ES">
                <a:latin typeface="Arial" pitchFamily="34" charset="0"/>
                <a:cs typeface="Arial" pitchFamily="34" charset="0"/>
              </a:rPr>
              <a:t>y sociales, basados en el combate al </a:t>
            </a:r>
            <a:r>
              <a:rPr dirty="0" sz="2400" lang="es-ES" smtClean="0">
                <a:latin typeface="Arial" pitchFamily="34" charset="0"/>
                <a:cs typeface="Arial" pitchFamily="34" charset="0"/>
              </a:rPr>
              <a:t>despilfarro, la </a:t>
            </a:r>
            <a:r>
              <a:rPr dirty="0" sz="2400" lang="es-ES">
                <a:latin typeface="Arial" pitchFamily="34" charset="0"/>
                <a:cs typeface="Arial" pitchFamily="34" charset="0"/>
              </a:rPr>
              <a:t>extravagancia y el lucro. Promover la sencillez </a:t>
            </a:r>
            <a:r>
              <a:rPr dirty="0" sz="2400" lang="es-ES" smtClean="0">
                <a:latin typeface="Arial" pitchFamily="34" charset="0"/>
                <a:cs typeface="Arial" pitchFamily="34" charset="0"/>
              </a:rPr>
              <a:t>y la </a:t>
            </a:r>
            <a:r>
              <a:rPr dirty="0" sz="2400" lang="es-ES">
                <a:latin typeface="Arial" pitchFamily="34" charset="0"/>
                <a:cs typeface="Arial" pitchFamily="34" charset="0"/>
              </a:rPr>
              <a:t>modestia</a:t>
            </a:r>
            <a:r>
              <a:rPr dirty="0" sz="2400" lang="es-ES" smtClean="0">
                <a:latin typeface="Arial" pitchFamily="34" charset="0"/>
                <a:cs typeface="Arial" pitchFamily="34" charset="0"/>
              </a:rPr>
              <a:t>.</a:t>
            </a:r>
            <a:endParaRPr sz="2400"/>
          </a:p>
          <a:p>
            <a:pPr>
              <a:lnSpc>
                <a:spcPct val="100000"/>
              </a:lnSpc>
            </a:pPr>
            <a:endParaRPr dirty="0" sz="2400" lang="es-ES">
              <a:latin typeface="Arial" pitchFamily="34" charset="0"/>
              <a:cs typeface="Arial" pitchFamily="34" charset="0"/>
            </a:endParaRPr>
          </a:p>
          <a:p>
            <a:pPr indent="-285750" marL="285750">
              <a:lnSpc>
                <a:spcPct val="100000"/>
              </a:lnSpc>
              <a:buFont typeface="Arial" pitchFamily="34" charset="0"/>
              <a:buChar char="•"/>
            </a:pPr>
            <a:r>
              <a:rPr b="1" dirty="0" sz="2400" lang="es-ES">
                <a:latin typeface="Arial" pitchFamily="34" charset="0"/>
                <a:cs typeface="Arial" pitchFamily="34" charset="0"/>
              </a:rPr>
              <a:t>Colaboración. </a:t>
            </a:r>
            <a:r>
              <a:rPr dirty="0" sz="2400" lang="es-ES">
                <a:latin typeface="Arial" pitchFamily="34" charset="0"/>
                <a:cs typeface="Arial" pitchFamily="34" charset="0"/>
              </a:rPr>
              <a:t>Fomentar las relaciones de trabajo en </a:t>
            </a:r>
            <a:r>
              <a:rPr dirty="0" sz="2400" lang="es-ES" smtClean="0">
                <a:latin typeface="Arial" pitchFamily="34" charset="0"/>
                <a:cs typeface="Arial" pitchFamily="34" charset="0"/>
              </a:rPr>
              <a:t>el interés </a:t>
            </a:r>
            <a:r>
              <a:rPr dirty="0" sz="2400" lang="es-ES">
                <a:latin typeface="Arial" pitchFamily="34" charset="0"/>
                <a:cs typeface="Arial" pitchFamily="34" charset="0"/>
              </a:rPr>
              <a:t>de expresar sentimientos de dignidad y </a:t>
            </a:r>
            <a:r>
              <a:rPr dirty="0" sz="2400" lang="es-ES" smtClean="0">
                <a:latin typeface="Arial" pitchFamily="34" charset="0"/>
                <a:cs typeface="Arial" pitchFamily="34" charset="0"/>
              </a:rPr>
              <a:t>comprensión propia</a:t>
            </a:r>
            <a:r>
              <a:rPr dirty="0" sz="2400" lang="es-ES">
                <a:latin typeface="Arial" pitchFamily="34" charset="0"/>
                <a:cs typeface="Arial" pitchFamily="34" charset="0"/>
              </a:rPr>
              <a:t>, para lograr conciencia moral y mantener </a:t>
            </a:r>
            <a:r>
              <a:rPr dirty="0" sz="2400" lang="es-ES" smtClean="0">
                <a:latin typeface="Arial" pitchFamily="34" charset="0"/>
                <a:cs typeface="Arial" pitchFamily="34" charset="0"/>
              </a:rPr>
              <a:t>buenas relaciones </a:t>
            </a:r>
            <a:r>
              <a:rPr dirty="0" sz="2400" lang="es-ES">
                <a:latin typeface="Arial" pitchFamily="34" charset="0"/>
                <a:cs typeface="Arial" pitchFamily="34" charset="0"/>
              </a:rPr>
              <a:t>laborales, basadas en un espíritu </a:t>
            </a:r>
            <a:r>
              <a:rPr dirty="0" sz="2400" lang="es-ES" smtClean="0">
                <a:latin typeface="Arial" pitchFamily="34" charset="0"/>
                <a:cs typeface="Arial" pitchFamily="34" charset="0"/>
              </a:rPr>
              <a:t>altruista, solidario </a:t>
            </a:r>
            <a:r>
              <a:rPr dirty="0" sz="2400" lang="es-ES">
                <a:latin typeface="Arial" pitchFamily="34" charset="0"/>
                <a:cs typeface="Arial" pitchFamily="34" charset="0"/>
              </a:rPr>
              <a:t>y de cooperación, mediante el cual se </a:t>
            </a:r>
            <a:r>
              <a:rPr dirty="0" sz="2400" lang="es-ES" smtClean="0">
                <a:latin typeface="Arial" pitchFamily="34" charset="0"/>
                <a:cs typeface="Arial" pitchFamily="34" charset="0"/>
              </a:rPr>
              <a:t>compartan los </a:t>
            </a:r>
            <a:r>
              <a:rPr dirty="0" sz="2400" lang="es-ES">
                <a:latin typeface="Arial" pitchFamily="34" charset="0"/>
                <a:cs typeface="Arial" pitchFamily="34" charset="0"/>
              </a:rPr>
              <a:t>recursos intelectuales y materiales, promover </a:t>
            </a:r>
            <a:r>
              <a:rPr dirty="0" sz="2400" lang="es-ES" smtClean="0">
                <a:latin typeface="Arial" pitchFamily="34" charset="0"/>
                <a:cs typeface="Arial" pitchFamily="34" charset="0"/>
              </a:rPr>
              <a:t>acciones que </a:t>
            </a:r>
            <a:r>
              <a:rPr dirty="0" sz="2400" lang="es-ES">
                <a:latin typeface="Arial" pitchFamily="34" charset="0"/>
                <a:cs typeface="Arial" pitchFamily="34" charset="0"/>
              </a:rPr>
              <a:t>coadyuven a una mayor estabilidad de la fuerza </a:t>
            </a:r>
            <a:r>
              <a:rPr dirty="0" sz="2400" lang="es-ES" smtClean="0">
                <a:latin typeface="Arial" pitchFamily="34" charset="0"/>
                <a:cs typeface="Arial" pitchFamily="34" charset="0"/>
              </a:rPr>
              <a:t>laboral y </a:t>
            </a:r>
            <a:r>
              <a:rPr dirty="0" sz="2400" lang="es-ES">
                <a:latin typeface="Arial" pitchFamily="34" charset="0"/>
                <a:cs typeface="Arial" pitchFamily="34" charset="0"/>
              </a:rPr>
              <a:t>demostrar sentido de pertenencia.</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1" name=""/>
          <p:cNvSpPr txBox="1"/>
          <p:nvPr/>
        </p:nvSpPr>
        <p:spPr>
          <a:xfrm>
            <a:off x="2322702" y="579728"/>
            <a:ext cx="6595418" cy="567690"/>
          </a:xfrm>
          <a:prstGeom prst="rect"/>
        </p:spPr>
        <p:txBody>
          <a:bodyPr rtlCol="0" wrap="square">
            <a:spAutoFit/>
          </a:bodyPr>
          <a:p>
            <a:pPr algn="ctr" indent="0" marL="0">
              <a:buNone/>
            </a:pPr>
            <a:r>
              <a:rPr altLang="es-ES" b="1" dirty="0" sz="3200" lang="en-US" u="sng" smtClean="0">
                <a:solidFill>
                  <a:srgbClr val="D66565"/>
                </a:solidFill>
                <a:latin typeface="Arial" pitchFamily="34" charset="0"/>
                <a:cs typeface="Arial" pitchFamily="34" charset="0"/>
              </a:rPr>
              <a:t>E</a:t>
            </a:r>
            <a:r>
              <a:rPr altLang="es-ES" b="1" dirty="0" sz="3200" lang="en-US" u="sng" smtClean="0">
                <a:solidFill>
                  <a:srgbClr val="D66565"/>
                </a:solidFill>
                <a:latin typeface="Arial" pitchFamily="34" charset="0"/>
                <a:cs typeface="Arial" pitchFamily="34" charset="0"/>
              </a:rPr>
              <a:t>S</a:t>
            </a:r>
            <a:r>
              <a:rPr altLang="es-ES" b="1" dirty="0" sz="3200" lang="en-US" u="sng" smtClean="0">
                <a:solidFill>
                  <a:srgbClr val="D66565"/>
                </a:solidFill>
                <a:latin typeface="Arial" pitchFamily="34" charset="0"/>
                <a:cs typeface="Arial" pitchFamily="34" charset="0"/>
              </a:rPr>
              <a:t>T</a:t>
            </a:r>
            <a:r>
              <a:rPr altLang="es-ES" b="1" dirty="0" sz="3200" lang="en-US" u="sng" smtClean="0">
                <a:solidFill>
                  <a:srgbClr val="D66565"/>
                </a:solidFill>
                <a:latin typeface="Arial" pitchFamily="34" charset="0"/>
                <a:cs typeface="Arial" pitchFamily="34" charset="0"/>
              </a:rPr>
              <a:t>U</a:t>
            </a:r>
            <a:r>
              <a:rPr altLang="es-ES" b="1" dirty="0" sz="3200" lang="en-US" u="sng" smtClean="0">
                <a:solidFill>
                  <a:srgbClr val="D66565"/>
                </a:solidFill>
                <a:latin typeface="Arial" pitchFamily="34" charset="0"/>
                <a:cs typeface="Arial" pitchFamily="34" charset="0"/>
              </a:rPr>
              <a:t>D</a:t>
            </a:r>
            <a:r>
              <a:rPr altLang="es-ES" b="1" dirty="0" sz="3200" lang="en-US" u="sng" smtClean="0">
                <a:solidFill>
                  <a:srgbClr val="D66565"/>
                </a:solidFill>
                <a:latin typeface="Arial" pitchFamily="34" charset="0"/>
                <a:cs typeface="Arial" pitchFamily="34" charset="0"/>
              </a:rPr>
              <a:t>IO </a:t>
            </a:r>
            <a:r>
              <a:rPr altLang="es-ES" b="1" dirty="0" sz="3200" lang="en-US" u="sng" smtClean="0">
                <a:solidFill>
                  <a:srgbClr val="D66565"/>
                </a:solidFill>
                <a:latin typeface="Arial" pitchFamily="34" charset="0"/>
                <a:cs typeface="Arial" pitchFamily="34" charset="0"/>
              </a:rPr>
              <a:t>I</a:t>
            </a:r>
            <a:r>
              <a:rPr altLang="es-ES" b="1" dirty="0" sz="3200" lang="en-US" u="sng" smtClean="0">
                <a:solidFill>
                  <a:srgbClr val="D66565"/>
                </a:solidFill>
                <a:latin typeface="Arial" pitchFamily="34" charset="0"/>
                <a:cs typeface="Arial" pitchFamily="34" charset="0"/>
              </a:rPr>
              <a:t>N</a:t>
            </a:r>
            <a:r>
              <a:rPr altLang="es-ES" b="1" dirty="0" sz="3200" lang="en-US" u="sng" smtClean="0">
                <a:solidFill>
                  <a:srgbClr val="D66565"/>
                </a:solidFill>
                <a:latin typeface="Arial" pitchFamily="34" charset="0"/>
                <a:cs typeface="Arial" pitchFamily="34" charset="0"/>
              </a:rPr>
              <a:t>D</a:t>
            </a:r>
            <a:r>
              <a:rPr altLang="es-ES" b="1" dirty="0" sz="3200" lang="en-US" u="sng" smtClean="0">
                <a:solidFill>
                  <a:srgbClr val="D66565"/>
                </a:solidFill>
                <a:latin typeface="Arial" pitchFamily="34" charset="0"/>
                <a:cs typeface="Arial" pitchFamily="34" charset="0"/>
              </a:rPr>
              <a:t>E</a:t>
            </a:r>
            <a:r>
              <a:rPr altLang="es-ES" b="1" dirty="0" sz="3200" lang="en-US" u="sng" smtClean="0">
                <a:solidFill>
                  <a:srgbClr val="D66565"/>
                </a:solidFill>
                <a:latin typeface="Arial" pitchFamily="34" charset="0"/>
                <a:cs typeface="Arial" pitchFamily="34" charset="0"/>
              </a:rPr>
              <a:t>PENDIENTE </a:t>
            </a:r>
            <a:endParaRPr b="1" dirty="0" sz="3200" lang="es-ES">
              <a:solidFill>
                <a:srgbClr val="D66565"/>
              </a:solidFill>
              <a:latin typeface="Arial" pitchFamily="34" charset="0"/>
              <a:cs typeface="Arial" pitchFamily="34" charset="0"/>
            </a:endParaRPr>
          </a:p>
        </p:txBody>
      </p:sp>
      <p:sp>
        <p:nvSpPr>
          <p:cNvPr id="1048622" name=""/>
          <p:cNvSpPr txBox="1"/>
          <p:nvPr/>
        </p:nvSpPr>
        <p:spPr>
          <a:xfrm>
            <a:off x="437443" y="1894281"/>
            <a:ext cx="11125814" cy="2529840"/>
          </a:xfrm>
          <a:prstGeom prst="rect"/>
        </p:spPr>
        <p:txBody>
          <a:bodyPr rtlCol="0" wrap="square">
            <a:spAutoFit/>
          </a:bodyPr>
          <a:p>
            <a:pPr algn="l" indent="-514350" marL="514350">
              <a:buFont typeface="+mj-lt"/>
              <a:buAutoNum type="arabicPeriod" startAt="1"/>
            </a:pPr>
            <a:r>
              <a:rPr altLang="es-ES" b="0" dirty="0" sz="3200" lang="en-US" u="none" smtClean="0">
                <a:solidFill>
                  <a:srgbClr val="000000"/>
                </a:solidFill>
                <a:latin typeface="Arial" pitchFamily="34" charset="0"/>
                <a:cs typeface="Arial" pitchFamily="34" charset="0"/>
              </a:rPr>
              <a:t>I</a:t>
            </a:r>
            <a:r>
              <a:rPr altLang="es-ES" b="0" dirty="0" sz="3200" lang="en-US" u="none" smtClean="0">
                <a:solidFill>
                  <a:srgbClr val="000000"/>
                </a:solidFill>
                <a:latin typeface="Arial" pitchFamily="34" charset="0"/>
                <a:cs typeface="Arial" pitchFamily="34" charset="0"/>
              </a:rPr>
              <a:t>n</a:t>
            </a:r>
            <a:r>
              <a:rPr altLang="es-ES" b="0" dirty="0" sz="3200" lang="en-US" u="none" smtClean="0">
                <a:solidFill>
                  <a:srgbClr val="000000"/>
                </a:solidFill>
                <a:latin typeface="Arial" pitchFamily="34" charset="0"/>
                <a:cs typeface="Arial" pitchFamily="34" charset="0"/>
              </a:rPr>
              <a:t>v</a:t>
            </a:r>
            <a:r>
              <a:rPr altLang="es-ES" b="0" dirty="0" sz="3200" lang="en-US" u="none" smtClean="0">
                <a:solidFill>
                  <a:srgbClr val="000000"/>
                </a:solidFill>
                <a:latin typeface="Arial" pitchFamily="34" charset="0"/>
                <a:cs typeface="Arial" pitchFamily="34" charset="0"/>
              </a:rPr>
              <a:t>e</a:t>
            </a:r>
            <a:r>
              <a:rPr altLang="es-ES" b="0" dirty="0" sz="3200" lang="en-US" u="none" smtClean="0">
                <a:solidFill>
                  <a:srgbClr val="000000"/>
                </a:solidFill>
                <a:latin typeface="Arial" pitchFamily="34" charset="0"/>
                <a:cs typeface="Arial" pitchFamily="34" charset="0"/>
              </a:rPr>
              <a:t>s</a:t>
            </a:r>
            <a:r>
              <a:rPr altLang="es-ES" b="0" dirty="0" sz="3200" lang="en-US" u="none" smtClean="0">
                <a:solidFill>
                  <a:srgbClr val="000000"/>
                </a:solidFill>
                <a:latin typeface="Arial" pitchFamily="34" charset="0"/>
                <a:cs typeface="Arial" pitchFamily="34" charset="0"/>
              </a:rPr>
              <a:t>t</a:t>
            </a:r>
            <a:r>
              <a:rPr altLang="es-ES" b="0" dirty="0" sz="3200" lang="en-US" u="none" smtClean="0">
                <a:solidFill>
                  <a:srgbClr val="000000"/>
                </a:solidFill>
                <a:latin typeface="Arial" pitchFamily="34" charset="0"/>
                <a:cs typeface="Arial" pitchFamily="34" charset="0"/>
              </a:rPr>
              <a:t>i</a:t>
            </a:r>
            <a:r>
              <a:rPr altLang="es-ES" b="0" dirty="0" sz="3200" lang="en-US" u="none" smtClean="0">
                <a:solidFill>
                  <a:srgbClr val="000000"/>
                </a:solidFill>
                <a:latin typeface="Arial" pitchFamily="34" charset="0"/>
                <a:cs typeface="Arial" pitchFamily="34" charset="0"/>
              </a:rPr>
              <a:t>g</a:t>
            </a:r>
            <a:r>
              <a:rPr altLang="es-ES" b="0" dirty="0" sz="3200" lang="en-US" u="none" smtClean="0">
                <a:solidFill>
                  <a:srgbClr val="000000"/>
                </a:solidFill>
                <a:latin typeface="Arial" pitchFamily="34" charset="0"/>
                <a:cs typeface="Arial" pitchFamily="34" charset="0"/>
              </a:rPr>
              <a:t>u</a:t>
            </a:r>
            <a:r>
              <a:rPr altLang="es-ES" b="0" dirty="0" sz="3200" lang="en-US" u="none" smtClean="0">
                <a:solidFill>
                  <a:srgbClr val="000000"/>
                </a:solidFill>
                <a:latin typeface="Arial" pitchFamily="34" charset="0"/>
                <a:cs typeface="Arial" pitchFamily="34" charset="0"/>
              </a:rPr>
              <a:t>e</a:t>
            </a:r>
            <a:r>
              <a:rPr altLang="es-ES" b="0" dirty="0" sz="3200" lang="en-US" u="none" smtClean="0">
                <a:solidFill>
                  <a:srgbClr val="000000"/>
                </a:solidFill>
                <a:latin typeface="Arial" pitchFamily="34" charset="0"/>
                <a:cs typeface="Arial" pitchFamily="34" charset="0"/>
              </a:rPr>
              <a:t> </a:t>
            </a:r>
            <a:r>
              <a:rPr altLang="es-ES" b="0" dirty="0" sz="3200" lang="en-US" u="none" smtClean="0">
                <a:solidFill>
                  <a:srgbClr val="000000"/>
                </a:solidFill>
                <a:latin typeface="Arial" pitchFamily="34" charset="0"/>
                <a:cs typeface="Arial" pitchFamily="34" charset="0"/>
              </a:rPr>
              <a:t>l</a:t>
            </a:r>
            <a:r>
              <a:rPr altLang="es-ES" b="0" dirty="0" sz="3200" lang="en-US" u="none" smtClean="0">
                <a:solidFill>
                  <a:srgbClr val="000000"/>
                </a:solidFill>
                <a:latin typeface="Arial" pitchFamily="34" charset="0"/>
                <a:cs typeface="Arial" pitchFamily="34" charset="0"/>
              </a:rPr>
              <a:t>a</a:t>
            </a:r>
            <a:r>
              <a:rPr altLang="es-ES" b="0" dirty="0" sz="3200" lang="en-US" u="none" smtClean="0">
                <a:solidFill>
                  <a:srgbClr val="000000"/>
                </a:solidFill>
                <a:latin typeface="Arial" pitchFamily="34" charset="0"/>
                <a:cs typeface="Arial" pitchFamily="34" charset="0"/>
              </a:rPr>
              <a:t>s</a:t>
            </a:r>
            <a:r>
              <a:rPr altLang="es-ES" b="0" dirty="0" sz="3200" lang="en-US" u="none" smtClean="0">
                <a:solidFill>
                  <a:srgbClr val="000000"/>
                </a:solidFill>
                <a:latin typeface="Arial" pitchFamily="34" charset="0"/>
                <a:cs typeface="Arial" pitchFamily="34" charset="0"/>
              </a:rPr>
              <a:t> </a:t>
            </a:r>
            <a:r>
              <a:rPr altLang="es-ES" b="0" dirty="0" sz="3200" lang="en-US" u="none" smtClean="0">
                <a:solidFill>
                  <a:srgbClr val="000000"/>
                </a:solidFill>
                <a:latin typeface="Arial" pitchFamily="34" charset="0"/>
                <a:cs typeface="Arial" pitchFamily="34" charset="0"/>
              </a:rPr>
              <a:t>Atribuciones, Funciones y Obligaciones de los auditores</a:t>
            </a:r>
            <a:endParaRPr b="0" dirty="0" sz="3200" lang="es-ES" u="none">
              <a:solidFill>
                <a:srgbClr val="D66565"/>
              </a:solidFill>
              <a:latin typeface="Arial" pitchFamily="34" charset="0"/>
              <a:cs typeface="Arial" pitchFamily="34" charset="0"/>
            </a:endParaRPr>
          </a:p>
          <a:p>
            <a:pPr algn="l" indent="-514350" marL="514350">
              <a:buFont typeface="+mj-lt"/>
              <a:buAutoNum type="arabicPeriod" startAt="1"/>
            </a:pPr>
            <a:r>
              <a:rPr altLang="es-ES" b="0" dirty="0" sz="3200" lang="en-US" u="none">
                <a:solidFill>
                  <a:srgbClr val="000000"/>
                </a:solidFill>
                <a:latin typeface="Arial" pitchFamily="34" charset="0"/>
                <a:cs typeface="Arial" pitchFamily="34" charset="0"/>
              </a:rPr>
              <a:t>Responsabilidad de los auditores del Sistema Nacional de Auditoría</a:t>
            </a:r>
            <a:endParaRPr b="0" dirty="0" sz="3200" lang="es-ES" u="none">
              <a:solidFill>
                <a:srgbClr val="000000"/>
              </a:solidFill>
              <a:latin typeface="Arial" pitchFamily="34" charset="0"/>
              <a:cs typeface="Arial" pitchFamily="34" charset="0"/>
            </a:endParaRPr>
          </a:p>
          <a:p>
            <a:pPr algn="l" indent="-514350" marL="514350">
              <a:buFont typeface="+mj-lt"/>
              <a:buAutoNum type="arabicPeriod" startAt="1"/>
            </a:pPr>
            <a:endParaRPr b="0" dirty="0" sz="3200" lang="es-ES" u="none">
              <a:solidFill>
                <a:srgbClr val="D66565"/>
              </a:solidFill>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3" name="1 Título"/>
          <p:cNvSpPr>
            <a:spLocks noGrp="1"/>
          </p:cNvSpPr>
          <p:nvPr>
            <p:ph type="ctrTitle"/>
          </p:nvPr>
        </p:nvSpPr>
        <p:spPr>
          <a:xfrm>
            <a:off x="2133600" y="8572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24" name="2 Subtítulo"/>
          <p:cNvSpPr>
            <a:spLocks noGrp="1"/>
          </p:cNvSpPr>
          <p:nvPr>
            <p:ph type="subTitle" idx="1"/>
          </p:nvPr>
        </p:nvSpPr>
        <p:spPr>
          <a:xfrm>
            <a:off x="1320800" y="2390776"/>
            <a:ext cx="10566400" cy="1952625"/>
          </a:xfrm>
        </p:spPr>
        <p:txBody>
          <a:bodyPr>
            <a:normAutofit/>
          </a:bodyPr>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Audito</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ría </a:t>
            </a:r>
            <a:endParaRPr dirty="0" sz="3600" lang="en-US" smtClean="0">
              <a:latin typeface="Arial" pitchFamily="34" charset="0"/>
              <a:cs typeface="Arial" pitchFamily="34" charset="0"/>
            </a:endParaRPr>
          </a:p>
          <a:p>
            <a:pPr algn="ct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y Sistema de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25"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26"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27"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Luffi</cp:lastModifiedBy>
  <dcterms:created xsi:type="dcterms:W3CDTF">2019-09-26T19:30:08Z</dcterms:created>
  <dcterms:modified xsi:type="dcterms:W3CDTF">2026-09-17T12:23:26Z</dcterms:modified>
</cp:coreProperties>
</file>