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7" r:id="rId2"/>
    <p:sldId id="262" r:id="rId3"/>
    <p:sldId id="270" r:id="rId4"/>
    <p:sldId id="275" r:id="rId5"/>
    <p:sldId id="272" r:id="rId6"/>
    <p:sldId id="280" r:id="rId7"/>
    <p:sldId id="281" r:id="rId8"/>
    <p:sldId id="279" r:id="rId9"/>
    <p:sldId id="282" r:id="rId10"/>
    <p:sldId id="283" r:id="rId11"/>
    <p:sldId id="285" r:id="rId12"/>
    <p:sldId id="288" r:id="rId13"/>
    <p:sldId id="287" r:id="rId14"/>
    <p:sldId id="274"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73" autoAdjust="0"/>
    <p:restoredTop sz="94660"/>
  </p:normalViewPr>
  <p:slideViewPr>
    <p:cSldViewPr snapToGrid="0">
      <p:cViewPr varScale="1">
        <p:scale>
          <a:sx n="62" d="100"/>
          <a:sy n="62" d="100"/>
        </p:scale>
        <p:origin x="9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7E4C25-6AA8-417C-B8A1-5F35C9B22A59}" type="datetimeFigureOut">
              <a:rPr lang="es-ES" smtClean="0"/>
              <a:t>18/09/2026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5709F1-B405-42F1-8E42-E8103B7F69C3}" type="slidenum">
              <a:rPr lang="es-ES" smtClean="0"/>
              <a:t>‹Nº›</a:t>
            </a:fld>
            <a:endParaRPr lang="es-ES"/>
          </a:p>
        </p:txBody>
      </p:sp>
    </p:spTree>
    <p:extLst>
      <p:ext uri="{BB962C8B-B14F-4D97-AF65-F5344CB8AC3E}">
        <p14:creationId xmlns:p14="http://schemas.microsoft.com/office/powerpoint/2010/main" val="3530029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F5709F1-B405-42F1-8E42-E8103B7F69C3}" type="slidenum">
              <a:rPr lang="es-ES" smtClean="0"/>
              <a:t>6</a:t>
            </a:fld>
            <a:endParaRPr lang="es-ES"/>
          </a:p>
        </p:txBody>
      </p:sp>
    </p:spTree>
    <p:extLst>
      <p:ext uri="{BB962C8B-B14F-4D97-AF65-F5344CB8AC3E}">
        <p14:creationId xmlns:p14="http://schemas.microsoft.com/office/powerpoint/2010/main" val="2741013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8437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71575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521889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F0B730CD-49E4-4567-BE5E-A1B9BD21EF1A}" type="datetimeFigureOut">
              <a:rPr lang="es-ES" smtClean="0"/>
              <a:t>18/09/2026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140159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F0B730CD-49E4-4567-BE5E-A1B9BD21EF1A}" type="datetimeFigureOut">
              <a:rPr lang="es-ES" smtClean="0"/>
              <a:t>18/09/2026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35793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0B730CD-49E4-4567-BE5E-A1B9BD21EF1A}" type="datetimeFigureOut">
              <a:rPr lang="es-ES" smtClean="0"/>
              <a:t>18/09/2026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416372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B730CD-49E4-4567-BE5E-A1B9BD21EF1A}" type="datetimeFigureOut">
              <a:rPr lang="es-ES" smtClean="0"/>
              <a:t>18/09/2026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521540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0B730CD-49E4-4567-BE5E-A1B9BD21EF1A}" type="datetimeFigureOut">
              <a:rPr lang="es-ES" smtClean="0"/>
              <a:t>18/09/2026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415175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F0B730CD-49E4-4567-BE5E-A1B9BD21EF1A}" type="datetimeFigureOut">
              <a:rPr lang="es-ES" smtClean="0"/>
              <a:t>18/09/2026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3179561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F0B730CD-49E4-4567-BE5E-A1B9BD21EF1A}" type="datetimeFigureOut">
              <a:rPr lang="es-ES" smtClean="0"/>
              <a:t>18/09/2026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3480646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4040075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72605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557631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50566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3080890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1854580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0B730CD-49E4-4567-BE5E-A1B9BD21EF1A}" type="datetimeFigureOut">
              <a:rPr lang="es-ES" smtClean="0"/>
              <a:t>18/09/2026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70C2561-8A06-4F89-868D-4DD9F82C8FCC}" type="slidenum">
              <a:rPr lang="es-ES" smtClean="0"/>
              <a:t>‹Nº›</a:t>
            </a:fld>
            <a:endParaRPr lang="es-ES"/>
          </a:p>
        </p:txBody>
      </p:sp>
    </p:spTree>
    <p:extLst>
      <p:ext uri="{BB962C8B-B14F-4D97-AF65-F5344CB8AC3E}">
        <p14:creationId xmlns:p14="http://schemas.microsoft.com/office/powerpoint/2010/main" val="3737845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alpha val="92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0B730CD-49E4-4567-BE5E-A1B9BD21EF1A}" type="datetimeFigureOut">
              <a:rPr lang="es-ES" smtClean="0"/>
              <a:t>18/09/2026</a:t>
            </a:fld>
            <a:endParaRPr lang="es-E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70C2561-8A06-4F89-868D-4DD9F82C8FCC}" type="slidenum">
              <a:rPr lang="es-ES" smtClean="0"/>
              <a:t>‹Nº›</a:t>
            </a:fld>
            <a:endParaRPr lang="es-ES"/>
          </a:p>
        </p:txBody>
      </p:sp>
    </p:spTree>
    <p:extLst>
      <p:ext uri="{BB962C8B-B14F-4D97-AF65-F5344CB8AC3E}">
        <p14:creationId xmlns:p14="http://schemas.microsoft.com/office/powerpoint/2010/main" val="391022624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a:xfrm>
            <a:off x="789708" y="1745673"/>
            <a:ext cx="10619511" cy="3387436"/>
          </a:xfrm>
        </p:spPr>
        <p:txBody>
          <a:bodyPr>
            <a:noAutofit/>
          </a:bodyPr>
          <a:lstStyle/>
          <a:p>
            <a:pPr algn="r"/>
            <a:r>
              <a:rPr lang="es-ES" sz="7200" b="1" dirty="0">
                <a:solidFill>
                  <a:schemeClr val="bg1"/>
                </a:solidFill>
              </a:rPr>
              <a:t>Disciplina </a:t>
            </a:r>
            <a:br>
              <a:rPr lang="es-ES" sz="7200" b="1" dirty="0">
                <a:solidFill>
                  <a:schemeClr val="bg1"/>
                </a:solidFill>
              </a:rPr>
            </a:br>
            <a:r>
              <a:rPr lang="es-ES" sz="7200" b="1" dirty="0">
                <a:solidFill>
                  <a:schemeClr val="bg1"/>
                </a:solidFill>
              </a:rPr>
              <a:t>Comunicación y desarrollo</a:t>
            </a:r>
            <a:endParaRPr lang="es-ES" sz="7200" cap="none" dirty="0">
              <a:solidFill>
                <a:schemeClr val="bg1"/>
              </a:solidFill>
            </a:endParaRPr>
          </a:p>
        </p:txBody>
      </p:sp>
      <p:pic>
        <p:nvPicPr>
          <p:cNvPr id="3" name="7 Imagen"/>
          <p:cNvPicPr/>
          <p:nvPr/>
        </p:nvPicPr>
        <p:blipFill>
          <a:blip r:embed="rId2"/>
          <a:srcRect b="37464"/>
          <a:stretch/>
        </p:blipFill>
        <p:spPr>
          <a:xfrm>
            <a:off x="1189593" y="547072"/>
            <a:ext cx="893738" cy="969813"/>
          </a:xfrm>
          <a:prstGeom prst="rect">
            <a:avLst/>
          </a:prstGeom>
          <a:ln>
            <a:noFill/>
          </a:ln>
        </p:spPr>
      </p:pic>
    </p:spTree>
    <p:extLst>
      <p:ext uri="{BB962C8B-B14F-4D97-AF65-F5344CB8AC3E}">
        <p14:creationId xmlns:p14="http://schemas.microsoft.com/office/powerpoint/2010/main" val="238007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repl">
                                        <p:cTn id="7" dur="500" fill="hold"/>
                                        <p:tgtEl>
                                          <p:spTgt spid="3"/>
                                        </p:tgtEl>
                                        <p:attrNameLst>
                                          <p:attrName/>
                                        </p:attrNameLst>
                                      </p:cBhvr>
                                      <p:tavLst>
                                        <p:tav tm="0">
                                          <p:val>
                                            <p:boolVal val="0"/>
                                          </p:val>
                                        </p:tav>
                                        <p:tav tm="100000">
                                          <p:val>
                                            <p:strVal val="#ppt_w"/>
                                          </p:val>
                                        </p:tav>
                                      </p:tavLst>
                                    </p:anim>
                                    <p:anim calcmode="lin" valueType="num">
                                      <p:cBhvr additive="repl">
                                        <p:cTn id="8" dur="500" fill="hold"/>
                                        <p:tgtEl>
                                          <p:spTgt spid="3"/>
                                        </p:tgtEl>
                                        <p:attrNameLst>
                                          <p:attrName/>
                                        </p:attrNameLst>
                                      </p:cBhvr>
                                      <p:tavLst>
                                        <p:tav tm="0">
                                          <p:val>
                                            <p:boolVal val="0"/>
                                          </p:val>
                                        </p:tav>
                                        <p:tav tm="100000">
                                          <p:val>
                                            <p:strVal val="#ppt_h"/>
                                          </p:val>
                                        </p:tav>
                                      </p:tavLst>
                                    </p:anim>
                                    <p:animEffect transition="in" filter="fade">
                                      <p:cBhvr additive="repl">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3657600" y="1059106"/>
            <a:ext cx="7855527" cy="4312995"/>
          </a:xfrm>
        </p:spPr>
        <p:txBody>
          <a:bodyPr>
            <a:noAutofit/>
          </a:bodyPr>
          <a:lstStyle/>
          <a:p>
            <a:pPr algn="ctr"/>
            <a:r>
              <a:rPr lang="es-ES" sz="6600" b="1" dirty="0" smtClean="0">
                <a:solidFill>
                  <a:schemeClr val="accent6"/>
                </a:solidFill>
                <a:latin typeface="Arial Black" panose="020B0A04020102020204" pitchFamily="34" charset="0"/>
              </a:rPr>
              <a:t>COMUNICACIÓN Y </a:t>
            </a:r>
          </a:p>
          <a:p>
            <a:pPr algn="ctr"/>
            <a:r>
              <a:rPr lang="es-ES" sz="6600" b="1" dirty="0" smtClean="0">
                <a:solidFill>
                  <a:schemeClr val="accent6"/>
                </a:solidFill>
                <a:latin typeface="Arial Black" panose="020B0A04020102020204" pitchFamily="34" charset="0"/>
              </a:rPr>
              <a:t>EDUCACIÓN </a:t>
            </a:r>
          </a:p>
          <a:p>
            <a:r>
              <a:rPr lang="es-ES" sz="3600" b="1" dirty="0" smtClean="0"/>
              <a:t>(Asignatura)</a:t>
            </a:r>
            <a:endParaRPr lang="es-ES" sz="3600" b="1" dirty="0"/>
          </a:p>
        </p:txBody>
      </p:sp>
      <p:pic>
        <p:nvPicPr>
          <p:cNvPr id="4" name="Picture 2" descr="H:\PARA CLASE METODOLÓGICA INSTRUCTIVA\Actividad decisoria\Toma101010.jpg">
            <a:extLst>
              <a:ext uri="{FF2B5EF4-FFF2-40B4-BE49-F238E27FC236}">
                <a16:creationId xmlns:a16="http://schemas.microsoft.com/office/drawing/2014/main" xmlns="" id="{6891E213-102C-4C40-AC20-BD2DC9ECA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95398">
            <a:off x="782106" y="2797148"/>
            <a:ext cx="2043354" cy="35640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67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313860" y="163624"/>
            <a:ext cx="11507450" cy="1010502"/>
          </a:xfrm>
          <a:noFill/>
        </p:spPr>
        <p:txBody>
          <a:bodyPr>
            <a:normAutofit/>
          </a:bodyPr>
          <a:lstStyle/>
          <a:p>
            <a:r>
              <a:rPr lang="es-ES" sz="2800" cap="none" dirty="0" smtClean="0">
                <a:solidFill>
                  <a:schemeClr val="bg1"/>
                </a:solidFill>
                <a:effectLst>
                  <a:outerShdw blurRad="38100" dist="38100" dir="2700000" algn="tl">
                    <a:srgbClr val="000000">
                      <a:alpha val="43137"/>
                    </a:srgbClr>
                  </a:outerShdw>
                </a:effectLst>
                <a:latin typeface="Arial Black" panose="020B0A04020102020204" pitchFamily="34" charset="0"/>
              </a:rPr>
              <a:t>Tema  2 </a:t>
            </a:r>
            <a:r>
              <a:rPr lang="es-ES" sz="2800" dirty="0" smtClean="0">
                <a:solidFill>
                  <a:schemeClr val="bg1"/>
                </a:solidFill>
                <a:effectLst>
                  <a:outerShdw blurRad="38100" dist="38100" dir="2700000" algn="tl">
                    <a:srgbClr val="000000">
                      <a:alpha val="43137"/>
                    </a:srgbClr>
                  </a:outerShdw>
                </a:effectLst>
                <a:latin typeface="Arial Black" panose="020B0A04020102020204" pitchFamily="34" charset="0"/>
              </a:rPr>
              <a:t>: </a:t>
            </a:r>
            <a:r>
              <a:rPr lang="es-ES" sz="2800"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s-ES" sz="2800" cap="none" dirty="0" smtClean="0">
                <a:solidFill>
                  <a:schemeClr val="bg1"/>
                </a:solidFill>
                <a:effectLst>
                  <a:outerShdw blurRad="38100" dist="38100" dir="2700000" algn="tl">
                    <a:srgbClr val="000000">
                      <a:alpha val="43137"/>
                    </a:srgbClr>
                  </a:outerShdw>
                </a:effectLst>
                <a:latin typeface="Arial Black" panose="020B0A04020102020204" pitchFamily="34" charset="0"/>
              </a:rPr>
              <a:t>Aportes </a:t>
            </a:r>
            <a:r>
              <a:rPr lang="es-ES" sz="2800" cap="none" dirty="0">
                <a:solidFill>
                  <a:schemeClr val="bg1"/>
                </a:solidFill>
                <a:effectLst>
                  <a:outerShdw blurRad="38100" dist="38100" dir="2700000" algn="tl">
                    <a:srgbClr val="000000">
                      <a:alpha val="43137"/>
                    </a:srgbClr>
                  </a:outerShdw>
                </a:effectLst>
                <a:latin typeface="Arial Black" panose="020B0A04020102020204" pitchFamily="34" charset="0"/>
              </a:rPr>
              <a:t>al proceso de socialización del sujeto. </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4338" y="1065637"/>
            <a:ext cx="1275661" cy="1065063"/>
          </a:xfrm>
          <a:prstGeom prst="rect">
            <a:avLst/>
          </a:prstGeom>
        </p:spPr>
      </p:pic>
      <p:sp>
        <p:nvSpPr>
          <p:cNvPr id="2" name="Rectangle 1"/>
          <p:cNvSpPr>
            <a:spLocks noChangeArrowheads="1"/>
          </p:cNvSpPr>
          <p:nvPr/>
        </p:nvSpPr>
        <p:spPr bwMode="auto">
          <a:xfrm>
            <a:off x="464948" y="1598169"/>
            <a:ext cx="1120527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Objetivos</a:t>
            </a:r>
          </a:p>
          <a:p>
            <a:pPr marL="0" marR="0" lvl="0" indent="0" algn="just" defTabSz="914400" rtl="0" eaLnBrk="0" fontAlgn="base" latinLnBrk="0" hangingPunct="0">
              <a:lnSpc>
                <a:spcPct val="100000"/>
              </a:lnSpc>
              <a:spcBef>
                <a:spcPct val="0"/>
              </a:spcBef>
              <a:spcAft>
                <a:spcPct val="0"/>
              </a:spcAft>
              <a:buClrTx/>
              <a:buSzTx/>
              <a:tabLst/>
            </a:pPr>
            <a:endPar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ES" altLang="es-ES" sz="2400" b="1" dirty="0">
                <a:solidFill>
                  <a:schemeClr val="bg1"/>
                </a:solidFill>
                <a:latin typeface="Arial" panose="020B0604020202020204" pitchFamily="34" charset="0"/>
                <a:cs typeface="Arial" panose="020B0604020202020204" pitchFamily="34" charset="0"/>
              </a:rPr>
              <a:t> </a:t>
            </a:r>
            <a:r>
              <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Comprender la socialización como proceso comunicativo y cultural.</a:t>
            </a:r>
          </a:p>
          <a:p>
            <a:pPr marR="0" lvl="0" algn="just" defTabSz="914400" rtl="0" eaLnBrk="0" fontAlgn="base" latinLnBrk="0" hangingPunct="0">
              <a:lnSpc>
                <a:spcPct val="100000"/>
              </a:lnSpc>
              <a:spcBef>
                <a:spcPct val="0"/>
              </a:spcBef>
              <a:spcAft>
                <a:spcPct val="0"/>
              </a:spcAft>
              <a:buClrTx/>
              <a:buSzTx/>
              <a:tabLst/>
            </a:pPr>
            <a:endPar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Identificar agentes de socialización y sus roles en la formación de sujetos sociales.</a:t>
            </a:r>
          </a:p>
          <a:p>
            <a:pPr marL="0" marR="0" lvl="0" indent="0" algn="just" defTabSz="914400" rtl="0" eaLnBrk="0" fontAlgn="base" latinLnBrk="0" hangingPunct="0">
              <a:lnSpc>
                <a:spcPct val="100000"/>
              </a:lnSpc>
              <a:spcBef>
                <a:spcPct val="0"/>
              </a:spcBef>
              <a:spcAft>
                <a:spcPct val="0"/>
              </a:spcAft>
              <a:buClrTx/>
              <a:buSzTx/>
              <a:tabLst/>
            </a:pPr>
            <a:endPar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Analizar la relación entre comunicación, educación y socialización en el contexto cubano.</a:t>
            </a:r>
          </a:p>
          <a:p>
            <a:pPr marL="0" marR="0" lvl="0" indent="0" algn="just" defTabSz="914400" rtl="0" eaLnBrk="0" fontAlgn="base" latinLnBrk="0" hangingPunct="0">
              <a:lnSpc>
                <a:spcPct val="100000"/>
              </a:lnSpc>
              <a:spcBef>
                <a:spcPct val="0"/>
              </a:spcBef>
              <a:spcAft>
                <a:spcPct val="0"/>
              </a:spcAft>
              <a:buClrTx/>
              <a:buSzTx/>
              <a:tabLst/>
            </a:pPr>
            <a:endPar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 altLang="es-E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Reflexionar sobre cómo los medios y las prácticas comunitarias influyen en la construcción de identidades.</a:t>
            </a:r>
          </a:p>
        </p:txBody>
      </p:sp>
    </p:spTree>
    <p:extLst>
      <p:ext uri="{BB962C8B-B14F-4D97-AF65-F5344CB8AC3E}">
        <p14:creationId xmlns:p14="http://schemas.microsoft.com/office/powerpoint/2010/main" val="2980172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 y="0"/>
            <a:ext cx="12443460" cy="6858000"/>
          </a:xfrm>
          <a:prstGeom prst="rect">
            <a:avLst/>
          </a:prstGeom>
        </p:spPr>
      </p:pic>
    </p:spTree>
    <p:extLst>
      <p:ext uri="{BB962C8B-B14F-4D97-AF65-F5344CB8AC3E}">
        <p14:creationId xmlns:p14="http://schemas.microsoft.com/office/powerpoint/2010/main" val="2672343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2417" y="1041927"/>
            <a:ext cx="10947806" cy="4552760"/>
          </a:xfrm>
        </p:spPr>
        <p:txBody>
          <a:bodyPr>
            <a:normAutofit fontScale="90000"/>
          </a:bodyPr>
          <a:lstStyle/>
          <a:p>
            <a:r>
              <a:rPr lang="es-ES" sz="4000" b="1" i="1" dirty="0">
                <a:solidFill>
                  <a:schemeClr val="bg1"/>
                </a:solidFill>
                <a:latin typeface="Arial" panose="020B0604020202020204" pitchFamily="34" charset="0"/>
                <a:cs typeface="Arial" panose="020B0604020202020204" pitchFamily="34" charset="0"/>
              </a:rPr>
              <a:t>Definición de </a:t>
            </a:r>
            <a:r>
              <a:rPr lang="es-ES" sz="4000" b="1" i="1" dirty="0" smtClean="0">
                <a:solidFill>
                  <a:schemeClr val="bg1"/>
                </a:solidFill>
                <a:latin typeface="Arial" panose="020B0604020202020204" pitchFamily="34" charset="0"/>
                <a:cs typeface="Arial" panose="020B0604020202020204" pitchFamily="34" charset="0"/>
              </a:rPr>
              <a:t>socialización</a:t>
            </a:r>
            <a:r>
              <a:rPr lang="es-ES" sz="4000" i="1" dirty="0" smtClean="0">
                <a:solidFill>
                  <a:schemeClr val="bg1"/>
                </a:solidFill>
                <a:latin typeface="Arial" panose="020B0604020202020204" pitchFamily="34" charset="0"/>
                <a:cs typeface="Arial" panose="020B0604020202020204" pitchFamily="34" charset="0"/>
              </a:rPr>
              <a:t/>
            </a:r>
            <a:br>
              <a:rPr lang="es-ES" sz="4000" i="1" dirty="0" smtClean="0">
                <a:solidFill>
                  <a:schemeClr val="bg1"/>
                </a:solidFill>
                <a:latin typeface="Arial" panose="020B0604020202020204" pitchFamily="34" charset="0"/>
                <a:cs typeface="Arial" panose="020B0604020202020204" pitchFamily="34" charset="0"/>
              </a:rPr>
            </a:br>
            <a:r>
              <a:rPr lang="es-ES" sz="4000" i="1" dirty="0">
                <a:solidFill>
                  <a:schemeClr val="bg1"/>
                </a:solidFill>
                <a:latin typeface="Arial" panose="020B0604020202020204" pitchFamily="34" charset="0"/>
                <a:cs typeface="Arial" panose="020B0604020202020204" pitchFamily="34" charset="0"/>
              </a:rPr>
              <a:t/>
            </a:r>
            <a:br>
              <a:rPr lang="es-ES" sz="4000" i="1" dirty="0">
                <a:solidFill>
                  <a:schemeClr val="bg1"/>
                </a:solidFill>
                <a:latin typeface="Arial" panose="020B0604020202020204" pitchFamily="34" charset="0"/>
                <a:cs typeface="Arial" panose="020B0604020202020204" pitchFamily="34" charset="0"/>
              </a:rPr>
            </a:br>
            <a:r>
              <a:rPr lang="es-ES" sz="6000" i="1" dirty="0" smtClean="0">
                <a:solidFill>
                  <a:schemeClr val="bg1"/>
                </a:solidFill>
                <a:latin typeface="Arial" panose="020B0604020202020204" pitchFamily="34" charset="0"/>
                <a:cs typeface="Arial" panose="020B0604020202020204" pitchFamily="34" charset="0"/>
              </a:rPr>
              <a:t>proceso </a:t>
            </a:r>
            <a:r>
              <a:rPr lang="es-ES" sz="6000" i="1" dirty="0">
                <a:solidFill>
                  <a:schemeClr val="bg1"/>
                </a:solidFill>
                <a:latin typeface="Arial" panose="020B0604020202020204" pitchFamily="34" charset="0"/>
                <a:cs typeface="Arial" panose="020B0604020202020204" pitchFamily="34" charset="0"/>
              </a:rPr>
              <a:t>mediante el cual los individuos interiorizan normas, valores y prácticas sociales</a:t>
            </a:r>
            <a:r>
              <a:rPr lang="es-ES" sz="6000" i="1" dirty="0" smtClean="0">
                <a:solidFill>
                  <a:schemeClr val="bg1"/>
                </a:solidFill>
                <a:latin typeface="Arial" panose="020B0604020202020204" pitchFamily="34" charset="0"/>
                <a:cs typeface="Arial" panose="020B0604020202020204" pitchFamily="34" charset="0"/>
              </a:rPr>
              <a:t>.</a:t>
            </a:r>
            <a:r>
              <a:rPr lang="es-ES" sz="6000" b="1" i="1" dirty="0">
                <a:solidFill>
                  <a:schemeClr val="bg1"/>
                </a:solidFill>
                <a:latin typeface="Arial" panose="020B0604020202020204" pitchFamily="34" charset="0"/>
                <a:cs typeface="Arial" panose="020B0604020202020204" pitchFamily="34" charset="0"/>
              </a:rPr>
              <a:t> </a:t>
            </a:r>
            <a:endParaRPr lang="es-ES" sz="6000" i="1" cap="none" dirty="0">
              <a:solidFill>
                <a:srgbClr val="FF0000"/>
              </a:solidFill>
            </a:endParaRPr>
          </a:p>
        </p:txBody>
      </p:sp>
    </p:spTree>
    <p:extLst>
      <p:ext uri="{BB962C8B-B14F-4D97-AF65-F5344CB8AC3E}">
        <p14:creationId xmlns:p14="http://schemas.microsoft.com/office/powerpoint/2010/main" val="2957814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808837" y="3120390"/>
            <a:ext cx="6438284" cy="1507067"/>
          </a:xfrm>
        </p:spPr>
        <p:txBody>
          <a:bodyPr/>
          <a:lstStyle/>
          <a:p>
            <a:pPr algn="ctr"/>
            <a:r>
              <a:rPr lang="es-ES" b="1" dirty="0" smtClean="0">
                <a:solidFill>
                  <a:schemeClr val="bg1"/>
                </a:solidFill>
              </a:rPr>
              <a:t>¿CUÁLES SON LOS AGENTES SOCIALIZADORES?</a:t>
            </a:r>
            <a:endParaRPr lang="es-ES" b="1" dirty="0">
              <a:solidFill>
                <a:schemeClr val="bg1"/>
              </a:solidFill>
            </a:endParaRPr>
          </a:p>
        </p:txBody>
      </p:sp>
      <p:pic>
        <p:nvPicPr>
          <p:cNvPr id="3" name="Picture 8" descr="Pregun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 y="251460"/>
            <a:ext cx="3422650" cy="57378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IMAGENES VARIAS\lapiz.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37537">
            <a:off x="7962099" y="1441962"/>
            <a:ext cx="1927271" cy="110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47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28786" y="564113"/>
            <a:ext cx="10900475" cy="954107"/>
          </a:xfrm>
          <a:prstGeom prst="rect">
            <a:avLst/>
          </a:prstGeom>
        </p:spPr>
        <p:txBody>
          <a:bodyPr wrap="square">
            <a:spAutoFit/>
          </a:bodyPr>
          <a:lstStyle/>
          <a:p>
            <a:pPr algn="just"/>
            <a:r>
              <a:rPr lang="es-ES" sz="2800" b="1" dirty="0">
                <a:solidFill>
                  <a:schemeClr val="bg1"/>
                </a:solidFill>
                <a:latin typeface="Arial" panose="020B0604020202020204" pitchFamily="34" charset="0"/>
                <a:cs typeface="Arial" panose="020B0604020202020204" pitchFamily="34" charset="0"/>
              </a:rPr>
              <a:t>Agentes de socialización</a:t>
            </a:r>
            <a:r>
              <a:rPr lang="es-ES" sz="2800" dirty="0">
                <a:solidFill>
                  <a:schemeClr val="bg1"/>
                </a:solidFill>
                <a:latin typeface="Arial" panose="020B0604020202020204" pitchFamily="34" charset="0"/>
                <a:cs typeface="Arial" panose="020B0604020202020204" pitchFamily="34" charset="0"/>
              </a:rPr>
              <a:t>: familia, escuela, </a:t>
            </a:r>
            <a:r>
              <a:rPr lang="es-ES" sz="2800" dirty="0" smtClean="0">
                <a:solidFill>
                  <a:schemeClr val="bg1"/>
                </a:solidFill>
                <a:latin typeface="Arial" panose="020B0604020202020204" pitchFamily="34" charset="0"/>
                <a:cs typeface="Arial" panose="020B0604020202020204" pitchFamily="34" charset="0"/>
              </a:rPr>
              <a:t>religión, grupo de referencia, </a:t>
            </a:r>
            <a:r>
              <a:rPr lang="es-ES" sz="2800" dirty="0">
                <a:solidFill>
                  <a:schemeClr val="bg1"/>
                </a:solidFill>
                <a:latin typeface="Arial" panose="020B0604020202020204" pitchFamily="34" charset="0"/>
                <a:cs typeface="Arial" panose="020B0604020202020204" pitchFamily="34" charset="0"/>
              </a:rPr>
              <a:t>medios de comunicación, comunidad.</a:t>
            </a:r>
            <a:endParaRPr lang="es-419" sz="2800" dirty="0">
              <a:solidFill>
                <a:schemeClr val="bg1"/>
              </a:solidFill>
              <a:latin typeface="Arial" panose="020B0604020202020204" pitchFamily="34" charset="0"/>
              <a:cs typeface="Arial" panose="020B0604020202020204" pitchFamily="34" charset="0"/>
            </a:endParaRPr>
          </a:p>
        </p:txBody>
      </p:sp>
      <p:sp>
        <p:nvSpPr>
          <p:cNvPr id="4" name="Rectángulo 3"/>
          <p:cNvSpPr/>
          <p:nvPr/>
        </p:nvSpPr>
        <p:spPr>
          <a:xfrm>
            <a:off x="490779" y="2146581"/>
            <a:ext cx="10838482" cy="523220"/>
          </a:xfrm>
          <a:prstGeom prst="rect">
            <a:avLst/>
          </a:prstGeom>
        </p:spPr>
        <p:txBody>
          <a:bodyPr wrap="square">
            <a:spAutoFit/>
          </a:bodyPr>
          <a:lstStyle/>
          <a:p>
            <a:r>
              <a:rPr lang="es-ES" sz="2800" b="1" dirty="0">
                <a:solidFill>
                  <a:schemeClr val="bg1"/>
                </a:solidFill>
                <a:latin typeface="Arial" panose="020B0604020202020204" pitchFamily="34" charset="0"/>
                <a:cs typeface="Arial" panose="020B0604020202020204" pitchFamily="34" charset="0"/>
              </a:rPr>
              <a:t>Dimensiones de la socialización</a:t>
            </a:r>
            <a:r>
              <a:rPr lang="es-ES" sz="2800" dirty="0">
                <a:solidFill>
                  <a:schemeClr val="bg1"/>
                </a:solidFill>
                <a:latin typeface="Arial" panose="020B0604020202020204" pitchFamily="34" charset="0"/>
                <a:cs typeface="Arial" panose="020B0604020202020204" pitchFamily="34" charset="0"/>
              </a:rPr>
              <a:t>: primaria, secundaria y terciaria</a:t>
            </a:r>
            <a:endParaRPr lang="es-419" sz="2800" dirty="0">
              <a:solidFill>
                <a:schemeClr val="bg1"/>
              </a:solidFill>
              <a:latin typeface="Arial" panose="020B0604020202020204" pitchFamily="34" charset="0"/>
              <a:cs typeface="Arial" panose="020B0604020202020204" pitchFamily="34" charset="0"/>
            </a:endParaRPr>
          </a:p>
        </p:txBody>
      </p:sp>
      <p:sp>
        <p:nvSpPr>
          <p:cNvPr id="5" name="Rectángulo 4"/>
          <p:cNvSpPr/>
          <p:nvPr/>
        </p:nvSpPr>
        <p:spPr>
          <a:xfrm>
            <a:off x="490779" y="3298162"/>
            <a:ext cx="10838482" cy="954107"/>
          </a:xfrm>
          <a:prstGeom prst="rect">
            <a:avLst/>
          </a:prstGeom>
        </p:spPr>
        <p:txBody>
          <a:bodyPr wrap="square">
            <a:spAutoFit/>
          </a:bodyPr>
          <a:lstStyle/>
          <a:p>
            <a:pPr algn="just"/>
            <a:r>
              <a:rPr lang="es-ES" sz="2800" b="1" dirty="0">
                <a:solidFill>
                  <a:schemeClr val="bg1"/>
                </a:solidFill>
                <a:latin typeface="Arial" panose="020B0604020202020204" pitchFamily="34" charset="0"/>
                <a:cs typeface="Arial" panose="020B0604020202020204" pitchFamily="34" charset="0"/>
              </a:rPr>
              <a:t>Educomunicación y socialización</a:t>
            </a:r>
            <a:r>
              <a:rPr lang="es-ES" sz="2800" dirty="0">
                <a:solidFill>
                  <a:schemeClr val="bg1"/>
                </a:solidFill>
                <a:latin typeface="Arial" panose="020B0604020202020204" pitchFamily="34" charset="0"/>
                <a:cs typeface="Arial" panose="020B0604020202020204" pitchFamily="34" charset="0"/>
              </a:rPr>
              <a:t>: cómo la comunicación educativa potencia la formación crítica de los sujetos.</a:t>
            </a:r>
            <a:endParaRPr lang="es-419" sz="2800" dirty="0">
              <a:solidFill>
                <a:schemeClr val="bg1"/>
              </a:solidFill>
              <a:latin typeface="Arial" panose="020B0604020202020204" pitchFamily="34" charset="0"/>
              <a:cs typeface="Arial" panose="020B0604020202020204" pitchFamily="34" charset="0"/>
            </a:endParaRPr>
          </a:p>
        </p:txBody>
      </p:sp>
      <p:sp>
        <p:nvSpPr>
          <p:cNvPr id="6" name="Rectángulo 5"/>
          <p:cNvSpPr/>
          <p:nvPr/>
        </p:nvSpPr>
        <p:spPr>
          <a:xfrm>
            <a:off x="490779" y="4880630"/>
            <a:ext cx="10838482" cy="1384995"/>
          </a:xfrm>
          <a:prstGeom prst="rect">
            <a:avLst/>
          </a:prstGeom>
        </p:spPr>
        <p:txBody>
          <a:bodyPr wrap="square">
            <a:spAutoFit/>
          </a:bodyPr>
          <a:lstStyle/>
          <a:p>
            <a:r>
              <a:rPr lang="es-ES" sz="2800" b="1" dirty="0">
                <a:solidFill>
                  <a:schemeClr val="bg1"/>
                </a:solidFill>
                <a:latin typeface="Arial" panose="020B0604020202020204" pitchFamily="34" charset="0"/>
                <a:cs typeface="Arial" panose="020B0604020202020204" pitchFamily="34" charset="0"/>
              </a:rPr>
              <a:t>Ejemplos aplicados</a:t>
            </a:r>
            <a:r>
              <a:rPr lang="es-ES" sz="2800" dirty="0">
                <a:solidFill>
                  <a:schemeClr val="bg1"/>
                </a:solidFill>
                <a:latin typeface="Arial" panose="020B0604020202020204" pitchFamily="34" charset="0"/>
                <a:cs typeface="Arial" panose="020B0604020202020204" pitchFamily="34" charset="0"/>
              </a:rPr>
              <a:t>: campañas comunitarias en Cuba, rol de la escuela en la formación ciudadana, influencia de redes sociales en jóvenes.</a:t>
            </a:r>
            <a:endParaRPr lang="es-419"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1785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5428" y="718458"/>
            <a:ext cx="11146971" cy="5900057"/>
          </a:xfrm>
        </p:spPr>
        <p:txBody>
          <a:bodyPr>
            <a:normAutofit/>
          </a:bodyPr>
          <a:lstStyle/>
          <a:p>
            <a:pPr algn="just">
              <a:lnSpc>
                <a:spcPct val="150000"/>
              </a:lnSpc>
            </a:pPr>
            <a:r>
              <a:rPr lang="es-ES" sz="2700" b="1" i="1" dirty="0">
                <a:solidFill>
                  <a:schemeClr val="bg1"/>
                </a:solidFill>
              </a:rPr>
              <a:t>“Ni los padres constituyen ya el patrón eje de las conductas,  ni la escuela es el único lugar legitimador del saber, ni el libro es el centro que articula la cultura. Nos encontramos ante nuevos modos de estar juntos y ante nuevos dispositivos de percepción, que se reflejan en renovadas formas de sentir y de expresar la </a:t>
            </a:r>
            <a:r>
              <a:rPr lang="es-ES" sz="2700" b="1" i="1" dirty="0" smtClean="0">
                <a:solidFill>
                  <a:schemeClr val="bg1"/>
                </a:solidFill>
              </a:rPr>
              <a:t>identidad.</a:t>
            </a:r>
            <a:br>
              <a:rPr lang="es-ES" sz="2700" b="1" i="1" dirty="0" smtClean="0">
                <a:solidFill>
                  <a:schemeClr val="bg1"/>
                </a:solidFill>
              </a:rPr>
            </a:br>
            <a:r>
              <a:rPr lang="es-ES" sz="2700" b="1" i="1" dirty="0">
                <a:solidFill>
                  <a:schemeClr val="bg1"/>
                </a:solidFill>
              </a:rPr>
              <a:t> </a:t>
            </a:r>
            <a:r>
              <a:rPr lang="es-ES" sz="2700" b="1" i="1" dirty="0" smtClean="0">
                <a:solidFill>
                  <a:schemeClr val="bg1"/>
                </a:solidFill>
              </a:rPr>
              <a:t>                                                                                    </a:t>
            </a:r>
            <a:br>
              <a:rPr lang="es-ES" sz="2700" b="1" i="1" dirty="0" smtClean="0">
                <a:solidFill>
                  <a:schemeClr val="bg1"/>
                </a:solidFill>
              </a:rPr>
            </a:br>
            <a:r>
              <a:rPr lang="es-ES" sz="2700" b="1" i="1" dirty="0">
                <a:solidFill>
                  <a:schemeClr val="bg1"/>
                </a:solidFill>
              </a:rPr>
              <a:t> </a:t>
            </a:r>
            <a:r>
              <a:rPr lang="es-ES" sz="2700" b="1" i="1" dirty="0" smtClean="0">
                <a:solidFill>
                  <a:schemeClr val="bg1"/>
                </a:solidFill>
              </a:rPr>
              <a:t>                                                                                     </a:t>
            </a:r>
            <a:r>
              <a:rPr lang="es-ES" sz="2000" dirty="0" smtClean="0">
                <a:solidFill>
                  <a:schemeClr val="bg1"/>
                </a:solidFill>
                <a:latin typeface="Arial" panose="020B0604020202020204" pitchFamily="34" charset="0"/>
                <a:cs typeface="Arial" panose="020B0604020202020204" pitchFamily="34" charset="0"/>
              </a:rPr>
              <a:t>J</a:t>
            </a:r>
            <a:r>
              <a:rPr lang="es-ES" sz="2000" cap="none" dirty="0" smtClean="0">
                <a:solidFill>
                  <a:schemeClr val="bg1"/>
                </a:solidFill>
                <a:latin typeface="Arial" panose="020B0604020202020204" pitchFamily="34" charset="0"/>
                <a:cs typeface="Arial" panose="020B0604020202020204" pitchFamily="34" charset="0"/>
              </a:rPr>
              <a:t>esús</a:t>
            </a:r>
            <a:r>
              <a:rPr lang="es-ES" sz="2000" dirty="0" smtClean="0">
                <a:solidFill>
                  <a:schemeClr val="bg1"/>
                </a:solidFill>
                <a:latin typeface="Arial" panose="020B0604020202020204" pitchFamily="34" charset="0"/>
                <a:cs typeface="Arial" panose="020B0604020202020204" pitchFamily="34" charset="0"/>
              </a:rPr>
              <a:t> M</a:t>
            </a:r>
            <a:r>
              <a:rPr lang="es-ES" sz="2000" cap="none" dirty="0" smtClean="0">
                <a:solidFill>
                  <a:schemeClr val="bg1"/>
                </a:solidFill>
                <a:latin typeface="Arial" panose="020B0604020202020204" pitchFamily="34" charset="0"/>
                <a:cs typeface="Arial" panose="020B0604020202020204" pitchFamily="34" charset="0"/>
              </a:rPr>
              <a:t>artín</a:t>
            </a:r>
            <a:r>
              <a:rPr lang="es-ES" sz="2000" dirty="0" smtClean="0">
                <a:solidFill>
                  <a:schemeClr val="bg1"/>
                </a:solidFill>
                <a:latin typeface="Arial" panose="020B0604020202020204" pitchFamily="34" charset="0"/>
                <a:cs typeface="Arial" panose="020B0604020202020204" pitchFamily="34" charset="0"/>
              </a:rPr>
              <a:t> </a:t>
            </a:r>
            <a:r>
              <a:rPr lang="es-ES" sz="2000" cap="none" dirty="0" smtClean="0">
                <a:solidFill>
                  <a:schemeClr val="bg1"/>
                </a:solidFill>
                <a:latin typeface="Arial" panose="020B0604020202020204" pitchFamily="34" charset="0"/>
                <a:cs typeface="Arial" panose="020B0604020202020204" pitchFamily="34" charset="0"/>
              </a:rPr>
              <a:t>Barbero</a:t>
            </a:r>
            <a:endParaRPr lang="es-E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2328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4178" y="358962"/>
            <a:ext cx="8534400" cy="892629"/>
          </a:xfrm>
          <a:solidFill>
            <a:schemeClr val="tx1"/>
          </a:solidFill>
          <a:ln w="38100">
            <a:solidFill>
              <a:schemeClr val="tx1"/>
            </a:solidFill>
          </a:ln>
        </p:spPr>
        <p:txBody>
          <a:bodyPr>
            <a:normAutofit/>
          </a:bodyPr>
          <a:lstStyle/>
          <a:p>
            <a:pPr algn="just"/>
            <a:r>
              <a:rPr lang="es-ES" sz="2400" b="1" dirty="0" smtClean="0">
                <a:solidFill>
                  <a:schemeClr val="bg1"/>
                </a:solidFill>
                <a:latin typeface="Arial" panose="020B0604020202020204" pitchFamily="34" charset="0"/>
                <a:cs typeface="Arial" panose="020B0604020202020204" pitchFamily="34" charset="0"/>
              </a:rPr>
              <a:t>diferencias </a:t>
            </a:r>
            <a:r>
              <a:rPr lang="es-ES" sz="2400" b="1" dirty="0">
                <a:solidFill>
                  <a:schemeClr val="bg1"/>
                </a:solidFill>
                <a:latin typeface="Arial" panose="020B0604020202020204" pitchFamily="34" charset="0"/>
                <a:cs typeface="Arial" panose="020B0604020202020204" pitchFamily="34" charset="0"/>
              </a:rPr>
              <a:t>entre la socialización en la familia y en los medios digitales?</a:t>
            </a:r>
            <a:endParaRPr lang="es-419" sz="2400" b="1" dirty="0">
              <a:solidFill>
                <a:schemeClr val="bg1"/>
              </a:solidFill>
              <a:latin typeface="Arial" panose="020B0604020202020204" pitchFamily="34" charset="0"/>
              <a:cs typeface="Arial" panose="020B0604020202020204" pitchFamily="34" charset="0"/>
            </a:endParaRPr>
          </a:p>
        </p:txBody>
      </p:sp>
      <p:sp>
        <p:nvSpPr>
          <p:cNvPr id="3" name="Rectángulo 2"/>
          <p:cNvSpPr/>
          <p:nvPr/>
        </p:nvSpPr>
        <p:spPr>
          <a:xfrm>
            <a:off x="267971" y="1770946"/>
            <a:ext cx="4732150" cy="4708981"/>
          </a:xfrm>
          <a:prstGeom prst="rect">
            <a:avLst/>
          </a:prstGeom>
          <a:solidFill>
            <a:schemeClr val="tx1"/>
          </a:solidFill>
        </p:spPr>
        <p:txBody>
          <a:bodyPr wrap="square">
            <a:spAutoFit/>
          </a:bodyPr>
          <a:lstStyle/>
          <a:p>
            <a:pPr algn="just"/>
            <a:r>
              <a:rPr lang="es-ES" sz="2000" b="1" dirty="0" smtClean="0">
                <a:solidFill>
                  <a:schemeClr val="bg1"/>
                </a:solidFill>
                <a:latin typeface="Arial" panose="020B0604020202020204" pitchFamily="34" charset="0"/>
                <a:cs typeface="Arial" panose="020B0604020202020204" pitchFamily="34" charset="0"/>
              </a:rPr>
              <a:t>Socialización </a:t>
            </a:r>
            <a:r>
              <a:rPr lang="es-ES" sz="2000" b="1" dirty="0">
                <a:solidFill>
                  <a:schemeClr val="bg1"/>
                </a:solidFill>
                <a:latin typeface="Arial" panose="020B0604020202020204" pitchFamily="34" charset="0"/>
                <a:cs typeface="Arial" panose="020B0604020202020204" pitchFamily="34" charset="0"/>
              </a:rPr>
              <a:t>en la </a:t>
            </a:r>
            <a:r>
              <a:rPr lang="es-ES" sz="2000" b="1" dirty="0" smtClean="0">
                <a:solidFill>
                  <a:schemeClr val="bg1"/>
                </a:solidFill>
                <a:latin typeface="Arial" panose="020B0604020202020204" pitchFamily="34" charset="0"/>
                <a:cs typeface="Arial" panose="020B0604020202020204" pitchFamily="34" charset="0"/>
              </a:rPr>
              <a:t>familia</a:t>
            </a:r>
          </a:p>
          <a:p>
            <a:pPr algn="just"/>
            <a:endParaRPr lang="es-ES" sz="2000" b="1" dirty="0">
              <a:solidFill>
                <a:schemeClr val="bg1"/>
              </a:solidFill>
              <a:latin typeface="Arial" panose="020B0604020202020204" pitchFamily="34" charset="0"/>
              <a:cs typeface="Arial" panose="020B0604020202020204" pitchFamily="34" charset="0"/>
            </a:endParaRPr>
          </a:p>
          <a:p>
            <a:pPr algn="just">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Carácter primario y afectivo</a:t>
            </a:r>
            <a:r>
              <a:rPr lang="es-ES" sz="2000" dirty="0">
                <a:solidFill>
                  <a:schemeClr val="bg1"/>
                </a:solidFill>
                <a:latin typeface="Arial" panose="020B0604020202020204" pitchFamily="34" charset="0"/>
                <a:cs typeface="Arial" panose="020B0604020202020204" pitchFamily="34" charset="0"/>
              </a:rPr>
              <a:t>: </a:t>
            </a:r>
            <a:r>
              <a:rPr lang="es-ES" sz="2000" dirty="0" smtClean="0">
                <a:solidFill>
                  <a:schemeClr val="bg1"/>
                </a:solidFill>
                <a:latin typeface="Arial" panose="020B0604020202020204" pitchFamily="34" charset="0"/>
                <a:cs typeface="Arial" panose="020B0604020202020204" pitchFamily="34" charset="0"/>
              </a:rPr>
              <a:t>La </a:t>
            </a:r>
            <a:r>
              <a:rPr lang="es-ES" sz="2000" dirty="0">
                <a:solidFill>
                  <a:schemeClr val="bg1"/>
                </a:solidFill>
                <a:latin typeface="Arial" panose="020B0604020202020204" pitchFamily="34" charset="0"/>
                <a:cs typeface="Arial" panose="020B0604020202020204" pitchFamily="34" charset="0"/>
              </a:rPr>
              <a:t>familia transmite normas, valores y hábitos desde la infancia, en un entorno de cercanía emocional.</a:t>
            </a:r>
          </a:p>
          <a:p>
            <a:pPr algn="just">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Aprendizaje cotidiano</a:t>
            </a:r>
            <a:r>
              <a:rPr lang="es-ES" sz="2000" dirty="0">
                <a:solidFill>
                  <a:schemeClr val="bg1"/>
                </a:solidFill>
                <a:latin typeface="Arial" panose="020B0604020202020204" pitchFamily="34" charset="0"/>
                <a:cs typeface="Arial" panose="020B0604020202020204" pitchFamily="34" charset="0"/>
              </a:rPr>
              <a:t>: Se da en la convivencia diaria: lenguaje, roles de género, costumbres culturales.</a:t>
            </a:r>
          </a:p>
          <a:p>
            <a:pPr algn="just">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Control directo</a:t>
            </a:r>
            <a:r>
              <a:rPr lang="es-ES" sz="2000" dirty="0">
                <a:solidFill>
                  <a:schemeClr val="bg1"/>
                </a:solidFill>
                <a:latin typeface="Arial" panose="020B0604020202020204" pitchFamily="34" charset="0"/>
                <a:cs typeface="Arial" panose="020B0604020202020204" pitchFamily="34" charset="0"/>
              </a:rPr>
              <a:t>: Los padres o tutores ejercen supervisión y corrección inmediata.</a:t>
            </a:r>
          </a:p>
          <a:p>
            <a:pPr algn="just">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Identidad inicial</a:t>
            </a:r>
            <a:r>
              <a:rPr lang="es-ES" sz="2000" dirty="0">
                <a:solidFill>
                  <a:schemeClr val="bg1"/>
                </a:solidFill>
                <a:latin typeface="Arial" panose="020B0604020202020204" pitchFamily="34" charset="0"/>
                <a:cs typeface="Arial" panose="020B0604020202020204" pitchFamily="34" charset="0"/>
              </a:rPr>
              <a:t>: La familia es la primera referencia de pertenencia y seguridad.</a:t>
            </a:r>
          </a:p>
        </p:txBody>
      </p:sp>
      <p:sp>
        <p:nvSpPr>
          <p:cNvPr id="4" name="Rectángulo 3"/>
          <p:cNvSpPr/>
          <p:nvPr/>
        </p:nvSpPr>
        <p:spPr>
          <a:xfrm>
            <a:off x="5769429" y="1770945"/>
            <a:ext cx="6158731" cy="4708981"/>
          </a:xfrm>
          <a:prstGeom prst="rect">
            <a:avLst/>
          </a:prstGeom>
          <a:solidFill>
            <a:schemeClr val="tx1"/>
          </a:solidFill>
        </p:spPr>
        <p:txBody>
          <a:bodyPr wrap="square">
            <a:spAutoFit/>
          </a:bodyPr>
          <a:lstStyle/>
          <a:p>
            <a:r>
              <a:rPr lang="es-ES" sz="2000" b="1" dirty="0">
                <a:solidFill>
                  <a:schemeClr val="bg1"/>
                </a:solidFill>
                <a:latin typeface="Arial" panose="020B0604020202020204" pitchFamily="34" charset="0"/>
                <a:cs typeface="Arial" panose="020B0604020202020204" pitchFamily="34" charset="0"/>
              </a:rPr>
              <a:t>Socialización en los medios </a:t>
            </a:r>
            <a:r>
              <a:rPr lang="es-ES" sz="2000" b="1" dirty="0" smtClean="0">
                <a:solidFill>
                  <a:schemeClr val="bg1"/>
                </a:solidFill>
                <a:latin typeface="Arial" panose="020B0604020202020204" pitchFamily="34" charset="0"/>
                <a:cs typeface="Arial" panose="020B0604020202020204" pitchFamily="34" charset="0"/>
              </a:rPr>
              <a:t>digitales</a:t>
            </a:r>
          </a:p>
          <a:p>
            <a:endParaRPr lang="es-ES" sz="2000" b="1" dirty="0">
              <a:solidFill>
                <a:schemeClr val="bg1"/>
              </a:solidFill>
              <a:latin typeface="Arial" panose="020B0604020202020204" pitchFamily="34" charset="0"/>
              <a:cs typeface="Arial" panose="020B0604020202020204" pitchFamily="34" charset="0"/>
            </a:endParaRPr>
          </a:p>
          <a:p>
            <a:pPr>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Carácter masivo y reticular</a:t>
            </a:r>
            <a:r>
              <a:rPr lang="es-ES" sz="2000" dirty="0">
                <a:solidFill>
                  <a:schemeClr val="bg1"/>
                </a:solidFill>
                <a:latin typeface="Arial" panose="020B0604020202020204" pitchFamily="34" charset="0"/>
                <a:cs typeface="Arial" panose="020B0604020202020204" pitchFamily="34" charset="0"/>
              </a:rPr>
              <a:t>: La comunicación se produce de muchos a muchos, sin jerarquía clara.</a:t>
            </a:r>
          </a:p>
          <a:p>
            <a:pPr>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Diversidad de influencias</a:t>
            </a:r>
            <a:r>
              <a:rPr lang="es-ES" sz="2000" dirty="0">
                <a:solidFill>
                  <a:schemeClr val="bg1"/>
                </a:solidFill>
                <a:latin typeface="Arial" panose="020B0604020202020204" pitchFamily="34" charset="0"/>
                <a:cs typeface="Arial" panose="020B0604020202020204" pitchFamily="34" charset="0"/>
              </a:rPr>
              <a:t>: Los sujetos reciben mensajes de múltiples fuentes (redes sociales, influencers, comunidades virtuales).</a:t>
            </a:r>
          </a:p>
          <a:p>
            <a:pPr>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Aprendizaje fragmentado</a:t>
            </a:r>
            <a:r>
              <a:rPr lang="es-ES" sz="2000" dirty="0">
                <a:solidFill>
                  <a:schemeClr val="bg1"/>
                </a:solidFill>
                <a:latin typeface="Arial" panose="020B0604020202020204" pitchFamily="34" charset="0"/>
                <a:cs typeface="Arial" panose="020B0604020202020204" pitchFamily="34" charset="0"/>
              </a:rPr>
              <a:t>: La información llega en formatos breves, hipertextuales y multimediales.</a:t>
            </a:r>
          </a:p>
          <a:p>
            <a:pPr>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Autonomía y riesgo</a:t>
            </a:r>
            <a:r>
              <a:rPr lang="es-ES" sz="2000" dirty="0">
                <a:solidFill>
                  <a:schemeClr val="bg1"/>
                </a:solidFill>
                <a:latin typeface="Arial" panose="020B0604020202020204" pitchFamily="34" charset="0"/>
                <a:cs typeface="Arial" panose="020B0604020202020204" pitchFamily="34" charset="0"/>
              </a:rPr>
              <a:t>: El usuario selecciona contenidos, pero también se expone a desinformación, estereotipos y discursos de odio.</a:t>
            </a:r>
          </a:p>
          <a:p>
            <a:pPr>
              <a:buFont typeface="Arial" panose="020B0604020202020204" pitchFamily="34" charset="0"/>
              <a:buChar char="•"/>
            </a:pPr>
            <a:r>
              <a:rPr lang="es-ES" sz="2000" b="1" dirty="0">
                <a:solidFill>
                  <a:schemeClr val="bg1"/>
                </a:solidFill>
                <a:latin typeface="Arial" panose="020B0604020202020204" pitchFamily="34" charset="0"/>
                <a:cs typeface="Arial" panose="020B0604020202020204" pitchFamily="34" charset="0"/>
              </a:rPr>
              <a:t>Identidad múltiple</a:t>
            </a:r>
            <a:r>
              <a:rPr lang="es-ES" sz="2000" dirty="0">
                <a:solidFill>
                  <a:schemeClr val="bg1"/>
                </a:solidFill>
                <a:latin typeface="Arial" panose="020B0604020202020204" pitchFamily="34" charset="0"/>
                <a:cs typeface="Arial" panose="020B0604020202020204" pitchFamily="34" charset="0"/>
              </a:rPr>
              <a:t>: Se construyen perfiles digitales que pueden diferir de la identidad familiar o comunitaria.</a:t>
            </a:r>
          </a:p>
        </p:txBody>
      </p:sp>
    </p:spTree>
    <p:extLst>
      <p:ext uri="{BB962C8B-B14F-4D97-AF65-F5344CB8AC3E}">
        <p14:creationId xmlns:p14="http://schemas.microsoft.com/office/powerpoint/2010/main" val="426733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817067042"/>
              </p:ext>
            </p:extLst>
          </p:nvPr>
        </p:nvGraphicFramePr>
        <p:xfrm>
          <a:off x="433954" y="371957"/>
          <a:ext cx="11251768" cy="6133668"/>
        </p:xfrm>
        <a:graphic>
          <a:graphicData uri="http://schemas.openxmlformats.org/drawingml/2006/table">
            <a:tbl>
              <a:tblPr/>
              <a:tblGrid>
                <a:gridCol w="2702416"/>
                <a:gridCol w="4145700"/>
                <a:gridCol w="4403652"/>
              </a:tblGrid>
              <a:tr h="558640">
                <a:tc>
                  <a:txBody>
                    <a:bodyPr/>
                    <a:lstStyle/>
                    <a:p>
                      <a:pPr algn="ctr"/>
                      <a:r>
                        <a:rPr lang="es-ES" sz="2800" b="1" dirty="0">
                          <a:solidFill>
                            <a:schemeClr val="bg1"/>
                          </a:solidFill>
                          <a:latin typeface="Arial" panose="020B0604020202020204" pitchFamily="34" charset="0"/>
                          <a:cs typeface="Arial" panose="020B0604020202020204" pitchFamily="34" charset="0"/>
                        </a:rPr>
                        <a:t>Aspecto</a:t>
                      </a:r>
                    </a:p>
                  </a:txBody>
                  <a:tcPr marL="86065" marR="86065" marT="43033" marB="43033" anchor="ctr">
                    <a:lnL>
                      <a:noFill/>
                    </a:lnL>
                    <a:lnR>
                      <a:noFill/>
                    </a:lnR>
                    <a:lnT>
                      <a:noFill/>
                    </a:lnT>
                    <a:lnB>
                      <a:noFill/>
                    </a:lnB>
                    <a:solidFill>
                      <a:schemeClr val="accent6">
                        <a:lumMod val="60000"/>
                        <a:lumOff val="40000"/>
                      </a:schemeClr>
                    </a:solidFill>
                  </a:tcPr>
                </a:tc>
                <a:tc>
                  <a:txBody>
                    <a:bodyPr/>
                    <a:lstStyle/>
                    <a:p>
                      <a:pPr algn="ctr"/>
                      <a:r>
                        <a:rPr lang="es-ES" sz="2800" b="1" dirty="0">
                          <a:solidFill>
                            <a:schemeClr val="bg1"/>
                          </a:solidFill>
                          <a:latin typeface="Arial" panose="020B0604020202020204" pitchFamily="34" charset="0"/>
                          <a:cs typeface="Arial" panose="020B0604020202020204" pitchFamily="34" charset="0"/>
                        </a:rPr>
                        <a:t>Familia</a:t>
                      </a:r>
                    </a:p>
                  </a:txBody>
                  <a:tcPr marL="86065" marR="86065" marT="43033" marB="43033" anchor="ctr">
                    <a:lnL>
                      <a:noFill/>
                    </a:lnL>
                    <a:lnR>
                      <a:noFill/>
                    </a:lnR>
                    <a:lnT>
                      <a:noFill/>
                    </a:lnT>
                    <a:lnB>
                      <a:noFill/>
                    </a:lnB>
                    <a:solidFill>
                      <a:schemeClr val="accent6">
                        <a:lumMod val="60000"/>
                        <a:lumOff val="40000"/>
                      </a:schemeClr>
                    </a:solidFill>
                  </a:tcPr>
                </a:tc>
                <a:tc>
                  <a:txBody>
                    <a:bodyPr/>
                    <a:lstStyle/>
                    <a:p>
                      <a:pPr algn="ctr"/>
                      <a:r>
                        <a:rPr lang="es-ES" sz="2800" b="1" dirty="0">
                          <a:solidFill>
                            <a:schemeClr val="bg1"/>
                          </a:solidFill>
                          <a:latin typeface="Arial" panose="020B0604020202020204" pitchFamily="34" charset="0"/>
                          <a:cs typeface="Arial" panose="020B0604020202020204" pitchFamily="34" charset="0"/>
                        </a:rPr>
                        <a:t>Medios digitales</a:t>
                      </a:r>
                    </a:p>
                  </a:txBody>
                  <a:tcPr marL="86065" marR="86065" marT="43033" marB="43033" anchor="ctr">
                    <a:lnL>
                      <a:noFill/>
                    </a:lnL>
                    <a:lnR>
                      <a:noFill/>
                    </a:lnR>
                    <a:lnT>
                      <a:noFill/>
                    </a:lnT>
                    <a:lnB>
                      <a:noFill/>
                    </a:lnB>
                    <a:solidFill>
                      <a:schemeClr val="accent6">
                        <a:lumMod val="60000"/>
                        <a:lumOff val="40000"/>
                      </a:schemeClr>
                    </a:solidFill>
                  </a:tcPr>
                </a:tc>
              </a:tr>
              <a:tr h="1022154">
                <a:tc>
                  <a:txBody>
                    <a:bodyPr/>
                    <a:lstStyle/>
                    <a:p>
                      <a:r>
                        <a:rPr lang="es-ES" sz="2800" b="1" dirty="0">
                          <a:solidFill>
                            <a:schemeClr val="bg1"/>
                          </a:solidFill>
                          <a:latin typeface="Arial" panose="020B0604020202020204" pitchFamily="34" charset="0"/>
                          <a:cs typeface="Arial" panose="020B0604020202020204" pitchFamily="34" charset="0"/>
                        </a:rPr>
                        <a:t>Tipo de vínculo</a:t>
                      </a:r>
                      <a:endParaRPr lang="es-ES" sz="2800" dirty="0">
                        <a:solidFill>
                          <a:schemeClr val="bg1"/>
                        </a:solidFill>
                        <a:latin typeface="Arial" panose="020B0604020202020204" pitchFamily="34" charset="0"/>
                        <a:cs typeface="Arial" panose="020B0604020202020204" pitchFamily="34" charset="0"/>
                      </a:endParaRP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Afectivo, directo, presencial</a:t>
                      </a: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Virtual, múltiple, global</a:t>
                      </a:r>
                    </a:p>
                  </a:txBody>
                  <a:tcPr marL="86065" marR="86065" marT="43033" marB="43033" anchor="ctr">
                    <a:lnL>
                      <a:noFill/>
                    </a:lnL>
                    <a:lnR>
                      <a:noFill/>
                    </a:lnR>
                    <a:lnT>
                      <a:noFill/>
                    </a:lnT>
                    <a:lnB>
                      <a:noFill/>
                    </a:lnB>
                    <a:solidFill>
                      <a:schemeClr val="accent5">
                        <a:lumMod val="40000"/>
                        <a:lumOff val="60000"/>
                      </a:schemeClr>
                    </a:solidFill>
                  </a:tcPr>
                </a:tc>
              </a:tr>
              <a:tr h="1022154">
                <a:tc>
                  <a:txBody>
                    <a:bodyPr/>
                    <a:lstStyle/>
                    <a:p>
                      <a:r>
                        <a:rPr lang="es-ES" sz="2800" b="1" dirty="0">
                          <a:solidFill>
                            <a:schemeClr val="bg1"/>
                          </a:solidFill>
                          <a:latin typeface="Arial" panose="020B0604020202020204" pitchFamily="34" charset="0"/>
                          <a:cs typeface="Arial" panose="020B0604020202020204" pitchFamily="34" charset="0"/>
                        </a:rPr>
                        <a:t>Control</a:t>
                      </a:r>
                      <a:endParaRPr lang="es-ES" sz="2800" dirty="0">
                        <a:solidFill>
                          <a:schemeClr val="bg1"/>
                        </a:solidFill>
                        <a:latin typeface="Arial" panose="020B0604020202020204" pitchFamily="34" charset="0"/>
                        <a:cs typeface="Arial" panose="020B0604020202020204" pitchFamily="34" charset="0"/>
                      </a:endParaRPr>
                    </a:p>
                  </a:txBody>
                  <a:tcPr marL="86065" marR="86065" marT="43033" marB="43033" anchor="ctr">
                    <a:lnL>
                      <a:noFill/>
                    </a:lnL>
                    <a:lnR>
                      <a:noFill/>
                    </a:lnR>
                    <a:lnT>
                      <a:noFill/>
                    </a:lnT>
                    <a:lnB>
                      <a:noFill/>
                    </a:lnB>
                    <a:solidFill>
                      <a:schemeClr val="accent5">
                        <a:lumMod val="60000"/>
                        <a:lumOff val="4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Supervisión inmediata</a:t>
                      </a:r>
                    </a:p>
                  </a:txBody>
                  <a:tcPr marL="86065" marR="86065" marT="43033" marB="43033" anchor="ctr">
                    <a:lnL>
                      <a:noFill/>
                    </a:lnL>
                    <a:lnR>
                      <a:noFill/>
                    </a:lnR>
                    <a:lnT>
                      <a:noFill/>
                    </a:lnT>
                    <a:lnB>
                      <a:noFill/>
                    </a:lnB>
                    <a:solidFill>
                      <a:schemeClr val="accent5">
                        <a:lumMod val="60000"/>
                        <a:lumOff val="4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Autonomía relativa, algoritmos</a:t>
                      </a:r>
                    </a:p>
                  </a:txBody>
                  <a:tcPr marL="86065" marR="86065" marT="43033" marB="43033" anchor="ctr">
                    <a:lnL>
                      <a:noFill/>
                    </a:lnL>
                    <a:lnR>
                      <a:noFill/>
                    </a:lnR>
                    <a:lnT>
                      <a:noFill/>
                    </a:lnT>
                    <a:lnB>
                      <a:noFill/>
                    </a:lnB>
                    <a:solidFill>
                      <a:schemeClr val="accent5">
                        <a:lumMod val="60000"/>
                        <a:lumOff val="40000"/>
                      </a:schemeClr>
                    </a:solidFill>
                  </a:tcPr>
                </a:tc>
              </a:tr>
              <a:tr h="1022154">
                <a:tc>
                  <a:txBody>
                    <a:bodyPr/>
                    <a:lstStyle/>
                    <a:p>
                      <a:r>
                        <a:rPr lang="es-ES" sz="2800" b="1">
                          <a:solidFill>
                            <a:schemeClr val="bg1"/>
                          </a:solidFill>
                          <a:latin typeface="Arial" panose="020B0604020202020204" pitchFamily="34" charset="0"/>
                          <a:cs typeface="Arial" panose="020B0604020202020204" pitchFamily="34" charset="0"/>
                        </a:rPr>
                        <a:t>Valores transmitidos</a:t>
                      </a:r>
                      <a:endParaRPr lang="es-ES" sz="2800">
                        <a:solidFill>
                          <a:schemeClr val="bg1"/>
                        </a:solidFill>
                        <a:latin typeface="Arial" panose="020B0604020202020204" pitchFamily="34" charset="0"/>
                        <a:cs typeface="Arial" panose="020B0604020202020204" pitchFamily="34" charset="0"/>
                      </a:endParaRP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a:solidFill>
                            <a:schemeClr val="bg1"/>
                          </a:solidFill>
                          <a:latin typeface="Arial" panose="020B0604020202020204" pitchFamily="34" charset="0"/>
                          <a:cs typeface="Arial" panose="020B0604020202020204" pitchFamily="34" charset="0"/>
                        </a:rPr>
                        <a:t>Tradición, cultura, normas</a:t>
                      </a: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Tendencias, modas, discursos</a:t>
                      </a:r>
                    </a:p>
                  </a:txBody>
                  <a:tcPr marL="86065" marR="86065" marT="43033" marB="43033" anchor="ctr">
                    <a:lnL>
                      <a:noFill/>
                    </a:lnL>
                    <a:lnR>
                      <a:noFill/>
                    </a:lnR>
                    <a:lnT>
                      <a:noFill/>
                    </a:lnT>
                    <a:lnB>
                      <a:noFill/>
                    </a:lnB>
                    <a:solidFill>
                      <a:schemeClr val="accent5">
                        <a:lumMod val="40000"/>
                        <a:lumOff val="60000"/>
                      </a:schemeClr>
                    </a:solidFill>
                  </a:tcPr>
                </a:tc>
              </a:tr>
              <a:tr h="1022154">
                <a:tc>
                  <a:txBody>
                    <a:bodyPr/>
                    <a:lstStyle/>
                    <a:p>
                      <a:r>
                        <a:rPr lang="es-ES" sz="2800" b="1" dirty="0">
                          <a:solidFill>
                            <a:schemeClr val="bg1"/>
                          </a:solidFill>
                          <a:latin typeface="Arial" panose="020B0604020202020204" pitchFamily="34" charset="0"/>
                          <a:cs typeface="Arial" panose="020B0604020202020204" pitchFamily="34" charset="0"/>
                        </a:rPr>
                        <a:t>Identidad</a:t>
                      </a:r>
                      <a:endParaRPr lang="es-ES" sz="2800" dirty="0">
                        <a:solidFill>
                          <a:schemeClr val="bg1"/>
                        </a:solidFill>
                        <a:latin typeface="Arial" panose="020B0604020202020204" pitchFamily="34" charset="0"/>
                        <a:cs typeface="Arial" panose="020B0604020202020204" pitchFamily="34" charset="0"/>
                      </a:endParaRPr>
                    </a:p>
                  </a:txBody>
                  <a:tcPr marL="86065" marR="86065" marT="43033" marB="43033" anchor="ctr">
                    <a:lnL>
                      <a:noFill/>
                    </a:lnL>
                    <a:lnR>
                      <a:noFill/>
                    </a:lnR>
                    <a:lnT>
                      <a:noFill/>
                    </a:lnT>
                    <a:lnB>
                      <a:noFill/>
                    </a:lnB>
                    <a:solidFill>
                      <a:schemeClr val="accent5">
                        <a:lumMod val="60000"/>
                        <a:lumOff val="4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Inicial, estable</a:t>
                      </a:r>
                    </a:p>
                  </a:txBody>
                  <a:tcPr marL="86065" marR="86065" marT="43033" marB="43033" anchor="ctr">
                    <a:lnL>
                      <a:noFill/>
                    </a:lnL>
                    <a:lnR>
                      <a:noFill/>
                    </a:lnR>
                    <a:lnT>
                      <a:noFill/>
                    </a:lnT>
                    <a:lnB>
                      <a:noFill/>
                    </a:lnB>
                    <a:solidFill>
                      <a:schemeClr val="accent5">
                        <a:lumMod val="60000"/>
                        <a:lumOff val="4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Dinámica, múltiple, cambiante</a:t>
                      </a:r>
                    </a:p>
                  </a:txBody>
                  <a:tcPr marL="86065" marR="86065" marT="43033" marB="43033" anchor="ctr">
                    <a:lnL>
                      <a:noFill/>
                    </a:lnL>
                    <a:lnR>
                      <a:noFill/>
                    </a:lnR>
                    <a:lnT>
                      <a:noFill/>
                    </a:lnT>
                    <a:lnB>
                      <a:noFill/>
                    </a:lnB>
                    <a:solidFill>
                      <a:schemeClr val="accent5">
                        <a:lumMod val="60000"/>
                        <a:lumOff val="40000"/>
                      </a:schemeClr>
                    </a:solidFill>
                  </a:tcPr>
                </a:tc>
              </a:tr>
              <a:tr h="1486412">
                <a:tc>
                  <a:txBody>
                    <a:bodyPr/>
                    <a:lstStyle/>
                    <a:p>
                      <a:r>
                        <a:rPr lang="es-ES" sz="2800" b="1">
                          <a:solidFill>
                            <a:schemeClr val="bg1"/>
                          </a:solidFill>
                          <a:latin typeface="Arial" panose="020B0604020202020204" pitchFamily="34" charset="0"/>
                          <a:cs typeface="Arial" panose="020B0604020202020204" pitchFamily="34" charset="0"/>
                        </a:rPr>
                        <a:t>Riesgos</a:t>
                      </a:r>
                      <a:endParaRPr lang="es-ES" sz="2800">
                        <a:solidFill>
                          <a:schemeClr val="bg1"/>
                        </a:solidFill>
                        <a:latin typeface="Arial" panose="020B0604020202020204" pitchFamily="34" charset="0"/>
                        <a:cs typeface="Arial" panose="020B0604020202020204" pitchFamily="34" charset="0"/>
                      </a:endParaRP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a:solidFill>
                            <a:schemeClr val="bg1"/>
                          </a:solidFill>
                          <a:latin typeface="Arial" panose="020B0604020202020204" pitchFamily="34" charset="0"/>
                          <a:cs typeface="Arial" panose="020B0604020202020204" pitchFamily="34" charset="0"/>
                        </a:rPr>
                        <a:t>Reproducción de roles rígidos</a:t>
                      </a:r>
                    </a:p>
                  </a:txBody>
                  <a:tcPr marL="86065" marR="86065" marT="43033" marB="43033" anchor="ctr">
                    <a:lnL>
                      <a:noFill/>
                    </a:lnL>
                    <a:lnR>
                      <a:noFill/>
                    </a:lnR>
                    <a:lnT>
                      <a:noFill/>
                    </a:lnT>
                    <a:lnB>
                      <a:noFill/>
                    </a:lnB>
                    <a:solidFill>
                      <a:schemeClr val="accent5">
                        <a:lumMod val="40000"/>
                        <a:lumOff val="60000"/>
                      </a:schemeClr>
                    </a:solidFill>
                  </a:tcPr>
                </a:tc>
                <a:tc>
                  <a:txBody>
                    <a:bodyPr/>
                    <a:lstStyle/>
                    <a:p>
                      <a:r>
                        <a:rPr lang="es-ES" sz="2800" dirty="0">
                          <a:solidFill>
                            <a:schemeClr val="bg1"/>
                          </a:solidFill>
                          <a:latin typeface="Arial" panose="020B0604020202020204" pitchFamily="34" charset="0"/>
                          <a:cs typeface="Arial" panose="020B0604020202020204" pitchFamily="34" charset="0"/>
                        </a:rPr>
                        <a:t>Desinformación, aislamiento, polarización</a:t>
                      </a:r>
                    </a:p>
                  </a:txBody>
                  <a:tcPr marL="86065" marR="86065" marT="43033" marB="43033" anchor="ctr">
                    <a:lnL>
                      <a:noFill/>
                    </a:lnL>
                    <a:lnR>
                      <a:noFill/>
                    </a:lnR>
                    <a:lnT>
                      <a:noFill/>
                    </a:lnT>
                    <a:lnB>
                      <a:noFill/>
                    </a:lnB>
                    <a:solidFill>
                      <a:schemeClr val="accent5">
                        <a:lumMod val="40000"/>
                        <a:lumOff val="60000"/>
                      </a:schemeClr>
                    </a:solidFill>
                  </a:tcPr>
                </a:tc>
              </a:tr>
            </a:tbl>
          </a:graphicData>
        </a:graphic>
      </p:graphicFrame>
    </p:spTree>
    <p:extLst>
      <p:ext uri="{BB962C8B-B14F-4D97-AF65-F5344CB8AC3E}">
        <p14:creationId xmlns:p14="http://schemas.microsoft.com/office/powerpoint/2010/main" val="301910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419"/>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425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rot="10800000" flipV="1">
            <a:off x="573436" y="1385201"/>
            <a:ext cx="10952136"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s-ES" altLang="es-ES" sz="2800" b="0" i="0" u="none" strike="noStrike" cap="none" normalizeH="0" baseline="0" dirty="0" smtClean="0">
                <a:ln>
                  <a:noFill/>
                </a:ln>
                <a:solidFill>
                  <a:schemeClr val="bg1"/>
                </a:solidFill>
                <a:effectLst/>
                <a:latin typeface="Arial" panose="020B0604020202020204" pitchFamily="34" charset="0"/>
              </a:rPr>
              <a:t>1.- ¿Crees que los medios digitales pueden reemplazar la función socializadora de la familia?</a:t>
            </a:r>
          </a:p>
          <a:p>
            <a:pPr marL="0" marR="0" lvl="0" indent="0" algn="l" defTabSz="914400" rtl="0" eaLnBrk="0" fontAlgn="base" latinLnBrk="0" hangingPunct="0">
              <a:lnSpc>
                <a:spcPct val="100000"/>
              </a:lnSpc>
              <a:spcBef>
                <a:spcPct val="0"/>
              </a:spcBef>
              <a:spcAft>
                <a:spcPct val="0"/>
              </a:spcAft>
              <a:buClrTx/>
              <a:buSzTx/>
              <a:tabLst/>
            </a:pPr>
            <a:endParaRPr kumimoji="0" lang="es-ES" altLang="es-ES" sz="28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s-ES" altLang="es-ES" sz="2800" b="0" i="0" u="none" strike="noStrike" cap="none" normalizeH="0" baseline="0" dirty="0" smtClean="0">
                <a:ln>
                  <a:noFill/>
                </a:ln>
                <a:solidFill>
                  <a:schemeClr val="bg1"/>
                </a:solidFill>
                <a:effectLst/>
                <a:latin typeface="Arial" panose="020B0604020202020204" pitchFamily="34" charset="0"/>
              </a:rPr>
              <a:t>2.- ¿Cómo podríamos integrar ambas formas de socialización para formar ciudadanos críticos y participativos?</a:t>
            </a:r>
          </a:p>
          <a:p>
            <a:pPr marL="0" marR="0" lvl="0" indent="0" algn="l" defTabSz="914400" rtl="0" eaLnBrk="0" fontAlgn="base" latinLnBrk="0" hangingPunct="0">
              <a:lnSpc>
                <a:spcPct val="100000"/>
              </a:lnSpc>
              <a:spcBef>
                <a:spcPct val="0"/>
              </a:spcBef>
              <a:spcAft>
                <a:spcPct val="0"/>
              </a:spcAft>
              <a:buClrTx/>
              <a:buSzTx/>
              <a:tabLst/>
            </a:pPr>
            <a:endParaRPr kumimoji="0" lang="es-ES" altLang="es-ES" sz="28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s-ES" altLang="es-ES" sz="2800" b="0" i="0" u="none" strike="noStrike" cap="none" normalizeH="0" baseline="0" dirty="0" smtClean="0">
                <a:ln>
                  <a:noFill/>
                </a:ln>
                <a:solidFill>
                  <a:schemeClr val="bg1"/>
                </a:solidFill>
                <a:effectLst/>
                <a:latin typeface="Arial" panose="020B0604020202020204" pitchFamily="34" charset="0"/>
              </a:rPr>
              <a:t>3.- ¿Qué ejemplos de tu vida muestran tensiones o armonías entre lo familiar y lo digital?</a:t>
            </a:r>
          </a:p>
          <a:p>
            <a:pPr marL="0" marR="0" lvl="0" indent="0" algn="l" defTabSz="914400" rtl="0" eaLnBrk="0" fontAlgn="base" latinLnBrk="0" hangingPunct="0">
              <a:lnSpc>
                <a:spcPct val="100000"/>
              </a:lnSpc>
              <a:spcBef>
                <a:spcPct val="0"/>
              </a:spcBef>
              <a:spcAft>
                <a:spcPct val="0"/>
              </a:spcAft>
              <a:buClrTx/>
              <a:buSzTx/>
              <a:tabLst/>
            </a:pPr>
            <a:endParaRPr kumimoji="0" lang="es-ES" altLang="es-ES" sz="28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s-ES" altLang="es-ES" sz="2800" b="0" i="0" u="none" strike="noStrike" cap="none" normalizeH="0" baseline="0" dirty="0" smtClean="0">
                <a:ln>
                  <a:noFill/>
                </a:ln>
                <a:solidFill>
                  <a:schemeClr val="bg1"/>
                </a:solidFill>
                <a:effectLst/>
                <a:latin typeface="Arial" panose="020B0604020202020204" pitchFamily="34" charset="0"/>
              </a:rPr>
              <a:t>4.- ¿Qué valores familiares se mantienen o se transforman en las redes sociales?</a:t>
            </a:r>
          </a:p>
        </p:txBody>
      </p:sp>
      <p:sp>
        <p:nvSpPr>
          <p:cNvPr id="4" name="Título 3"/>
          <p:cNvSpPr>
            <a:spLocks noGrp="1"/>
          </p:cNvSpPr>
          <p:nvPr>
            <p:ph type="title"/>
          </p:nvPr>
        </p:nvSpPr>
        <p:spPr>
          <a:xfrm>
            <a:off x="4097861" y="442277"/>
            <a:ext cx="3903287" cy="611610"/>
          </a:xfrm>
        </p:spPr>
        <p:txBody>
          <a:bodyPr>
            <a:normAutofit/>
          </a:bodyPr>
          <a:lstStyle/>
          <a:p>
            <a:r>
              <a:rPr lang="es-419" sz="1600" b="1" dirty="0" smtClean="0">
                <a:solidFill>
                  <a:schemeClr val="bg1"/>
                </a:solidFill>
                <a:latin typeface="Arial" panose="020B0604020202020204" pitchFamily="34" charset="0"/>
                <a:cs typeface="Arial" panose="020B0604020202020204" pitchFamily="34" charset="0"/>
              </a:rPr>
              <a:t>Actividad por equipos</a:t>
            </a:r>
            <a:endParaRPr lang="es-419"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795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28787" y="979394"/>
            <a:ext cx="11179443" cy="5262979"/>
          </a:xfrm>
          <a:prstGeom prst="rect">
            <a:avLst/>
          </a:prstGeom>
        </p:spPr>
        <p:txBody>
          <a:bodyPr wrap="square">
            <a:spAutoFit/>
          </a:bodyPr>
          <a:lstStyle/>
          <a:p>
            <a:pPr algn="just"/>
            <a:r>
              <a:rPr lang="es-ES" sz="4800" i="1" dirty="0">
                <a:solidFill>
                  <a:schemeClr val="bg1"/>
                </a:solidFill>
                <a:latin typeface="Arial Black" panose="020B0A04020102020204" pitchFamily="34" charset="0"/>
              </a:rPr>
              <a:t>“La familia nos enseña a convivir; los medios digitales nos enseñan a comunicar. Solo cuando ambas se complementan, el sujeto se convierte en ciudadano consciente y participativo.”</a:t>
            </a:r>
            <a:endParaRPr lang="es-419" sz="4800" i="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64930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317355" y="1080822"/>
            <a:ext cx="10151391" cy="4298391"/>
          </a:xfrm>
        </p:spPr>
        <p:txBody>
          <a:bodyPr>
            <a:noAutofit/>
          </a:bodyPr>
          <a:lstStyle/>
          <a:p>
            <a:r>
              <a:rPr lang="es-ES" sz="4800" b="1" dirty="0" smtClean="0">
                <a:solidFill>
                  <a:schemeClr val="bg1"/>
                </a:solidFill>
                <a:latin typeface="Arial" panose="020B0604020202020204" pitchFamily="34" charset="0"/>
                <a:cs typeface="Arial" panose="020B0604020202020204" pitchFamily="34" charset="0"/>
              </a:rPr>
              <a:t>Estudio Independiente</a:t>
            </a:r>
            <a:br>
              <a:rPr lang="es-ES" sz="4800" b="1" dirty="0" smtClean="0">
                <a:solidFill>
                  <a:schemeClr val="bg1"/>
                </a:solidFill>
                <a:latin typeface="Arial" panose="020B0604020202020204" pitchFamily="34" charset="0"/>
                <a:cs typeface="Arial" panose="020B0604020202020204" pitchFamily="34" charset="0"/>
              </a:rPr>
            </a:br>
            <a:r>
              <a:rPr lang="es-ES" sz="4800" dirty="0" smtClean="0">
                <a:solidFill>
                  <a:schemeClr val="bg1"/>
                </a:solidFill>
              </a:rPr>
              <a:t/>
            </a:r>
            <a:br>
              <a:rPr lang="es-ES" sz="4800" dirty="0" smtClean="0">
                <a:solidFill>
                  <a:schemeClr val="bg1"/>
                </a:solidFill>
              </a:rPr>
            </a:br>
            <a:r>
              <a:rPr lang="es-ES" sz="4800" dirty="0" smtClean="0">
                <a:solidFill>
                  <a:schemeClr val="bg1"/>
                </a:solidFill>
              </a:rPr>
              <a:t/>
            </a:r>
            <a:br>
              <a:rPr lang="es-ES" sz="4800" dirty="0" smtClean="0">
                <a:solidFill>
                  <a:schemeClr val="bg1"/>
                </a:solidFill>
              </a:rPr>
            </a:br>
            <a:r>
              <a:rPr lang="es-ES" sz="4000" dirty="0" smtClean="0">
                <a:solidFill>
                  <a:schemeClr val="bg1"/>
                </a:solidFill>
                <a:latin typeface="Arial" panose="020B0604020202020204" pitchFamily="34" charset="0"/>
                <a:cs typeface="Arial" panose="020B0604020202020204" pitchFamily="34" charset="0"/>
              </a:rPr>
              <a:t>actividad QUE </a:t>
            </a:r>
            <a:r>
              <a:rPr lang="es-ES" sz="4000" dirty="0" smtClean="0">
                <a:solidFill>
                  <a:schemeClr val="bg1"/>
                </a:solidFill>
                <a:latin typeface="Arial" panose="020B0604020202020204" pitchFamily="34" charset="0"/>
                <a:cs typeface="Arial" panose="020B0604020202020204" pitchFamily="34" charset="0"/>
              </a:rPr>
              <a:t>APARECEN EN LA PLATAFORMA MOODLE </a:t>
            </a:r>
            <a:br>
              <a:rPr lang="es-ES" sz="4000" dirty="0" smtClean="0">
                <a:solidFill>
                  <a:schemeClr val="bg1"/>
                </a:solidFill>
                <a:latin typeface="Arial" panose="020B0604020202020204" pitchFamily="34" charset="0"/>
                <a:cs typeface="Arial" panose="020B0604020202020204" pitchFamily="34" charset="0"/>
              </a:rPr>
            </a:br>
            <a:endParaRPr lang="es-ES"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2376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550</TotalTime>
  <Words>562</Words>
  <Application>Microsoft Office PowerPoint</Application>
  <PresentationFormat>Panorámica</PresentationFormat>
  <Paragraphs>64</Paragraphs>
  <Slides>14</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Arial Black</vt:lpstr>
      <vt:lpstr>Calibri</vt:lpstr>
      <vt:lpstr>Century Gothic</vt:lpstr>
      <vt:lpstr>Wingdings 3</vt:lpstr>
      <vt:lpstr>Sector</vt:lpstr>
      <vt:lpstr>Disciplina  Comunicación y desarrollo</vt:lpstr>
      <vt:lpstr>Presentación de PowerPoint</vt:lpstr>
      <vt:lpstr>Tema  2 :  Aportes al proceso de socialización del sujeto. </vt:lpstr>
      <vt:lpstr>Presentación de PowerPoint</vt:lpstr>
      <vt:lpstr>Definición de socialización  proceso mediante el cual los individuos interiorizan normas, valores y prácticas sociales. </vt:lpstr>
      <vt:lpstr>¿CUÁLES SON LOS AGENTES SOCIALIZADORES?</vt:lpstr>
      <vt:lpstr>Presentación de PowerPoint</vt:lpstr>
      <vt:lpstr>“Ni los padres constituyen ya el patrón eje de las conductas,  ni la escuela es el único lugar legitimador del saber, ni el libro es el centro que articula la cultura. Nos encontramos ante nuevos modos de estar juntos y ante nuevos dispositivos de percepción, que se reflejan en renovadas formas de sentir y de expresar la identidad.                                                                                                                                                                             Jesús Martín Barbero</vt:lpstr>
      <vt:lpstr>diferencias entre la socialización en la familia y en los medios digitales?</vt:lpstr>
      <vt:lpstr>Presentación de PowerPoint</vt:lpstr>
      <vt:lpstr>Presentación de PowerPoint</vt:lpstr>
      <vt:lpstr>Actividad por equipos</vt:lpstr>
      <vt:lpstr>Presentación de PowerPoint</vt:lpstr>
      <vt:lpstr>Estudio Independiente   actividad QUE APARECEN EN LA PLATAFORMA MOODLE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ASIGNATURA: COMUNICACIÓN Y EDUCACIÓN</dc:title>
  <dc:creator>ALOIMA</dc:creator>
  <cp:lastModifiedBy>ALOIMA</cp:lastModifiedBy>
  <cp:revision>107</cp:revision>
  <dcterms:created xsi:type="dcterms:W3CDTF">2023-09-07T08:59:43Z</dcterms:created>
  <dcterms:modified xsi:type="dcterms:W3CDTF">2026-09-18T14:49:22Z</dcterms:modified>
</cp:coreProperties>
</file>