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7" r:id="rId12"/>
    <p:sldId id="266" r:id="rId13"/>
    <p:sldId id="268" r:id="rId14"/>
    <p:sldId id="269" r:id="rId15"/>
    <p:sldId id="270" r:id="rId16"/>
    <p:sldId id="271" r:id="rId17"/>
    <p:sldId id="278" r:id="rId18"/>
    <p:sldId id="283" r:id="rId19"/>
    <p:sldId id="277" r:id="rId20"/>
    <p:sldId id="284" r:id="rId21"/>
    <p:sldId id="274" r:id="rId2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73" autoAdjust="0"/>
    <p:restoredTop sz="94660"/>
  </p:normalViewPr>
  <p:slideViewPr>
    <p:cSldViewPr snapToGrid="0">
      <p:cViewPr varScale="1">
        <p:scale>
          <a:sx n="62" d="100"/>
          <a:sy n="62" d="100"/>
        </p:scale>
        <p:origin x="9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7E4C25-6AA8-417C-B8A1-5F35C9B22A59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5709F1-B405-42F1-8E42-E8103B7F69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0029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709F1-B405-42F1-8E42-E8103B7F69C3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6758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30CD-49E4-4567-BE5E-A1B9BD21EF1A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2561-8A06-4F89-868D-4DD9F82C8FCC}" type="slidenum">
              <a:rPr lang="es-ES" smtClean="0"/>
              <a:t>‹Nº›</a:t>
            </a:fld>
            <a:endParaRPr lang="es-E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8437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30CD-49E4-4567-BE5E-A1B9BD21EF1A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2561-8A06-4F89-868D-4DD9F82C8F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5754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30CD-49E4-4567-BE5E-A1B9BD21EF1A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2561-8A06-4F89-868D-4DD9F82C8F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1889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30CD-49E4-4567-BE5E-A1B9BD21EF1A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2561-8A06-4F89-868D-4DD9F82C8F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159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30CD-49E4-4567-BE5E-A1B9BD21EF1A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2561-8A06-4F89-868D-4DD9F82C8F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939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30CD-49E4-4567-BE5E-A1B9BD21EF1A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2561-8A06-4F89-868D-4DD9F82C8F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3723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30CD-49E4-4567-BE5E-A1B9BD21EF1A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2561-8A06-4F89-868D-4DD9F82C8F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1540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30CD-49E4-4567-BE5E-A1B9BD21EF1A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2561-8A06-4F89-868D-4DD9F82C8F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1756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30CD-49E4-4567-BE5E-A1B9BD21EF1A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2561-8A06-4F89-868D-4DD9F82C8F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9561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30CD-49E4-4567-BE5E-A1B9BD21EF1A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2561-8A06-4F89-868D-4DD9F82C8F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0646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30CD-49E4-4567-BE5E-A1B9BD21EF1A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2561-8A06-4F89-868D-4DD9F82C8F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0075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30CD-49E4-4567-BE5E-A1B9BD21EF1A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2561-8A06-4F89-868D-4DD9F82C8FCC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72605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30CD-49E4-4567-BE5E-A1B9BD21EF1A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2561-8A06-4F89-868D-4DD9F82C8F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631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30CD-49E4-4567-BE5E-A1B9BD21EF1A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2561-8A06-4F89-868D-4DD9F82C8FCC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505669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30CD-49E4-4567-BE5E-A1B9BD21EF1A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2561-8A06-4F89-868D-4DD9F82C8F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08906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30CD-49E4-4567-BE5E-A1B9BD21EF1A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2561-8A06-4F89-868D-4DD9F82C8F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45807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30CD-49E4-4567-BE5E-A1B9BD21EF1A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C2561-8A06-4F89-868D-4DD9F82C8F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7845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  <a:alpha val="9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0B730CD-49E4-4567-BE5E-A1B9BD21EF1A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70C2561-8A06-4F89-868D-4DD9F82C8F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02262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1" y="1444536"/>
            <a:ext cx="9598701" cy="2063162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700" dirty="0" smtClean="0">
                <a:solidFill>
                  <a:schemeClr val="bg1"/>
                </a:solidFill>
              </a:rPr>
              <a:t>ASIGNATURA</a:t>
            </a:r>
            <a:br>
              <a:rPr lang="es-ES" sz="2700" dirty="0" smtClean="0">
                <a:solidFill>
                  <a:schemeClr val="bg1"/>
                </a:solidFill>
              </a:rPr>
            </a:br>
            <a:r>
              <a:rPr lang="es-ES" dirty="0" smtClean="0">
                <a:solidFill>
                  <a:schemeClr val="bg1"/>
                </a:solidFill>
              </a:rPr>
              <a:t/>
            </a:r>
            <a:br>
              <a:rPr lang="es-ES" dirty="0" smtClean="0">
                <a:solidFill>
                  <a:schemeClr val="bg1"/>
                </a:solidFill>
              </a:rPr>
            </a:br>
            <a:r>
              <a:rPr lang="es-ES" b="1" dirty="0" smtClean="0">
                <a:solidFill>
                  <a:schemeClr val="bg1"/>
                </a:solidFill>
              </a:rPr>
              <a:t>COMUNICACIÓN Y EDUCACIÓN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14792" y="3829871"/>
            <a:ext cx="9084041" cy="2685284"/>
          </a:xfrm>
        </p:spPr>
        <p:txBody>
          <a:bodyPr>
            <a:normAutofit/>
          </a:bodyPr>
          <a:lstStyle/>
          <a:p>
            <a:endParaRPr lang="es-ES" sz="4000" b="1" dirty="0"/>
          </a:p>
          <a:p>
            <a:endParaRPr lang="es-ES" sz="4000" b="1" dirty="0"/>
          </a:p>
          <a:p>
            <a:pPr algn="ctr"/>
            <a:r>
              <a:rPr lang="es-ES" sz="4000" b="1" dirty="0"/>
              <a:t>Profesor: </a:t>
            </a:r>
            <a:r>
              <a:rPr lang="es-ES" sz="4000" b="1" dirty="0" err="1"/>
              <a:t>Aloima</a:t>
            </a:r>
            <a:r>
              <a:rPr lang="es-ES" sz="4000" b="1" dirty="0"/>
              <a:t> Peña Cabrera</a:t>
            </a:r>
          </a:p>
        </p:txBody>
      </p:sp>
      <p:pic>
        <p:nvPicPr>
          <p:cNvPr id="4" name="7 Imagen"/>
          <p:cNvPicPr/>
          <p:nvPr/>
        </p:nvPicPr>
        <p:blipFill>
          <a:blip r:embed="rId2"/>
          <a:srcRect b="37464"/>
          <a:stretch/>
        </p:blipFill>
        <p:spPr>
          <a:xfrm>
            <a:off x="950052" y="474722"/>
            <a:ext cx="893738" cy="96981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322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bool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bool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ctrTitle"/>
          </p:nvPr>
        </p:nvSpPr>
        <p:spPr>
          <a:xfrm>
            <a:off x="789708" y="1745673"/>
            <a:ext cx="10619511" cy="3387436"/>
          </a:xfrm>
        </p:spPr>
        <p:txBody>
          <a:bodyPr>
            <a:noAutofit/>
          </a:bodyPr>
          <a:lstStyle/>
          <a:p>
            <a:pPr algn="r"/>
            <a:r>
              <a:rPr lang="es-ES" sz="7200" b="1" dirty="0">
                <a:solidFill>
                  <a:schemeClr val="bg1"/>
                </a:solidFill>
              </a:rPr>
              <a:t>Disciplina </a:t>
            </a:r>
            <a:br>
              <a:rPr lang="es-ES" sz="7200" b="1" dirty="0">
                <a:solidFill>
                  <a:schemeClr val="bg1"/>
                </a:solidFill>
              </a:rPr>
            </a:br>
            <a:r>
              <a:rPr lang="es-ES" sz="7200" b="1" dirty="0">
                <a:solidFill>
                  <a:schemeClr val="bg1"/>
                </a:solidFill>
              </a:rPr>
              <a:t>Comunicación y desarrollo</a:t>
            </a:r>
            <a:endParaRPr lang="es-ES" sz="7200" cap="non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07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949431" y="145475"/>
            <a:ext cx="8001000" cy="810491"/>
          </a:xfrm>
        </p:spPr>
        <p:txBody>
          <a:bodyPr>
            <a:normAutofit fontScale="90000"/>
          </a:bodyPr>
          <a:lstStyle/>
          <a:p>
            <a:pPr algn="r"/>
            <a:r>
              <a:rPr lang="es-ES" b="1" dirty="0" smtClean="0">
                <a:solidFill>
                  <a:schemeClr val="bg1"/>
                </a:solidFill>
              </a:rPr>
              <a:t>Objetivos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2" y="1662546"/>
            <a:ext cx="10931235" cy="4509654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3900" dirty="0"/>
              <a:t>Valorar la relación dialéctica entre sociedad, comunicación, educación y desarrollo desde una postura crítica con apego a una ética profesional que responda al modelo económico, político y social cubano.</a:t>
            </a:r>
          </a:p>
          <a:p>
            <a:pPr lvl="0"/>
            <a:endParaRPr lang="es-ES" sz="39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3900" dirty="0"/>
              <a:t>Identificar la comunicación como dimensión esencial para el desarrollo de las comunidades y territorios a partir de las políticas públicas.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809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42454" y="716340"/>
            <a:ext cx="1160318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3200" dirty="0">
                <a:solidFill>
                  <a:schemeClr val="bg1"/>
                </a:solidFill>
              </a:rPr>
              <a:t>Criticar los procesos </a:t>
            </a:r>
            <a:r>
              <a:rPr lang="es-ES" sz="3200" dirty="0" err="1">
                <a:solidFill>
                  <a:schemeClr val="bg1"/>
                </a:solidFill>
              </a:rPr>
              <a:t>educomunicativos</a:t>
            </a:r>
            <a:r>
              <a:rPr lang="es-ES" sz="3200" dirty="0">
                <a:solidFill>
                  <a:schemeClr val="bg1"/>
                </a:solidFill>
              </a:rPr>
              <a:t> en su entorno profesional de manera consciente, con responsabilidad y compromiso para el fomento de la identidad, la cultura y la participación ciudadana en los proyectos de desarrollo.</a:t>
            </a:r>
          </a:p>
          <a:p>
            <a:pPr lvl="0"/>
            <a:endParaRPr lang="es-ES" sz="32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3200" dirty="0">
                <a:solidFill>
                  <a:schemeClr val="bg1"/>
                </a:solidFill>
              </a:rPr>
              <a:t>Gestionar estratégicamente la comunicación para el desarrollo sobre una base científica investigativa que favorezca la solución y prevención de problemáticas de riesgos ante amenazas en un determinado contexto de actuación.</a:t>
            </a:r>
          </a:p>
        </p:txBody>
      </p:sp>
    </p:spTree>
    <p:extLst>
      <p:ext uri="{BB962C8B-B14F-4D97-AF65-F5344CB8AC3E}">
        <p14:creationId xmlns:p14="http://schemas.microsoft.com/office/powerpoint/2010/main" val="378151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25976" y="685799"/>
            <a:ext cx="8001000" cy="810492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Asignaturas básicas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25094" y="2278417"/>
            <a:ext cx="10022854" cy="3575242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b="1" dirty="0"/>
              <a:t>COMUNICACIÓN Y EDUCACIÓN</a:t>
            </a:r>
          </a:p>
          <a:p>
            <a:endParaRPr lang="es-ES" sz="3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b="1" dirty="0"/>
              <a:t>COMUNICACIÓN PARA EL DESARROLLO</a:t>
            </a:r>
          </a:p>
          <a:p>
            <a:endParaRPr lang="es-ES" sz="3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b="1" dirty="0"/>
              <a:t>COMUNICACIÓN Y AGENDAS DEL DESARROLLO</a:t>
            </a:r>
          </a:p>
        </p:txBody>
      </p:sp>
    </p:spTree>
    <p:extLst>
      <p:ext uri="{BB962C8B-B14F-4D97-AF65-F5344CB8AC3E}">
        <p14:creationId xmlns:p14="http://schemas.microsoft.com/office/powerpoint/2010/main" val="35883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ctrTitle"/>
          </p:nvPr>
        </p:nvSpPr>
        <p:spPr>
          <a:xfrm>
            <a:off x="2949432" y="103142"/>
            <a:ext cx="4656715" cy="561109"/>
          </a:xfrm>
        </p:spPr>
        <p:txBody>
          <a:bodyPr>
            <a:normAutofit fontScale="90000"/>
          </a:bodyPr>
          <a:lstStyle/>
          <a:p>
            <a:r>
              <a:rPr lang="es-ES" sz="3200" b="1" cap="none" dirty="0">
                <a:solidFill>
                  <a:schemeClr val="accent1"/>
                </a:solidFill>
              </a:rPr>
              <a:t>Líneas de investigación</a:t>
            </a: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497176" y="994716"/>
            <a:ext cx="11327680" cy="2598495"/>
          </a:xfrm>
        </p:spPr>
        <p:txBody>
          <a:bodyPr>
            <a:normAutofit fontScale="92500"/>
          </a:bodyPr>
          <a:lstStyle/>
          <a:p>
            <a:r>
              <a:rPr lang="es-ES" sz="2800" b="1" dirty="0">
                <a:solidFill>
                  <a:schemeClr val="accent1"/>
                </a:solidFill>
              </a:rPr>
              <a:t>Comunicación e información para el desarroll</a:t>
            </a:r>
            <a:r>
              <a:rPr lang="es-ES" sz="2800" dirty="0">
                <a:solidFill>
                  <a:schemeClr val="accent1"/>
                </a:solidFill>
              </a:rPr>
              <a:t>o</a:t>
            </a:r>
          </a:p>
          <a:p>
            <a:r>
              <a:rPr lang="es-ES" sz="2800" dirty="0">
                <a:solidFill>
                  <a:schemeClr val="bg1"/>
                </a:solidFill>
              </a:rPr>
              <a:t>Esta línea de investigación atenderá los procesos comunicacionales e informacionales que tributan a las agendas del desarrollo, entre los cuáles destacan</a:t>
            </a:r>
            <a:r>
              <a:rPr lang="es-ES" sz="2800" dirty="0"/>
              <a:t>, </a:t>
            </a:r>
            <a:r>
              <a:rPr lang="es-ES" sz="2800" b="1" dirty="0">
                <a:solidFill>
                  <a:schemeClr val="accent6"/>
                </a:solidFill>
              </a:rPr>
              <a:t>educación, medio ambiente, salud, género, gobernabilidad, economía y ciencia.</a:t>
            </a:r>
          </a:p>
          <a:p>
            <a:endParaRPr lang="es-ES" b="1" dirty="0"/>
          </a:p>
          <a:p>
            <a:endParaRPr lang="es-ES" b="1" dirty="0"/>
          </a:p>
        </p:txBody>
      </p:sp>
      <p:sp>
        <p:nvSpPr>
          <p:cNvPr id="7" name="Rectángulo 6"/>
          <p:cNvSpPr/>
          <p:nvPr/>
        </p:nvSpPr>
        <p:spPr>
          <a:xfrm>
            <a:off x="414049" y="3593211"/>
            <a:ext cx="1149393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</a:rPr>
              <a:t>Se entenderá el </a:t>
            </a:r>
            <a:r>
              <a:rPr lang="es-MX" sz="28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</a:rPr>
              <a:t>desarrollo</a:t>
            </a:r>
            <a:r>
              <a:rPr lang="es-MX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</a:rPr>
              <a:t> según las </a:t>
            </a:r>
            <a:r>
              <a:rPr lang="es-MX" sz="28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</a:rPr>
              <a:t>conceptualizaciones críticas y humanistas</a:t>
            </a:r>
            <a:r>
              <a:rPr lang="es-MX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</a:rPr>
              <a:t> más actuales, lo que significa entender la dimensión territorial y su carácter dinámico. </a:t>
            </a:r>
            <a:r>
              <a:rPr lang="es-MX" sz="2800" dirty="0">
                <a:solidFill>
                  <a:schemeClr val="bg1"/>
                </a:solidFill>
                <a:latin typeface="+mj-lt"/>
              </a:rPr>
              <a:t>Resultará clave la problematización en torno a la </a:t>
            </a:r>
            <a:r>
              <a:rPr lang="es-MX" sz="2800" b="1" dirty="0">
                <a:solidFill>
                  <a:schemeClr val="bg1"/>
                </a:solidFill>
                <a:latin typeface="+mj-lt"/>
              </a:rPr>
              <a:t>participación y la educación </a:t>
            </a:r>
            <a:r>
              <a:rPr lang="es-MX" sz="2800" dirty="0">
                <a:solidFill>
                  <a:schemeClr val="bg1"/>
                </a:solidFill>
                <a:latin typeface="+mj-lt"/>
              </a:rPr>
              <a:t>para la comunicación, procesos de mucha importancia para </a:t>
            </a:r>
            <a:r>
              <a:rPr lang="es-MX" sz="2800" b="1" dirty="0">
                <a:solidFill>
                  <a:schemeClr val="bg1"/>
                </a:solidFill>
                <a:latin typeface="+mj-lt"/>
              </a:rPr>
              <a:t>el empoderamiento ciudadano y la transformación social. </a:t>
            </a:r>
            <a:endParaRPr lang="es-ES" sz="2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6790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657600" y="1059106"/>
            <a:ext cx="7855527" cy="4312995"/>
          </a:xfrm>
        </p:spPr>
        <p:txBody>
          <a:bodyPr>
            <a:noAutofit/>
          </a:bodyPr>
          <a:lstStyle/>
          <a:p>
            <a:pPr algn="ctr"/>
            <a:r>
              <a:rPr lang="es-ES" sz="6600" b="1" dirty="0" smtClean="0">
                <a:solidFill>
                  <a:schemeClr val="accent6"/>
                </a:solidFill>
                <a:latin typeface="Arial Black" panose="020B0A04020102020204" pitchFamily="34" charset="0"/>
              </a:rPr>
              <a:t>COMUNICACIÓN Y </a:t>
            </a:r>
          </a:p>
          <a:p>
            <a:pPr algn="ctr"/>
            <a:r>
              <a:rPr lang="es-ES" sz="6600" b="1" dirty="0" smtClean="0">
                <a:solidFill>
                  <a:schemeClr val="accent6"/>
                </a:solidFill>
                <a:latin typeface="Arial Black" panose="020B0A04020102020204" pitchFamily="34" charset="0"/>
              </a:rPr>
              <a:t>EDUCACIÓN </a:t>
            </a:r>
          </a:p>
          <a:p>
            <a:r>
              <a:rPr lang="es-ES" sz="3600" b="1" dirty="0" smtClean="0"/>
              <a:t>(Asignatura)</a:t>
            </a:r>
            <a:endParaRPr lang="es-ES" sz="3600" b="1" dirty="0"/>
          </a:p>
        </p:txBody>
      </p:sp>
      <p:pic>
        <p:nvPicPr>
          <p:cNvPr id="4" name="Picture 2" descr="H:\PARA CLASE METODOLÓGICA INSTRUCTIVA\Actividad decisoria\Toma101010.jpg">
            <a:extLst>
              <a:ext uri="{FF2B5EF4-FFF2-40B4-BE49-F238E27FC236}">
                <a16:creationId xmlns="" xmlns:a16="http://schemas.microsoft.com/office/drawing/2014/main" id="{6891E213-102C-4C40-AC20-BD2DC9ECA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5398">
            <a:off x="1061654" y="3215603"/>
            <a:ext cx="2043354" cy="35640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0674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61110" y="288807"/>
            <a:ext cx="11326090" cy="6261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600"/>
              </a:spcBef>
            </a:pPr>
            <a:r>
              <a:rPr lang="es-ES_tradnl" sz="28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OBJETIVOS DE LA ASIGNATURA</a:t>
            </a:r>
          </a:p>
          <a:p>
            <a:pPr algn="just">
              <a:lnSpc>
                <a:spcPct val="107000"/>
              </a:lnSpc>
              <a:spcBef>
                <a:spcPts val="600"/>
              </a:spcBef>
            </a:pPr>
            <a:endParaRPr lang="es-ES_tradnl" sz="2800" b="1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es-CO" sz="2800" dirty="0">
                <a:solidFill>
                  <a:schemeClr val="bg1"/>
                </a:solidFill>
                <a:latin typeface="+mj-lt"/>
              </a:rPr>
              <a:t>Apropiarse de la </a:t>
            </a:r>
            <a:r>
              <a:rPr lang="es-CO" sz="2800" b="1" dirty="0">
                <a:solidFill>
                  <a:schemeClr val="bg1"/>
                </a:solidFill>
                <a:latin typeface="+mj-lt"/>
              </a:rPr>
              <a:t>dimensión teórica </a:t>
            </a:r>
            <a:r>
              <a:rPr lang="es-CO" sz="2800" dirty="0">
                <a:solidFill>
                  <a:schemeClr val="bg1"/>
                </a:solidFill>
                <a:latin typeface="+mj-lt"/>
              </a:rPr>
              <a:t>en la que se enmarcan las relaciones entre </a:t>
            </a:r>
            <a:r>
              <a:rPr lang="es-CO" sz="2800" b="1" dirty="0">
                <a:solidFill>
                  <a:schemeClr val="bg1"/>
                </a:solidFill>
                <a:latin typeface="+mj-lt"/>
              </a:rPr>
              <a:t>comunicación, sociedad y educación.</a:t>
            </a:r>
          </a:p>
          <a:p>
            <a:pPr marL="514350" indent="-514350">
              <a:buAutoNum type="arabicPeriod"/>
            </a:pPr>
            <a:endParaRPr lang="es-ES" sz="2800" dirty="0">
              <a:solidFill>
                <a:schemeClr val="bg1"/>
              </a:solidFill>
              <a:latin typeface="+mj-lt"/>
            </a:endParaRPr>
          </a:p>
          <a:p>
            <a:r>
              <a:rPr lang="es-CO" sz="2800" dirty="0">
                <a:solidFill>
                  <a:schemeClr val="bg1"/>
                </a:solidFill>
                <a:latin typeface="+mj-lt"/>
              </a:rPr>
              <a:t>2. Analizar las tendencias teóricas predominantes en el estudio de las </a:t>
            </a:r>
            <a:r>
              <a:rPr lang="es-CO" sz="2800" b="1" dirty="0">
                <a:solidFill>
                  <a:schemeClr val="bg1"/>
                </a:solidFill>
                <a:latin typeface="+mj-lt"/>
              </a:rPr>
              <a:t>relaciones entre comunicación y educación</a:t>
            </a:r>
            <a:r>
              <a:rPr lang="es-CO" sz="28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endParaRPr lang="es-ES" sz="2800" dirty="0">
              <a:solidFill>
                <a:schemeClr val="bg1"/>
              </a:solidFill>
              <a:latin typeface="+mj-lt"/>
            </a:endParaRPr>
          </a:p>
          <a:p>
            <a:r>
              <a:rPr lang="es-CO" sz="2800" dirty="0">
                <a:solidFill>
                  <a:schemeClr val="bg1"/>
                </a:solidFill>
                <a:latin typeface="+mj-lt"/>
              </a:rPr>
              <a:t>3. </a:t>
            </a:r>
            <a:r>
              <a:rPr lang="es-CO" sz="2800" b="1" dirty="0">
                <a:solidFill>
                  <a:schemeClr val="bg1"/>
                </a:solidFill>
                <a:latin typeface="+mj-lt"/>
              </a:rPr>
              <a:t>Identificar la </a:t>
            </a:r>
            <a:r>
              <a:rPr lang="es-CO" sz="2800" b="1" dirty="0" err="1">
                <a:solidFill>
                  <a:schemeClr val="bg1"/>
                </a:solidFill>
                <a:latin typeface="+mj-lt"/>
              </a:rPr>
              <a:t>Educomunicación</a:t>
            </a:r>
            <a:r>
              <a:rPr lang="es-CO" sz="2800" b="1" dirty="0">
                <a:solidFill>
                  <a:schemeClr val="bg1"/>
                </a:solidFill>
                <a:latin typeface="+mj-lt"/>
              </a:rPr>
              <a:t> como un campo de estudio </a:t>
            </a:r>
            <a:r>
              <a:rPr lang="es-CO" sz="2800" dirty="0">
                <a:solidFill>
                  <a:schemeClr val="bg1"/>
                </a:solidFill>
                <a:latin typeface="+mj-lt"/>
              </a:rPr>
              <a:t>que abarca diversas áreas de intervención de la praxis social tanto en espacios educativos formales como informales. </a:t>
            </a:r>
          </a:p>
          <a:p>
            <a:endParaRPr lang="es-ES" sz="2800" dirty="0">
              <a:solidFill>
                <a:schemeClr val="bg1"/>
              </a:solidFill>
              <a:latin typeface="+mj-lt"/>
            </a:endParaRPr>
          </a:p>
          <a:p>
            <a:r>
              <a:rPr lang="es-CO" sz="2800" dirty="0">
                <a:solidFill>
                  <a:schemeClr val="bg1"/>
                </a:solidFill>
                <a:latin typeface="+mj-lt"/>
              </a:rPr>
              <a:t>4. Explicar a partir de la teoría marxista el lugar que ocupan los </a:t>
            </a:r>
            <a:r>
              <a:rPr lang="es-CO" sz="2800" b="1" dirty="0">
                <a:solidFill>
                  <a:schemeClr val="bg1"/>
                </a:solidFill>
                <a:latin typeface="+mj-lt"/>
              </a:rPr>
              <a:t>procesos educativos en el desarrollo social</a:t>
            </a:r>
            <a:r>
              <a:rPr lang="es-CO" sz="2800" dirty="0">
                <a:solidFill>
                  <a:schemeClr val="bg1"/>
                </a:solidFill>
                <a:latin typeface="+mj-lt"/>
              </a:rPr>
              <a:t>. </a:t>
            </a:r>
            <a:endParaRPr lang="es-E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5370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19545" y="103910"/>
            <a:ext cx="11388437" cy="6754090"/>
          </a:xfrm>
        </p:spPr>
        <p:txBody>
          <a:bodyPr>
            <a:normAutofit fontScale="92500"/>
          </a:bodyPr>
          <a:lstStyle/>
          <a:p>
            <a:r>
              <a:rPr lang="es-CO" sz="2800" dirty="0"/>
              <a:t>5. </a:t>
            </a:r>
            <a:r>
              <a:rPr lang="es-CO" sz="3200" dirty="0"/>
              <a:t>Comprender la importancia de estimular </a:t>
            </a:r>
            <a:r>
              <a:rPr lang="es-CO" sz="3200" b="1" dirty="0"/>
              <a:t>la participación de los sujetos a nivel grupal, comunitario, organizacional y mediático</a:t>
            </a:r>
            <a:r>
              <a:rPr lang="es-CO" sz="3200" dirty="0"/>
              <a:t> para el desarrollo exitoso de procesos educativos.</a:t>
            </a:r>
            <a:endParaRPr lang="es-ES" sz="3200" dirty="0"/>
          </a:p>
          <a:p>
            <a:r>
              <a:rPr lang="es-CO" sz="3200" dirty="0"/>
              <a:t>6. Argumentar </a:t>
            </a:r>
            <a:r>
              <a:rPr lang="es-CO" sz="3200" b="1" dirty="0"/>
              <a:t>críticamente el papel de la mediación tecnológica</a:t>
            </a:r>
            <a:r>
              <a:rPr lang="es-CO" sz="3200" dirty="0"/>
              <a:t> en el desarrollo de los procesos educativos.</a:t>
            </a:r>
            <a:endParaRPr lang="es-ES" sz="3200" dirty="0"/>
          </a:p>
          <a:p>
            <a:r>
              <a:rPr lang="es-CO" sz="3200" dirty="0"/>
              <a:t>7. </a:t>
            </a:r>
            <a:r>
              <a:rPr lang="es-CO" sz="3200" b="1" dirty="0"/>
              <a:t>Gestionar prácticas y productos comunicativos con fines educativos</a:t>
            </a:r>
            <a:r>
              <a:rPr lang="es-CO" sz="3200" dirty="0"/>
              <a:t>, sobre las bases teóricas y metodológicas de la Pedagogía crítica o liberadora, para su aplicación en diferentes contextos de desempeño del comunicador social.</a:t>
            </a:r>
            <a:endParaRPr lang="es-ES" sz="3200" dirty="0"/>
          </a:p>
          <a:p>
            <a:r>
              <a:rPr lang="es-CO" sz="3200" dirty="0"/>
              <a:t>8. </a:t>
            </a:r>
            <a:r>
              <a:rPr lang="es-CO" sz="3200" b="1" dirty="0"/>
              <a:t>Valorar los aportes de las Ciencias de la Comunicación al desarrollo de los procesos educativos </a:t>
            </a:r>
            <a:r>
              <a:rPr lang="es-CO" sz="3200" dirty="0"/>
              <a:t>y en su calidad. </a:t>
            </a:r>
            <a:endParaRPr lang="es-ES" sz="32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5297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11576" y="1246910"/>
            <a:ext cx="9540442" cy="4655128"/>
          </a:xfrm>
        </p:spPr>
        <p:txBody>
          <a:bodyPr>
            <a:normAutofit fontScale="90000"/>
          </a:bodyPr>
          <a:lstStyle/>
          <a:p>
            <a:pPr algn="ctr"/>
            <a:r>
              <a:rPr lang="es-CO" cap="none" dirty="0" smtClean="0">
                <a:solidFill>
                  <a:schemeClr val="bg1"/>
                </a:solidFill>
              </a:rPr>
              <a:t>Tipos de clase que se proponen </a:t>
            </a:r>
            <a:br>
              <a:rPr lang="es-CO" cap="none" dirty="0" smtClean="0">
                <a:solidFill>
                  <a:schemeClr val="bg1"/>
                </a:solidFill>
              </a:rPr>
            </a:br>
            <a:r>
              <a:rPr lang="es-CO" dirty="0" smtClean="0">
                <a:solidFill>
                  <a:schemeClr val="bg1"/>
                </a:solidFill>
              </a:rPr>
              <a:t/>
            </a:r>
            <a:br>
              <a:rPr lang="es-CO" dirty="0" smtClean="0">
                <a:solidFill>
                  <a:schemeClr val="bg1"/>
                </a:solidFill>
              </a:rPr>
            </a:br>
            <a:r>
              <a:rPr lang="es-CO" dirty="0" smtClean="0">
                <a:solidFill>
                  <a:schemeClr val="bg1"/>
                </a:solidFill>
              </a:rPr>
              <a:t>talleres </a:t>
            </a:r>
            <a:br>
              <a:rPr lang="es-CO" dirty="0" smtClean="0">
                <a:solidFill>
                  <a:schemeClr val="bg1"/>
                </a:solidFill>
              </a:rPr>
            </a:br>
            <a:r>
              <a:rPr lang="es-CO" dirty="0" smtClean="0">
                <a:solidFill>
                  <a:schemeClr val="bg1"/>
                </a:solidFill>
              </a:rPr>
              <a:t/>
            </a:r>
            <a:br>
              <a:rPr lang="es-CO" dirty="0" smtClean="0">
                <a:solidFill>
                  <a:schemeClr val="bg1"/>
                </a:solidFill>
              </a:rPr>
            </a:br>
            <a:r>
              <a:rPr lang="es-CO" dirty="0" smtClean="0">
                <a:solidFill>
                  <a:schemeClr val="bg1"/>
                </a:solidFill>
              </a:rPr>
              <a:t>seminarios </a:t>
            </a:r>
            <a:br>
              <a:rPr lang="es-CO" dirty="0" smtClean="0">
                <a:solidFill>
                  <a:schemeClr val="bg1"/>
                </a:solidFill>
              </a:rPr>
            </a:br>
            <a:r>
              <a:rPr lang="es-CO" dirty="0" smtClean="0">
                <a:solidFill>
                  <a:schemeClr val="bg1"/>
                </a:solidFill>
              </a:rPr>
              <a:t/>
            </a:r>
            <a:br>
              <a:rPr lang="es-CO" dirty="0" smtClean="0">
                <a:solidFill>
                  <a:schemeClr val="bg1"/>
                </a:solidFill>
              </a:rPr>
            </a:br>
            <a:r>
              <a:rPr lang="es-CO" dirty="0" smtClean="0">
                <a:solidFill>
                  <a:schemeClr val="bg1"/>
                </a:solidFill>
              </a:rPr>
              <a:t>clases prácticas 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20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61550" y="522466"/>
            <a:ext cx="1124643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Tema 1: </a:t>
            </a:r>
            <a:r>
              <a:rPr lang="es-ES" sz="2400" dirty="0">
                <a:solidFill>
                  <a:schemeClr val="bg1"/>
                </a:solidFill>
              </a:rPr>
              <a:t>Educación, Comunicación y Sociedad: principales presupuestos conceptuales. Influencias entre los tres sistemas. Educación y comunicación: aportes al proceso de socialización del sujeto. Retos de la escuela como institución educativa.</a:t>
            </a:r>
          </a:p>
          <a:p>
            <a:r>
              <a:rPr lang="es-ES" sz="2400" dirty="0"/>
              <a:t>                                                                     </a:t>
            </a:r>
          </a:p>
        </p:txBody>
      </p:sp>
      <p:sp>
        <p:nvSpPr>
          <p:cNvPr id="3" name="Rectángulo 2"/>
          <p:cNvSpPr/>
          <p:nvPr/>
        </p:nvSpPr>
        <p:spPr>
          <a:xfrm>
            <a:off x="512613" y="2461458"/>
            <a:ext cx="1124989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Tema 2: </a:t>
            </a:r>
            <a:r>
              <a:rPr lang="es-ES" sz="2400" dirty="0">
                <a:solidFill>
                  <a:schemeClr val="bg1"/>
                </a:solidFill>
              </a:rPr>
              <a:t>Vínculos entre comunicación y educación vistos a través de la concepción del desarrollo. Evolución del concepto de desarrollo. Concepciones instrumentales acerca de la comunicación y la educación para el desarrollo.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12613" y="4252122"/>
            <a:ext cx="103077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Tema 3: </a:t>
            </a:r>
            <a:r>
              <a:rPr lang="es-ES" sz="2400" dirty="0">
                <a:solidFill>
                  <a:schemeClr val="bg1"/>
                </a:solidFill>
              </a:rPr>
              <a:t>Modelos de comunicación-educación</a:t>
            </a:r>
            <a:r>
              <a:rPr lang="es-ES" dirty="0"/>
              <a:t>.</a:t>
            </a:r>
          </a:p>
        </p:txBody>
      </p:sp>
      <p:sp>
        <p:nvSpPr>
          <p:cNvPr id="7" name="Rectángulo 6"/>
          <p:cNvSpPr/>
          <p:nvPr/>
        </p:nvSpPr>
        <p:spPr>
          <a:xfrm>
            <a:off x="512612" y="5185280"/>
            <a:ext cx="113953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</a:rPr>
              <a:t>Tema 4</a:t>
            </a:r>
            <a:r>
              <a:rPr lang="es-ES" sz="2400" dirty="0">
                <a:solidFill>
                  <a:schemeClr val="bg1"/>
                </a:solidFill>
                <a:latin typeface="Arial" panose="020B0604020202020204" pitchFamily="34" charset="0"/>
              </a:rPr>
              <a:t>: Formación de valores. Los valores de la sociedad actual. La influencia del comunicador social en la gestión y rescate de valores que correspondan a nuestro Proyecto Social Cubano. </a:t>
            </a:r>
            <a:br>
              <a:rPr lang="es-ES" sz="24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endParaRPr lang="es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6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41218" y="1167915"/>
            <a:ext cx="109173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Tema 5: </a:t>
            </a:r>
            <a:r>
              <a:rPr lang="es-ES" sz="2400" dirty="0">
                <a:solidFill>
                  <a:schemeClr val="bg1"/>
                </a:solidFill>
              </a:rPr>
              <a:t>La propuesta político-pedagógica de la Educación Popular. Críticas de Paulo Freire a las concepciones instrumentales acerca de la comunicación y la educación. Fundamentos metodológicos y principios ético-filosóficos de la Educación Popular. </a:t>
            </a:r>
          </a:p>
        </p:txBody>
      </p:sp>
      <p:sp>
        <p:nvSpPr>
          <p:cNvPr id="6" name="Rectángulo 5"/>
          <p:cNvSpPr/>
          <p:nvPr/>
        </p:nvSpPr>
        <p:spPr>
          <a:xfrm>
            <a:off x="741218" y="3254783"/>
            <a:ext cx="109173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Tema VI:  </a:t>
            </a:r>
            <a:r>
              <a:rPr lang="es-ES" sz="2400" dirty="0" err="1">
                <a:solidFill>
                  <a:schemeClr val="bg1"/>
                </a:solidFill>
              </a:rPr>
              <a:t>Educomunicación</a:t>
            </a:r>
            <a:r>
              <a:rPr lang="es-ES" sz="2400" dirty="0">
                <a:solidFill>
                  <a:schemeClr val="bg1"/>
                </a:solidFill>
              </a:rPr>
              <a:t>. Conceptualización y presentación de las principales áreas de intervención del campo. </a:t>
            </a:r>
          </a:p>
          <a:p>
            <a:r>
              <a:rPr lang="es-ES" sz="2400" dirty="0">
                <a:solidFill>
                  <a:schemeClr val="bg1"/>
                </a:solidFill>
              </a:rPr>
              <a:t>La figura profesional del </a:t>
            </a:r>
            <a:r>
              <a:rPr lang="es-ES" sz="2400" dirty="0" err="1">
                <a:solidFill>
                  <a:schemeClr val="bg1"/>
                </a:solidFill>
              </a:rPr>
              <a:t>educomunicador</a:t>
            </a:r>
            <a:r>
              <a:rPr lang="es-ES" sz="2400" dirty="0">
                <a:solidFill>
                  <a:schemeClr val="bg1"/>
                </a:solidFill>
              </a:rPr>
              <a:t>: áreas de intervención, relevancia social, funciones, principios éticos</a:t>
            </a:r>
          </a:p>
        </p:txBody>
      </p:sp>
      <p:sp>
        <p:nvSpPr>
          <p:cNvPr id="7" name="Rectángulo 6"/>
          <p:cNvSpPr/>
          <p:nvPr/>
        </p:nvSpPr>
        <p:spPr>
          <a:xfrm>
            <a:off x="741218" y="5190992"/>
            <a:ext cx="109173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Tema VII</a:t>
            </a:r>
            <a:r>
              <a:rPr lang="es-ES" sz="2400" dirty="0">
                <a:solidFill>
                  <a:schemeClr val="bg1"/>
                </a:solidFill>
              </a:rPr>
              <a:t>: Antecedentes de la EP en Cuba y Latinoamérica. Comunicación en la educación y Educación y nuevas tecnologías. </a:t>
            </a:r>
          </a:p>
        </p:txBody>
      </p:sp>
    </p:spTree>
    <p:extLst>
      <p:ext uri="{BB962C8B-B14F-4D97-AF65-F5344CB8AC3E}">
        <p14:creationId xmlns:p14="http://schemas.microsoft.com/office/powerpoint/2010/main" val="327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581891" y="489651"/>
            <a:ext cx="10931237" cy="6086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600"/>
              </a:spcBef>
            </a:pPr>
            <a:r>
              <a:rPr lang="es-CO" sz="28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BIBLIOGRAFÍA</a:t>
            </a:r>
            <a:endParaRPr lang="es-ES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600"/>
              </a:spcBef>
            </a:pPr>
            <a:endParaRPr lang="es-CO" sz="2800" b="1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600"/>
              </a:spcBef>
            </a:pPr>
            <a:r>
              <a:rPr lang="es-CO" sz="28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Básica</a:t>
            </a:r>
            <a:endParaRPr lang="es-ES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s-CO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Moreno Portal, </a:t>
            </a:r>
            <a:r>
              <a:rPr lang="es-CO" sz="2800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Rayza</a:t>
            </a:r>
            <a:r>
              <a:rPr lang="es-CO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Selección de Lecturas de Educación y Comunicación. Editorial Félix Varela, La Habana, s/f.</a:t>
            </a:r>
            <a:endParaRPr lang="es-ES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s-CO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Moreno Portal, </a:t>
            </a:r>
            <a:r>
              <a:rPr lang="es-CO" sz="2800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Rayza</a:t>
            </a:r>
            <a:r>
              <a:rPr lang="es-CO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s-CO" sz="2800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Tarragó</a:t>
            </a:r>
            <a:r>
              <a:rPr lang="es-CO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O" sz="2800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Sardá</a:t>
            </a:r>
            <a:r>
              <a:rPr lang="es-CO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Heidy. Lecturas de Comunicación Educativa. Editorial Félix Varela, La Habana, 2015.</a:t>
            </a:r>
            <a:endParaRPr lang="es-ES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s-CO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Romero, María Isabel y Hernández, Carmen Nora. Concepción y metodología de la educación popular. Tomo I y II. Editorial Caminos, La Habana 2004</a:t>
            </a:r>
            <a:endParaRPr lang="es-ES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s-CO" sz="28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93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18157" y="810491"/>
            <a:ext cx="80010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s-ES" cap="none" dirty="0">
                <a:solidFill>
                  <a:schemeClr val="bg1"/>
                </a:solidFill>
              </a:rPr>
              <a:t>S</a:t>
            </a:r>
            <a:r>
              <a:rPr lang="es-ES" cap="none" dirty="0" smtClean="0">
                <a:solidFill>
                  <a:schemeClr val="bg1"/>
                </a:solidFill>
              </a:rPr>
              <a:t>istema de evaluación</a:t>
            </a:r>
            <a:endParaRPr lang="es-ES" cap="none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60063" y="1724124"/>
            <a:ext cx="10704224" cy="2224423"/>
          </a:xfrm>
        </p:spPr>
        <p:txBody>
          <a:bodyPr>
            <a:noAutofit/>
          </a:bodyPr>
          <a:lstStyle/>
          <a:p>
            <a:r>
              <a:rPr lang="es-ES" sz="2800" b="1" dirty="0"/>
              <a:t>Sistemática</a:t>
            </a:r>
            <a:r>
              <a:rPr lang="es-ES" sz="2800" dirty="0"/>
              <a:t>: talleres, seminarios, reportes de lecturas, guías de estudio</a:t>
            </a:r>
          </a:p>
          <a:p>
            <a:r>
              <a:rPr lang="es-ES" sz="2800" b="1" dirty="0"/>
              <a:t>Final:</a:t>
            </a:r>
            <a:r>
              <a:rPr lang="es-ES" sz="2800" dirty="0"/>
              <a:t> Prueba Final </a:t>
            </a:r>
            <a:r>
              <a:rPr lang="es-ES" sz="4800" dirty="0"/>
              <a:t>+</a:t>
            </a:r>
            <a:r>
              <a:rPr lang="es-ES" sz="2800" dirty="0"/>
              <a:t> desempeño trabajo en equipo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088663" y="4716703"/>
            <a:ext cx="10475624" cy="173489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800" cap="none" dirty="0">
                <a:solidFill>
                  <a:schemeClr val="bg1"/>
                </a:solidFill>
              </a:rPr>
              <a:t>Nota final </a:t>
            </a:r>
            <a:r>
              <a:rPr lang="es-ES" sz="5400" b="1" dirty="0">
                <a:solidFill>
                  <a:schemeClr val="bg1"/>
                </a:solidFill>
              </a:rPr>
              <a:t>=</a:t>
            </a:r>
          </a:p>
          <a:p>
            <a:r>
              <a:rPr lang="es-ES" sz="2800" cap="none" dirty="0">
                <a:solidFill>
                  <a:schemeClr val="bg1"/>
                </a:solidFill>
              </a:rPr>
              <a:t>evaluación sistemática </a:t>
            </a:r>
            <a:r>
              <a:rPr lang="es-ES" sz="4000" b="1" cap="none" dirty="0">
                <a:solidFill>
                  <a:schemeClr val="bg1"/>
                </a:solidFill>
              </a:rPr>
              <a:t>+ </a:t>
            </a:r>
            <a:r>
              <a:rPr lang="es-ES" sz="2800" cap="none" dirty="0">
                <a:solidFill>
                  <a:schemeClr val="bg1"/>
                </a:solidFill>
              </a:rPr>
              <a:t>evaluación final</a:t>
            </a:r>
            <a:br>
              <a:rPr lang="es-ES" sz="2800" cap="none" dirty="0">
                <a:solidFill>
                  <a:schemeClr val="bg1"/>
                </a:solidFill>
              </a:rPr>
            </a:br>
            <a:endParaRPr lang="es-ES" sz="2800" cap="non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88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19217" y="329784"/>
            <a:ext cx="11167672" cy="6528216"/>
          </a:xfrm>
        </p:spPr>
        <p:txBody>
          <a:bodyPr>
            <a:normAutofit fontScale="90000"/>
          </a:bodyPr>
          <a:lstStyle/>
          <a:p>
            <a:r>
              <a:rPr lang="es-ES" sz="4800" cap="non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rPr>
              <a:t>TEMA I</a:t>
            </a:r>
            <a:r>
              <a:rPr lang="es-ES" sz="6000" cap="non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rPr>
              <a:t>: </a:t>
            </a:r>
            <a:br>
              <a:rPr lang="es-ES" sz="6000" cap="non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rPr>
            </a:br>
            <a:r>
              <a:rPr lang="es-ES" sz="6000" cap="non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rPr>
              <a:t/>
            </a:r>
            <a:br>
              <a:rPr lang="es-ES" sz="6000" cap="non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rPr>
            </a:br>
            <a:r>
              <a:rPr lang="es-ES" sz="6000" cap="non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rPr>
              <a:t/>
            </a:r>
            <a:br>
              <a:rPr lang="es-ES" sz="6000" cap="non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rPr>
            </a:br>
            <a:r>
              <a:rPr lang="es-ES" sz="4800" cap="non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rPr>
              <a:t>EDUCACIÓN Y COMUNICACIÓN, PRINCIPALES PRESUPUESTOS CONCEPTUALES</a:t>
            </a:r>
            <a:r>
              <a:rPr lang="es-ES" sz="4800" cap="non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  <a:t>. </a:t>
            </a:r>
            <a:r>
              <a:rPr lang="es-ES" sz="4800" cap="non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  <a:t/>
            </a:r>
            <a:br>
              <a:rPr lang="es-ES" sz="4800" cap="non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</a:br>
            <a:r>
              <a:rPr lang="es-ES" sz="4800" cap="non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  <a:t/>
            </a:r>
            <a:br>
              <a:rPr lang="es-ES" sz="4800" cap="non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</a:br>
            <a:r>
              <a:rPr lang="es-ES" sz="4800" dirty="0" smtClean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Relación </a:t>
            </a:r>
            <a:r>
              <a:rPr lang="es-ES" sz="48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comunicación–educación–desarrollo </a:t>
            </a:r>
            <a:r>
              <a:rPr lang="es-ES" sz="4800" dirty="0"/>
              <a:t/>
            </a:r>
            <a:br>
              <a:rPr lang="es-ES" sz="4800" dirty="0"/>
            </a:br>
            <a:r>
              <a:rPr lang="es-ES" sz="4800" cap="non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  <a:t/>
            </a:r>
            <a:br>
              <a:rPr lang="es-ES" sz="4800" cap="none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</a:br>
            <a:endParaRPr lang="es-ES" sz="4800" cap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" panose="020B0502040204020203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704" y="329784"/>
            <a:ext cx="3581400" cy="202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17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0889" y="359211"/>
            <a:ext cx="9914092" cy="4212791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L</a:t>
            </a:r>
            <a:r>
              <a:rPr lang="es-ES" cap="none" dirty="0">
                <a:solidFill>
                  <a:schemeClr val="bg1"/>
                </a:solidFill>
              </a:rPr>
              <a:t>a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b="1" dirty="0" err="1">
                <a:solidFill>
                  <a:schemeClr val="bg1"/>
                </a:solidFill>
              </a:rPr>
              <a:t>educomunicación</a:t>
            </a:r>
            <a:r>
              <a:rPr lang="es-ES" dirty="0">
                <a:solidFill>
                  <a:schemeClr val="bg1"/>
                </a:solidFill>
              </a:rPr>
              <a:t> </a:t>
            </a:r>
            <a:br>
              <a:rPr lang="es-ES" dirty="0">
                <a:solidFill>
                  <a:schemeClr val="bg1"/>
                </a:solidFill>
              </a:rPr>
            </a:br>
            <a:r>
              <a:rPr lang="es-ES" cap="none" dirty="0">
                <a:solidFill>
                  <a:schemeClr val="bg1"/>
                </a:solidFill>
              </a:rPr>
              <a:t>como ciencia abarca 2 campos</a:t>
            </a:r>
            <a:br>
              <a:rPr lang="es-ES" cap="none" dirty="0">
                <a:solidFill>
                  <a:schemeClr val="bg1"/>
                </a:solidFill>
              </a:rPr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>   </a:t>
            </a:r>
            <a:r>
              <a:rPr lang="es-ES" b="1" i="1" dirty="0">
                <a:solidFill>
                  <a:schemeClr val="bg1"/>
                </a:solidFill>
              </a:rPr>
              <a:t>Comunicación                       Educación</a:t>
            </a:r>
            <a:r>
              <a:rPr lang="es-ES" dirty="0">
                <a:solidFill>
                  <a:schemeClr val="bg1"/>
                </a:solidFill>
              </a:rPr>
              <a:t/>
            </a:r>
            <a:br>
              <a:rPr lang="es-ES" dirty="0">
                <a:solidFill>
                  <a:schemeClr val="bg1"/>
                </a:solidFill>
              </a:rPr>
            </a:br>
            <a:r>
              <a:rPr lang="es-ES" dirty="0">
                <a:solidFill>
                  <a:schemeClr val="bg1"/>
                </a:solidFill>
              </a:rPr>
              <a:t/>
            </a:r>
            <a:br>
              <a:rPr lang="es-ES" dirty="0">
                <a:solidFill>
                  <a:schemeClr val="bg1"/>
                </a:solidFill>
              </a:rPr>
            </a:br>
            <a:r>
              <a:rPr lang="es-ES" dirty="0">
                <a:solidFill>
                  <a:schemeClr val="bg1"/>
                </a:solidFill>
              </a:rPr>
              <a:t>    </a:t>
            </a:r>
            <a:r>
              <a:rPr lang="es-ES" sz="1800" dirty="0">
                <a:solidFill>
                  <a:schemeClr val="bg1"/>
                </a:solidFill>
              </a:rPr>
              <a:t>Uso de los medios                                               </a:t>
            </a:r>
            <a:r>
              <a:rPr lang="es-ES" sz="1800" dirty="0" smtClean="0">
                <a:solidFill>
                  <a:schemeClr val="bg1"/>
                </a:solidFill>
              </a:rPr>
              <a:t>                       </a:t>
            </a:r>
            <a:r>
              <a:rPr lang="es-ES" sz="1800" dirty="0">
                <a:solidFill>
                  <a:schemeClr val="bg1"/>
                </a:solidFill>
              </a:rPr>
              <a:t>Importancia del análisis </a:t>
            </a:r>
            <a:br>
              <a:rPr lang="es-ES" sz="1800" dirty="0">
                <a:solidFill>
                  <a:schemeClr val="bg1"/>
                </a:solidFill>
              </a:rPr>
            </a:br>
            <a:r>
              <a:rPr lang="es-ES" sz="1800" dirty="0">
                <a:solidFill>
                  <a:schemeClr val="bg1"/>
                </a:solidFill>
              </a:rPr>
              <a:t>como </a:t>
            </a:r>
            <a:r>
              <a:rPr lang="es-ES" sz="1800" b="1" dirty="0">
                <a:solidFill>
                  <a:schemeClr val="bg1"/>
                </a:solidFill>
              </a:rPr>
              <a:t>herramientas</a:t>
            </a:r>
            <a:r>
              <a:rPr lang="es-ES" sz="1800" dirty="0">
                <a:solidFill>
                  <a:schemeClr val="bg1"/>
                </a:solidFill>
              </a:rPr>
              <a:t> de                                              </a:t>
            </a:r>
            <a:r>
              <a:rPr lang="es-ES" sz="1800" dirty="0" smtClean="0">
                <a:solidFill>
                  <a:schemeClr val="bg1"/>
                </a:solidFill>
              </a:rPr>
              <a:t>                    crítico </a:t>
            </a:r>
            <a:r>
              <a:rPr lang="es-ES" sz="1800" dirty="0">
                <a:solidFill>
                  <a:schemeClr val="bg1"/>
                </a:solidFill>
              </a:rPr>
              <a:t>de las personas</a:t>
            </a:r>
            <a:br>
              <a:rPr lang="es-ES" sz="1800" dirty="0">
                <a:solidFill>
                  <a:schemeClr val="bg1"/>
                </a:solidFill>
              </a:rPr>
            </a:br>
            <a:r>
              <a:rPr lang="es-ES" sz="1800" dirty="0">
                <a:solidFill>
                  <a:schemeClr val="bg1"/>
                </a:solidFill>
              </a:rPr>
              <a:t>          comunicación                                                  </a:t>
            </a:r>
            <a:r>
              <a:rPr lang="es-ES" sz="1800" dirty="0" smtClean="0">
                <a:solidFill>
                  <a:schemeClr val="bg1"/>
                </a:solidFill>
              </a:rPr>
              <a:t>                       </a:t>
            </a:r>
            <a:r>
              <a:rPr lang="es-ES" sz="1800" dirty="0">
                <a:solidFill>
                  <a:schemeClr val="bg1"/>
                </a:solidFill>
              </a:rPr>
              <a:t>frente a los </a:t>
            </a:r>
            <a:r>
              <a:rPr lang="es-ES" sz="1800" b="1" dirty="0">
                <a:solidFill>
                  <a:schemeClr val="bg1"/>
                </a:solidFill>
              </a:rPr>
              <a:t>mensajes de</a:t>
            </a:r>
            <a:br>
              <a:rPr lang="es-ES" sz="1800" b="1" dirty="0">
                <a:solidFill>
                  <a:schemeClr val="bg1"/>
                </a:solidFill>
              </a:rPr>
            </a:br>
            <a:r>
              <a:rPr lang="es-ES" sz="1800" b="1" dirty="0">
                <a:solidFill>
                  <a:schemeClr val="bg1"/>
                </a:solidFill>
              </a:rPr>
              <a:t>                                                                                                         los medios</a:t>
            </a:r>
            <a:endParaRPr lang="es-ES" sz="1800" dirty="0">
              <a:solidFill>
                <a:schemeClr val="bg1"/>
              </a:solidFill>
            </a:endParaRPr>
          </a:p>
        </p:txBody>
      </p:sp>
      <p:pic>
        <p:nvPicPr>
          <p:cNvPr id="24" name="Imagen 23" descr="C:\Users\Casa\Downloads\personaa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4915" y="4359675"/>
            <a:ext cx="2312350" cy="1051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AutoShape 21"/>
          <p:cNvSpPr>
            <a:spLocks noChangeArrowheads="1"/>
          </p:cNvSpPr>
          <p:nvPr/>
        </p:nvSpPr>
        <p:spPr bwMode="auto">
          <a:xfrm rot="10800000">
            <a:off x="3840480" y="5330000"/>
            <a:ext cx="4943959" cy="1203644"/>
          </a:xfrm>
          <a:custGeom>
            <a:avLst/>
            <a:gdLst>
              <a:gd name="G0" fmla="+- 0 0 0"/>
              <a:gd name="G1" fmla="+- -11796480 0 0"/>
              <a:gd name="G2" fmla="+- 0 0 -1179648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11796480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799 w 21600"/>
              <a:gd name="T5" fmla="*/ 0 h 21600"/>
              <a:gd name="T6" fmla="*/ 2700 w 21600"/>
              <a:gd name="T7" fmla="*/ 10800 h 21600"/>
              <a:gd name="T8" fmla="*/ 10799 w 21600"/>
              <a:gd name="T9" fmla="*/ 540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8" name="AutoShape 22"/>
          <p:cNvSpPr>
            <a:spLocks noChangeArrowheads="1"/>
          </p:cNvSpPr>
          <p:nvPr/>
        </p:nvSpPr>
        <p:spPr bwMode="auto">
          <a:xfrm>
            <a:off x="2658054" y="2645211"/>
            <a:ext cx="60325" cy="319087"/>
          </a:xfrm>
          <a:prstGeom prst="downArrow">
            <a:avLst>
              <a:gd name="adj1" fmla="val 50000"/>
              <a:gd name="adj2" fmla="val 132237"/>
            </a:avLst>
          </a:prstGeom>
          <a:solidFill>
            <a:srgbClr val="000000"/>
          </a:solidFill>
          <a:ln w="38100">
            <a:solidFill>
              <a:srgbClr val="000000"/>
            </a:solidFill>
            <a:miter lim="800000"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" name="AutoShape 22"/>
          <p:cNvSpPr>
            <a:spLocks noChangeArrowheads="1"/>
          </p:cNvSpPr>
          <p:nvPr/>
        </p:nvSpPr>
        <p:spPr bwMode="auto">
          <a:xfrm>
            <a:off x="8941090" y="2616925"/>
            <a:ext cx="60325" cy="319087"/>
          </a:xfrm>
          <a:prstGeom prst="downArrow">
            <a:avLst>
              <a:gd name="adj1" fmla="val 50000"/>
              <a:gd name="adj2" fmla="val 132237"/>
            </a:avLst>
          </a:prstGeom>
          <a:solidFill>
            <a:srgbClr val="000000"/>
          </a:solidFill>
          <a:ln w="38100">
            <a:solidFill>
              <a:srgbClr val="000000"/>
            </a:solidFill>
            <a:miter lim="800000"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246" y="4324118"/>
            <a:ext cx="2293751" cy="1051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33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31371" y="803386"/>
            <a:ext cx="1105008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s-E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Objetivo  de la asignatura</a:t>
            </a:r>
            <a:endParaRPr lang="es-ES" sz="2800" b="1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s-ES" sz="2800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s-ES" sz="28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"/>
            </a:pPr>
            <a:r>
              <a:rPr lang="es-ES" sz="2800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Correcta </a:t>
            </a: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educación en medios de comunicación: dominio, habilidades de las </a:t>
            </a:r>
            <a:r>
              <a:rPr lang="es-ES" sz="280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TICs</a:t>
            </a:r>
            <a:endParaRPr lang="es-ES" sz="28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"/>
            </a:pP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Uso de los medios en la </a:t>
            </a:r>
            <a:r>
              <a:rPr lang="es-ES" sz="2800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educación</a:t>
            </a: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s-ES" sz="2800" dirty="0" smtClean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"/>
            </a:pPr>
            <a:r>
              <a:rPr lang="es-ES" sz="2800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Producción </a:t>
            </a: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contenidos </a:t>
            </a:r>
            <a:r>
              <a:rPr lang="es-ES" sz="2800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educativos.</a:t>
            </a:r>
            <a:endParaRPr lang="es-ES" sz="28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"/>
            </a:pP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Competencias </a:t>
            </a:r>
            <a:r>
              <a:rPr lang="es-ES" sz="2800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comunicativas.</a:t>
            </a:r>
            <a:endParaRPr lang="es-ES" sz="28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"/>
            </a:pP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Competencias </a:t>
            </a:r>
            <a:r>
              <a:rPr lang="es-ES" sz="2800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cognitivas.</a:t>
            </a:r>
            <a:endParaRPr lang="es-ES" sz="28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41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17715" y="187425"/>
            <a:ext cx="105543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MAPA CONCEPTUAL, VINCULANDO EL </a:t>
            </a:r>
            <a:r>
              <a:rPr lang="es-E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EJE</a:t>
            </a:r>
          </a:p>
          <a:p>
            <a:pPr algn="ctr"/>
            <a:r>
              <a:rPr lang="es-E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SOCIEDAD–COMUNICACIÓN–EDUCACIÓN–DESARROLLO</a:t>
            </a:r>
            <a:r>
              <a:rPr lang="es-E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419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Mapa conceptual sociedad y comunicació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24" y="1751867"/>
            <a:ext cx="5486400" cy="4425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5852626" y="1726114"/>
            <a:ext cx="6096000" cy="923330"/>
          </a:xfrm>
          <a:prstGeom prst="rect">
            <a:avLst/>
          </a:prstGeom>
          <a:solidFill>
            <a:srgbClr val="FFC000"/>
          </a:solidFill>
        </p:spPr>
        <p:txBody>
          <a:bodyPr>
            <a:spAutoFit/>
          </a:bodyPr>
          <a:lstStyle/>
          <a:p>
            <a:pPr algn="just"/>
            <a:r>
              <a:rPr lang="es-ES" b="1" dirty="0">
                <a:solidFill>
                  <a:schemeClr val="bg1"/>
                </a:solidFill>
              </a:rPr>
              <a:t>sociedad</a:t>
            </a:r>
            <a:r>
              <a:rPr lang="es-ES" dirty="0">
                <a:solidFill>
                  <a:schemeClr val="bg1"/>
                </a:solidFill>
              </a:rPr>
              <a:t> aporta cultura, identidad, necesidades sociales, participación ciudadana y dinámicas políticas.</a:t>
            </a:r>
            <a:endParaRPr lang="es-419" dirty="0">
              <a:solidFill>
                <a:schemeClr val="bg1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5881605" y="3345873"/>
            <a:ext cx="6096000" cy="707886"/>
          </a:xfrm>
          <a:prstGeom prst="rect">
            <a:avLst/>
          </a:prstGeom>
          <a:solidFill>
            <a:srgbClr val="FFC000"/>
          </a:solidFill>
        </p:spPr>
        <p:txBody>
          <a:bodyPr>
            <a:spAutoFit/>
          </a:bodyPr>
          <a:lstStyle/>
          <a:p>
            <a:pPr algn="just"/>
            <a:r>
              <a:rPr lang="es-E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Comunicación:</a:t>
            </a:r>
            <a:r>
              <a:rPr lang="es-E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responde con medios, TIC, educación, opinión pública y campañas.</a:t>
            </a:r>
            <a:endParaRPr lang="es-419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881605" y="4976895"/>
            <a:ext cx="6096000" cy="1200329"/>
          </a:xfrm>
          <a:prstGeom prst="rect">
            <a:avLst/>
          </a:prstGeom>
          <a:solidFill>
            <a:srgbClr val="FFC000"/>
          </a:solidFill>
        </p:spPr>
        <p:txBody>
          <a:bodyPr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bg1"/>
                </a:solidFill>
              </a:rPr>
              <a:t>R</a:t>
            </a:r>
            <a:r>
              <a:rPr lang="es-ES" b="1" dirty="0" smtClean="0">
                <a:solidFill>
                  <a:schemeClr val="bg1"/>
                </a:solidFill>
              </a:rPr>
              <a:t>elación </a:t>
            </a:r>
            <a:r>
              <a:rPr lang="es-ES" b="1" dirty="0">
                <a:solidFill>
                  <a:schemeClr val="bg1"/>
                </a:solidFill>
              </a:rPr>
              <a:t>central:</a:t>
            </a:r>
            <a:r>
              <a:rPr lang="es-ES" dirty="0">
                <a:solidFill>
                  <a:schemeClr val="bg1"/>
                </a:solidFill>
              </a:rPr>
              <a:t> ambos interactúan y generan transformación social.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bg1"/>
                </a:solidFill>
              </a:rPr>
              <a:t>Resultado final:</a:t>
            </a:r>
            <a:r>
              <a:rPr lang="es-ES" dirty="0">
                <a:solidFill>
                  <a:schemeClr val="bg1"/>
                </a:solidFill>
              </a:rPr>
              <a:t> el vínculo produce </a:t>
            </a:r>
            <a:r>
              <a:rPr lang="es-ES" b="1" dirty="0">
                <a:solidFill>
                  <a:schemeClr val="bg1"/>
                </a:solidFill>
              </a:rPr>
              <a:t>desarrollo social y comunitario</a:t>
            </a:r>
            <a:r>
              <a:rPr lang="es-ES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" name="Flecha derecha 4"/>
          <p:cNvSpPr/>
          <p:nvPr/>
        </p:nvSpPr>
        <p:spPr>
          <a:xfrm>
            <a:off x="4850969" y="1922711"/>
            <a:ext cx="7439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6" name="Flecha derecha 5"/>
          <p:cNvSpPr/>
          <p:nvPr/>
        </p:nvSpPr>
        <p:spPr>
          <a:xfrm>
            <a:off x="4709467" y="1726114"/>
            <a:ext cx="978408" cy="4846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4321631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53803" y="1604073"/>
            <a:ext cx="1676162" cy="918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4" name="AutoShape 1"/>
          <p:cNvSpPr>
            <a:spLocks noChangeShapeType="1"/>
          </p:cNvSpPr>
          <p:nvPr/>
        </p:nvSpPr>
        <p:spPr bwMode="auto">
          <a:xfrm>
            <a:off x="2141786" y="3771978"/>
            <a:ext cx="1157021" cy="30661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53803" y="2797598"/>
            <a:ext cx="179706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Relación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educación comunicación</a:t>
            </a:r>
            <a:endParaRPr kumimoji="0" lang="es-ES" altLang="es-E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168568" y="1225308"/>
            <a:ext cx="50248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EDUCACIÓN MEDIÁTICA</a:t>
            </a:r>
          </a:p>
          <a:p>
            <a:r>
              <a:rPr lang="es-ES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(modelo anglosajón) 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3298807" y="3720928"/>
            <a:ext cx="30617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EDUCACIÓN DIALÓGICA EMANCIPADORA</a:t>
            </a:r>
          </a:p>
          <a:p>
            <a:r>
              <a:rPr lang="es-ES" dirty="0" smtClean="0">
                <a:solidFill>
                  <a:schemeClr val="bg1"/>
                </a:solidFill>
                <a:latin typeface="Arial" panose="020B0604020202020204" pitchFamily="34" charset="0"/>
              </a:rPr>
              <a:t>(modelo latinoamericano)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8" name="AutoShape 1"/>
          <p:cNvSpPr>
            <a:spLocks noChangeShapeType="1"/>
          </p:cNvSpPr>
          <p:nvPr/>
        </p:nvSpPr>
        <p:spPr bwMode="auto">
          <a:xfrm flipV="1">
            <a:off x="2084696" y="1871639"/>
            <a:ext cx="890537" cy="84739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9" name="AutoShape 1"/>
          <p:cNvSpPr>
            <a:spLocks noChangeShapeType="1"/>
          </p:cNvSpPr>
          <p:nvPr/>
        </p:nvSpPr>
        <p:spPr bwMode="auto">
          <a:xfrm flipV="1">
            <a:off x="6445778" y="1219244"/>
            <a:ext cx="1109081" cy="172721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" name="AutoShape 1"/>
          <p:cNvSpPr>
            <a:spLocks noChangeShapeType="1"/>
          </p:cNvSpPr>
          <p:nvPr/>
        </p:nvSpPr>
        <p:spPr bwMode="auto">
          <a:xfrm>
            <a:off x="6467545" y="1700849"/>
            <a:ext cx="1087314" cy="17079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2" name="Título 11"/>
          <p:cNvSpPr>
            <a:spLocks noGrp="1"/>
          </p:cNvSpPr>
          <p:nvPr>
            <p:ph type="title"/>
          </p:nvPr>
        </p:nvSpPr>
        <p:spPr>
          <a:xfrm>
            <a:off x="8193462" y="971406"/>
            <a:ext cx="2190469" cy="1265334"/>
          </a:xfrm>
        </p:spPr>
        <p:txBody>
          <a:bodyPr>
            <a:normAutofit/>
          </a:bodyPr>
          <a:lstStyle/>
          <a:p>
            <a:r>
              <a:rPr lang="es-E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CONSTRUCCIÓN</a:t>
            </a:r>
            <a:br>
              <a:rPr lang="es-E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DECONSTRUCCIÓN</a:t>
            </a:r>
            <a:endParaRPr lang="es-E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ítulo 11"/>
          <p:cNvSpPr txBox="1">
            <a:spLocks/>
          </p:cNvSpPr>
          <p:nvPr/>
        </p:nvSpPr>
        <p:spPr>
          <a:xfrm>
            <a:off x="6761870" y="3272702"/>
            <a:ext cx="2190469" cy="126533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s-E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AutoShape 4"/>
          <p:cNvSpPr>
            <a:spLocks noChangeArrowheads="1"/>
          </p:cNvSpPr>
          <p:nvPr/>
        </p:nvSpPr>
        <p:spPr bwMode="auto">
          <a:xfrm rot="10800000">
            <a:off x="4265443" y="1877702"/>
            <a:ext cx="263988" cy="271913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38100">
            <a:solidFill>
              <a:srgbClr val="000000"/>
            </a:solidFill>
            <a:miter lim="800000"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7" name="AutoShape 4"/>
          <p:cNvSpPr>
            <a:spLocks noChangeArrowheads="1"/>
          </p:cNvSpPr>
          <p:nvPr/>
        </p:nvSpPr>
        <p:spPr bwMode="auto">
          <a:xfrm rot="10800000">
            <a:off x="4397436" y="4705314"/>
            <a:ext cx="188587" cy="389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38100">
            <a:solidFill>
              <a:srgbClr val="000000"/>
            </a:solidFill>
            <a:miter lim="800000"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1" name="Rectángulo 20"/>
          <p:cNvSpPr/>
          <p:nvPr/>
        </p:nvSpPr>
        <p:spPr>
          <a:xfrm>
            <a:off x="2975233" y="5155571"/>
            <a:ext cx="51942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Concepciones </a:t>
            </a: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sociales educativas y comunicativas. </a:t>
            </a:r>
            <a:r>
              <a:rPr lang="es-ES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</a:t>
            </a:r>
            <a:r>
              <a:rPr lang="es-E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nión </a:t>
            </a: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 el pensamiento comunicacional latinoamericano y la educación popular.</a:t>
            </a:r>
          </a:p>
        </p:txBody>
      </p:sp>
      <p:sp>
        <p:nvSpPr>
          <p:cNvPr id="22" name="AutoShape 1"/>
          <p:cNvSpPr>
            <a:spLocks noChangeShapeType="1"/>
          </p:cNvSpPr>
          <p:nvPr/>
        </p:nvSpPr>
        <p:spPr bwMode="auto">
          <a:xfrm flipV="1">
            <a:off x="6624545" y="3619589"/>
            <a:ext cx="1353000" cy="258063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3" name="Título 11"/>
          <p:cNvSpPr txBox="1">
            <a:spLocks/>
          </p:cNvSpPr>
          <p:nvPr/>
        </p:nvSpPr>
        <p:spPr>
          <a:xfrm>
            <a:off x="8282276" y="3347104"/>
            <a:ext cx="2577928" cy="154585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educación </a:t>
            </a:r>
            <a:r>
              <a:rPr lang="es-E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transformadora</a:t>
            </a:r>
          </a:p>
          <a:p>
            <a:r>
              <a:rPr lang="es-E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s-ES" sz="16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diálogo </a:t>
            </a:r>
            <a:r>
              <a:rPr lang="es-E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crítico</a:t>
            </a:r>
            <a:r>
              <a:rPr lang="es-E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s-ES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AutoShape 1"/>
          <p:cNvSpPr>
            <a:spLocks noChangeShapeType="1"/>
          </p:cNvSpPr>
          <p:nvPr/>
        </p:nvSpPr>
        <p:spPr bwMode="auto">
          <a:xfrm>
            <a:off x="6617424" y="4306078"/>
            <a:ext cx="1421967" cy="23195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6" name="Rectángulo 25"/>
          <p:cNvSpPr/>
          <p:nvPr/>
        </p:nvSpPr>
        <p:spPr>
          <a:xfrm>
            <a:off x="2650870" y="2146299"/>
            <a:ext cx="44379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Manejo de las tecnologías y su </a:t>
            </a:r>
            <a:r>
              <a:rPr lang="es-ES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aplicación  en el campo educativo</a:t>
            </a:r>
            <a:endParaRPr lang="es-E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Imagen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12" y="393545"/>
            <a:ext cx="1824149" cy="1077647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76" y="4267773"/>
            <a:ext cx="1758685" cy="1137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49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61719" y="333786"/>
            <a:ext cx="10938023" cy="720099"/>
          </a:xfrm>
        </p:spPr>
        <p:txBody>
          <a:bodyPr>
            <a:normAutofit/>
          </a:bodyPr>
          <a:lstStyle/>
          <a:p>
            <a:pPr algn="just"/>
            <a:r>
              <a:rPr lang="es-ES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eJERCICIO</a:t>
            </a:r>
            <a:r>
              <a:rPr lang="es-E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identifiquen </a:t>
            </a:r>
            <a:r>
              <a:rPr lang="es-E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escriban ejemplos concretos de cómo la sociedad y la comunicación interactúan.</a:t>
            </a:r>
            <a:endParaRPr lang="es-419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Mapa conceptual sociedad y comunicación blanco y negr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25" y="1567960"/>
            <a:ext cx="5687269" cy="4856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redondeado 6"/>
          <p:cNvSpPr/>
          <p:nvPr/>
        </p:nvSpPr>
        <p:spPr>
          <a:xfrm>
            <a:off x="4939799" y="1630265"/>
            <a:ext cx="823299" cy="3467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pic>
        <p:nvPicPr>
          <p:cNvPr id="5" name="Picture 2" descr="D:\IMAGENES VARIAS\lapiz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37537">
            <a:off x="4462110" y="1174537"/>
            <a:ext cx="1431363" cy="125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6030730" y="231577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b="1" dirty="0" smtClean="0">
                <a:solidFill>
                  <a:schemeClr val="bg1"/>
                </a:solidFill>
              </a:rPr>
              <a:t>Completen </a:t>
            </a:r>
            <a:r>
              <a:rPr lang="es-ES" b="1" dirty="0">
                <a:solidFill>
                  <a:schemeClr val="bg1"/>
                </a:solidFill>
              </a:rPr>
              <a:t>los círculos vacíos con conceptos o ejemplos locales (por ejemplo, “participación ciudadana”, “campañas de salud”, “educación ambiental</a:t>
            </a:r>
            <a:r>
              <a:rPr lang="es-ES" b="1" dirty="0" smtClean="0">
                <a:solidFill>
                  <a:schemeClr val="bg1"/>
                </a:solidFill>
              </a:rPr>
              <a:t>” “</a:t>
            </a:r>
            <a:r>
              <a:rPr lang="es-ES" b="1" dirty="0" smtClean="0">
                <a:solidFill>
                  <a:schemeClr val="bg1"/>
                </a:solidFill>
              </a:rPr>
              <a:t>Educación </a:t>
            </a:r>
            <a:r>
              <a:rPr lang="es-ES" b="1" dirty="0" smtClean="0">
                <a:solidFill>
                  <a:schemeClr val="bg1"/>
                </a:solidFill>
              </a:rPr>
              <a:t>vial”</a:t>
            </a:r>
            <a:endParaRPr lang="es-419" b="1" dirty="0">
              <a:solidFill>
                <a:schemeClr val="bg1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6030730" y="452777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b="1" dirty="0">
                <a:solidFill>
                  <a:schemeClr val="bg1"/>
                </a:solidFill>
              </a:rPr>
              <a:t>En los recuadros inferiores, deben redactar brevemente cómo la comunicación </a:t>
            </a:r>
            <a:r>
              <a:rPr lang="es-ES" b="1" i="1" dirty="0">
                <a:solidFill>
                  <a:schemeClr val="bg1"/>
                </a:solidFill>
              </a:rPr>
              <a:t>transforma la realidad</a:t>
            </a:r>
            <a:r>
              <a:rPr lang="es-ES" b="1" dirty="0">
                <a:solidFill>
                  <a:schemeClr val="bg1"/>
                </a:solidFill>
              </a:rPr>
              <a:t> y </a:t>
            </a:r>
            <a:r>
              <a:rPr lang="es-ES" b="1" i="1" dirty="0">
                <a:solidFill>
                  <a:schemeClr val="bg1"/>
                </a:solidFill>
              </a:rPr>
              <a:t>genera sentido y vínculos</a:t>
            </a:r>
            <a:r>
              <a:rPr lang="es-ES" dirty="0"/>
              <a:t>.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2237482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373804" y="367901"/>
            <a:ext cx="11404907" cy="3584167"/>
          </a:xfrm>
        </p:spPr>
        <p:txBody>
          <a:bodyPr>
            <a:noAutofit/>
          </a:bodyPr>
          <a:lstStyle/>
          <a:p>
            <a:r>
              <a:rPr lang="es-E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Estudio Independiente</a:t>
            </a:r>
            <a:br>
              <a:rPr lang="es-E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revisar </a:t>
            </a:r>
            <a:r>
              <a:rPr lang="es-E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materiales básicos sobre educación ambiental y campañas de comunicación en Cuba (ej. campañas de ahorro energético, reciclaje, prevención del dengue).</a:t>
            </a:r>
            <a:br>
              <a:rPr lang="es-E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cap="none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¿q</a:t>
            </a:r>
            <a:r>
              <a:rPr lang="es-ES" sz="2000" cap="none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ué problemas ambientales afectan más a tu comunidad?</a:t>
            </a:r>
            <a:br>
              <a:rPr lang="es-ES" sz="2000" cap="none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cap="none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 ¿Qué acciones comunicativas se han realizado para enfrentarlos?</a:t>
            </a:r>
            <a:br>
              <a:rPr lang="es-ES" sz="2000" cap="none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cap="none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 ¿</a:t>
            </a:r>
            <a:r>
              <a:rPr lang="es-ES" sz="2000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s-ES" sz="2000" cap="none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ué resultados observas en la participación ciudadana?</a:t>
            </a:r>
            <a:r>
              <a:rPr lang="es-E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73803" y="3676192"/>
            <a:ext cx="11146971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" altLang="es-E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</a:t>
            </a:r>
            <a:r>
              <a:rPr kumimoji="0" lang="es-ES" altLang="es-E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) Construye un esquema que relacione: </a:t>
            </a:r>
            <a:r>
              <a:rPr kumimoji="0" lang="es-ES" altLang="es-ES" sz="20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sociedad – comunicación – educación – medio ambiente</a:t>
            </a:r>
            <a:r>
              <a:rPr kumimoji="0" lang="es-ES" altLang="es-E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Incluir ejemplos locales (reciclaje, ahorro energético, reforestación, campañas de salud ambiental).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0" y="5226004"/>
            <a:ext cx="115207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/>
            <a:r>
              <a:rPr lang="es-E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e) ¿Cómo </a:t>
            </a:r>
            <a:r>
              <a:rPr lang="es-E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puede un comunicador social contribuir a la educación ambiental en su </a:t>
            </a:r>
            <a:r>
              <a:rPr lang="es-E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comunidad?.  Proponer </a:t>
            </a:r>
            <a:r>
              <a:rPr lang="es-E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acción concreta que se pueda implementar en su municipio.</a:t>
            </a:r>
          </a:p>
        </p:txBody>
      </p:sp>
    </p:spTree>
    <p:extLst>
      <p:ext uri="{BB962C8B-B14F-4D97-AF65-F5344CB8AC3E}">
        <p14:creationId xmlns:p14="http://schemas.microsoft.com/office/powerpoint/2010/main" val="269723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ctor">
  <a:themeElements>
    <a:clrScheme name="Sector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cto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548</TotalTime>
  <Words>1055</Words>
  <Application>Microsoft Office PowerPoint</Application>
  <PresentationFormat>Panorámica</PresentationFormat>
  <Paragraphs>96</Paragraphs>
  <Slides>21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32" baseType="lpstr">
      <vt:lpstr>Arial</vt:lpstr>
      <vt:lpstr>Arial Black</vt:lpstr>
      <vt:lpstr>Bahnschrift SemiBold</vt:lpstr>
      <vt:lpstr>Bahnschrift SemiBold Condensed</vt:lpstr>
      <vt:lpstr>Calibri</vt:lpstr>
      <vt:lpstr>Century Gothic</vt:lpstr>
      <vt:lpstr>Symbol</vt:lpstr>
      <vt:lpstr>Times New Roman</vt:lpstr>
      <vt:lpstr>Wingdings</vt:lpstr>
      <vt:lpstr>Wingdings 3</vt:lpstr>
      <vt:lpstr>Sector</vt:lpstr>
      <vt:lpstr>ASIGNATURA  COMUNICACIÓN Y EDUCACIÓN</vt:lpstr>
      <vt:lpstr>Disciplina  Comunicación y desarrollo</vt:lpstr>
      <vt:lpstr>Objetivos</vt:lpstr>
      <vt:lpstr>Presentación de PowerPoint</vt:lpstr>
      <vt:lpstr>Asignaturas básicas</vt:lpstr>
      <vt:lpstr>Líneas de investigación</vt:lpstr>
      <vt:lpstr>Presentación de PowerPoint</vt:lpstr>
      <vt:lpstr>Presentación de PowerPoint</vt:lpstr>
      <vt:lpstr>Presentación de PowerPoint</vt:lpstr>
      <vt:lpstr>Tipos de clase que se proponen   talleres   seminarios   clases prácticas </vt:lpstr>
      <vt:lpstr>Presentación de PowerPoint</vt:lpstr>
      <vt:lpstr>Presentación de PowerPoint</vt:lpstr>
      <vt:lpstr>Presentación de PowerPoint</vt:lpstr>
      <vt:lpstr>Sistema de evaluación</vt:lpstr>
      <vt:lpstr>TEMA I:    EDUCACIÓN Y COMUNICACIÓN, PRINCIPALES PRESUPUESTOS CONCEPTUALES.   Relación comunicación–educación–desarrollo   </vt:lpstr>
      <vt:lpstr>La educomunicación  como ciencia abarca 2 campos     Comunicación                       Educación      Uso de los medios                                                                      Importancia del análisis  como herramientas de                                                                  crítico de las personas           comunicación                                                                         frente a los mensajes de                                                                                                          los medios</vt:lpstr>
      <vt:lpstr>Presentación de PowerPoint</vt:lpstr>
      <vt:lpstr>Presentación de PowerPoint</vt:lpstr>
      <vt:lpstr>CONSTRUCCIÓN   DECONSTRUCCIÓN</vt:lpstr>
      <vt:lpstr>eJERCICIO: identifiquen y escriban ejemplos concretos de cómo la sociedad y la comunicación interactúan.</vt:lpstr>
      <vt:lpstr>Estudio Independiente  revisar materiales básicos sobre educación ambiental y campañas de comunicación en Cuba (ej. campañas de ahorro energético, reciclaje, prevención del dengue).   a) ¿qué problemas ambientales afectan más a tu comunidad? b) ¿Qué acciones comunicativas se han realizado para enfrentarlos? c) ¿Qué resultados observas en la participación ciudadana?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ASIGNATURA: COMUNICACIÓN Y EDUCACIÓN</dc:title>
  <dc:creator>ALOIMA</dc:creator>
  <cp:lastModifiedBy>ALOIMA</cp:lastModifiedBy>
  <cp:revision>103</cp:revision>
  <dcterms:created xsi:type="dcterms:W3CDTF">2023-09-07T08:59:43Z</dcterms:created>
  <dcterms:modified xsi:type="dcterms:W3CDTF">2026-09-05T10:14:03Z</dcterms:modified>
</cp:coreProperties>
</file>