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328" r:id="rId3"/>
    <p:sldId id="258" r:id="rId4"/>
    <p:sldId id="259" r:id="rId5"/>
    <p:sldId id="260" r:id="rId6"/>
    <p:sldId id="262" r:id="rId7"/>
    <p:sldId id="263" r:id="rId8"/>
    <p:sldId id="320" r:id="rId9"/>
    <p:sldId id="423" r:id="rId10"/>
    <p:sldId id="266" r:id="rId11"/>
    <p:sldId id="329" r:id="rId12"/>
    <p:sldId id="330" r:id="rId13"/>
    <p:sldId id="333" r:id="rId14"/>
    <p:sldId id="332" r:id="rId15"/>
    <p:sldId id="321" r:id="rId16"/>
    <p:sldId id="331" r:id="rId17"/>
    <p:sldId id="270" r:id="rId18"/>
    <p:sldId id="272" r:id="rId19"/>
    <p:sldId id="334" r:id="rId20"/>
    <p:sldId id="335" r:id="rId21"/>
    <p:sldId id="336" r:id="rId22"/>
    <p:sldId id="337" r:id="rId23"/>
    <p:sldId id="338" r:id="rId24"/>
    <p:sldId id="340" r:id="rId25"/>
    <p:sldId id="339" r:id="rId26"/>
    <p:sldId id="439" r:id="rId27"/>
    <p:sldId id="428" r:id="rId28"/>
    <p:sldId id="429" r:id="rId29"/>
    <p:sldId id="430" r:id="rId30"/>
    <p:sldId id="431" r:id="rId31"/>
    <p:sldId id="432" r:id="rId32"/>
    <p:sldId id="433" r:id="rId33"/>
    <p:sldId id="434" r:id="rId34"/>
    <p:sldId id="435" r:id="rId35"/>
    <p:sldId id="436" r:id="rId36"/>
    <p:sldId id="437" r:id="rId37"/>
    <p:sldId id="438" r:id="rId38"/>
    <p:sldId id="440" r:id="rId39"/>
    <p:sldId id="441" r:id="rId40"/>
    <p:sldId id="442" r:id="rId41"/>
    <p:sldId id="323" r:id="rId42"/>
    <p:sldId id="350" r:id="rId43"/>
    <p:sldId id="349" r:id="rId44"/>
    <p:sldId id="353" r:id="rId45"/>
    <p:sldId id="286" r:id="rId46"/>
    <p:sldId id="355" r:id="rId47"/>
    <p:sldId id="354" r:id="rId48"/>
    <p:sldId id="358" r:id="rId49"/>
    <p:sldId id="357" r:id="rId50"/>
    <p:sldId id="356" r:id="rId51"/>
    <p:sldId id="361" r:id="rId52"/>
    <p:sldId id="360" r:id="rId53"/>
    <p:sldId id="359" r:id="rId54"/>
    <p:sldId id="364" r:id="rId55"/>
    <p:sldId id="365" r:id="rId56"/>
    <p:sldId id="363" r:id="rId57"/>
    <p:sldId id="324" r:id="rId58"/>
    <p:sldId id="362" r:id="rId59"/>
    <p:sldId id="287" r:id="rId60"/>
    <p:sldId id="368" r:id="rId61"/>
    <p:sldId id="367" r:id="rId62"/>
    <p:sldId id="366" r:id="rId63"/>
    <p:sldId id="369" r:id="rId64"/>
    <p:sldId id="370" r:id="rId65"/>
    <p:sldId id="371" r:id="rId66"/>
    <p:sldId id="372" r:id="rId67"/>
    <p:sldId id="373" r:id="rId68"/>
    <p:sldId id="374" r:id="rId69"/>
    <p:sldId id="375" r:id="rId70"/>
    <p:sldId id="376" r:id="rId71"/>
    <p:sldId id="377" r:id="rId72"/>
    <p:sldId id="378" r:id="rId73"/>
    <p:sldId id="379" r:id="rId74"/>
    <p:sldId id="383" r:id="rId75"/>
    <p:sldId id="380" r:id="rId76"/>
    <p:sldId id="325" r:id="rId77"/>
    <p:sldId id="381" r:id="rId78"/>
    <p:sldId id="382" r:id="rId79"/>
    <p:sldId id="291" r:id="rId80"/>
    <p:sldId id="385" r:id="rId81"/>
    <p:sldId id="326" r:id="rId82"/>
    <p:sldId id="384" r:id="rId83"/>
    <p:sldId id="386" r:id="rId84"/>
    <p:sldId id="387" r:id="rId85"/>
    <p:sldId id="388" r:id="rId86"/>
    <p:sldId id="389" r:id="rId87"/>
    <p:sldId id="390" r:id="rId88"/>
    <p:sldId id="327" r:id="rId89"/>
    <p:sldId id="391" r:id="rId90"/>
    <p:sldId id="392" r:id="rId91"/>
    <p:sldId id="393" r:id="rId92"/>
    <p:sldId id="394" r:id="rId93"/>
    <p:sldId id="396" r:id="rId94"/>
    <p:sldId id="395" r:id="rId95"/>
    <p:sldId id="306" r:id="rId96"/>
    <p:sldId id="297" r:id="rId97"/>
    <p:sldId id="299" r:id="rId98"/>
    <p:sldId id="305" r:id="rId99"/>
    <p:sldId id="397" r:id="rId100"/>
    <p:sldId id="398" r:id="rId101"/>
    <p:sldId id="399" r:id="rId102"/>
    <p:sldId id="404" r:id="rId103"/>
    <p:sldId id="400" r:id="rId104"/>
    <p:sldId id="401" r:id="rId105"/>
    <p:sldId id="402" r:id="rId106"/>
    <p:sldId id="403" r:id="rId107"/>
    <p:sldId id="405" r:id="rId108"/>
    <p:sldId id="406" r:id="rId109"/>
    <p:sldId id="407" r:id="rId110"/>
    <p:sldId id="410" r:id="rId111"/>
    <p:sldId id="409" r:id="rId112"/>
    <p:sldId id="408" r:id="rId113"/>
    <p:sldId id="413" r:id="rId114"/>
    <p:sldId id="412" r:id="rId115"/>
    <p:sldId id="414" r:id="rId116"/>
    <p:sldId id="415" r:id="rId117"/>
    <p:sldId id="417" r:id="rId118"/>
    <p:sldId id="411" r:id="rId119"/>
    <p:sldId id="416" r:id="rId120"/>
    <p:sldId id="314" r:id="rId121"/>
    <p:sldId id="418" r:id="rId122"/>
    <p:sldId id="419" r:id="rId123"/>
    <p:sldId id="421" r:id="rId124"/>
    <p:sldId id="420" r:id="rId125"/>
    <p:sldId id="422" r:id="rId126"/>
    <p:sldId id="443" r:id="rId127"/>
    <p:sldId id="444" r:id="rId128"/>
    <p:sldId id="445" r:id="rId129"/>
    <p:sldId id="319" r:id="rId13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660"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10 Triángulo rectángulo"/>
          <p:cNvSpPr/>
          <p:nvPr/>
        </p:nvSpPr>
        <p:spPr>
          <a:xfrm>
            <a:off x="0" y="4664075"/>
            <a:ext cx="12200467"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ucida Sans Unicode"/>
              <a:ea typeface="+mn-ea"/>
              <a:cs typeface="+mn-cs"/>
            </a:endParaRPr>
          </a:p>
        </p:txBody>
      </p:sp>
      <p:grpSp>
        <p:nvGrpSpPr>
          <p:cNvPr id="5" name="15 Grupo"/>
          <p:cNvGrpSpPr>
            <a:grpSpLocks/>
          </p:cNvGrpSpPr>
          <p:nvPr/>
        </p:nvGrpSpPr>
        <p:grpSpPr bwMode="auto">
          <a:xfrm>
            <a:off x="-4233" y="4953000"/>
            <a:ext cx="12196233" cy="1911350"/>
            <a:chOff x="-3765" y="4832896"/>
            <a:chExt cx="9147765" cy="2032192"/>
          </a:xfrm>
        </p:grpSpPr>
        <p:sp>
          <p:nvSpPr>
            <p:cNvPr id="6" name="15 Forma libre"/>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 name="18 Forma libre"/>
            <p:cNvSpPr>
              <a:spLocks/>
            </p:cNvSpPr>
            <p:nvPr/>
          </p:nvSpPr>
          <p:spPr bwMode="auto">
            <a:xfrm>
              <a:off x="35926" y="5135025"/>
              <a:ext cx="9108074" cy="838869"/>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S"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endParaRPr>
            </a:p>
          </p:txBody>
        </p:sp>
        <p:sp>
          <p:nvSpPr>
            <p:cNvPr id="8" name="18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ucida Sans Unicode"/>
                <a:ea typeface="+mn-ea"/>
                <a:cs typeface="+mn-cs"/>
              </a:endParaRPr>
            </a:p>
          </p:txBody>
        </p:sp>
        <p:cxnSp>
          <p:nvCxnSpPr>
            <p:cNvPr id="10" name="19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8 Título"/>
          <p:cNvSpPr>
            <a:spLocks noGrp="1"/>
          </p:cNvSpPr>
          <p:nvPr>
            <p:ph type="ctrTitle"/>
          </p:nvPr>
        </p:nvSpPr>
        <p:spPr>
          <a:xfrm>
            <a:off x="914400" y="1752602"/>
            <a:ext cx="103632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17" name="16 Subtítulo"/>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editar el estilo de subtítulo del patrón</a:t>
            </a:r>
            <a:endParaRPr lang="en-US"/>
          </a:p>
        </p:txBody>
      </p:sp>
      <p:sp>
        <p:nvSpPr>
          <p:cNvPr id="11" name="29 Marcador de fecha"/>
          <p:cNvSpPr>
            <a:spLocks noGrp="1"/>
          </p:cNvSpPr>
          <p:nvPr>
            <p:ph type="dt" sz="half" idx="10"/>
          </p:nvPr>
        </p:nvSpPr>
        <p:spPr/>
        <p:txBody>
          <a:bodyPr/>
          <a:lstStyle>
            <a:lvl1pPr>
              <a:defRPr>
                <a:solidFill>
                  <a:srgbClr val="FFFFFF"/>
                </a:solidFill>
              </a:defRPr>
            </a:lvl1pPr>
            <a:extLst/>
          </a:lstStyle>
          <a:p>
            <a:pPr fontAlgn="base">
              <a:spcBef>
                <a:spcPct val="0"/>
              </a:spcBef>
              <a:spcAft>
                <a:spcPct val="0"/>
              </a:spcAft>
              <a:defRPr/>
            </a:pPr>
            <a:endParaRPr lang="en-US"/>
          </a:p>
        </p:txBody>
      </p:sp>
      <p:sp>
        <p:nvSpPr>
          <p:cNvPr id="12" name="18 Marcador de pie de página"/>
          <p:cNvSpPr>
            <a:spLocks noGrp="1"/>
          </p:cNvSpPr>
          <p:nvPr>
            <p:ph type="ftr" sz="quarter" idx="11"/>
          </p:nvPr>
        </p:nvSpPr>
        <p:spPr/>
        <p:txBody>
          <a:bodyPr/>
          <a:lstStyle>
            <a:lvl1pPr>
              <a:defRPr>
                <a:solidFill>
                  <a:schemeClr val="accent1">
                    <a:tint val="20000"/>
                  </a:schemeClr>
                </a:solidFill>
              </a:defRPr>
            </a:lvl1pPr>
            <a:extLst/>
          </a:lstStyle>
          <a:p>
            <a:pPr fontAlgn="base">
              <a:spcBef>
                <a:spcPct val="0"/>
              </a:spcBef>
              <a:spcAft>
                <a:spcPct val="0"/>
              </a:spcAft>
              <a:defRPr/>
            </a:pPr>
            <a:endParaRPr lang="en-US">
              <a:solidFill>
                <a:srgbClr val="2DA2BF">
                  <a:tint val="20000"/>
                </a:srgbClr>
              </a:solidFill>
            </a:endParaRPr>
          </a:p>
        </p:txBody>
      </p:sp>
      <p:sp>
        <p:nvSpPr>
          <p:cNvPr id="13" name="26 Marcador de número de diapositiva"/>
          <p:cNvSpPr>
            <a:spLocks noGrp="1"/>
          </p:cNvSpPr>
          <p:nvPr>
            <p:ph type="sldNum" sz="quarter" idx="12"/>
          </p:nvPr>
        </p:nvSpPr>
        <p:spPr/>
        <p:txBody>
          <a:bodyPr/>
          <a:lstStyle>
            <a:lvl1pPr>
              <a:defRPr>
                <a:solidFill>
                  <a:srgbClr val="FFFFFF"/>
                </a:solidFill>
              </a:defRPr>
            </a:lvl1pPr>
          </a:lstStyle>
          <a:p>
            <a:pPr fontAlgn="base">
              <a:spcBef>
                <a:spcPct val="0"/>
              </a:spcBef>
              <a:spcAft>
                <a:spcPct val="0"/>
              </a:spcAft>
              <a:defRPr/>
            </a:pPr>
            <a:fld id="{E2374FBF-C0E5-45C8-A8BB-2A9B6BF8CDEA}" type="slidenum">
              <a:rPr lang="en-US" altLang="es-ES" smtClean="0">
                <a:latin typeface="Arial" panose="020B0604020202020204" pitchFamily="34" charset="0"/>
              </a:rPr>
              <a:pPr fontAlgn="base">
                <a:spcBef>
                  <a:spcPct val="0"/>
                </a:spcBef>
                <a:spcAft>
                  <a:spcPct val="0"/>
                </a:spcAft>
                <a:defRPr/>
              </a:pPr>
              <a:t>‹Nº›</a:t>
            </a:fld>
            <a:endParaRPr lang="en-US" altLang="es-ES">
              <a:latin typeface="Arial" panose="020B0604020202020204" pitchFamily="34" charset="0"/>
            </a:endParaRPr>
          </a:p>
        </p:txBody>
      </p:sp>
    </p:spTree>
    <p:extLst>
      <p:ext uri="{BB962C8B-B14F-4D97-AF65-F5344CB8AC3E}">
        <p14:creationId xmlns:p14="http://schemas.microsoft.com/office/powerpoint/2010/main" val="1391150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Título"/>
          <p:cNvSpPr>
            <a:spLocks noGrp="1"/>
          </p:cNvSpPr>
          <p:nvPr>
            <p:ph type="title"/>
          </p:nvPr>
        </p:nvSpPr>
        <p:spPr/>
        <p:txBody>
          <a:bodyPr rtlCol="0"/>
          <a:lstStyle/>
          <a:p>
            <a:r>
              <a:rPr lang="es-ES" smtClean="0"/>
              <a:t>Haga clic para modificar el estilo de título del patrón</a:t>
            </a:r>
            <a:endParaRPr lang="en-US"/>
          </a:p>
        </p:txBody>
      </p:sp>
      <p:sp>
        <p:nvSpPr>
          <p:cNvPr id="4" name="9 Marcador de fecha"/>
          <p:cNvSpPr>
            <a:spLocks noGrp="1"/>
          </p:cNvSpPr>
          <p:nvPr>
            <p:ph type="dt" sz="half" idx="10"/>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5" name="21 Marcador de pie de página"/>
          <p:cNvSpPr>
            <a:spLocks noGrp="1"/>
          </p:cNvSpPr>
          <p:nvPr>
            <p:ph type="ftr" sz="quarter" idx="11"/>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6" name="17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9BA5D80D-12D5-49A8-B01B-89F5EF2B173D}" type="slidenum">
              <a:rPr lang="en-US" altLang="es-ES" smtClean="0">
                <a:solidFill>
                  <a:prstClr val="black"/>
                </a:solidFill>
                <a:latin typeface="Arial" panose="020B0604020202020204" pitchFamily="34" charset="0"/>
              </a:rPr>
              <a:pPr fontAlgn="base">
                <a:spcBef>
                  <a:spcPct val="0"/>
                </a:spcBef>
                <a:spcAft>
                  <a:spcPct val="0"/>
                </a:spcAft>
                <a:defRPr/>
              </a:pPr>
              <a:t>‹Nº›</a:t>
            </a:fld>
            <a:endParaRPr lang="en-US" altLang="es-ES">
              <a:solidFill>
                <a:prstClr val="black"/>
              </a:solidFill>
              <a:latin typeface="Arial" panose="020B0604020202020204" pitchFamily="34" charset="0"/>
            </a:endParaRPr>
          </a:p>
        </p:txBody>
      </p:sp>
    </p:spTree>
    <p:extLst>
      <p:ext uri="{BB962C8B-B14F-4D97-AF65-F5344CB8AC3E}">
        <p14:creationId xmlns:p14="http://schemas.microsoft.com/office/powerpoint/2010/main" val="135225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10 Cheurón"/>
          <p:cNvSpPr/>
          <p:nvPr/>
        </p:nvSpPr>
        <p:spPr>
          <a:xfrm>
            <a:off x="4849284" y="3005138"/>
            <a:ext cx="243416"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ucida Sans Unicode"/>
              <a:ea typeface="+mn-ea"/>
              <a:cs typeface="+mn-cs"/>
            </a:endParaRPr>
          </a:p>
        </p:txBody>
      </p:sp>
      <p:sp>
        <p:nvSpPr>
          <p:cNvPr id="5" name="11 Cheurón"/>
          <p:cNvSpPr/>
          <p:nvPr/>
        </p:nvSpPr>
        <p:spPr>
          <a:xfrm>
            <a:off x="4599518" y="3005138"/>
            <a:ext cx="24553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ucida Sans Unicode"/>
              <a:ea typeface="+mn-ea"/>
              <a:cs typeface="+mn-cs"/>
            </a:endParaRPr>
          </a:p>
        </p:txBody>
      </p:sp>
      <p:sp>
        <p:nvSpPr>
          <p:cNvPr id="2" name="1 Título"/>
          <p:cNvSpPr>
            <a:spLocks noGrp="1"/>
          </p:cNvSpPr>
          <p:nvPr>
            <p:ph type="title"/>
          </p:nvPr>
        </p:nvSpPr>
        <p:spPr>
          <a:xfrm>
            <a:off x="963168" y="1059712"/>
            <a:ext cx="103632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5230284" y="2931712"/>
            <a:ext cx="6096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Editar el estilo de texto del patrón</a:t>
            </a:r>
          </a:p>
        </p:txBody>
      </p:sp>
      <p:sp>
        <p:nvSpPr>
          <p:cNvPr id="6" name="3 Marcador de fecha"/>
          <p:cNvSpPr>
            <a:spLocks noGrp="1"/>
          </p:cNvSpPr>
          <p:nvPr>
            <p:ph type="dt" sz="half" idx="10"/>
          </p:nvPr>
        </p:nvSpPr>
        <p:spPr/>
        <p:txBody>
          <a:bodyPr/>
          <a:lstStyle>
            <a:lvl1pPr>
              <a:defRPr/>
            </a:lvl1pPr>
            <a:extLst/>
          </a:lstStyle>
          <a:p>
            <a:pPr fontAlgn="base">
              <a:spcBef>
                <a:spcPct val="0"/>
              </a:spcBef>
              <a:spcAft>
                <a:spcPct val="0"/>
              </a:spcAft>
              <a:defRPr/>
            </a:pPr>
            <a:endParaRPr lang="en-US">
              <a:solidFill>
                <a:prstClr val="white"/>
              </a:solidFill>
            </a:endParaRPr>
          </a:p>
        </p:txBody>
      </p:sp>
      <p:sp>
        <p:nvSpPr>
          <p:cNvPr id="7" name="4 Marcador de pie de página"/>
          <p:cNvSpPr>
            <a:spLocks noGrp="1"/>
          </p:cNvSpPr>
          <p:nvPr>
            <p:ph type="ftr" sz="quarter" idx="11"/>
          </p:nvPr>
        </p:nvSpPr>
        <p:spPr/>
        <p:txBody>
          <a:bodyPr/>
          <a:lstStyle>
            <a:lvl1pPr>
              <a:defRPr/>
            </a:lvl1pPr>
            <a:extLst/>
          </a:lstStyle>
          <a:p>
            <a:pPr fontAlgn="base">
              <a:spcBef>
                <a:spcPct val="0"/>
              </a:spcBef>
              <a:spcAft>
                <a:spcPct val="0"/>
              </a:spcAft>
              <a:defRPr/>
            </a:pPr>
            <a:endParaRPr lang="en-US">
              <a:solidFill>
                <a:prstClr val="white"/>
              </a:solidFill>
            </a:endParaRPr>
          </a:p>
        </p:txBody>
      </p:sp>
      <p:sp>
        <p:nvSpPr>
          <p:cNvPr id="8" name="5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7C45DCDE-9C80-441C-B5AE-7A7180F323DA}" type="slidenum">
              <a:rPr lang="en-US" altLang="es-ES" smtClean="0">
                <a:solidFill>
                  <a:prstClr val="white"/>
                </a:solidFill>
                <a:latin typeface="Arial" panose="020B0604020202020204" pitchFamily="34" charset="0"/>
              </a:rPr>
              <a:pPr fontAlgn="base">
                <a:spcBef>
                  <a:spcPct val="0"/>
                </a:spcBef>
                <a:spcAft>
                  <a:spcPct val="0"/>
                </a:spcAft>
                <a:defRPr/>
              </a:pPr>
              <a:t>‹Nº›</a:t>
            </a:fld>
            <a:endParaRPr lang="en-US" altLang="es-ES">
              <a:solidFill>
                <a:prstClr val="white"/>
              </a:solidFill>
              <a:latin typeface="Arial" panose="020B0604020202020204" pitchFamily="34" charset="0"/>
            </a:endParaRPr>
          </a:p>
        </p:txBody>
      </p:sp>
    </p:spTree>
    <p:extLst>
      <p:ext uri="{BB962C8B-B14F-4D97-AF65-F5344CB8AC3E}">
        <p14:creationId xmlns:p14="http://schemas.microsoft.com/office/powerpoint/2010/main" val="17590691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8" name="7 Título"/>
          <p:cNvSpPr>
            <a:spLocks noGrp="1"/>
          </p:cNvSpPr>
          <p:nvPr>
            <p:ph type="title"/>
          </p:nvPr>
        </p:nvSpPr>
        <p:spPr/>
        <p:txBody>
          <a:bodyPr rtlCol="0"/>
          <a:lstStyle/>
          <a:p>
            <a:r>
              <a:rPr lang="es-ES" smtClean="0"/>
              <a:t>Haga clic para modificar el estilo de título del patrón</a:t>
            </a:r>
            <a:endParaRPr lang="en-US"/>
          </a:p>
        </p:txBody>
      </p:sp>
      <p:sp>
        <p:nvSpPr>
          <p:cNvPr id="5" name="4 Marcador de fecha"/>
          <p:cNvSpPr>
            <a:spLocks noGrp="1"/>
          </p:cNvSpPr>
          <p:nvPr>
            <p:ph type="dt" sz="half" idx="10"/>
          </p:nvPr>
        </p:nvSpPr>
        <p:spPr/>
        <p:txBody>
          <a:bodyPr/>
          <a:lstStyle>
            <a:lvl1pPr>
              <a:defRPr/>
            </a:lvl1pPr>
            <a:extLst/>
          </a:lstStyle>
          <a:p>
            <a:pPr fontAlgn="base">
              <a:spcBef>
                <a:spcPct val="0"/>
              </a:spcBef>
              <a:spcAft>
                <a:spcPct val="0"/>
              </a:spcAft>
              <a:defRPr/>
            </a:pPr>
            <a:endParaRPr lang="en-US">
              <a:solidFill>
                <a:prstClr val="white"/>
              </a:solidFill>
            </a:endParaRPr>
          </a:p>
        </p:txBody>
      </p:sp>
      <p:sp>
        <p:nvSpPr>
          <p:cNvPr id="6" name="5 Marcador de pie de página"/>
          <p:cNvSpPr>
            <a:spLocks noGrp="1"/>
          </p:cNvSpPr>
          <p:nvPr>
            <p:ph type="ftr" sz="quarter" idx="11"/>
          </p:nvPr>
        </p:nvSpPr>
        <p:spPr/>
        <p:txBody>
          <a:bodyPr/>
          <a:lstStyle>
            <a:lvl1pPr>
              <a:defRPr/>
            </a:lvl1pPr>
            <a:extLst/>
          </a:lstStyle>
          <a:p>
            <a:pPr fontAlgn="base">
              <a:spcBef>
                <a:spcPct val="0"/>
              </a:spcBef>
              <a:spcAft>
                <a:spcPct val="0"/>
              </a:spcAft>
              <a:defRPr/>
            </a:pPr>
            <a:endParaRPr lang="en-US">
              <a:solidFill>
                <a:prstClr val="white"/>
              </a:solidFill>
            </a:endParaRPr>
          </a:p>
        </p:txBody>
      </p:sp>
      <p:sp>
        <p:nvSpPr>
          <p:cNvPr id="7" name="6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6D3BC2C4-8763-47AE-8476-94630ED463F8}" type="slidenum">
              <a:rPr lang="en-US" altLang="es-ES" smtClean="0">
                <a:solidFill>
                  <a:prstClr val="white"/>
                </a:solidFill>
                <a:latin typeface="Arial" panose="020B0604020202020204" pitchFamily="34" charset="0"/>
              </a:rPr>
              <a:pPr fontAlgn="base">
                <a:spcBef>
                  <a:spcPct val="0"/>
                </a:spcBef>
                <a:spcAft>
                  <a:spcPct val="0"/>
                </a:spcAft>
                <a:defRPr/>
              </a:pPr>
              <a:t>‹Nº›</a:t>
            </a:fld>
            <a:endParaRPr lang="en-US" altLang="es-ES">
              <a:solidFill>
                <a:prstClr val="white"/>
              </a:solidFill>
              <a:latin typeface="Arial" panose="020B0604020202020204" pitchFamily="34" charset="0"/>
            </a:endParaRPr>
          </a:p>
        </p:txBody>
      </p:sp>
    </p:spTree>
    <p:extLst>
      <p:ext uri="{BB962C8B-B14F-4D97-AF65-F5344CB8AC3E}">
        <p14:creationId xmlns:p14="http://schemas.microsoft.com/office/powerpoint/2010/main" val="2573227194"/>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10972800" cy="1143000"/>
          </a:xfrm>
        </p:spPr>
        <p:txBody>
          <a:bodyPr/>
          <a:lstStyle>
            <a:lvl1pPr>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Editar el estilo de texto del patrón</a:t>
            </a:r>
          </a:p>
        </p:txBody>
      </p:sp>
      <p:sp>
        <p:nvSpPr>
          <p:cNvPr id="4" name="3 Marcador de texto"/>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Editar el estilo de texto del patrón</a:t>
            </a:r>
          </a:p>
        </p:txBody>
      </p:sp>
      <p:sp>
        <p:nvSpPr>
          <p:cNvPr id="5" name="4 Marcador de contenido"/>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extLst/>
          </a:lstStyle>
          <a:p>
            <a:pPr fontAlgn="base">
              <a:spcBef>
                <a:spcPct val="0"/>
              </a:spcBef>
              <a:spcAft>
                <a:spcPct val="0"/>
              </a:spcAft>
              <a:defRPr/>
            </a:pPr>
            <a:endParaRPr lang="en-US">
              <a:solidFill>
                <a:prstClr val="black"/>
              </a:solidFill>
            </a:endParaRPr>
          </a:p>
        </p:txBody>
      </p:sp>
      <p:sp>
        <p:nvSpPr>
          <p:cNvPr id="8" name="7 Marcador de pie de página"/>
          <p:cNvSpPr>
            <a:spLocks noGrp="1"/>
          </p:cNvSpPr>
          <p:nvPr>
            <p:ph type="ftr" sz="quarter" idx="11"/>
          </p:nvPr>
        </p:nvSpPr>
        <p:spPr/>
        <p:txBody>
          <a:bodyPr/>
          <a:lstStyle>
            <a:lvl1pPr>
              <a:defRPr/>
            </a:lvl1pPr>
            <a:extLst/>
          </a:lstStyle>
          <a:p>
            <a:pPr fontAlgn="base">
              <a:spcBef>
                <a:spcPct val="0"/>
              </a:spcBef>
              <a:spcAft>
                <a:spcPct val="0"/>
              </a:spcAft>
              <a:defRPr/>
            </a:pPr>
            <a:endParaRPr lang="en-US">
              <a:solidFill>
                <a:prstClr val="black"/>
              </a:solidFill>
            </a:endParaRPr>
          </a:p>
        </p:txBody>
      </p:sp>
      <p:sp>
        <p:nvSpPr>
          <p:cNvPr id="9" name="8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0517577A-618D-4F5F-83A0-CEFF7F200BD0}" type="slidenum">
              <a:rPr lang="en-US" altLang="es-ES" smtClean="0">
                <a:solidFill>
                  <a:prstClr val="black"/>
                </a:solidFill>
                <a:latin typeface="Arial" panose="020B0604020202020204" pitchFamily="34" charset="0"/>
              </a:rPr>
              <a:pPr fontAlgn="base">
                <a:spcBef>
                  <a:spcPct val="0"/>
                </a:spcBef>
                <a:spcAft>
                  <a:spcPct val="0"/>
                </a:spcAft>
                <a:defRPr/>
              </a:pPr>
              <a:t>‹Nº›</a:t>
            </a:fld>
            <a:endParaRPr lang="en-US" altLang="es-ES">
              <a:solidFill>
                <a:prstClr val="black"/>
              </a:solidFill>
              <a:latin typeface="Arial" panose="020B0604020202020204" pitchFamily="34" charset="0"/>
            </a:endParaRPr>
          </a:p>
        </p:txBody>
      </p:sp>
    </p:spTree>
    <p:extLst>
      <p:ext uri="{BB962C8B-B14F-4D97-AF65-F5344CB8AC3E}">
        <p14:creationId xmlns:p14="http://schemas.microsoft.com/office/powerpoint/2010/main" val="375295535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5 Título"/>
          <p:cNvSpPr>
            <a:spLocks noGrp="1"/>
          </p:cNvSpPr>
          <p:nvPr>
            <p:ph type="title"/>
          </p:nvPr>
        </p:nvSpPr>
        <p:spPr/>
        <p:txBody>
          <a:bodyPr rtlCol="0"/>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lvl1pPr>
              <a:defRPr/>
            </a:lvl1pPr>
            <a:extLst/>
          </a:lstStyle>
          <a:p>
            <a:pPr fontAlgn="base">
              <a:spcBef>
                <a:spcPct val="0"/>
              </a:spcBef>
              <a:spcAft>
                <a:spcPct val="0"/>
              </a:spcAft>
              <a:defRPr/>
            </a:pPr>
            <a:endParaRPr lang="en-US">
              <a:solidFill>
                <a:prstClr val="white"/>
              </a:solidFill>
            </a:endParaRPr>
          </a:p>
        </p:txBody>
      </p:sp>
      <p:sp>
        <p:nvSpPr>
          <p:cNvPr id="4" name="3 Marcador de pie de página"/>
          <p:cNvSpPr>
            <a:spLocks noGrp="1"/>
          </p:cNvSpPr>
          <p:nvPr>
            <p:ph type="ftr" sz="quarter" idx="11"/>
          </p:nvPr>
        </p:nvSpPr>
        <p:spPr/>
        <p:txBody>
          <a:bodyPr/>
          <a:lstStyle>
            <a:lvl1pPr>
              <a:defRPr/>
            </a:lvl1pPr>
            <a:extLst/>
          </a:lstStyle>
          <a:p>
            <a:pPr fontAlgn="base">
              <a:spcBef>
                <a:spcPct val="0"/>
              </a:spcBef>
              <a:spcAft>
                <a:spcPct val="0"/>
              </a:spcAft>
              <a:defRPr/>
            </a:pPr>
            <a:endParaRPr lang="en-US">
              <a:solidFill>
                <a:prstClr val="white"/>
              </a:solidFill>
            </a:endParaRPr>
          </a:p>
        </p:txBody>
      </p:sp>
      <p:sp>
        <p:nvSpPr>
          <p:cNvPr id="5" name="4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A4CF398A-1E7A-40FB-AACE-117E08DC86B1}" type="slidenum">
              <a:rPr lang="en-US" altLang="es-ES" smtClean="0">
                <a:solidFill>
                  <a:prstClr val="white"/>
                </a:solidFill>
                <a:latin typeface="Arial" panose="020B0604020202020204" pitchFamily="34" charset="0"/>
              </a:rPr>
              <a:pPr fontAlgn="base">
                <a:spcBef>
                  <a:spcPct val="0"/>
                </a:spcBef>
                <a:spcAft>
                  <a:spcPct val="0"/>
                </a:spcAft>
                <a:defRPr/>
              </a:pPr>
              <a:t>‹Nº›</a:t>
            </a:fld>
            <a:endParaRPr lang="en-US" altLang="es-ES">
              <a:solidFill>
                <a:prstClr val="white"/>
              </a:solidFill>
              <a:latin typeface="Arial" panose="020B0604020202020204" pitchFamily="34" charset="0"/>
            </a:endParaRPr>
          </a:p>
        </p:txBody>
      </p:sp>
    </p:spTree>
    <p:extLst>
      <p:ext uri="{BB962C8B-B14F-4D97-AF65-F5344CB8AC3E}">
        <p14:creationId xmlns:p14="http://schemas.microsoft.com/office/powerpoint/2010/main" val="313999830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3" name="21 Marcador de pie de página"/>
          <p:cNvSpPr>
            <a:spLocks noGrp="1"/>
          </p:cNvSpPr>
          <p:nvPr>
            <p:ph type="ftr" sz="quarter" idx="11"/>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4" name="17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1AF41A28-BBD7-44AA-8956-4001E274D05C}" type="slidenum">
              <a:rPr lang="en-US" altLang="es-ES" smtClean="0">
                <a:solidFill>
                  <a:prstClr val="black"/>
                </a:solidFill>
                <a:latin typeface="Arial" panose="020B0604020202020204" pitchFamily="34" charset="0"/>
              </a:rPr>
              <a:pPr fontAlgn="base">
                <a:spcBef>
                  <a:spcPct val="0"/>
                </a:spcBef>
                <a:spcAft>
                  <a:spcPct val="0"/>
                </a:spcAft>
                <a:defRPr/>
              </a:pPr>
              <a:t>‹Nº›</a:t>
            </a:fld>
            <a:endParaRPr lang="en-US" altLang="es-ES">
              <a:solidFill>
                <a:prstClr val="black"/>
              </a:solidFill>
              <a:latin typeface="Arial" panose="020B0604020202020204" pitchFamily="34" charset="0"/>
            </a:endParaRPr>
          </a:p>
        </p:txBody>
      </p:sp>
    </p:spTree>
    <p:extLst>
      <p:ext uri="{BB962C8B-B14F-4D97-AF65-F5344CB8AC3E}">
        <p14:creationId xmlns:p14="http://schemas.microsoft.com/office/powerpoint/2010/main" val="3727432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219200" y="4876800"/>
            <a:ext cx="9975701" cy="457200"/>
          </a:xfrm>
        </p:spPr>
        <p:txBody>
          <a:bodyPr anchor="t">
            <a:noAutofit/>
            <a:sp3d prstMaterial="softEdge">
              <a:bevelT w="0" h="0"/>
            </a:sp3d>
          </a:bodyPr>
          <a:lstStyle>
            <a:lvl1pPr algn="r">
              <a:buNone/>
              <a:defRPr sz="2500" b="0">
                <a:solidFill>
                  <a:schemeClr val="accent1"/>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s-ES" smtClean="0"/>
              <a:t>Editar el estilo de texto del patrón</a:t>
            </a:r>
          </a:p>
        </p:txBody>
      </p:sp>
      <p:sp>
        <p:nvSpPr>
          <p:cNvPr id="4" name="3 Marcador de contenido"/>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extLst/>
          </a:lstStyle>
          <a:p>
            <a:pPr fontAlgn="base">
              <a:spcBef>
                <a:spcPct val="0"/>
              </a:spcBef>
              <a:spcAft>
                <a:spcPct val="0"/>
              </a:spcAft>
              <a:defRPr/>
            </a:pPr>
            <a:endParaRPr lang="en-US">
              <a:solidFill>
                <a:prstClr val="black"/>
              </a:solidFill>
            </a:endParaRPr>
          </a:p>
        </p:txBody>
      </p:sp>
      <p:sp>
        <p:nvSpPr>
          <p:cNvPr id="6" name="5 Marcador de pie de página"/>
          <p:cNvSpPr>
            <a:spLocks noGrp="1"/>
          </p:cNvSpPr>
          <p:nvPr>
            <p:ph type="ftr" sz="quarter" idx="11"/>
          </p:nvPr>
        </p:nvSpPr>
        <p:spPr/>
        <p:txBody>
          <a:bodyPr/>
          <a:lstStyle>
            <a:lvl1pPr>
              <a:defRPr/>
            </a:lvl1pPr>
            <a:extLst/>
          </a:lstStyle>
          <a:p>
            <a:pPr fontAlgn="base">
              <a:spcBef>
                <a:spcPct val="0"/>
              </a:spcBef>
              <a:spcAft>
                <a:spcPct val="0"/>
              </a:spcAft>
              <a:defRPr/>
            </a:pPr>
            <a:endParaRPr lang="en-US">
              <a:solidFill>
                <a:prstClr val="black"/>
              </a:solidFill>
            </a:endParaRPr>
          </a:p>
        </p:txBody>
      </p:sp>
      <p:sp>
        <p:nvSpPr>
          <p:cNvPr id="7" name="6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366E63F6-9358-495D-BEC2-CB769B097147}" type="slidenum">
              <a:rPr lang="en-US" altLang="es-ES" smtClean="0">
                <a:solidFill>
                  <a:prstClr val="black"/>
                </a:solidFill>
                <a:latin typeface="Arial" panose="020B0604020202020204" pitchFamily="34" charset="0"/>
              </a:rPr>
              <a:pPr fontAlgn="base">
                <a:spcBef>
                  <a:spcPct val="0"/>
                </a:spcBef>
                <a:spcAft>
                  <a:spcPct val="0"/>
                </a:spcAft>
                <a:defRPr/>
              </a:pPr>
              <a:t>‹Nº›</a:t>
            </a:fld>
            <a:endParaRPr lang="en-US" altLang="es-ES">
              <a:solidFill>
                <a:prstClr val="black"/>
              </a:solidFill>
              <a:latin typeface="Arial" panose="020B0604020202020204" pitchFamily="34" charset="0"/>
            </a:endParaRPr>
          </a:p>
        </p:txBody>
      </p:sp>
    </p:spTree>
    <p:extLst>
      <p:ext uri="{BB962C8B-B14F-4D97-AF65-F5344CB8AC3E}">
        <p14:creationId xmlns:p14="http://schemas.microsoft.com/office/powerpoint/2010/main" val="425031358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10 Forma libre"/>
          <p:cNvSpPr>
            <a:spLocks/>
          </p:cNvSpPr>
          <p:nvPr/>
        </p:nvSpPr>
        <p:spPr bwMode="auto">
          <a:xfrm>
            <a:off x="954617" y="5002214"/>
            <a:ext cx="5069416"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charset="0"/>
              <a:ea typeface="+mn-ea"/>
              <a:cs typeface="+mn-cs"/>
            </a:endParaRPr>
          </a:p>
        </p:txBody>
      </p:sp>
      <p:sp>
        <p:nvSpPr>
          <p:cNvPr id="6" name="15 Forma libre"/>
          <p:cNvSpPr>
            <a:spLocks/>
          </p:cNvSpPr>
          <p:nvPr/>
        </p:nvSpPr>
        <p:spPr bwMode="auto">
          <a:xfrm>
            <a:off x="-71966" y="5784850"/>
            <a:ext cx="5069417"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S" sz="1800" b="0" i="0" u="none" strike="noStrike" kern="1200" cap="none" spc="0" normalizeH="0" baseline="0" noProof="0" smtClean="0">
              <a:ln>
                <a:noFill/>
              </a:ln>
              <a:solidFill>
                <a:prstClr val="white"/>
              </a:solidFill>
              <a:effectLst/>
              <a:uLnTx/>
              <a:uFillTx/>
              <a:latin typeface="Arial" panose="020B0604020202020204" pitchFamily="34" charset="0"/>
              <a:ea typeface="+mn-ea"/>
              <a:cs typeface="+mn-cs"/>
            </a:endParaRPr>
          </a:p>
        </p:txBody>
      </p:sp>
      <p:sp>
        <p:nvSpPr>
          <p:cNvPr id="7" name="15 Triángulo rectángulo"/>
          <p:cNvSpPr>
            <a:spLocks/>
          </p:cNvSpPr>
          <p:nvPr/>
        </p:nvSpPr>
        <p:spPr bwMode="auto">
          <a:xfrm>
            <a:off x="-8056" y="5791253"/>
            <a:ext cx="4536419" cy="1080868"/>
          </a:xfrm>
          <a:prstGeom prst="rtTriangle">
            <a:avLst/>
          </a:prstGeom>
          <a:blipFill>
            <a:blip r:embed="rId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ucida Sans Unicode"/>
              <a:ea typeface="+mn-ea"/>
              <a:cs typeface="+mn-cs"/>
            </a:endParaRPr>
          </a:p>
        </p:txBody>
      </p:sp>
      <p:cxnSp>
        <p:nvCxnSpPr>
          <p:cNvPr id="8" name="16 Conector recto"/>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18 Cheurón"/>
          <p:cNvSpPr/>
          <p:nvPr/>
        </p:nvSpPr>
        <p:spPr>
          <a:xfrm>
            <a:off x="11552768"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ucida Sans Unicode"/>
              <a:ea typeface="+mn-ea"/>
              <a:cs typeface="+mn-cs"/>
            </a:endParaRPr>
          </a:p>
        </p:txBody>
      </p:sp>
      <p:sp>
        <p:nvSpPr>
          <p:cNvPr id="10" name="19 Cheurón"/>
          <p:cNvSpPr/>
          <p:nvPr/>
        </p:nvSpPr>
        <p:spPr>
          <a:xfrm>
            <a:off x="11303001" y="4987925"/>
            <a:ext cx="24341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ucida Sans Unicode"/>
              <a:ea typeface="+mn-ea"/>
              <a:cs typeface="+mn-cs"/>
            </a:endParaRPr>
          </a:p>
        </p:txBody>
      </p:sp>
      <p:sp>
        <p:nvSpPr>
          <p:cNvPr id="4" name="3 Marcador de texto"/>
          <p:cNvSpPr>
            <a:spLocks noGrp="1"/>
          </p:cNvSpPr>
          <p:nvPr>
            <p:ph type="body" sz="half" idx="2"/>
          </p:nvPr>
        </p:nvSpPr>
        <p:spPr>
          <a:xfrm>
            <a:off x="1521643" y="5443402"/>
            <a:ext cx="95504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s-ES" smtClean="0"/>
              <a:t>Editar el estilo de texto del patrón</a:t>
            </a:r>
          </a:p>
        </p:txBody>
      </p:sp>
      <p:sp>
        <p:nvSpPr>
          <p:cNvPr id="3" name="2 Marcador de posición de imagen"/>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s-ES" noProof="0" smtClean="0"/>
              <a:t>Haga clic en el icono para agregar una imagen</a:t>
            </a:r>
            <a:endParaRPr lang="en-US" noProof="0" dirty="0"/>
          </a:p>
        </p:txBody>
      </p:sp>
      <p:sp>
        <p:nvSpPr>
          <p:cNvPr id="2" name="1 Título"/>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s-ES" smtClean="0"/>
              <a:t>Haga clic para modificar el estilo de título del patrón</a:t>
            </a:r>
            <a:endParaRPr lang="en-US"/>
          </a:p>
        </p:txBody>
      </p:sp>
      <p:sp>
        <p:nvSpPr>
          <p:cNvPr id="11" name="4 Marcador de fecha"/>
          <p:cNvSpPr>
            <a:spLocks noGrp="1"/>
          </p:cNvSpPr>
          <p:nvPr>
            <p:ph type="dt" sz="half" idx="10"/>
          </p:nvPr>
        </p:nvSpPr>
        <p:spPr/>
        <p:txBody>
          <a:bodyPr/>
          <a:lstStyle>
            <a:lvl1pPr>
              <a:defRPr>
                <a:solidFill>
                  <a:schemeClr val="tx1"/>
                </a:solidFill>
              </a:defRPr>
            </a:lvl1pPr>
            <a:extLst/>
          </a:lstStyle>
          <a:p>
            <a:pPr fontAlgn="base">
              <a:spcBef>
                <a:spcPct val="0"/>
              </a:spcBef>
              <a:spcAft>
                <a:spcPct val="0"/>
              </a:spcAft>
              <a:defRPr/>
            </a:pPr>
            <a:endParaRPr lang="en-US">
              <a:solidFill>
                <a:prstClr val="white"/>
              </a:solidFill>
            </a:endParaRPr>
          </a:p>
        </p:txBody>
      </p:sp>
      <p:sp>
        <p:nvSpPr>
          <p:cNvPr id="12" name="5 Marcador de pie de página"/>
          <p:cNvSpPr>
            <a:spLocks noGrp="1"/>
          </p:cNvSpPr>
          <p:nvPr>
            <p:ph type="ftr" sz="quarter" idx="11"/>
          </p:nvPr>
        </p:nvSpPr>
        <p:spPr/>
        <p:txBody>
          <a:bodyPr/>
          <a:lstStyle>
            <a:lvl1pPr>
              <a:defRPr>
                <a:solidFill>
                  <a:schemeClr val="tx1"/>
                </a:solidFill>
              </a:defRPr>
            </a:lvl1pPr>
            <a:extLst/>
          </a:lstStyle>
          <a:p>
            <a:pPr fontAlgn="base">
              <a:spcBef>
                <a:spcPct val="0"/>
              </a:spcBef>
              <a:spcAft>
                <a:spcPct val="0"/>
              </a:spcAft>
              <a:defRPr/>
            </a:pPr>
            <a:endParaRPr lang="en-US">
              <a:solidFill>
                <a:prstClr val="white"/>
              </a:solidFill>
            </a:endParaRPr>
          </a:p>
        </p:txBody>
      </p:sp>
      <p:sp>
        <p:nvSpPr>
          <p:cNvPr id="13" name="6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52508FBF-6D6F-459C-B627-AF3FCCD9E2F2}" type="slidenum">
              <a:rPr lang="en-US" altLang="es-ES" smtClean="0">
                <a:solidFill>
                  <a:prstClr val="white"/>
                </a:solidFill>
                <a:latin typeface="Arial" panose="020B0604020202020204" pitchFamily="34" charset="0"/>
              </a:rPr>
              <a:pPr fontAlgn="base">
                <a:spcBef>
                  <a:spcPct val="0"/>
                </a:spcBef>
                <a:spcAft>
                  <a:spcPct val="0"/>
                </a:spcAft>
                <a:defRPr/>
              </a:pPr>
              <a:t>‹Nº›</a:t>
            </a:fld>
            <a:endParaRPr lang="en-US" altLang="es-ES">
              <a:solidFill>
                <a:prstClr val="white"/>
              </a:solidFill>
              <a:latin typeface="Arial" panose="020B0604020202020204" pitchFamily="34" charset="0"/>
            </a:endParaRPr>
          </a:p>
        </p:txBody>
      </p:sp>
    </p:spTree>
    <p:extLst>
      <p:ext uri="{BB962C8B-B14F-4D97-AF65-F5344CB8AC3E}">
        <p14:creationId xmlns:p14="http://schemas.microsoft.com/office/powerpoint/2010/main" val="147213456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09600" y="1481330"/>
            <a:ext cx="10972800" cy="4386071"/>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5" name="21 Marcador de pie de página"/>
          <p:cNvSpPr>
            <a:spLocks noGrp="1"/>
          </p:cNvSpPr>
          <p:nvPr>
            <p:ph type="ftr" sz="quarter" idx="11"/>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6" name="17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61F57912-8EDA-4DAA-A038-58B08F80CF59}" type="slidenum">
              <a:rPr lang="en-US" altLang="es-ES" smtClean="0">
                <a:solidFill>
                  <a:prstClr val="black"/>
                </a:solidFill>
                <a:latin typeface="Arial" panose="020B0604020202020204" pitchFamily="34" charset="0"/>
              </a:rPr>
              <a:pPr fontAlgn="base">
                <a:spcBef>
                  <a:spcPct val="0"/>
                </a:spcBef>
                <a:spcAft>
                  <a:spcPct val="0"/>
                </a:spcAft>
                <a:defRPr/>
              </a:pPr>
              <a:t>‹Nº›</a:t>
            </a:fld>
            <a:endParaRPr lang="en-US" altLang="es-ES">
              <a:solidFill>
                <a:prstClr val="black"/>
              </a:solidFill>
              <a:latin typeface="Arial" panose="020B0604020202020204" pitchFamily="34" charset="0"/>
            </a:endParaRPr>
          </a:p>
        </p:txBody>
      </p:sp>
    </p:spTree>
    <p:extLst>
      <p:ext uri="{BB962C8B-B14F-4D97-AF65-F5344CB8AC3E}">
        <p14:creationId xmlns:p14="http://schemas.microsoft.com/office/powerpoint/2010/main" val="4186655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9125351" y="274641"/>
            <a:ext cx="2369960" cy="5592761"/>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09600" y="274641"/>
            <a:ext cx="8432800" cy="559276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5" name="21 Marcador de pie de página"/>
          <p:cNvSpPr>
            <a:spLocks noGrp="1"/>
          </p:cNvSpPr>
          <p:nvPr>
            <p:ph type="ftr" sz="quarter" idx="11"/>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6" name="17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BAD60D04-3A67-4FE0-8469-F4E6CD2FE6DB}" type="slidenum">
              <a:rPr lang="en-US" altLang="es-ES" smtClean="0">
                <a:solidFill>
                  <a:prstClr val="black"/>
                </a:solidFill>
                <a:latin typeface="Arial" panose="020B0604020202020204" pitchFamily="34" charset="0"/>
              </a:rPr>
              <a:pPr fontAlgn="base">
                <a:spcBef>
                  <a:spcPct val="0"/>
                </a:spcBef>
                <a:spcAft>
                  <a:spcPct val="0"/>
                </a:spcAft>
                <a:defRPr/>
              </a:pPr>
              <a:t>‹Nº›</a:t>
            </a:fld>
            <a:endParaRPr lang="en-US" altLang="es-ES">
              <a:solidFill>
                <a:prstClr val="black"/>
              </a:solidFill>
              <a:latin typeface="Arial" panose="020B0604020202020204" pitchFamily="34" charset="0"/>
            </a:endParaRPr>
          </a:p>
        </p:txBody>
      </p:sp>
    </p:spTree>
    <p:extLst>
      <p:ext uri="{BB962C8B-B14F-4D97-AF65-F5344CB8AC3E}">
        <p14:creationId xmlns:p14="http://schemas.microsoft.com/office/powerpoint/2010/main" val="56599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609600" y="274638"/>
            <a:ext cx="10972800" cy="573246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3" name="9 Marcador de fecha"/>
          <p:cNvSpPr>
            <a:spLocks noGrp="1"/>
          </p:cNvSpPr>
          <p:nvPr>
            <p:ph type="dt" sz="half" idx="10"/>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4" name="21 Marcador de pie de página"/>
          <p:cNvSpPr>
            <a:spLocks noGrp="1"/>
          </p:cNvSpPr>
          <p:nvPr>
            <p:ph type="ftr" sz="quarter" idx="11"/>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5" name="17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626363F3-B95C-4A16-B04F-406688257E0A}" type="slidenum">
              <a:rPr lang="en-US" altLang="es-ES" smtClean="0">
                <a:solidFill>
                  <a:prstClr val="black"/>
                </a:solidFill>
                <a:latin typeface="Arial" panose="020B0604020202020204" pitchFamily="34" charset="0"/>
              </a:rPr>
              <a:pPr fontAlgn="base">
                <a:spcBef>
                  <a:spcPct val="0"/>
                </a:spcBef>
                <a:spcAft>
                  <a:spcPct val="0"/>
                </a:spcAft>
                <a:defRPr/>
              </a:pPr>
              <a:t>‹Nº›</a:t>
            </a:fld>
            <a:endParaRPr lang="en-US" altLang="es-ES">
              <a:solidFill>
                <a:prstClr val="black"/>
              </a:solidFill>
              <a:latin typeface="Arial" panose="020B0604020202020204" pitchFamily="34" charset="0"/>
            </a:endParaRPr>
          </a:p>
        </p:txBody>
      </p:sp>
    </p:spTree>
    <p:extLst>
      <p:ext uri="{BB962C8B-B14F-4D97-AF65-F5344CB8AC3E}">
        <p14:creationId xmlns:p14="http://schemas.microsoft.com/office/powerpoint/2010/main" val="1110969294"/>
      </p:ext>
    </p:extLst>
  </p:cSld>
  <p:clrMapOvr>
    <a:masterClrMapping/>
  </p:clrMapOvr>
  <p:transition>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06400" y="123825"/>
            <a:ext cx="9550400" cy="838200"/>
          </a:xfrm>
        </p:spPr>
        <p:txBody>
          <a:bodyPr/>
          <a:lstStyle/>
          <a:p>
            <a:r>
              <a:rPr lang="es-ES" smtClean="0"/>
              <a:t>Haga clic para modificar el estilo de título del patrón</a:t>
            </a:r>
            <a:endParaRPr lang="es-ES_tradnl"/>
          </a:p>
        </p:txBody>
      </p:sp>
      <p:sp>
        <p:nvSpPr>
          <p:cNvPr id="3" name="2 Marcador de tabla"/>
          <p:cNvSpPr>
            <a:spLocks noGrp="1"/>
          </p:cNvSpPr>
          <p:nvPr>
            <p:ph type="tbl" idx="1"/>
          </p:nvPr>
        </p:nvSpPr>
        <p:spPr>
          <a:xfrm>
            <a:off x="609600" y="1076325"/>
            <a:ext cx="10972800" cy="5248275"/>
          </a:xfrm>
        </p:spPr>
        <p:txBody>
          <a:bodyPr/>
          <a:lstStyle/>
          <a:p>
            <a:pPr lvl="0"/>
            <a:r>
              <a:rPr lang="es-ES" noProof="0" smtClean="0"/>
              <a:t>Haga clic en el icono para agregar una tabla</a:t>
            </a:r>
            <a:endParaRPr lang="es-ES_tradnl" noProof="0" smtClean="0"/>
          </a:p>
        </p:txBody>
      </p:sp>
      <p:sp>
        <p:nvSpPr>
          <p:cNvPr id="4" name="9 Marcador de fecha"/>
          <p:cNvSpPr>
            <a:spLocks noGrp="1"/>
          </p:cNvSpPr>
          <p:nvPr>
            <p:ph type="dt" sz="half" idx="10"/>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5" name="21 Marcador de pie de página"/>
          <p:cNvSpPr>
            <a:spLocks noGrp="1"/>
          </p:cNvSpPr>
          <p:nvPr>
            <p:ph type="ftr" sz="quarter" idx="11"/>
          </p:nvPr>
        </p:nvSpPr>
        <p:spPr/>
        <p:txBody>
          <a:bodyPr/>
          <a:lstStyle>
            <a:lvl1pPr>
              <a:defRPr/>
            </a:lvl1pPr>
          </a:lstStyle>
          <a:p>
            <a:pPr fontAlgn="base">
              <a:spcBef>
                <a:spcPct val="0"/>
              </a:spcBef>
              <a:spcAft>
                <a:spcPct val="0"/>
              </a:spcAft>
              <a:defRPr/>
            </a:pPr>
            <a:endParaRPr lang="en-US">
              <a:solidFill>
                <a:prstClr val="black"/>
              </a:solidFill>
            </a:endParaRPr>
          </a:p>
        </p:txBody>
      </p:sp>
      <p:sp>
        <p:nvSpPr>
          <p:cNvPr id="6" name="17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CE8D34B5-0D6D-4EAA-B79D-8AE57AA043D9}" type="slidenum">
              <a:rPr lang="en-US" altLang="es-ES" smtClean="0">
                <a:solidFill>
                  <a:prstClr val="black"/>
                </a:solidFill>
                <a:latin typeface="Arial" panose="020B0604020202020204" pitchFamily="34" charset="0"/>
              </a:rPr>
              <a:pPr fontAlgn="base">
                <a:spcBef>
                  <a:spcPct val="0"/>
                </a:spcBef>
                <a:spcAft>
                  <a:spcPct val="0"/>
                </a:spcAft>
                <a:defRPr/>
              </a:pPr>
              <a:t>‹Nº›</a:t>
            </a:fld>
            <a:endParaRPr lang="en-US" altLang="es-ES">
              <a:solidFill>
                <a:prstClr val="black"/>
              </a:solidFill>
              <a:latin typeface="Arial" panose="020B0604020202020204" pitchFamily="34" charset="0"/>
            </a:endParaRPr>
          </a:p>
        </p:txBody>
      </p:sp>
    </p:spTree>
    <p:extLst>
      <p:ext uri="{BB962C8B-B14F-4D97-AF65-F5344CB8AC3E}">
        <p14:creationId xmlns:p14="http://schemas.microsoft.com/office/powerpoint/2010/main" val="1115106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ES_tradnl"/>
          </a:p>
        </p:txBody>
      </p:sp>
      <p:sp>
        <p:nvSpPr>
          <p:cNvPr id="3" name="2 Marcador de texto"/>
          <p:cNvSpPr>
            <a:spLocks noGrp="1"/>
          </p:cNvSpPr>
          <p:nvPr>
            <p:ph type="body" sz="half" idx="1"/>
          </p:nvPr>
        </p:nvSpPr>
        <p:spPr>
          <a:xfrm>
            <a:off x="609600" y="1600201"/>
            <a:ext cx="5384800" cy="452596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contenido"/>
          <p:cNvSpPr>
            <a:spLocks noGrp="1"/>
          </p:cNvSpPr>
          <p:nvPr>
            <p:ph sz="half" idx="2"/>
          </p:nvPr>
        </p:nvSpPr>
        <p:spPr>
          <a:xfrm>
            <a:off x="6197600" y="1600201"/>
            <a:ext cx="5384800" cy="452596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9 Marcador de fecha"/>
          <p:cNvSpPr>
            <a:spLocks noGrp="1"/>
          </p:cNvSpPr>
          <p:nvPr>
            <p:ph type="dt" sz="half" idx="10"/>
          </p:nvPr>
        </p:nvSpPr>
        <p:spPr/>
        <p:txBody>
          <a:bodyPr/>
          <a:lstStyle>
            <a:lvl1pPr>
              <a:defRPr/>
            </a:lvl1pPr>
          </a:lstStyle>
          <a:p>
            <a:pPr fontAlgn="base">
              <a:spcBef>
                <a:spcPct val="0"/>
              </a:spcBef>
              <a:spcAft>
                <a:spcPct val="0"/>
              </a:spcAft>
              <a:defRPr/>
            </a:pPr>
            <a:endParaRPr lang="es-ES">
              <a:solidFill>
                <a:prstClr val="black"/>
              </a:solidFill>
            </a:endParaRPr>
          </a:p>
        </p:txBody>
      </p:sp>
      <p:sp>
        <p:nvSpPr>
          <p:cNvPr id="6" name="21 Marcador de pie de página"/>
          <p:cNvSpPr>
            <a:spLocks noGrp="1"/>
          </p:cNvSpPr>
          <p:nvPr>
            <p:ph type="ftr" sz="quarter" idx="11"/>
          </p:nvPr>
        </p:nvSpPr>
        <p:spPr/>
        <p:txBody>
          <a:bodyPr/>
          <a:lstStyle>
            <a:lvl1pPr>
              <a:defRPr/>
            </a:lvl1pPr>
          </a:lstStyle>
          <a:p>
            <a:pPr fontAlgn="base">
              <a:spcBef>
                <a:spcPct val="0"/>
              </a:spcBef>
              <a:spcAft>
                <a:spcPct val="0"/>
              </a:spcAft>
              <a:defRPr/>
            </a:pPr>
            <a:endParaRPr lang="es-ES">
              <a:solidFill>
                <a:prstClr val="black"/>
              </a:solidFill>
            </a:endParaRPr>
          </a:p>
        </p:txBody>
      </p:sp>
      <p:sp>
        <p:nvSpPr>
          <p:cNvPr id="7" name="17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033FDAAA-E4D4-4272-91F6-4CC3CE13C430}" type="slidenum">
              <a:rPr lang="es-ES" altLang="es-ES" smtClean="0">
                <a:solidFill>
                  <a:prstClr val="black"/>
                </a:solidFill>
                <a:latin typeface="Arial" panose="020B0604020202020204" pitchFamily="34" charset="0"/>
              </a:rPr>
              <a:pPr fontAlgn="base">
                <a:spcBef>
                  <a:spcPct val="0"/>
                </a:spcBef>
                <a:spcAft>
                  <a:spcPct val="0"/>
                </a:spcAft>
                <a:defRPr/>
              </a:pPr>
              <a:t>‹Nº›</a:t>
            </a:fld>
            <a:endParaRPr lang="es-ES" altLang="es-ES">
              <a:solidFill>
                <a:prstClr val="black"/>
              </a:solidFill>
              <a:latin typeface="Arial" panose="020B0604020202020204" pitchFamily="34" charset="0"/>
            </a:endParaRPr>
          </a:p>
        </p:txBody>
      </p:sp>
    </p:spTree>
    <p:extLst>
      <p:ext uri="{BB962C8B-B14F-4D97-AF65-F5344CB8AC3E}">
        <p14:creationId xmlns:p14="http://schemas.microsoft.com/office/powerpoint/2010/main" val="1526556409"/>
      </p:ext>
    </p:extLst>
  </p:cSld>
  <p:clrMapOvr>
    <a:masterClrMapping/>
  </p:clrMapOvr>
  <p:transition>
    <p:dissolv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smtClean="0"/>
              <a:t>Haga clic para modificar el estilo de título del patrón</a:t>
            </a:r>
            <a:endParaRPr lang="es-ES_tradnl"/>
          </a:p>
        </p:txBody>
      </p:sp>
      <p:sp>
        <p:nvSpPr>
          <p:cNvPr id="3" name="2 Marcador de texto"/>
          <p:cNvSpPr>
            <a:spLocks noGrp="1"/>
          </p:cNvSpPr>
          <p:nvPr>
            <p:ph type="body" sz="half" idx="1"/>
          </p:nvPr>
        </p:nvSpPr>
        <p:spPr>
          <a:xfrm>
            <a:off x="609600" y="1600201"/>
            <a:ext cx="5384800" cy="452596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contenido"/>
          <p:cNvSpPr>
            <a:spLocks noGrp="1"/>
          </p:cNvSpPr>
          <p:nvPr>
            <p:ph sz="quarter" idx="2"/>
          </p:nvPr>
        </p:nvSpPr>
        <p:spPr>
          <a:xfrm>
            <a:off x="6197600" y="1600200"/>
            <a:ext cx="5384800" cy="21859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contenido"/>
          <p:cNvSpPr>
            <a:spLocks noGrp="1"/>
          </p:cNvSpPr>
          <p:nvPr>
            <p:ph sz="quarter" idx="3"/>
          </p:nvPr>
        </p:nvSpPr>
        <p:spPr>
          <a:xfrm>
            <a:off x="6197600" y="3938589"/>
            <a:ext cx="5384800" cy="218757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6" name="9 Marcador de fecha"/>
          <p:cNvSpPr>
            <a:spLocks noGrp="1"/>
          </p:cNvSpPr>
          <p:nvPr>
            <p:ph type="dt" sz="half" idx="10"/>
          </p:nvPr>
        </p:nvSpPr>
        <p:spPr/>
        <p:txBody>
          <a:bodyPr/>
          <a:lstStyle>
            <a:lvl1pPr>
              <a:defRPr/>
            </a:lvl1pPr>
          </a:lstStyle>
          <a:p>
            <a:pPr fontAlgn="base">
              <a:spcBef>
                <a:spcPct val="0"/>
              </a:spcBef>
              <a:spcAft>
                <a:spcPct val="0"/>
              </a:spcAft>
              <a:defRPr/>
            </a:pPr>
            <a:endParaRPr lang="es-ES">
              <a:solidFill>
                <a:prstClr val="black"/>
              </a:solidFill>
            </a:endParaRPr>
          </a:p>
        </p:txBody>
      </p:sp>
      <p:sp>
        <p:nvSpPr>
          <p:cNvPr id="7" name="21 Marcador de pie de página"/>
          <p:cNvSpPr>
            <a:spLocks noGrp="1"/>
          </p:cNvSpPr>
          <p:nvPr>
            <p:ph type="ftr" sz="quarter" idx="11"/>
          </p:nvPr>
        </p:nvSpPr>
        <p:spPr/>
        <p:txBody>
          <a:bodyPr/>
          <a:lstStyle>
            <a:lvl1pPr>
              <a:defRPr/>
            </a:lvl1pPr>
          </a:lstStyle>
          <a:p>
            <a:pPr fontAlgn="base">
              <a:spcBef>
                <a:spcPct val="0"/>
              </a:spcBef>
              <a:spcAft>
                <a:spcPct val="0"/>
              </a:spcAft>
              <a:defRPr/>
            </a:pPr>
            <a:endParaRPr lang="es-ES">
              <a:solidFill>
                <a:prstClr val="black"/>
              </a:solidFill>
            </a:endParaRPr>
          </a:p>
        </p:txBody>
      </p:sp>
      <p:sp>
        <p:nvSpPr>
          <p:cNvPr id="8" name="17 Marcador de número de diapositiva"/>
          <p:cNvSpPr>
            <a:spLocks noGrp="1"/>
          </p:cNvSpPr>
          <p:nvPr>
            <p:ph type="sldNum" sz="quarter" idx="12"/>
          </p:nvPr>
        </p:nvSpPr>
        <p:spPr/>
        <p:txBody>
          <a:bodyPr/>
          <a:lstStyle>
            <a:lvl1pPr>
              <a:defRPr/>
            </a:lvl1pPr>
          </a:lstStyle>
          <a:p>
            <a:pPr fontAlgn="base">
              <a:spcBef>
                <a:spcPct val="0"/>
              </a:spcBef>
              <a:spcAft>
                <a:spcPct val="0"/>
              </a:spcAft>
              <a:defRPr/>
            </a:pPr>
            <a:fld id="{8379A652-464E-426D-B3B5-56AEA5C7F6B3}" type="slidenum">
              <a:rPr lang="es-ES" altLang="es-ES" smtClean="0">
                <a:solidFill>
                  <a:prstClr val="black"/>
                </a:solidFill>
                <a:latin typeface="Arial" panose="020B0604020202020204" pitchFamily="34" charset="0"/>
              </a:rPr>
              <a:pPr fontAlgn="base">
                <a:spcBef>
                  <a:spcPct val="0"/>
                </a:spcBef>
                <a:spcAft>
                  <a:spcPct val="0"/>
                </a:spcAft>
                <a:defRPr/>
              </a:pPr>
              <a:t>‹Nº›</a:t>
            </a:fld>
            <a:endParaRPr lang="es-ES" altLang="es-ES">
              <a:solidFill>
                <a:prstClr val="black"/>
              </a:solidFill>
              <a:latin typeface="Arial" panose="020B0604020202020204" pitchFamily="34" charset="0"/>
            </a:endParaRPr>
          </a:p>
        </p:txBody>
      </p:sp>
    </p:spTree>
    <p:extLst>
      <p:ext uri="{BB962C8B-B14F-4D97-AF65-F5344CB8AC3E}">
        <p14:creationId xmlns:p14="http://schemas.microsoft.com/office/powerpoint/2010/main" val="1563719846"/>
      </p:ext>
    </p:extLst>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12 Forma libre"/>
          <p:cNvSpPr>
            <a:spLocks/>
          </p:cNvSpPr>
          <p:nvPr/>
        </p:nvSpPr>
        <p:spPr bwMode="auto">
          <a:xfrm>
            <a:off x="954617" y="5002214"/>
            <a:ext cx="5069416"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27" name="11 Forma libre"/>
          <p:cNvSpPr>
            <a:spLocks/>
          </p:cNvSpPr>
          <p:nvPr/>
        </p:nvSpPr>
        <p:spPr bwMode="auto">
          <a:xfrm>
            <a:off x="-71966" y="5784850"/>
            <a:ext cx="5069417"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s-ES"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endParaRPr>
          </a:p>
        </p:txBody>
      </p:sp>
      <p:sp>
        <p:nvSpPr>
          <p:cNvPr id="14" name="13 Triángulo rectángulo"/>
          <p:cNvSpPr>
            <a:spLocks/>
          </p:cNvSpPr>
          <p:nvPr/>
        </p:nvSpPr>
        <p:spPr bwMode="auto">
          <a:xfrm>
            <a:off x="-8056" y="5791253"/>
            <a:ext cx="4536419" cy="1080868"/>
          </a:xfrm>
          <a:prstGeom prst="rtTriangle">
            <a:avLst/>
          </a:prstGeom>
          <a:blipFill>
            <a:blip r:embed="rId17">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ucida Sans Unicode"/>
              <a:ea typeface="+mn-ea"/>
              <a:cs typeface="+mn-cs"/>
            </a:endParaRPr>
          </a:p>
        </p:txBody>
      </p:sp>
      <p:cxnSp>
        <p:nvCxnSpPr>
          <p:cNvPr id="15" name="14 Conector recto"/>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lang="es-ES" smtClean="0"/>
              <a:t>Haga clic para modificar el estilo de título del patrón</a:t>
            </a:r>
            <a:endParaRPr lang="en-US"/>
          </a:p>
        </p:txBody>
      </p:sp>
      <p:sp>
        <p:nvSpPr>
          <p:cNvPr id="1033" name="29 Marcador de texto"/>
          <p:cNvSpPr>
            <a:spLocks noGrp="1"/>
          </p:cNvSpPr>
          <p:nvPr>
            <p:ph type="body" idx="1"/>
          </p:nvPr>
        </p:nvSpPr>
        <p:spPr bwMode="auto">
          <a:xfrm>
            <a:off x="609600" y="148113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endParaRPr lang="en-US" altLang="es-ES" smtClean="0"/>
          </a:p>
        </p:txBody>
      </p:sp>
      <p:sp>
        <p:nvSpPr>
          <p:cNvPr id="10" name="9 Marcador de fecha"/>
          <p:cNvSpPr>
            <a:spLocks noGrp="1"/>
          </p:cNvSpPr>
          <p:nvPr>
            <p:ph type="dt" sz="half" idx="2"/>
          </p:nvPr>
        </p:nvSpPr>
        <p:spPr>
          <a:xfrm>
            <a:off x="8970433" y="6408739"/>
            <a:ext cx="2559051" cy="365125"/>
          </a:xfrm>
          <a:prstGeom prst="rect">
            <a:avLst/>
          </a:prstGeom>
        </p:spPr>
        <p:txBody>
          <a:bodyPr vert="horz" anchor="b"/>
          <a:lstStyle>
            <a:lvl1pPr algn="l" eaLnBrk="1" latinLnBrk="0" hangingPunct="1">
              <a:defRPr kumimoji="0" sz="1000">
                <a:solidFill>
                  <a:schemeClr val="tx1"/>
                </a:solidFill>
                <a:latin typeface="Arial" charset="0"/>
              </a:defRPr>
            </a:lvl1pPr>
            <a:extLst/>
          </a:lstStyle>
          <a:p>
            <a:pPr fontAlgn="base">
              <a:spcBef>
                <a:spcPct val="0"/>
              </a:spcBef>
              <a:spcAft>
                <a:spcPct val="0"/>
              </a:spcAft>
              <a:defRPr/>
            </a:pPr>
            <a:endParaRPr lang="en-US">
              <a:solidFill>
                <a:prstClr val="black"/>
              </a:solidFill>
            </a:endParaRPr>
          </a:p>
        </p:txBody>
      </p:sp>
      <p:sp>
        <p:nvSpPr>
          <p:cNvPr id="22" name="21 Marcador de pie de página"/>
          <p:cNvSpPr>
            <a:spLocks noGrp="1"/>
          </p:cNvSpPr>
          <p:nvPr>
            <p:ph type="ftr" sz="quarter" idx="3"/>
          </p:nvPr>
        </p:nvSpPr>
        <p:spPr>
          <a:xfrm>
            <a:off x="5839884" y="6408739"/>
            <a:ext cx="3134783" cy="365125"/>
          </a:xfrm>
          <a:prstGeom prst="rect">
            <a:avLst/>
          </a:prstGeom>
        </p:spPr>
        <p:txBody>
          <a:bodyPr vert="horz" anchor="b"/>
          <a:lstStyle>
            <a:lvl1pPr algn="r" eaLnBrk="1" latinLnBrk="0" hangingPunct="1">
              <a:defRPr kumimoji="0" sz="1000">
                <a:solidFill>
                  <a:schemeClr val="tx1"/>
                </a:solidFill>
                <a:latin typeface="Arial" charset="0"/>
              </a:defRPr>
            </a:lvl1pPr>
            <a:extLst/>
          </a:lstStyle>
          <a:p>
            <a:pPr fontAlgn="base">
              <a:spcBef>
                <a:spcPct val="0"/>
              </a:spcBef>
              <a:spcAft>
                <a:spcPct val="0"/>
              </a:spcAft>
              <a:defRPr/>
            </a:pPr>
            <a:endParaRPr lang="en-US">
              <a:solidFill>
                <a:prstClr val="black"/>
              </a:solidFill>
            </a:endParaRPr>
          </a:p>
        </p:txBody>
      </p:sp>
      <p:sp>
        <p:nvSpPr>
          <p:cNvPr id="18" name="17 Marcador de número de diapositiva"/>
          <p:cNvSpPr>
            <a:spLocks noGrp="1"/>
          </p:cNvSpPr>
          <p:nvPr>
            <p:ph type="sldNum" sz="quarter" idx="4"/>
          </p:nvPr>
        </p:nvSpPr>
        <p:spPr>
          <a:xfrm>
            <a:off x="11529484" y="6408739"/>
            <a:ext cx="488949"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vl1pPr>
          </a:lstStyle>
          <a:p>
            <a:pPr fontAlgn="base">
              <a:spcBef>
                <a:spcPct val="0"/>
              </a:spcBef>
              <a:spcAft>
                <a:spcPct val="0"/>
              </a:spcAft>
              <a:defRPr/>
            </a:pPr>
            <a:fld id="{92ABB29A-74E4-47EA-9C4B-C02A2D4E7C74}" type="slidenum">
              <a:rPr lang="en-US" altLang="es-ES" smtClean="0">
                <a:solidFill>
                  <a:prstClr val="black"/>
                </a:solidFill>
                <a:latin typeface="Arial" panose="020B0604020202020204" pitchFamily="34" charset="0"/>
              </a:rPr>
              <a:pPr fontAlgn="base">
                <a:spcBef>
                  <a:spcPct val="0"/>
                </a:spcBef>
                <a:spcAft>
                  <a:spcPct val="0"/>
                </a:spcAft>
                <a:defRPr/>
              </a:pPr>
              <a:t>‹Nº›</a:t>
            </a:fld>
            <a:endParaRPr lang="en-US" altLang="es-ES">
              <a:solidFill>
                <a:prstClr val="black"/>
              </a:solidFill>
              <a:latin typeface="Arial" panose="020B0604020202020204" pitchFamily="34" charset="0"/>
            </a:endParaRPr>
          </a:p>
        </p:txBody>
      </p:sp>
    </p:spTree>
    <p:extLst>
      <p:ext uri="{BB962C8B-B14F-4D97-AF65-F5344CB8AC3E}">
        <p14:creationId xmlns:p14="http://schemas.microsoft.com/office/powerpoint/2010/main" val="15067444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p:dissolve/>
  </p:transition>
  <p:timing>
    <p:tnLst>
      <p:par>
        <p:cTn id="1" dur="indefinite" restart="never" nodeType="tmRoot"/>
      </p:par>
    </p:tnLst>
  </p:timing>
  <p:txStyles>
    <p:title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Lucida Sans Unicode" pitchFamily="34" charset="0"/>
        </a:defRPr>
      </a:lvl2pPr>
      <a:lvl3pPr algn="l" rtl="0" eaLnBrk="1" fontAlgn="base" hangingPunct="1">
        <a:spcBef>
          <a:spcPct val="0"/>
        </a:spcBef>
        <a:spcAft>
          <a:spcPct val="0"/>
        </a:spcAft>
        <a:defRPr sz="4100" b="1">
          <a:solidFill>
            <a:schemeClr val="tx2"/>
          </a:solidFill>
          <a:latin typeface="Lucida Sans Unicode" pitchFamily="34" charset="0"/>
        </a:defRPr>
      </a:lvl3pPr>
      <a:lvl4pPr algn="l" rtl="0" eaLnBrk="1" fontAlgn="base" hangingPunct="1">
        <a:spcBef>
          <a:spcPct val="0"/>
        </a:spcBef>
        <a:spcAft>
          <a:spcPct val="0"/>
        </a:spcAft>
        <a:defRPr sz="4100" b="1">
          <a:solidFill>
            <a:schemeClr val="tx2"/>
          </a:solidFill>
          <a:latin typeface="Lucida Sans Unicode" pitchFamily="34" charset="0"/>
        </a:defRPr>
      </a:lvl4pPr>
      <a:lvl5pPr algn="l" rtl="0" eaLnBrk="1" fontAlgn="base" hangingPunct="1">
        <a:spcBef>
          <a:spcPct val="0"/>
        </a:spcBef>
        <a:spcAft>
          <a:spcPct val="0"/>
        </a:spcAft>
        <a:defRPr sz="4100" b="1">
          <a:solidFill>
            <a:schemeClr val="tx2"/>
          </a:solidFill>
          <a:latin typeface="Lucida Sans Unicode" pitchFamily="34"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1" fontAlgn="base" hangingPunct="1">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1" fontAlgn="base" hangingPunct="1">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1" fontAlgn="base" hangingPunct="1">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1" fontAlgn="base" hangingPunct="1">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1" fontAlgn="base" hangingPunct="1">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8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8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9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9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16"/>
          <p:cNvGrpSpPr>
            <a:grpSpLocks/>
          </p:cNvGrpSpPr>
          <p:nvPr/>
        </p:nvGrpSpPr>
        <p:grpSpPr bwMode="auto">
          <a:xfrm>
            <a:off x="1649414" y="336551"/>
            <a:ext cx="8732837" cy="1725613"/>
            <a:chOff x="113" y="159"/>
            <a:chExt cx="14094" cy="1333"/>
          </a:xfrm>
        </p:grpSpPr>
        <p:sp>
          <p:nvSpPr>
            <p:cNvPr id="9" name="Rectangle 17"/>
            <p:cNvSpPr>
              <a:spLocks noChangeArrowheads="1"/>
            </p:cNvSpPr>
            <p:nvPr/>
          </p:nvSpPr>
          <p:spPr bwMode="auto">
            <a:xfrm>
              <a:off x="113" y="159"/>
              <a:ext cx="14094" cy="1333"/>
            </a:xfrm>
            <a:prstGeom prst="rect">
              <a:avLst/>
            </a:prstGeom>
            <a:noFill/>
            <a:ln w="38100">
              <a:solidFill>
                <a:schemeClr val="tx1"/>
              </a:solidFill>
              <a:miter lim="800000"/>
              <a:headEnd/>
              <a:tailEnd/>
            </a:ln>
            <a:effectLst/>
          </p:spPr>
          <p:txBody>
            <a:bodyPr wrap="none" anchor="ctr"/>
            <a:lstStyle/>
            <a:p>
              <a:pPr>
                <a:spcBef>
                  <a:spcPct val="50000"/>
                </a:spcBef>
                <a:defRPr/>
              </a:pPr>
              <a:endParaRPr lang="pt-PT" sz="500">
                <a:solidFill>
                  <a:schemeClr val="bg1"/>
                </a:solidFill>
                <a:effectLst>
                  <a:outerShdw blurRad="38100" dist="38100" dir="2700000" algn="tl">
                    <a:srgbClr val="C0C0C0"/>
                  </a:outerShdw>
                </a:effectLst>
                <a:latin typeface="Times New Roman" pitchFamily="18" charset="0"/>
              </a:endParaRPr>
            </a:p>
          </p:txBody>
        </p:sp>
        <p:sp>
          <p:nvSpPr>
            <p:cNvPr id="13323" name="Rectangle 19"/>
            <p:cNvSpPr>
              <a:spLocks noChangeArrowheads="1"/>
            </p:cNvSpPr>
            <p:nvPr/>
          </p:nvSpPr>
          <p:spPr bwMode="auto">
            <a:xfrm>
              <a:off x="3702" y="277"/>
              <a:ext cx="7144"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pt-PT" altLang="en-US" sz="1200" b="1">
                <a:latin typeface="Times New Roman" panose="02020603050405020304" pitchFamily="18" charset="0"/>
              </a:endParaRPr>
            </a:p>
          </p:txBody>
        </p:sp>
      </p:grpSp>
      <p:sp>
        <p:nvSpPr>
          <p:cNvPr id="13315" name="Text Box 16"/>
          <p:cNvSpPr txBox="1">
            <a:spLocks noChangeArrowheads="1"/>
          </p:cNvSpPr>
          <p:nvPr/>
        </p:nvSpPr>
        <p:spPr bwMode="auto">
          <a:xfrm>
            <a:off x="3621088" y="427039"/>
            <a:ext cx="58928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pt-PT" altLang="en-US" sz="4800" b="1">
                <a:latin typeface="Verdana" panose="020B0604030504040204" pitchFamily="34" charset="0"/>
                <a:ea typeface="Verdana" panose="020B0604030504040204" pitchFamily="34" charset="0"/>
                <a:cs typeface="Verdana" panose="020B0604030504040204" pitchFamily="34" charset="0"/>
              </a:rPr>
              <a:t>UNIVERSIDAD DE ARTEMISA</a:t>
            </a:r>
          </a:p>
        </p:txBody>
      </p:sp>
      <p:sp>
        <p:nvSpPr>
          <p:cNvPr id="6151" name="TextBox 11"/>
          <p:cNvSpPr txBox="1">
            <a:spLocks noChangeArrowheads="1"/>
          </p:cNvSpPr>
          <p:nvPr/>
        </p:nvSpPr>
        <p:spPr bwMode="auto">
          <a:xfrm>
            <a:off x="4684714" y="5373688"/>
            <a:ext cx="52149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pt-PT" altLang="en-US" sz="2000" b="1" dirty="0">
                <a:latin typeface="Verdana" panose="020B0604030504040204" pitchFamily="34" charset="0"/>
                <a:ea typeface="Verdana" panose="020B0604030504040204" pitchFamily="34" charset="0"/>
                <a:cs typeface="Verdana" panose="020B0604030504040204" pitchFamily="34" charset="0"/>
              </a:rPr>
              <a:t>MSc. Rodolfo Pérez Léon</a:t>
            </a:r>
          </a:p>
          <a:p>
            <a:pPr marL="968375" indent="-968375">
              <a:spcBef>
                <a:spcPct val="0"/>
              </a:spcBef>
              <a:buNone/>
              <a:defRPr/>
            </a:pPr>
            <a:r>
              <a:rPr lang="es-ES" altLang="en-US" sz="2000" b="1" dirty="0">
                <a:latin typeface="Verdana" panose="020B0604030504040204" pitchFamily="34" charset="0"/>
                <a:ea typeface="Verdana" panose="020B0604030504040204" pitchFamily="34" charset="0"/>
                <a:cs typeface="Verdana" panose="020B0604030504040204" pitchFamily="34" charset="0"/>
              </a:rPr>
              <a:t>email: rperezleon@uart.edu.cu</a:t>
            </a:r>
            <a:r>
              <a:rPr lang="pt-PT" altLang="en-US" sz="2000" b="1" dirty="0">
                <a:latin typeface="Verdana" panose="020B0604030504040204" pitchFamily="34" charset="0"/>
                <a:ea typeface="Verdana" panose="020B0604030504040204" pitchFamily="34" charset="0"/>
                <a:cs typeface="Verdana" panose="020B0604030504040204" pitchFamily="34" charset="0"/>
              </a:rPr>
              <a:t>                rplrpl55@gmail.com</a:t>
            </a:r>
          </a:p>
        </p:txBody>
      </p:sp>
      <p:pic>
        <p:nvPicPr>
          <p:cNvPr id="13317"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24938" y="2252663"/>
            <a:ext cx="1465262"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29 Imagen"/>
          <p:cNvPicPr>
            <a:picLocks noChangeAspect="1"/>
          </p:cNvPicPr>
          <p:nvPr/>
        </p:nvPicPr>
        <p:blipFill>
          <a:blip r:embed="rId3">
            <a:extLst>
              <a:ext uri="{28A0092B-C50C-407E-A947-70E740481C1C}">
                <a14:useLocalDpi xmlns:a14="http://schemas.microsoft.com/office/drawing/2010/main" val="0"/>
              </a:ext>
            </a:extLst>
          </a:blip>
          <a:srcRect t="2" b="-421"/>
          <a:stretch>
            <a:fillRect/>
          </a:stretch>
        </p:blipFill>
        <p:spPr bwMode="auto">
          <a:xfrm>
            <a:off x="2279651" y="436564"/>
            <a:ext cx="1279525" cy="152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9" name="Grupo 2"/>
          <p:cNvGrpSpPr>
            <a:grpSpLocks/>
          </p:cNvGrpSpPr>
          <p:nvPr/>
        </p:nvGrpSpPr>
        <p:grpSpPr bwMode="auto">
          <a:xfrm>
            <a:off x="2782889" y="2693115"/>
            <a:ext cx="6320065" cy="1723549"/>
            <a:chOff x="1149920" y="4587519"/>
            <a:chExt cx="6318933" cy="1724070"/>
          </a:xfrm>
        </p:grpSpPr>
        <p:sp>
          <p:nvSpPr>
            <p:cNvPr id="11" name="AutoShape 5"/>
            <p:cNvSpPr>
              <a:spLocks noChangeArrowheads="1"/>
            </p:cNvSpPr>
            <p:nvPr/>
          </p:nvSpPr>
          <p:spPr bwMode="gray">
            <a:xfrm>
              <a:off x="1149920" y="4621740"/>
              <a:ext cx="6242518" cy="1359311"/>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13321" name="CuadroTexto 1"/>
            <p:cNvSpPr txBox="1">
              <a:spLocks noChangeArrowheads="1"/>
            </p:cNvSpPr>
            <p:nvPr/>
          </p:nvSpPr>
          <p:spPr bwMode="auto">
            <a:xfrm>
              <a:off x="1436962" y="4587519"/>
              <a:ext cx="6031891" cy="1724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pt-PT" altLang="es-ES" sz="4400" b="1" dirty="0" smtClean="0">
                  <a:latin typeface="Verdana" panose="020B0604030504040204" pitchFamily="34" charset="0"/>
                  <a:ea typeface="Verdana" panose="020B0604030504040204" pitchFamily="34" charset="0"/>
                  <a:cs typeface="Verdana" panose="020B0604030504040204" pitchFamily="34" charset="0"/>
                </a:rPr>
                <a:t>Investigación de Operaciones</a:t>
              </a:r>
              <a:endParaRPr lang="pt-PT" altLang="es-ES" sz="4400" b="1" dirty="0">
                <a:latin typeface="Verdana" panose="020B0604030504040204" pitchFamily="34" charset="0"/>
                <a:ea typeface="Verdana" panose="020B0604030504040204" pitchFamily="34" charset="0"/>
                <a:cs typeface="Verdana" panose="020B0604030504040204" pitchFamily="34" charset="0"/>
              </a:endParaRPr>
            </a:p>
            <a:p>
              <a:pPr algn="ctr"/>
              <a:endParaRPr lang="es-ES" altLang="es-ES" dirty="0"/>
            </a:p>
          </p:txBody>
        </p:sp>
      </p:grpSp>
    </p:spTree>
    <p:extLst>
      <p:ext uri="{BB962C8B-B14F-4D97-AF65-F5344CB8AC3E}">
        <p14:creationId xmlns:p14="http://schemas.microsoft.com/office/powerpoint/2010/main" val="1595964664"/>
      </p:ext>
    </p:extLst>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04288" y="188913"/>
            <a:ext cx="1465262"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CuadroTexto 1"/>
          <p:cNvSpPr txBox="1">
            <a:spLocks noChangeArrowheads="1"/>
          </p:cNvSpPr>
          <p:nvPr/>
        </p:nvSpPr>
        <p:spPr bwMode="auto">
          <a:xfrm>
            <a:off x="126550" y="-2156"/>
            <a:ext cx="11951719" cy="68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ES_tradnl" altLang="en-US" sz="2800" b="1" dirty="0" smtClean="0"/>
              <a:t>Sumario</a:t>
            </a:r>
            <a:r>
              <a:rPr lang="es-ES_tradnl" altLang="en-US" sz="2800" b="1" dirty="0"/>
              <a:t>.</a:t>
            </a:r>
          </a:p>
          <a:p>
            <a:pPr algn="just"/>
            <a:endParaRPr lang="en-US" altLang="en-US" sz="2800" dirty="0"/>
          </a:p>
          <a:p>
            <a:r>
              <a:rPr lang="es-ES_tradnl" sz="3200" b="1" dirty="0"/>
              <a:t>Tema 2. Programación Lineal.</a:t>
            </a:r>
            <a:endParaRPr lang="es-ES" sz="3200" dirty="0"/>
          </a:p>
          <a:p>
            <a:r>
              <a:rPr lang="es-ES" sz="3200" b="1" dirty="0"/>
              <a:t>2.1. Introducción. </a:t>
            </a:r>
            <a:endParaRPr lang="es-ES" sz="3200" dirty="0"/>
          </a:p>
          <a:p>
            <a:r>
              <a:rPr lang="es-ES" sz="3200" b="1" dirty="0"/>
              <a:t>2.2. El modelo de Programación Lineal (PL), Conceptos básicos, elementos que lo integran, supuestos del modelo. </a:t>
            </a:r>
            <a:endParaRPr lang="es-ES" sz="3200" dirty="0"/>
          </a:p>
          <a:p>
            <a:r>
              <a:rPr lang="es-ES" sz="3200" b="1" dirty="0"/>
              <a:t>2.3. Procedimiento para la construcción de  modelos (PL).</a:t>
            </a:r>
            <a:endParaRPr lang="es-ES" sz="3200" dirty="0"/>
          </a:p>
          <a:p>
            <a:r>
              <a:rPr lang="es-ES" sz="3200" b="1" dirty="0"/>
              <a:t>2.3.1. Definición de las variables de decisión. Principios de unicidad.</a:t>
            </a:r>
            <a:endParaRPr lang="es-ES" sz="3200" dirty="0"/>
          </a:p>
          <a:p>
            <a:r>
              <a:rPr lang="es-ES" sz="3200" b="1" dirty="0"/>
              <a:t>2.3.2. Construcción de la función objetivo.</a:t>
            </a:r>
          </a:p>
          <a:p>
            <a:r>
              <a:rPr lang="es-ES" sz="3200" b="1" dirty="0"/>
              <a:t>2.3.3. Construcción del sistema de restricciones</a:t>
            </a:r>
          </a:p>
          <a:p>
            <a:r>
              <a:rPr lang="es-ES" sz="3200" b="1" dirty="0"/>
              <a:t>2.4. </a:t>
            </a:r>
            <a:r>
              <a:rPr lang="es-ES" sz="3200" b="1" dirty="0" smtClean="0"/>
              <a:t>El Problema Dual.</a:t>
            </a:r>
            <a:endParaRPr lang="es-ES" sz="3200" dirty="0"/>
          </a:p>
          <a:p>
            <a:r>
              <a:rPr lang="es-ES" sz="3200" b="1" dirty="0"/>
              <a:t>2.5. Método de solución gráfico. </a:t>
            </a:r>
            <a:endParaRPr lang="es-ES" sz="3200" dirty="0"/>
          </a:p>
          <a:p>
            <a:pPr algn="just"/>
            <a:endParaRPr lang="en-US" altLang="en-US" sz="2800" dirty="0"/>
          </a:p>
        </p:txBody>
      </p:sp>
      <p:pic>
        <p:nvPicPr>
          <p:cNvPr id="14340" name="Imagen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550" y="25140"/>
            <a:ext cx="6096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494655"/>
      </p:ext>
    </p:extLst>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04288" y="188913"/>
            <a:ext cx="1465262"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CuadroTexto 1"/>
          <p:cNvSpPr txBox="1">
            <a:spLocks noChangeArrowheads="1"/>
          </p:cNvSpPr>
          <p:nvPr/>
        </p:nvSpPr>
        <p:spPr bwMode="auto">
          <a:xfrm>
            <a:off x="253930" y="159462"/>
            <a:ext cx="1193807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ES_tradnl" altLang="en-US" sz="2800" b="1" dirty="0" smtClean="0"/>
              <a:t>Sumario</a:t>
            </a:r>
            <a:r>
              <a:rPr lang="es-ES_tradnl" altLang="en-US" sz="2800" b="1" dirty="0"/>
              <a:t>.</a:t>
            </a:r>
          </a:p>
          <a:p>
            <a:pPr algn="just"/>
            <a:endParaRPr lang="en-US" altLang="en-US" sz="2800" dirty="0"/>
          </a:p>
          <a:p>
            <a:r>
              <a:rPr lang="es-ES_tradnl" sz="2800" b="1" dirty="0"/>
              <a:t>Tema 2. Programación Lineal.</a:t>
            </a:r>
            <a:endParaRPr lang="es-ES" sz="2800" dirty="0"/>
          </a:p>
          <a:p>
            <a:r>
              <a:rPr lang="es-ES" sz="2800" b="1" dirty="0" smtClean="0"/>
              <a:t>2.6</a:t>
            </a:r>
            <a:r>
              <a:rPr lang="es-ES" sz="2800" b="1" dirty="0"/>
              <a:t>. Método de solución simplex. </a:t>
            </a:r>
            <a:endParaRPr lang="es-ES" sz="2800" dirty="0"/>
          </a:p>
          <a:p>
            <a:r>
              <a:rPr lang="es-ES" sz="2800" b="1" dirty="0"/>
              <a:t>2.6.1 Interpretación económica de la solución óptima utilizando la tabla simplex</a:t>
            </a:r>
            <a:endParaRPr lang="es-ES" sz="2800" dirty="0"/>
          </a:p>
          <a:p>
            <a:r>
              <a:rPr lang="es-ES" sz="2800" b="1" dirty="0"/>
              <a:t>2.7 Método de solución con paquetes informáticos (Excel, </a:t>
            </a:r>
            <a:r>
              <a:rPr lang="es-ES" sz="2800" b="1" dirty="0" err="1"/>
              <a:t>solver</a:t>
            </a:r>
            <a:r>
              <a:rPr lang="es-ES" sz="2800" b="1" dirty="0"/>
              <a:t>, WINQS)</a:t>
            </a:r>
            <a:endParaRPr lang="es-ES" sz="2800" dirty="0"/>
          </a:p>
          <a:p>
            <a:r>
              <a:rPr lang="es-ES" sz="2800" b="1" dirty="0"/>
              <a:t>2.7.1. Solución con la aplicación </a:t>
            </a:r>
            <a:r>
              <a:rPr lang="es-ES" sz="2800" b="1" dirty="0" err="1"/>
              <a:t>Solver</a:t>
            </a:r>
            <a:r>
              <a:rPr lang="es-ES" sz="2800" b="1" dirty="0"/>
              <a:t>.</a:t>
            </a:r>
            <a:endParaRPr lang="es-ES" sz="2800" dirty="0"/>
          </a:p>
          <a:p>
            <a:r>
              <a:rPr lang="es-ES" sz="2800" b="1" dirty="0"/>
              <a:t>2.7.2. Solución con la aplicación </a:t>
            </a:r>
            <a:r>
              <a:rPr lang="es-ES" sz="2800" b="1" dirty="0" err="1"/>
              <a:t>excel</a:t>
            </a:r>
            <a:r>
              <a:rPr lang="es-ES" sz="2800" b="1" dirty="0"/>
              <a:t>.</a:t>
            </a:r>
            <a:endParaRPr lang="es-ES" sz="2800" dirty="0"/>
          </a:p>
          <a:p>
            <a:r>
              <a:rPr lang="es-ES" sz="2800" b="1" dirty="0"/>
              <a:t>2.7.3. Solución con el programa WINQSB (</a:t>
            </a:r>
            <a:r>
              <a:rPr lang="es-ES" sz="2800" b="1" dirty="0" err="1"/>
              <a:t>Quantitative</a:t>
            </a:r>
            <a:r>
              <a:rPr lang="es-ES" sz="2800" b="1" dirty="0"/>
              <a:t> </a:t>
            </a:r>
            <a:r>
              <a:rPr lang="es-ES" sz="2800" b="1" dirty="0" err="1"/>
              <a:t>System</a:t>
            </a:r>
            <a:r>
              <a:rPr lang="es-ES" sz="2800" b="1" dirty="0"/>
              <a:t> </a:t>
            </a:r>
            <a:r>
              <a:rPr lang="es-ES" sz="2800" b="1" dirty="0" err="1"/>
              <a:t>for</a:t>
            </a:r>
            <a:r>
              <a:rPr lang="es-ES" sz="2800" b="1" dirty="0"/>
              <a:t> </a:t>
            </a:r>
            <a:r>
              <a:rPr lang="es-ES" sz="2800" b="1" dirty="0" err="1"/>
              <a:t>Bussines</a:t>
            </a:r>
            <a:r>
              <a:rPr lang="es-ES" sz="2800" b="1" dirty="0"/>
              <a:t>)</a:t>
            </a:r>
            <a:r>
              <a:rPr lang="es-ES" sz="2800" b="1" u="sng" dirty="0"/>
              <a:t>  </a:t>
            </a:r>
            <a:r>
              <a:rPr lang="es-ES" sz="2800" b="1" dirty="0"/>
              <a:t>para   Windows. Interpretación de la tabla de salida.</a:t>
            </a:r>
            <a:endParaRPr lang="es-ES" sz="2800" dirty="0"/>
          </a:p>
          <a:p>
            <a:r>
              <a:rPr lang="es-ES" sz="2800" b="1" dirty="0"/>
              <a:t>2.8. Análisis de sensibilidad.</a:t>
            </a:r>
            <a:endParaRPr lang="es-ES" sz="2800" dirty="0"/>
          </a:p>
          <a:p>
            <a:pPr algn="just"/>
            <a:endParaRPr lang="en-US" altLang="en-US" sz="3200" dirty="0"/>
          </a:p>
        </p:txBody>
      </p:sp>
      <p:pic>
        <p:nvPicPr>
          <p:cNvPr id="14340" name="Imagen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550" y="25140"/>
            <a:ext cx="6096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82087"/>
      </p:ext>
    </p:extLst>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uadroTexto 1"/>
          <p:cNvSpPr txBox="1">
            <a:spLocks noChangeArrowheads="1"/>
          </p:cNvSpPr>
          <p:nvPr/>
        </p:nvSpPr>
        <p:spPr bwMode="auto">
          <a:xfrm>
            <a:off x="470323" y="668741"/>
            <a:ext cx="11568753"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sz="3200" b="1" u="sng" dirty="0"/>
              <a:t>Objetivos</a:t>
            </a:r>
            <a:r>
              <a:rPr lang="es-MX" sz="3200" b="1" dirty="0"/>
              <a:t>: Que el alumno se capaz de:</a:t>
            </a:r>
            <a:endParaRPr lang="es-ES" sz="3200" dirty="0"/>
          </a:p>
          <a:p>
            <a:pPr lvl="0"/>
            <a:endParaRPr lang="es-ES" sz="3200" b="1" dirty="0" smtClean="0"/>
          </a:p>
          <a:p>
            <a:pPr lvl="0"/>
            <a:r>
              <a:rPr lang="es-ES_tradnl" sz="3600" b="1" dirty="0"/>
              <a:t>Construir y resolver modelos de optimización lineal, representativos de distintas situaciones económicas  utilizando diferentes métodos: gráficos, analíticos con el empleo de herramientas informáticas, interpretando sus salidas.</a:t>
            </a:r>
            <a:endParaRPr lang="es-ES" sz="3600" dirty="0"/>
          </a:p>
          <a:p>
            <a:endParaRPr lang="en-US" altLang="en-US" sz="3600" dirty="0"/>
          </a:p>
          <a:p>
            <a:endParaRPr lang="en-US" altLang="en-US" sz="3200" dirty="0"/>
          </a:p>
        </p:txBody>
      </p:sp>
      <p:pic>
        <p:nvPicPr>
          <p:cNvPr id="1536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470323" cy="66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841505"/>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40052" y="134322"/>
            <a:ext cx="1465262"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CuadroTexto 1"/>
          <p:cNvSpPr txBox="1">
            <a:spLocks noChangeArrowheads="1"/>
          </p:cNvSpPr>
          <p:nvPr/>
        </p:nvSpPr>
        <p:spPr bwMode="auto">
          <a:xfrm>
            <a:off x="723332" y="449276"/>
            <a:ext cx="11081982"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sz="3200" b="1" u="sng" dirty="0"/>
              <a:t>Método</a:t>
            </a:r>
            <a:r>
              <a:rPr lang="es-MX" sz="3200" b="1" dirty="0"/>
              <a:t>: Expositivo</a:t>
            </a:r>
            <a:r>
              <a:rPr lang="es-MX" sz="3200" b="1" dirty="0" smtClean="0"/>
              <a:t>.</a:t>
            </a:r>
          </a:p>
          <a:p>
            <a:endParaRPr lang="es-ES" sz="3200" dirty="0"/>
          </a:p>
          <a:p>
            <a:r>
              <a:rPr lang="es-MX" sz="3200" b="1" u="sng" dirty="0"/>
              <a:t>Medios</a:t>
            </a:r>
            <a:r>
              <a:rPr lang="es-MX" sz="3200" b="1" dirty="0"/>
              <a:t>: </a:t>
            </a:r>
            <a:r>
              <a:rPr lang="es-ES_tradnl" sz="3200" b="1" dirty="0"/>
              <a:t>Tiza y pizarra, Libro de texto, MDD</a:t>
            </a:r>
            <a:r>
              <a:rPr lang="es-ES_tradnl" sz="3200" b="1" dirty="0" smtClean="0"/>
              <a:t>.</a:t>
            </a:r>
          </a:p>
          <a:p>
            <a:endParaRPr lang="es-ES" sz="3200" dirty="0"/>
          </a:p>
          <a:p>
            <a:r>
              <a:rPr lang="es-ES_tradnl" sz="3200" b="1" u="sng" dirty="0"/>
              <a:t>Forma de enseñanza</a:t>
            </a:r>
            <a:r>
              <a:rPr lang="es-ES_tradnl" sz="3200" b="1" dirty="0"/>
              <a:t>: </a:t>
            </a:r>
            <a:r>
              <a:rPr lang="es-ES_tradnl" sz="3200" b="1" dirty="0" smtClean="0"/>
              <a:t>Conferencia</a:t>
            </a:r>
          </a:p>
          <a:p>
            <a:endParaRPr lang="es-ES" sz="3200" dirty="0"/>
          </a:p>
          <a:p>
            <a:r>
              <a:rPr lang="es-ES" sz="3200" b="1" u="sng" dirty="0"/>
              <a:t>Bibliografía: </a:t>
            </a:r>
            <a:endParaRPr lang="es-ES" sz="3200" b="1" u="sng" dirty="0" smtClean="0"/>
          </a:p>
          <a:p>
            <a:r>
              <a:rPr lang="es-ES" sz="3200" b="1" dirty="0" smtClean="0"/>
              <a:t>Felipe </a:t>
            </a:r>
            <a:r>
              <a:rPr lang="es-ES" sz="3200" b="1" dirty="0"/>
              <a:t>Valdés, Pilar. Dpto. de Ciencia Empresariales. Facultad de Economía. Universidad de la Habana, 2008. </a:t>
            </a:r>
            <a:endParaRPr lang="es-ES" sz="3200" dirty="0"/>
          </a:p>
          <a:p>
            <a:r>
              <a:rPr lang="es-MX" sz="3200" b="1" dirty="0"/>
              <a:t>Materiales Didácticos Digitales entregados por el profesor</a:t>
            </a:r>
            <a:r>
              <a:rPr lang="es-MX" sz="3200" b="1" dirty="0" smtClean="0"/>
              <a:t>.</a:t>
            </a:r>
            <a:endParaRPr lang="en-US" altLang="en-US" sz="3200" dirty="0"/>
          </a:p>
        </p:txBody>
      </p:sp>
      <p:pic>
        <p:nvPicPr>
          <p:cNvPr id="16388" name="Imagen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1216453"/>
      </p:ext>
    </p:extLst>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30"/>
          <p:cNvGrpSpPr>
            <a:grpSpLocks/>
          </p:cNvGrpSpPr>
          <p:nvPr/>
        </p:nvGrpSpPr>
        <p:grpSpPr bwMode="auto">
          <a:xfrm>
            <a:off x="2208213" y="2133600"/>
            <a:ext cx="7370762" cy="2038611"/>
            <a:chOff x="1296" y="1344"/>
            <a:chExt cx="3105" cy="432"/>
          </a:xfrm>
        </p:grpSpPr>
        <p:sp>
          <p:nvSpPr>
            <p:cNvPr id="5" name="AutoShape 5"/>
            <p:cNvSpPr>
              <a:spLocks noChangeArrowheads="1"/>
            </p:cNvSpPr>
            <p:nvPr/>
          </p:nvSpPr>
          <p:spPr bwMode="gray">
            <a:xfrm>
              <a:off x="1616" y="1406"/>
              <a:ext cx="2736" cy="288"/>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6"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18437" name="Text Box 6"/>
            <p:cNvSpPr txBox="1">
              <a:spLocks noChangeArrowheads="1"/>
            </p:cNvSpPr>
            <p:nvPr/>
          </p:nvSpPr>
          <p:spPr bwMode="gray">
            <a:xfrm>
              <a:off x="1795" y="1482"/>
              <a:ext cx="2606" cy="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z="3600" b="1" u="sng" dirty="0" smtClean="0"/>
                <a:t>Introducción</a:t>
              </a:r>
              <a:r>
                <a:rPr lang="es-ES" sz="3600" b="1" u="sng" dirty="0"/>
                <a:t>.</a:t>
              </a:r>
              <a:r>
                <a:rPr lang="es-ES" sz="3600" b="1" dirty="0"/>
                <a:t> </a:t>
              </a:r>
              <a:endParaRPr lang="es-ES" sz="3600" dirty="0"/>
            </a:p>
          </p:txBody>
        </p:sp>
        <p:sp>
          <p:nvSpPr>
            <p:cNvPr id="18438" name="Text Box 7"/>
            <p:cNvSpPr txBox="1">
              <a:spLocks noChangeArrowheads="1"/>
            </p:cNvSpPr>
            <p:nvPr/>
          </p:nvSpPr>
          <p:spPr bwMode="gray">
            <a:xfrm>
              <a:off x="1363" y="1482"/>
              <a:ext cx="294" cy="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2400" dirty="0" smtClean="0">
                  <a:solidFill>
                    <a:srgbClr val="000000"/>
                  </a:solidFill>
                </a:rPr>
                <a:t>2.1</a:t>
              </a:r>
              <a:r>
                <a:rPr lang="en-US" altLang="es-ES" sz="2400" dirty="0">
                  <a:solidFill>
                    <a:srgbClr val="000000"/>
                  </a:solidFill>
                </a:rPr>
                <a:t>.</a:t>
              </a:r>
            </a:p>
          </p:txBody>
        </p:sp>
      </p:grpSp>
      <p:pic>
        <p:nvPicPr>
          <p:cNvPr id="7"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235458"/>
      </p:ext>
    </p:extLst>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19100" y="17736"/>
            <a:ext cx="11273050" cy="5632311"/>
          </a:xfrm>
          <a:prstGeom prst="rect">
            <a:avLst/>
          </a:prstGeom>
        </p:spPr>
        <p:txBody>
          <a:bodyPr wrap="square">
            <a:spAutoFit/>
          </a:bodyPr>
          <a:lstStyle/>
          <a:p>
            <a:pPr algn="just"/>
            <a:r>
              <a:rPr lang="es-ES" sz="3600" b="1" u="sng" dirty="0" smtClean="0">
                <a:solidFill>
                  <a:srgbClr val="000000"/>
                </a:solidFill>
                <a:latin typeface="Arial" panose="020B0604020202020204" pitchFamily="34" charset="0"/>
                <a:ea typeface="Calibri" panose="020F0502020204030204" pitchFamily="34" charset="0"/>
                <a:cs typeface="Arial" panose="020B0604020202020204" pitchFamily="34" charset="0"/>
              </a:rPr>
              <a:t>2.1</a:t>
            </a:r>
            <a:r>
              <a:rPr lang="es-ES" sz="3600" b="1" u="sng" dirty="0">
                <a:solidFill>
                  <a:srgbClr val="000000"/>
                </a:solidFill>
                <a:latin typeface="Arial" panose="020B0604020202020204" pitchFamily="34" charset="0"/>
                <a:ea typeface="Calibri" panose="020F0502020204030204" pitchFamily="34" charset="0"/>
                <a:cs typeface="Arial" panose="020B0604020202020204" pitchFamily="34" charset="0"/>
              </a:rPr>
              <a:t>. INTRODUCCION: </a:t>
            </a:r>
            <a:endParaRPr lang="es-ES" sz="3600" b="1" u="sng" dirty="0" smtClean="0">
              <a:solidFill>
                <a:srgbClr val="000000"/>
              </a:solidFill>
              <a:latin typeface="Arial" panose="020B0604020202020204" pitchFamily="34" charset="0"/>
              <a:ea typeface="Calibri" panose="020F0502020204030204" pitchFamily="34" charset="0"/>
              <a:cs typeface="Arial" panose="020B0604020202020204" pitchFamily="34" charset="0"/>
            </a:endParaRPr>
          </a:p>
          <a:p>
            <a:pPr algn="just"/>
            <a:endParaRPr lang="es-ES" sz="36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just"/>
            <a:r>
              <a:rPr lang="es-ES" sz="3600" dirty="0">
                <a:latin typeface="Arial" panose="020B0604020202020204" pitchFamily="34" charset="0"/>
                <a:cs typeface="Arial" panose="020B0604020202020204" pitchFamily="34" charset="0"/>
              </a:rPr>
              <a:t>La Programación Lineal constituye una de las técnicas de la Investigación de Operaciones.  Es un método de análisis determinista, que permite elegir la mejor alternativa entre </a:t>
            </a:r>
            <a:r>
              <a:rPr lang="es-ES" sz="3600" dirty="0" smtClean="0">
                <a:latin typeface="Arial" panose="020B0604020202020204" pitchFamily="34" charset="0"/>
                <a:cs typeface="Arial" panose="020B0604020202020204" pitchFamily="34" charset="0"/>
              </a:rPr>
              <a:t>muchas</a:t>
            </a:r>
            <a:r>
              <a:rPr lang="es-ES" sz="3600" dirty="0" smtClean="0">
                <a:solidFill>
                  <a:srgbClr val="000000"/>
                </a:solidFill>
                <a:latin typeface="Arial" panose="020B0604020202020204" pitchFamily="34" charset="0"/>
                <a:ea typeface="Calibri" panose="020F0502020204030204" pitchFamily="34" charset="0"/>
                <a:cs typeface="Arial" panose="020B0604020202020204" pitchFamily="34" charset="0"/>
              </a:rPr>
              <a:t>.</a:t>
            </a:r>
          </a:p>
          <a:p>
            <a:pPr algn="just"/>
            <a:r>
              <a:rPr lang="es-ES" sz="3600" dirty="0">
                <a:latin typeface="Arial" panose="020B0604020202020204" pitchFamily="34" charset="0"/>
                <a:cs typeface="Arial" panose="020B0604020202020204" pitchFamily="34" charset="0"/>
              </a:rPr>
              <a:t>Por </a:t>
            </a:r>
            <a:r>
              <a:rPr lang="es-ES" sz="3600" dirty="0" smtClean="0">
                <a:latin typeface="Arial" panose="020B0604020202020204" pitchFamily="34" charset="0"/>
                <a:cs typeface="Arial" panose="020B0604020202020204" pitchFamily="34" charset="0"/>
              </a:rPr>
              <a:t>ejemplo, encontrar </a:t>
            </a:r>
            <a:r>
              <a:rPr lang="es-ES" sz="3600" dirty="0">
                <a:latin typeface="Arial" panose="020B0604020202020204" pitchFamily="34" charset="0"/>
                <a:cs typeface="Arial" panose="020B0604020202020204" pitchFamily="34" charset="0"/>
              </a:rPr>
              <a:t>los distintos modos en que pueden ser </a:t>
            </a:r>
            <a:r>
              <a:rPr lang="es-ES" sz="3600" dirty="0" smtClean="0">
                <a:latin typeface="Arial" panose="020B0604020202020204" pitchFamily="34" charset="0"/>
                <a:cs typeface="Arial" panose="020B0604020202020204" pitchFamily="34" charset="0"/>
              </a:rPr>
              <a:t>utilizados los recursos para </a:t>
            </a:r>
            <a:r>
              <a:rPr lang="es-ES" sz="3600" dirty="0">
                <a:latin typeface="Arial" panose="020B0604020202020204" pitchFamily="34" charset="0"/>
                <a:cs typeface="Arial" panose="020B0604020202020204" pitchFamily="34" charset="0"/>
              </a:rPr>
              <a:t>disminuir los costos, </a:t>
            </a:r>
            <a:r>
              <a:rPr lang="es-ES" sz="3600" dirty="0" smtClean="0">
                <a:latin typeface="Arial" panose="020B0604020202020204" pitchFamily="34" charset="0"/>
                <a:cs typeface="Arial" panose="020B0604020202020204" pitchFamily="34" charset="0"/>
              </a:rPr>
              <a:t>que productos elaborar para maximizar las ganancias y en muchos otros problemas.</a:t>
            </a:r>
            <a:endParaRPr lang="es-ES" sz="360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027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30"/>
          <p:cNvGrpSpPr>
            <a:grpSpLocks/>
          </p:cNvGrpSpPr>
          <p:nvPr/>
        </p:nvGrpSpPr>
        <p:grpSpPr bwMode="auto">
          <a:xfrm>
            <a:off x="750627" y="2133600"/>
            <a:ext cx="10631606" cy="2424752"/>
            <a:chOff x="1296" y="1344"/>
            <a:chExt cx="3105" cy="432"/>
          </a:xfrm>
        </p:grpSpPr>
        <p:sp>
          <p:nvSpPr>
            <p:cNvPr id="5" name="AutoShape 5"/>
            <p:cNvSpPr>
              <a:spLocks noChangeArrowheads="1"/>
            </p:cNvSpPr>
            <p:nvPr/>
          </p:nvSpPr>
          <p:spPr bwMode="gray">
            <a:xfrm>
              <a:off x="1616" y="1406"/>
              <a:ext cx="2736" cy="288"/>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6"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18437" name="Text Box 6"/>
            <p:cNvSpPr txBox="1">
              <a:spLocks noChangeArrowheads="1"/>
            </p:cNvSpPr>
            <p:nvPr/>
          </p:nvSpPr>
          <p:spPr bwMode="gray">
            <a:xfrm>
              <a:off x="1795" y="1437"/>
              <a:ext cx="2606" cy="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z="2800" b="1" u="sng" dirty="0"/>
                <a:t>E</a:t>
              </a:r>
              <a:r>
                <a:rPr lang="es-ES" sz="2800" b="1" u="sng" dirty="0" smtClean="0"/>
                <a:t>L </a:t>
              </a:r>
              <a:r>
                <a:rPr lang="es-ES" sz="2800" b="1" u="sng" dirty="0"/>
                <a:t>MODELO DE PROGRAMACIÓN LINEAL (PL), ELEMENTOS QUE LO INTEGRAN, SUPUESTOS DEL MODELO</a:t>
              </a:r>
              <a:endParaRPr lang="es-ES" sz="2800" dirty="0">
                <a:effectLst>
                  <a:outerShdw blurRad="38100" dist="38100" dir="2700000" algn="tl">
                    <a:srgbClr val="000000">
                      <a:alpha val="43137"/>
                    </a:srgbClr>
                  </a:outerShdw>
                </a:effectLst>
              </a:endParaRPr>
            </a:p>
          </p:txBody>
        </p:sp>
        <p:sp>
          <p:nvSpPr>
            <p:cNvPr id="18438" name="Text Box 7"/>
            <p:cNvSpPr txBox="1">
              <a:spLocks noChangeArrowheads="1"/>
            </p:cNvSpPr>
            <p:nvPr/>
          </p:nvSpPr>
          <p:spPr bwMode="gray">
            <a:xfrm>
              <a:off x="1420" y="1501"/>
              <a:ext cx="229" cy="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2800" dirty="0" smtClean="0">
                  <a:solidFill>
                    <a:srgbClr val="000000"/>
                  </a:solidFill>
                </a:rPr>
                <a:t>2.2.</a:t>
              </a:r>
              <a:endParaRPr lang="en-US" altLang="es-ES" sz="2800" dirty="0">
                <a:solidFill>
                  <a:srgbClr val="000000"/>
                </a:solidFill>
              </a:endParaRPr>
            </a:p>
          </p:txBody>
        </p:sp>
      </p:grpSp>
      <p:pic>
        <p:nvPicPr>
          <p:cNvPr id="7"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065807"/>
      </p:ext>
    </p:extLst>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780430" y="2979174"/>
            <a:ext cx="8300824" cy="3739932"/>
          </a:xfrm>
          <a:prstGeom prst="rect">
            <a:avLst/>
          </a:prstGeom>
        </p:spPr>
      </p:pic>
      <p:pic>
        <p:nvPicPr>
          <p:cNvPr id="2" name="Imagen 1"/>
          <p:cNvPicPr>
            <a:picLocks noChangeAspect="1"/>
          </p:cNvPicPr>
          <p:nvPr/>
        </p:nvPicPr>
        <p:blipFill>
          <a:blip r:embed="rId3"/>
          <a:stretch>
            <a:fillRect/>
          </a:stretch>
        </p:blipFill>
        <p:spPr>
          <a:xfrm>
            <a:off x="341195" y="328470"/>
            <a:ext cx="5336274" cy="4193747"/>
          </a:xfrm>
          <a:prstGeom prst="rect">
            <a:avLst/>
          </a:prstGeom>
        </p:spPr>
      </p:pic>
      <p:pic>
        <p:nvPicPr>
          <p:cNvPr id="3" name="Imagen 2"/>
          <p:cNvPicPr>
            <a:picLocks noChangeAspect="1"/>
          </p:cNvPicPr>
          <p:nvPr/>
        </p:nvPicPr>
        <p:blipFill>
          <a:blip r:embed="rId4"/>
          <a:stretch>
            <a:fillRect/>
          </a:stretch>
        </p:blipFill>
        <p:spPr>
          <a:xfrm>
            <a:off x="5073776" y="782285"/>
            <a:ext cx="1133475" cy="971550"/>
          </a:xfrm>
          <a:prstGeom prst="rect">
            <a:avLst/>
          </a:prstGeom>
        </p:spPr>
      </p:pic>
      <p:pic>
        <p:nvPicPr>
          <p:cNvPr id="7" name="Imagen 6"/>
          <p:cNvPicPr>
            <a:picLocks noChangeAspect="1"/>
          </p:cNvPicPr>
          <p:nvPr/>
        </p:nvPicPr>
        <p:blipFill>
          <a:blip r:embed="rId5"/>
          <a:stretch>
            <a:fillRect/>
          </a:stretch>
        </p:blipFill>
        <p:spPr>
          <a:xfrm>
            <a:off x="6207251" y="328470"/>
            <a:ext cx="5656109" cy="1841524"/>
          </a:xfrm>
          <a:prstGeom prst="rect">
            <a:avLst/>
          </a:prstGeom>
        </p:spPr>
      </p:pic>
    </p:spTree>
    <p:extLst>
      <p:ext uri="{BB962C8B-B14F-4D97-AF65-F5344CB8AC3E}">
        <p14:creationId xmlns:p14="http://schemas.microsoft.com/office/powerpoint/2010/main" val="3049312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a:spLocks noChangeArrowheads="1"/>
          </p:cNvSpPr>
          <p:nvPr/>
        </p:nvSpPr>
        <p:spPr bwMode="auto">
          <a:xfrm>
            <a:off x="194054" y="-76917"/>
            <a:ext cx="11974182" cy="5016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83978" tIns="76176" rIns="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8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Formulación Matemática del modelo de Programación Lineal (PL)</a:t>
            </a:r>
            <a:endParaRPr kumimoji="0" lang="es-ES" altLang="es-ES" sz="28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Partes integrantes del modelo de Programación Lineal (PL):</a:t>
            </a:r>
            <a:endParaRPr kumimoji="0" lang="es-ES" altLang="es-ES" sz="24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400" b="1" i="0" u="sng" strike="noStrike" cap="none" normalizeH="0" baseline="0" dirty="0" smtClean="0">
                <a:ln>
                  <a:noFill/>
                </a:ln>
                <a:solidFill>
                  <a:schemeClr val="tx1"/>
                </a:solidFill>
                <a:effectLst/>
                <a:ea typeface="Calibri" panose="020F0502020204030204" pitchFamily="34" charset="0"/>
                <a:cs typeface="Arial" panose="020B0604020202020204" pitchFamily="34" charset="0"/>
              </a:rPr>
              <a:t>1. Función Objetivos</a:t>
            </a:r>
            <a:endParaRPr kumimoji="0" lang="es-ES" altLang="es-ES" sz="2400" b="1" i="0" u="none" strike="noStrike" cap="none" normalizeH="0" baseline="0" dirty="0" smtClean="0">
              <a:ln>
                <a:noFill/>
              </a:ln>
              <a:solidFill>
                <a:schemeClr val="tx1"/>
              </a:solidFill>
              <a:effectLst/>
              <a:ea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S" altLang="es-ES" sz="2400" b="0" i="0" u="none" strike="noStrike" cap="none" normalizeH="0" baseline="0" dirty="0" smtClean="0">
              <a:ln>
                <a:noFill/>
              </a:ln>
              <a:solidFill>
                <a:schemeClr val="tx1"/>
              </a:solidFill>
              <a:effectLst/>
              <a:ea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S" sz="2400" b="0" i="0" u="none" strike="noStrike" cap="none" normalizeH="0" baseline="0" dirty="0" smtClean="0">
                <a:ln>
                  <a:noFill/>
                </a:ln>
                <a:solidFill>
                  <a:schemeClr val="tx1"/>
                </a:solidFill>
                <a:effectLst/>
                <a:ea typeface="Arial" panose="020B0604020202020204" pitchFamily="34" charset="0"/>
                <a:cs typeface="Arial" panose="020B0604020202020204" pitchFamily="34" charset="0"/>
              </a:rPr>
              <a:t> </a:t>
            </a:r>
            <a:r>
              <a:rPr kumimoji="0" lang="es-ES" altLang="es-ES" sz="2400" b="1" i="0" u="none" strike="noStrike" cap="none" normalizeH="0" baseline="0" dirty="0" smtClean="0">
                <a:ln>
                  <a:noFill/>
                </a:ln>
                <a:solidFill>
                  <a:schemeClr val="tx1"/>
                </a:solidFill>
                <a:effectLst/>
                <a:ea typeface="Arial" panose="020B0604020202020204" pitchFamily="34" charset="0"/>
                <a:cs typeface="Arial" panose="020B0604020202020204" pitchFamily="34" charset="0"/>
              </a:rPr>
              <a:t>Z = C</a:t>
            </a:r>
            <a:r>
              <a:rPr kumimoji="0" lang="es-ES" altLang="es-ES" sz="2400" b="1" i="0" u="none" strike="noStrike" cap="none" normalizeH="0" baseline="-30000" dirty="0" smtClean="0">
                <a:ln>
                  <a:noFill/>
                </a:ln>
                <a:solidFill>
                  <a:schemeClr val="tx1"/>
                </a:solidFill>
                <a:effectLst/>
                <a:ea typeface="Arial" panose="020B0604020202020204" pitchFamily="34" charset="0"/>
                <a:cs typeface="Arial" panose="020B0604020202020204" pitchFamily="34" charset="0"/>
              </a:rPr>
              <a:t>1</a:t>
            </a:r>
            <a:r>
              <a:rPr kumimoji="0" lang="es-ES" altLang="es-ES" sz="2400" b="1" i="0" u="none" strike="noStrike" cap="none" normalizeH="0" baseline="0" dirty="0" smtClean="0">
                <a:ln>
                  <a:noFill/>
                </a:ln>
                <a:solidFill>
                  <a:schemeClr val="tx1"/>
                </a:solidFill>
                <a:effectLst/>
                <a:ea typeface="Arial" panose="020B0604020202020204" pitchFamily="34" charset="0"/>
                <a:cs typeface="Arial" panose="020B0604020202020204" pitchFamily="34" charset="0"/>
              </a:rPr>
              <a:t>X</a:t>
            </a:r>
            <a:r>
              <a:rPr kumimoji="0" lang="es-ES" altLang="es-ES" sz="2400" b="1" i="0" u="none" strike="noStrike" cap="none" normalizeH="0" baseline="-30000" dirty="0" smtClean="0">
                <a:ln>
                  <a:noFill/>
                </a:ln>
                <a:solidFill>
                  <a:schemeClr val="tx1"/>
                </a:solidFill>
                <a:effectLst/>
                <a:ea typeface="Arial" panose="020B0604020202020204" pitchFamily="34" charset="0"/>
                <a:cs typeface="Arial" panose="020B0604020202020204" pitchFamily="34" charset="0"/>
              </a:rPr>
              <a:t>1</a:t>
            </a:r>
            <a:r>
              <a:rPr kumimoji="0" lang="es-ES" altLang="es-ES" sz="2400" b="1" i="0" u="none" strike="noStrike" cap="none" normalizeH="0" baseline="0" dirty="0" smtClean="0">
                <a:ln>
                  <a:noFill/>
                </a:ln>
                <a:solidFill>
                  <a:schemeClr val="tx1"/>
                </a:solidFill>
                <a:effectLst/>
                <a:ea typeface="Arial" panose="020B0604020202020204" pitchFamily="34" charset="0"/>
                <a:cs typeface="Arial" panose="020B0604020202020204" pitchFamily="34" charset="0"/>
              </a:rPr>
              <a:t> + C</a:t>
            </a:r>
            <a:r>
              <a:rPr kumimoji="0" lang="es-ES" altLang="es-ES" sz="2400" b="1" i="0" u="none" strike="noStrike" cap="none" normalizeH="0" baseline="-30000" dirty="0" smtClean="0">
                <a:ln>
                  <a:noFill/>
                </a:ln>
                <a:solidFill>
                  <a:schemeClr val="tx1"/>
                </a:solidFill>
                <a:effectLst/>
                <a:ea typeface="Arial" panose="020B0604020202020204" pitchFamily="34" charset="0"/>
                <a:cs typeface="Arial" panose="020B0604020202020204" pitchFamily="34" charset="0"/>
              </a:rPr>
              <a:t>2</a:t>
            </a:r>
            <a:r>
              <a:rPr kumimoji="0" lang="es-ES" altLang="es-ES" sz="2400" b="1" i="0" u="none" strike="noStrike" cap="none" normalizeH="0" baseline="0" dirty="0" smtClean="0">
                <a:ln>
                  <a:noFill/>
                </a:ln>
                <a:solidFill>
                  <a:schemeClr val="tx1"/>
                </a:solidFill>
                <a:effectLst/>
                <a:ea typeface="Arial" panose="020B0604020202020204" pitchFamily="34" charset="0"/>
                <a:cs typeface="Arial" panose="020B0604020202020204" pitchFamily="34" charset="0"/>
              </a:rPr>
              <a:t>X</a:t>
            </a:r>
            <a:r>
              <a:rPr kumimoji="0" lang="es-ES" altLang="es-ES" sz="2400" b="1" i="0" u="none" strike="noStrike" cap="none" normalizeH="0" baseline="-30000" dirty="0" smtClean="0">
                <a:ln>
                  <a:noFill/>
                </a:ln>
                <a:solidFill>
                  <a:schemeClr val="tx1"/>
                </a:solidFill>
                <a:effectLst/>
                <a:ea typeface="Arial" panose="020B0604020202020204" pitchFamily="34" charset="0"/>
                <a:cs typeface="Arial" panose="020B0604020202020204" pitchFamily="34" charset="0"/>
              </a:rPr>
              <a:t>2</a:t>
            </a:r>
            <a:r>
              <a:rPr kumimoji="0" lang="es-ES" altLang="es-ES" sz="2400" b="1" i="0" u="none" strike="noStrike" cap="none" normalizeH="0" baseline="0" dirty="0" smtClean="0">
                <a:ln>
                  <a:noFill/>
                </a:ln>
                <a:solidFill>
                  <a:schemeClr val="tx1"/>
                </a:solidFill>
                <a:effectLst/>
                <a:ea typeface="Arial" panose="020B0604020202020204" pitchFamily="34" charset="0"/>
                <a:cs typeface="Arial" panose="020B0604020202020204" pitchFamily="34" charset="0"/>
              </a:rPr>
              <a:t> +... + </a:t>
            </a:r>
            <a:r>
              <a:rPr kumimoji="0" lang="es-ES" altLang="es-ES" sz="2400" b="1" i="0" u="none" strike="noStrike" cap="none" normalizeH="0" baseline="0" dirty="0" err="1" smtClean="0">
                <a:ln>
                  <a:noFill/>
                </a:ln>
                <a:solidFill>
                  <a:schemeClr val="tx1"/>
                </a:solidFill>
                <a:effectLst/>
                <a:ea typeface="Arial" panose="020B0604020202020204" pitchFamily="34" charset="0"/>
                <a:cs typeface="Arial" panose="020B0604020202020204" pitchFamily="34" charset="0"/>
              </a:rPr>
              <a:t>C</a:t>
            </a:r>
            <a:r>
              <a:rPr kumimoji="0" lang="es-ES" altLang="es-ES" sz="2400" b="0" i="0" u="none" strike="noStrike" cap="none" normalizeH="0" baseline="0" dirty="0" err="1" smtClean="0">
                <a:ln>
                  <a:noFill/>
                </a:ln>
                <a:solidFill>
                  <a:schemeClr val="tx1"/>
                </a:solidFill>
                <a:effectLst/>
                <a:ea typeface="Arial" panose="020B0604020202020204" pitchFamily="34" charset="0"/>
                <a:cs typeface="Arial" panose="020B0604020202020204" pitchFamily="34" charset="0"/>
              </a:rPr>
              <a:t>j</a:t>
            </a:r>
            <a:r>
              <a:rPr kumimoji="0" lang="es-ES" altLang="es-ES" sz="2400" b="1" i="0" u="none" strike="noStrike" cap="none" normalizeH="0" baseline="0" dirty="0" err="1" smtClean="0">
                <a:ln>
                  <a:noFill/>
                </a:ln>
                <a:solidFill>
                  <a:schemeClr val="tx1"/>
                </a:solidFill>
                <a:effectLst/>
                <a:ea typeface="Arial" panose="020B0604020202020204" pitchFamily="34" charset="0"/>
                <a:cs typeface="Arial" panose="020B0604020202020204" pitchFamily="34" charset="0"/>
              </a:rPr>
              <a:t>X</a:t>
            </a:r>
            <a:r>
              <a:rPr kumimoji="0" lang="es-ES" altLang="es-ES" sz="2400" b="0" i="0" u="none" strike="noStrike" cap="none" normalizeH="0" baseline="0" dirty="0" err="1" smtClean="0">
                <a:ln>
                  <a:noFill/>
                </a:ln>
                <a:solidFill>
                  <a:schemeClr val="tx1"/>
                </a:solidFill>
                <a:effectLst/>
                <a:ea typeface="Arial" panose="020B0604020202020204" pitchFamily="34" charset="0"/>
                <a:cs typeface="Arial" panose="020B0604020202020204" pitchFamily="34" charset="0"/>
              </a:rPr>
              <a:t>j</a:t>
            </a:r>
            <a:r>
              <a:rPr kumimoji="0" lang="es-ES" altLang="es-ES" sz="2400" b="0" i="0" u="none" strike="noStrike" cap="none" normalizeH="0" baseline="0" dirty="0" smtClean="0">
                <a:ln>
                  <a:noFill/>
                </a:ln>
                <a:solidFill>
                  <a:schemeClr val="tx1"/>
                </a:solidFill>
                <a:effectLst/>
                <a:ea typeface="Arial" panose="020B0604020202020204" pitchFamily="34" charset="0"/>
                <a:cs typeface="Arial" panose="020B0604020202020204" pitchFamily="34" charset="0"/>
              </a:rPr>
              <a:t> </a:t>
            </a:r>
            <a:r>
              <a:rPr kumimoji="0" lang="es-ES" altLang="es-ES" sz="2400" b="1" i="0" u="none" strike="noStrike" cap="none" normalizeH="0" baseline="0" dirty="0" smtClean="0">
                <a:ln>
                  <a:noFill/>
                </a:ln>
                <a:solidFill>
                  <a:schemeClr val="tx1"/>
                </a:solidFill>
                <a:effectLst/>
                <a:ea typeface="Arial" panose="020B0604020202020204" pitchFamily="34" charset="0"/>
                <a:cs typeface="Arial" panose="020B0604020202020204" pitchFamily="34" charset="0"/>
              </a:rPr>
              <a:t>+… + </a:t>
            </a:r>
            <a:r>
              <a:rPr kumimoji="0" lang="es-ES" altLang="es-ES" sz="2400" b="1" i="0" u="none" strike="noStrike" cap="none" normalizeH="0" baseline="0" dirty="0" err="1" smtClean="0">
                <a:ln>
                  <a:noFill/>
                </a:ln>
                <a:solidFill>
                  <a:schemeClr val="tx1"/>
                </a:solidFill>
                <a:effectLst/>
                <a:ea typeface="Arial" panose="020B0604020202020204" pitchFamily="34" charset="0"/>
                <a:cs typeface="Arial" panose="020B0604020202020204" pitchFamily="34" charset="0"/>
              </a:rPr>
              <a:t>C</a:t>
            </a:r>
            <a:r>
              <a:rPr kumimoji="0" lang="es-ES" altLang="es-ES" sz="2400" b="1" i="0" u="none" strike="noStrike" cap="none" normalizeH="0" baseline="-30000" dirty="0" err="1" smtClean="0">
                <a:ln>
                  <a:noFill/>
                </a:ln>
                <a:solidFill>
                  <a:schemeClr val="tx1"/>
                </a:solidFill>
                <a:effectLst/>
                <a:ea typeface="Arial" panose="020B0604020202020204" pitchFamily="34" charset="0"/>
                <a:cs typeface="Arial" panose="020B0604020202020204" pitchFamily="34" charset="0"/>
              </a:rPr>
              <a:t>r</a:t>
            </a:r>
            <a:r>
              <a:rPr kumimoji="0" lang="es-ES" altLang="es-ES" sz="2400" b="1" i="0" u="none" strike="noStrike" cap="none" normalizeH="0" baseline="0" dirty="0" err="1" smtClean="0">
                <a:ln>
                  <a:noFill/>
                </a:ln>
                <a:solidFill>
                  <a:schemeClr val="tx1"/>
                </a:solidFill>
                <a:effectLst/>
                <a:ea typeface="Arial" panose="020B0604020202020204" pitchFamily="34" charset="0"/>
                <a:cs typeface="Arial" panose="020B0604020202020204" pitchFamily="34" charset="0"/>
              </a:rPr>
              <a:t>X</a:t>
            </a:r>
            <a:r>
              <a:rPr kumimoji="0" lang="es-ES" altLang="es-ES" sz="2400" b="1" i="0" u="none" strike="noStrike" cap="none" normalizeH="0" baseline="-30000" dirty="0" err="1" smtClean="0">
                <a:ln>
                  <a:noFill/>
                </a:ln>
                <a:solidFill>
                  <a:schemeClr val="tx1"/>
                </a:solidFill>
                <a:effectLst/>
                <a:ea typeface="Arial" panose="020B0604020202020204" pitchFamily="34" charset="0"/>
                <a:cs typeface="Arial" panose="020B0604020202020204" pitchFamily="34" charset="0"/>
              </a:rPr>
              <a:t>r</a:t>
            </a:r>
            <a:endParaRPr kumimoji="0" lang="es-ES" altLang="es-ES" sz="2400" b="1" i="0" u="none" strike="noStrike" cap="none" normalizeH="0" baseline="0" dirty="0" smtClean="0">
              <a:ln>
                <a:noFill/>
              </a:ln>
              <a:solidFill>
                <a:schemeClr val="tx1"/>
              </a:solidFill>
              <a:effectLst/>
              <a:ea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2400" b="1" i="0" u="sng" strike="noStrike" cap="none" normalizeH="0" baseline="0" dirty="0" smtClean="0">
              <a:ln>
                <a:noFill/>
              </a:ln>
              <a:solidFill>
                <a:schemeClr val="tx1"/>
              </a:solidFill>
              <a:effectLst/>
              <a:ea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400" b="1" i="0" u="sng" strike="noStrike" cap="none" normalizeH="0" baseline="0" dirty="0" smtClean="0">
                <a:ln>
                  <a:noFill/>
                </a:ln>
                <a:solidFill>
                  <a:schemeClr val="tx1"/>
                </a:solidFill>
                <a:effectLst/>
                <a:ea typeface="Arial" panose="020B0604020202020204" pitchFamily="34" charset="0"/>
                <a:cs typeface="Arial" panose="020B0604020202020204" pitchFamily="34" charset="0"/>
              </a:rPr>
              <a:t>2. Sistema de restricciones o limitaciones lineales</a:t>
            </a:r>
            <a:endParaRPr kumimoji="0" lang="es-ES" altLang="es-ES" sz="2400" b="1" i="0" u="none" strike="noStrike" cap="none" normalizeH="0" baseline="0" dirty="0" smtClean="0">
              <a:ln>
                <a:noFill/>
              </a:ln>
              <a:solidFill>
                <a:schemeClr val="tx1"/>
              </a:solidFill>
              <a:effectLst/>
              <a:ea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a </a:t>
            </a:r>
            <a:r>
              <a:rPr kumimoji="0" lang="es-ES" altLang="es-ES" sz="2400" b="1" i="0" u="none" strike="noStrike" cap="none" normalizeH="0" baseline="-30000" dirty="0" smtClean="0">
                <a:ln>
                  <a:noFill/>
                </a:ln>
                <a:solidFill>
                  <a:schemeClr val="tx1"/>
                </a:solidFill>
                <a:effectLst/>
                <a:ea typeface="Calibri" panose="020F0502020204030204" pitchFamily="34" charset="0"/>
                <a:cs typeface="Arial" panose="020B0604020202020204" pitchFamily="34" charset="0"/>
              </a:rPr>
              <a:t>i1</a:t>
            </a:r>
            <a:r>
              <a:rPr kumimoji="0" lang="es-ES" altLang="es-ES" sz="2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X </a:t>
            </a:r>
            <a:r>
              <a:rPr kumimoji="0" lang="es-ES" altLang="es-ES" sz="2400" b="1" i="0" u="none" strike="noStrike" cap="none" normalizeH="0" baseline="-30000" dirty="0" smtClean="0">
                <a:ln>
                  <a:noFill/>
                </a:ln>
                <a:solidFill>
                  <a:schemeClr val="tx1"/>
                </a:solidFill>
                <a:effectLst/>
                <a:ea typeface="Calibri" panose="020F0502020204030204" pitchFamily="34" charset="0"/>
                <a:cs typeface="Arial" panose="020B0604020202020204" pitchFamily="34" charset="0"/>
              </a:rPr>
              <a:t>i1</a:t>
            </a:r>
            <a:r>
              <a:rPr kumimoji="0" lang="es-ES" altLang="es-ES" sz="2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 a </a:t>
            </a:r>
            <a:r>
              <a:rPr kumimoji="0" lang="es-ES" altLang="es-ES" sz="2400" b="1" i="0" u="none" strike="noStrike" cap="none" normalizeH="0" baseline="-30000" dirty="0" smtClean="0">
                <a:ln>
                  <a:noFill/>
                </a:ln>
                <a:solidFill>
                  <a:schemeClr val="tx1"/>
                </a:solidFill>
                <a:effectLst/>
                <a:ea typeface="Calibri" panose="020F0502020204030204" pitchFamily="34" charset="0"/>
                <a:cs typeface="Arial" panose="020B0604020202020204" pitchFamily="34" charset="0"/>
              </a:rPr>
              <a:t>i2</a:t>
            </a:r>
            <a:r>
              <a:rPr kumimoji="0" lang="es-ES" altLang="es-ES" sz="2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X </a:t>
            </a:r>
            <a:r>
              <a:rPr kumimoji="0" lang="es-ES" altLang="es-ES" sz="2400" b="1" i="0" u="none" strike="noStrike" cap="none" normalizeH="0" baseline="-30000" dirty="0" smtClean="0">
                <a:ln>
                  <a:noFill/>
                </a:ln>
                <a:solidFill>
                  <a:schemeClr val="tx1"/>
                </a:solidFill>
                <a:effectLst/>
                <a:ea typeface="Calibri" panose="020F0502020204030204" pitchFamily="34" charset="0"/>
                <a:cs typeface="Arial" panose="020B0604020202020204" pitchFamily="34" charset="0"/>
              </a:rPr>
              <a:t>i2</a:t>
            </a:r>
            <a:r>
              <a:rPr kumimoji="0" lang="es-ES" altLang="es-ES" sz="2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 ... + </a:t>
            </a:r>
            <a:r>
              <a:rPr kumimoji="0" lang="es-ES" altLang="es-ES" sz="2400" b="1" i="0" u="none" strike="noStrike" cap="none" normalizeH="0" baseline="0" dirty="0" err="1" smtClean="0">
                <a:ln>
                  <a:noFill/>
                </a:ln>
                <a:solidFill>
                  <a:schemeClr val="tx1"/>
                </a:solidFill>
                <a:effectLst/>
                <a:ea typeface="Calibri" panose="020F0502020204030204" pitchFamily="34" charset="0"/>
                <a:cs typeface="Arial" panose="020B0604020202020204" pitchFamily="34" charset="0"/>
              </a:rPr>
              <a:t>a</a:t>
            </a:r>
            <a:r>
              <a:rPr kumimoji="0" lang="es-ES" altLang="es-ES" sz="2400" b="0" i="0" u="none" strike="noStrike" cap="none" normalizeH="0" baseline="-30000" dirty="0" err="1" smtClean="0">
                <a:ln>
                  <a:noFill/>
                </a:ln>
                <a:solidFill>
                  <a:schemeClr val="tx1"/>
                </a:solidFill>
                <a:effectLst/>
                <a:ea typeface="Calibri" panose="020F0502020204030204" pitchFamily="34" charset="0"/>
                <a:cs typeface="Arial" panose="020B0604020202020204" pitchFamily="34" charset="0"/>
              </a:rPr>
              <a:t>ij</a:t>
            </a:r>
            <a:r>
              <a:rPr kumimoji="0" lang="es-ES" altLang="es-ES" sz="2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a:t>
            </a:r>
            <a:r>
              <a:rPr kumimoji="0" lang="es-ES" altLang="es-ES" sz="2400" b="1" i="0" u="none" strike="noStrike" cap="none" normalizeH="0" baseline="0" dirty="0" err="1" smtClean="0">
                <a:ln>
                  <a:noFill/>
                </a:ln>
                <a:solidFill>
                  <a:schemeClr val="tx1"/>
                </a:solidFill>
                <a:effectLst/>
                <a:ea typeface="Calibri" panose="020F0502020204030204" pitchFamily="34" charset="0"/>
                <a:cs typeface="Arial" panose="020B0604020202020204" pitchFamily="34" charset="0"/>
              </a:rPr>
              <a:t>X</a:t>
            </a:r>
            <a:r>
              <a:rPr kumimoji="0" lang="es-ES" altLang="es-ES" sz="2400" b="0" i="0" u="none" strike="noStrike" cap="none" normalizeH="0" baseline="-30000" dirty="0" err="1" smtClean="0">
                <a:ln>
                  <a:noFill/>
                </a:ln>
                <a:solidFill>
                  <a:schemeClr val="tx1"/>
                </a:solidFill>
                <a:effectLst/>
                <a:ea typeface="Calibri" panose="020F0502020204030204" pitchFamily="34" charset="0"/>
                <a:cs typeface="Arial" panose="020B0604020202020204" pitchFamily="34" charset="0"/>
              </a:rPr>
              <a:t>j</a:t>
            </a:r>
            <a:r>
              <a:rPr kumimoji="0" lang="es-ES" altLang="es-ES" sz="2400" b="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a:t>
            </a:r>
            <a:r>
              <a:rPr kumimoji="0" lang="es-ES" altLang="es-ES" sz="2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 + a </a:t>
            </a:r>
            <a:r>
              <a:rPr kumimoji="0" lang="es-ES" altLang="es-ES" sz="2400" b="1" i="0" u="none" strike="noStrike" cap="none" normalizeH="0" baseline="-30000" dirty="0" smtClean="0">
                <a:ln>
                  <a:noFill/>
                </a:ln>
                <a:solidFill>
                  <a:schemeClr val="tx1"/>
                </a:solidFill>
                <a:effectLst/>
                <a:ea typeface="Calibri" panose="020F0502020204030204" pitchFamily="34" charset="0"/>
                <a:cs typeface="Arial" panose="020B0604020202020204" pitchFamily="34" charset="0"/>
              </a:rPr>
              <a:t>ir</a:t>
            </a:r>
            <a:r>
              <a:rPr kumimoji="0" lang="es-ES" altLang="es-ES" sz="2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a:t>
            </a:r>
            <a:r>
              <a:rPr kumimoji="0" lang="es-ES" altLang="es-ES" sz="2400" b="1" i="0" u="none" strike="noStrike" cap="none" normalizeH="0" baseline="0" dirty="0" err="1" smtClean="0">
                <a:ln>
                  <a:noFill/>
                </a:ln>
                <a:solidFill>
                  <a:schemeClr val="tx1"/>
                </a:solidFill>
                <a:effectLst/>
                <a:ea typeface="Calibri" panose="020F0502020204030204" pitchFamily="34" charset="0"/>
                <a:cs typeface="Arial" panose="020B0604020202020204" pitchFamily="34" charset="0"/>
              </a:rPr>
              <a:t>X</a:t>
            </a:r>
            <a:r>
              <a:rPr kumimoji="0" lang="es-ES" altLang="es-ES" sz="2400" b="1" i="0" u="none" strike="noStrike" cap="none" normalizeH="0" baseline="-30000" dirty="0" err="1" smtClean="0">
                <a:ln>
                  <a:noFill/>
                </a:ln>
                <a:solidFill>
                  <a:schemeClr val="tx1"/>
                </a:solidFill>
                <a:effectLst/>
                <a:ea typeface="Calibri" panose="020F0502020204030204" pitchFamily="34" charset="0"/>
                <a:cs typeface="Arial" panose="020B0604020202020204" pitchFamily="34" charset="0"/>
              </a:rPr>
              <a:t>ir</a:t>
            </a:r>
            <a:r>
              <a:rPr kumimoji="0" lang="es-ES" altLang="es-ES" sz="2400" b="1" i="0" u="none" strike="noStrike" cap="none" normalizeH="0" baseline="-30000" dirty="0" smtClean="0">
                <a:ln>
                  <a:noFill/>
                </a:ln>
                <a:solidFill>
                  <a:schemeClr val="tx1"/>
                </a:solidFill>
                <a:effectLst/>
                <a:ea typeface="Calibri" panose="020F0502020204030204" pitchFamily="34" charset="0"/>
                <a:cs typeface="Arial" panose="020B0604020202020204" pitchFamily="34" charset="0"/>
              </a:rPr>
              <a:t>    </a:t>
            </a:r>
            <a:r>
              <a:rPr kumimoji="0" lang="es-ES" altLang="es-ES" sz="2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a:t>
            </a:r>
            <a:r>
              <a:rPr kumimoji="0" lang="es-ES" altLang="es-ES" sz="2400" b="1" i="0" u="none" strike="noStrike" cap="none" normalizeH="0" baseline="-30000" dirty="0" smtClean="0">
                <a:ln>
                  <a:noFill/>
                </a:ln>
                <a:solidFill>
                  <a:schemeClr val="tx1"/>
                </a:solidFill>
                <a:effectLst/>
                <a:ea typeface="Calibri" panose="020F0502020204030204" pitchFamily="34" charset="0"/>
                <a:cs typeface="Arial" panose="020B0604020202020204" pitchFamily="34" charset="0"/>
              </a:rPr>
              <a:t> </a:t>
            </a:r>
            <a:r>
              <a:rPr kumimoji="0" lang="es-ES" altLang="es-ES" sz="2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a:t>
            </a:r>
            <a:r>
              <a:rPr kumimoji="0" lang="es-ES" altLang="es-ES" sz="2400" b="1" i="0" u="none" strike="noStrike" cap="none" normalizeH="0" baseline="-30000" dirty="0" smtClean="0">
                <a:ln>
                  <a:noFill/>
                </a:ln>
                <a:solidFill>
                  <a:schemeClr val="tx1"/>
                </a:solidFill>
                <a:effectLst/>
                <a:ea typeface="Calibri" panose="020F0502020204030204" pitchFamily="34" charset="0"/>
                <a:cs typeface="Arial" panose="020B0604020202020204" pitchFamily="34" charset="0"/>
              </a:rPr>
              <a:t>  </a:t>
            </a:r>
            <a:r>
              <a:rPr kumimoji="0" lang="es-ES" altLang="es-ES" sz="2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 = </a:t>
            </a:r>
            <a:r>
              <a:rPr kumimoji="0" lang="es-ES" altLang="es-ES" sz="2400" b="1" i="0" u="none" strike="noStrike" cap="none" normalizeH="0" baseline="0" dirty="0" err="1" smtClean="0">
                <a:ln>
                  <a:noFill/>
                </a:ln>
                <a:solidFill>
                  <a:schemeClr val="tx1"/>
                </a:solidFill>
                <a:effectLst/>
                <a:ea typeface="Calibri" panose="020F0502020204030204" pitchFamily="34" charset="0"/>
                <a:cs typeface="Arial" panose="020B0604020202020204" pitchFamily="34" charset="0"/>
              </a:rPr>
              <a:t>b</a:t>
            </a:r>
            <a:r>
              <a:rPr kumimoji="0" lang="es-ES" altLang="es-ES" sz="2400" b="1" i="0" u="none" strike="noStrike" cap="none" normalizeH="0" baseline="-30000" dirty="0" err="1" smtClean="0">
                <a:ln>
                  <a:noFill/>
                </a:ln>
                <a:solidFill>
                  <a:schemeClr val="tx1"/>
                </a:solidFill>
                <a:effectLst/>
                <a:ea typeface="Calibri" panose="020F0502020204030204" pitchFamily="34" charset="0"/>
                <a:cs typeface="Arial" panose="020B0604020202020204" pitchFamily="34" charset="0"/>
              </a:rPr>
              <a:t>i</a:t>
            </a:r>
            <a:r>
              <a:rPr kumimoji="0" lang="es-ES" altLang="es-ES" sz="2400" b="1"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i = 1, ….., m</a:t>
            </a:r>
            <a:endParaRPr kumimoji="0" lang="es-ES" altLang="es-ES" sz="2400" b="0" i="0" u="none" strike="noStrike" cap="none" normalizeH="0" baseline="0" dirty="0" smtClean="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2400" b="1" i="0" u="sng" strike="noStrike" cap="none" normalizeH="0" baseline="0" dirty="0" smtClean="0">
              <a:ln>
                <a:noFill/>
              </a:ln>
              <a:solidFill>
                <a:schemeClr val="tx1"/>
              </a:solidFill>
              <a:effectLst/>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400" b="1" i="0" u="sng" strike="noStrike" cap="none" normalizeH="0" baseline="0" dirty="0" smtClean="0">
                <a:ln>
                  <a:noFill/>
                </a:ln>
                <a:solidFill>
                  <a:schemeClr val="tx1"/>
                </a:solidFill>
                <a:effectLst/>
                <a:ea typeface="Calibri" panose="020F0502020204030204" pitchFamily="34" charset="0"/>
                <a:cs typeface="Arial" panose="020B0604020202020204" pitchFamily="34" charset="0"/>
              </a:rPr>
              <a:t>3.</a:t>
            </a:r>
            <a:r>
              <a:rPr kumimoji="0" lang="es-ES" altLang="es-ES" sz="2400" b="1" i="0" u="sng" strike="noStrike" cap="none" normalizeH="0" dirty="0" smtClean="0">
                <a:ln>
                  <a:noFill/>
                </a:ln>
                <a:solidFill>
                  <a:schemeClr val="tx1"/>
                </a:solidFill>
                <a:effectLst/>
                <a:ea typeface="Calibri" panose="020F0502020204030204" pitchFamily="34" charset="0"/>
                <a:cs typeface="Arial" panose="020B0604020202020204" pitchFamily="34" charset="0"/>
              </a:rPr>
              <a:t> </a:t>
            </a:r>
            <a:r>
              <a:rPr kumimoji="0" lang="es-ES" altLang="es-ES" sz="2400" b="1" i="0" u="sng" strike="noStrike" cap="none" normalizeH="0" baseline="0" dirty="0" smtClean="0">
                <a:ln>
                  <a:noFill/>
                </a:ln>
                <a:solidFill>
                  <a:schemeClr val="tx1"/>
                </a:solidFill>
                <a:effectLst/>
                <a:ea typeface="Calibri" panose="020F0502020204030204" pitchFamily="34" charset="0"/>
                <a:cs typeface="Arial" panose="020B0604020202020204" pitchFamily="34" charset="0"/>
              </a:rPr>
              <a:t>Condiciones de no negatividad</a:t>
            </a:r>
            <a:endParaRPr kumimoji="0" lang="es-ES" altLang="es-ES" sz="2400" b="1" i="0" u="none" strike="noStrike" cap="none" normalizeH="0" baseline="0" dirty="0" smtClean="0">
              <a:ln>
                <a:noFill/>
              </a:ln>
              <a:solidFill>
                <a:schemeClr val="tx1"/>
              </a:solidFill>
              <a:effectLst/>
              <a:ea typeface="Arial" panose="020B0604020202020204" pitchFamily="34" charset="0"/>
              <a:cs typeface="Arial" panose="020B0604020202020204" pitchFamily="34" charset="0"/>
            </a:endParaRPr>
          </a:p>
          <a:p>
            <a:pPr lvl="0" algn="ctr"/>
            <a:r>
              <a:rPr lang="es-ES" altLang="es-ES" sz="2400" dirty="0">
                <a:ea typeface="Arial" panose="020B0604020202020204" pitchFamily="34" charset="0"/>
                <a:cs typeface="Arial" panose="020B0604020202020204" pitchFamily="34" charset="0"/>
              </a:rPr>
              <a:t> </a:t>
            </a:r>
            <a:r>
              <a:rPr lang="es-ES" altLang="es-ES" sz="2400" dirty="0" smtClean="0">
                <a:ea typeface="Arial" panose="020B0604020202020204" pitchFamily="34" charset="0"/>
                <a:cs typeface="Arial" panose="020B0604020202020204" pitchFamily="34" charset="0"/>
              </a:rPr>
              <a:t> </a:t>
            </a:r>
          </a:p>
          <a:p>
            <a:pPr lvl="0" algn="ctr"/>
            <a:r>
              <a:rPr kumimoji="0" lang="es-ES" altLang="es-ES" sz="2400" b="1" i="0" u="none" strike="noStrike" cap="none" normalizeH="0" baseline="0" dirty="0" err="1" smtClean="0">
                <a:ln>
                  <a:noFill/>
                </a:ln>
                <a:solidFill>
                  <a:schemeClr val="tx1"/>
                </a:solidFill>
                <a:effectLst/>
                <a:ea typeface="Arial" panose="020B0604020202020204" pitchFamily="34" charset="0"/>
                <a:cs typeface="Arial" panose="020B0604020202020204" pitchFamily="34" charset="0"/>
              </a:rPr>
              <a:t>Xj</a:t>
            </a:r>
            <a:r>
              <a:rPr kumimoji="0" lang="es-ES" altLang="es-ES" sz="2400" b="1" i="0" u="none" strike="noStrike" cap="none" normalizeH="0" baseline="0" dirty="0" smtClean="0">
                <a:ln>
                  <a:noFill/>
                </a:ln>
                <a:solidFill>
                  <a:schemeClr val="tx1"/>
                </a:solidFill>
                <a:effectLst/>
                <a:ea typeface="Arial" panose="020B0604020202020204" pitchFamily="34" charset="0"/>
                <a:cs typeface="Arial" panose="020B0604020202020204" pitchFamily="34" charset="0"/>
              </a:rPr>
              <a:t> </a:t>
            </a:r>
            <a:r>
              <a:rPr lang="es-ES" altLang="es-ES" sz="2400" b="1" dirty="0" smtClean="0">
                <a:ea typeface="Calibri" panose="020F0502020204030204" pitchFamily="34" charset="0"/>
                <a:cs typeface="Arial" panose="020B0604020202020204" pitchFamily="34" charset="0"/>
              </a:rPr>
              <a:t> ≥ 0   j = 1……r</a:t>
            </a:r>
            <a:endParaRPr kumimoji="0" lang="es-ES" altLang="es-ES" sz="2400" b="0" i="0" u="none" strike="noStrike" cap="none" normalizeH="0" baseline="0" dirty="0" smtClean="0">
              <a:ln>
                <a:noFill/>
              </a:ln>
              <a:solidFill>
                <a:schemeClr val="tx1"/>
              </a:solidFill>
              <a:effectLst/>
              <a:cs typeface="Arial" panose="020B0604020202020204" pitchFamily="34" charset="0"/>
            </a:endParaRPr>
          </a:p>
        </p:txBody>
      </p:sp>
      <p:pic>
        <p:nvPicPr>
          <p:cNvPr id="1025" name="image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57200"/>
            <a:ext cx="161925" cy="1714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49686" y="4517889"/>
            <a:ext cx="11824131" cy="258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55450" tIns="76176" rIns="0" bIns="7617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800" b="1"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Donde: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800" b="0" i="0" u="none" strike="noStrike" cap="none" normalizeH="0" baseline="0" dirty="0" err="1" smtClean="0">
                <a:ln>
                  <a:noFill/>
                </a:ln>
                <a:solidFill>
                  <a:schemeClr val="tx1"/>
                </a:solidFill>
                <a:effectLst/>
                <a:latin typeface="Arial" panose="020B0604020202020204" pitchFamily="34" charset="0"/>
                <a:ea typeface="Arial" panose="020B0604020202020204" pitchFamily="34" charset="0"/>
              </a:rPr>
              <a:t>Xj</a:t>
            </a:r>
            <a:r>
              <a:rPr kumimoji="0" lang="es-ES" altLang="es-ES" sz="28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 -&gt; </a:t>
            </a:r>
            <a:r>
              <a:rPr kumimoji="0" lang="es-ES" altLang="es-ES" sz="2800" b="1"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variables esenciales</a:t>
            </a:r>
            <a:r>
              <a:rPr kumimoji="0" lang="es-ES" altLang="es-ES" sz="28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 </a:t>
            </a:r>
            <a:r>
              <a:rPr kumimoji="0" lang="es-ES" altLang="es-ES" sz="2800" b="0" i="0" u="none" strike="noStrike" cap="none" normalizeH="0" baseline="0" dirty="0" err="1" smtClean="0">
                <a:ln>
                  <a:noFill/>
                </a:ln>
                <a:solidFill>
                  <a:schemeClr val="tx1"/>
                </a:solidFill>
                <a:effectLst/>
                <a:latin typeface="Arial" panose="020B0604020202020204" pitchFamily="34" charset="0"/>
                <a:ea typeface="Arial" panose="020B0604020202020204" pitchFamily="34" charset="0"/>
              </a:rPr>
              <a:t>ó</a:t>
            </a:r>
            <a:r>
              <a:rPr kumimoji="0" lang="es-ES" altLang="es-ES" sz="28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 </a:t>
            </a:r>
            <a:r>
              <a:rPr kumimoji="0" lang="es-ES" altLang="es-ES" sz="2800" b="1"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variables de decisión </a:t>
            </a:r>
            <a:r>
              <a:rPr kumimoji="0" lang="es-ES" altLang="es-ES" sz="28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del modelo.</a:t>
            </a:r>
            <a:endParaRPr kumimoji="0" lang="es-ES" altLang="es-ES" sz="2800" b="1" i="0" u="none" strike="noStrike" cap="none" normalizeH="0" baseline="0" dirty="0" smtClean="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800" b="0" i="0" u="none" strike="noStrike" cap="none" normalizeH="0" baseline="0" dirty="0" err="1" smtClean="0">
                <a:ln>
                  <a:noFill/>
                </a:ln>
                <a:solidFill>
                  <a:schemeClr val="tx1"/>
                </a:solidFill>
                <a:effectLst/>
                <a:latin typeface="Arial" panose="020B0604020202020204" pitchFamily="34" charset="0"/>
                <a:ea typeface="Arial" panose="020B0604020202020204" pitchFamily="34" charset="0"/>
              </a:rPr>
              <a:t>Cj</a:t>
            </a:r>
            <a:r>
              <a:rPr kumimoji="0" lang="es-ES" altLang="es-ES" sz="28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 coeficientes de la función objetivo.</a:t>
            </a:r>
            <a:endParaRPr kumimoji="0" lang="es-ES" altLang="es-ES" sz="2800" b="1" i="0" u="none" strike="noStrike" cap="none" normalizeH="0" baseline="0" dirty="0" smtClean="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2800" b="0" i="0" u="none" strike="noStrike" cap="none" normalizeH="0" baseline="0" dirty="0" err="1" smtClean="0">
                <a:ln>
                  <a:noFill/>
                </a:ln>
                <a:solidFill>
                  <a:schemeClr val="tx1"/>
                </a:solidFill>
                <a:effectLst/>
                <a:latin typeface="Arial" panose="020B0604020202020204" pitchFamily="34" charset="0"/>
                <a:ea typeface="Arial" panose="020B0604020202020204" pitchFamily="34" charset="0"/>
              </a:rPr>
              <a:t>a</a:t>
            </a:r>
            <a:r>
              <a:rPr kumimoji="0" lang="es-ES" altLang="es-ES" sz="2800" b="0" i="0" u="none" strike="noStrike" cap="none" normalizeH="0" baseline="-30000" dirty="0" err="1" smtClean="0">
                <a:ln>
                  <a:noFill/>
                </a:ln>
                <a:solidFill>
                  <a:schemeClr val="tx1"/>
                </a:solidFill>
                <a:effectLst/>
                <a:latin typeface="Arial" panose="020B0604020202020204" pitchFamily="34" charset="0"/>
                <a:ea typeface="Arial" panose="020B0604020202020204" pitchFamily="34" charset="0"/>
              </a:rPr>
              <a:t>ij</a:t>
            </a:r>
            <a:r>
              <a:rPr kumimoji="0" lang="es-ES" altLang="es-ES" sz="28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 y </a:t>
            </a:r>
            <a:r>
              <a:rPr kumimoji="0" lang="es-ES" altLang="es-ES" sz="2800" b="0" i="0" u="none" strike="noStrike" cap="none" normalizeH="0" baseline="0" dirty="0" err="1" smtClean="0">
                <a:ln>
                  <a:noFill/>
                </a:ln>
                <a:solidFill>
                  <a:schemeClr val="tx1"/>
                </a:solidFill>
                <a:effectLst/>
                <a:latin typeface="Arial" panose="020B0604020202020204" pitchFamily="34" charset="0"/>
                <a:ea typeface="Arial" panose="020B0604020202020204" pitchFamily="34" charset="0"/>
              </a:rPr>
              <a:t>b</a:t>
            </a:r>
            <a:r>
              <a:rPr kumimoji="0" lang="es-ES" altLang="es-ES" sz="2800" b="0" i="0" u="none" strike="noStrike" cap="none" normalizeH="0" baseline="-30000" dirty="0" err="1" smtClean="0">
                <a:ln>
                  <a:noFill/>
                </a:ln>
                <a:solidFill>
                  <a:schemeClr val="tx1"/>
                </a:solidFill>
                <a:effectLst/>
                <a:latin typeface="Arial" panose="020B0604020202020204" pitchFamily="34" charset="0"/>
                <a:ea typeface="Arial" panose="020B0604020202020204" pitchFamily="34" charset="0"/>
              </a:rPr>
              <a:t>i</a:t>
            </a:r>
            <a:r>
              <a:rPr kumimoji="0" lang="es-ES" altLang="es-ES" sz="28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 Parámetros del modelo, suponen conocidos y constantes, por lo que el modelo de Programación Lineal es un modelo determinista.</a:t>
            </a:r>
            <a:endParaRPr kumimoji="0" lang="es-ES" altLang="es-ES" sz="2800" b="1" i="0" u="none" strike="noStrike" cap="none" normalizeH="0" baseline="0" dirty="0" smtClean="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17888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50376" y="420063"/>
            <a:ext cx="11559654" cy="5706177"/>
          </a:xfrm>
          <a:prstGeom prst="rect">
            <a:avLst/>
          </a:prstGeom>
        </p:spPr>
        <p:txBody>
          <a:bodyPr wrap="square">
            <a:spAutoFit/>
          </a:bodyPr>
          <a:lstStyle/>
          <a:p>
            <a:pPr marR="449580" algn="just">
              <a:lnSpc>
                <a:spcPct val="115000"/>
              </a:lnSpc>
              <a:spcBef>
                <a:spcPts val="600"/>
              </a:spcBef>
              <a:spcAft>
                <a:spcPts val="600"/>
              </a:spcAft>
            </a:pPr>
            <a:r>
              <a:rPr lang="es-ES" sz="2800" dirty="0">
                <a:latin typeface="Arial" panose="020B0604020202020204" pitchFamily="34" charset="0"/>
                <a:ea typeface="Calibri" panose="020F0502020204030204" pitchFamily="34" charset="0"/>
                <a:cs typeface="Arial" panose="020B0604020202020204" pitchFamily="34" charset="0"/>
              </a:rPr>
              <a:t>Para un modelo de programación lineal se definen los conceptos siguientes:</a:t>
            </a:r>
          </a:p>
          <a:p>
            <a:pPr marR="455295" algn="just">
              <a:spcBef>
                <a:spcPts val="600"/>
              </a:spcBef>
              <a:spcAft>
                <a:spcPts val="600"/>
              </a:spcAft>
            </a:pPr>
            <a:r>
              <a:rPr lang="es-ES_tradnl" sz="2800" b="1" dirty="0">
                <a:latin typeface="Arial" panose="020B0604020202020204" pitchFamily="34" charset="0"/>
                <a:ea typeface="Times New Roman" panose="02020603050405020304" pitchFamily="18" charset="0"/>
                <a:cs typeface="Arial" panose="020B0604020202020204" pitchFamily="34" charset="0"/>
              </a:rPr>
              <a:t>Solución: </a:t>
            </a:r>
            <a:r>
              <a:rPr lang="es-ES_tradnl" sz="2800" dirty="0">
                <a:latin typeface="Arial" panose="020B0604020202020204" pitchFamily="34" charset="0"/>
                <a:ea typeface="Times New Roman" panose="02020603050405020304" pitchFamily="18" charset="0"/>
                <a:cs typeface="Arial" panose="020B0604020202020204" pitchFamily="34" charset="0"/>
              </a:rPr>
              <a:t>cualquier conjunto de</a:t>
            </a:r>
            <a:r>
              <a:rPr lang="es-ES_tradnl" sz="2800" spc="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valores</a:t>
            </a:r>
            <a:r>
              <a:rPr lang="es-ES_tradnl" sz="2800" spc="-1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para</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las</a:t>
            </a:r>
            <a:r>
              <a:rPr lang="es-ES_tradnl" sz="2800" spc="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variables</a:t>
            </a:r>
            <a:r>
              <a:rPr lang="es-ES_tradnl" sz="2800" spc="10" dirty="0">
                <a:latin typeface="Arial" panose="020B0604020202020204" pitchFamily="34" charset="0"/>
                <a:ea typeface="Times New Roman" panose="02020603050405020304" pitchFamily="18" charset="0"/>
                <a:cs typeface="Arial" panose="020B0604020202020204" pitchFamily="34" charset="0"/>
              </a:rPr>
              <a:t> </a:t>
            </a:r>
            <a:r>
              <a:rPr lang="es-ES_tradnl" sz="2800" dirty="0" err="1">
                <a:latin typeface="Arial" panose="020B0604020202020204" pitchFamily="34" charset="0"/>
                <a:ea typeface="Times New Roman" panose="02020603050405020304" pitchFamily="18" charset="0"/>
                <a:cs typeface="Arial" panose="020B0604020202020204" pitchFamily="34" charset="0"/>
              </a:rPr>
              <a:t>Xj</a:t>
            </a:r>
            <a:r>
              <a:rPr lang="es-ES_tradnl" sz="2800" spc="-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que</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satisfaga</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el sistema</a:t>
            </a:r>
            <a:r>
              <a:rPr lang="es-ES_tradnl" sz="2800" spc="3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restricciones.</a:t>
            </a:r>
            <a:endParaRPr lang="es-ES" sz="2800" dirty="0">
              <a:latin typeface="Arial" panose="020B0604020202020204" pitchFamily="34" charset="0"/>
              <a:ea typeface="Times New Roman" panose="02020603050405020304" pitchFamily="18" charset="0"/>
              <a:cs typeface="Arial" panose="020B0604020202020204" pitchFamily="34" charset="0"/>
            </a:endParaRPr>
          </a:p>
          <a:p>
            <a:pPr algn="just">
              <a:spcBef>
                <a:spcPts val="600"/>
              </a:spcBef>
              <a:spcAft>
                <a:spcPts val="600"/>
              </a:spcAft>
            </a:pPr>
            <a:r>
              <a:rPr lang="es-ES_tradnl" sz="2800" b="1" dirty="0">
                <a:latin typeface="Arial" panose="020B0604020202020204" pitchFamily="34" charset="0"/>
                <a:ea typeface="Times New Roman" panose="02020603050405020304" pitchFamily="18" charset="0"/>
                <a:cs typeface="Arial" panose="020B0604020202020204" pitchFamily="34" charset="0"/>
              </a:rPr>
              <a:t>Solución</a:t>
            </a:r>
            <a:r>
              <a:rPr lang="es-ES_tradnl" sz="2800" b="1" spc="-15" dirty="0">
                <a:latin typeface="Arial" panose="020B0604020202020204" pitchFamily="34" charset="0"/>
                <a:ea typeface="Times New Roman" panose="02020603050405020304" pitchFamily="18" charset="0"/>
                <a:cs typeface="Arial" panose="020B0604020202020204" pitchFamily="34" charset="0"/>
              </a:rPr>
              <a:t> </a:t>
            </a:r>
            <a:r>
              <a:rPr lang="es-ES_tradnl" sz="2800" b="1" dirty="0">
                <a:latin typeface="Arial" panose="020B0604020202020204" pitchFamily="34" charset="0"/>
                <a:ea typeface="Times New Roman" panose="02020603050405020304" pitchFamily="18" charset="0"/>
                <a:cs typeface="Arial" panose="020B0604020202020204" pitchFamily="34" charset="0"/>
              </a:rPr>
              <a:t>posible</a:t>
            </a:r>
            <a:r>
              <a:rPr lang="es-ES_tradnl" sz="2800" b="1" spc="-10" dirty="0">
                <a:latin typeface="Arial" panose="020B0604020202020204" pitchFamily="34" charset="0"/>
                <a:ea typeface="Times New Roman" panose="02020603050405020304" pitchFamily="18" charset="0"/>
                <a:cs typeface="Arial" panose="020B0604020202020204" pitchFamily="34" charset="0"/>
              </a:rPr>
              <a:t> </a:t>
            </a:r>
            <a:r>
              <a:rPr lang="es-ES_tradnl" sz="2800" b="1" dirty="0">
                <a:latin typeface="Arial" panose="020B0604020202020204" pitchFamily="34" charset="0"/>
                <a:ea typeface="Times New Roman" panose="02020603050405020304" pitchFamily="18" charset="0"/>
                <a:cs typeface="Arial" panose="020B0604020202020204" pitchFamily="34" charset="0"/>
              </a:rPr>
              <a:t>o</a:t>
            </a:r>
            <a:r>
              <a:rPr lang="es-ES_tradnl" sz="2800" b="1" spc="-15" dirty="0">
                <a:latin typeface="Arial" panose="020B0604020202020204" pitchFamily="34" charset="0"/>
                <a:ea typeface="Times New Roman" panose="02020603050405020304" pitchFamily="18" charset="0"/>
                <a:cs typeface="Arial" panose="020B0604020202020204" pitchFamily="34" charset="0"/>
              </a:rPr>
              <a:t> </a:t>
            </a:r>
            <a:r>
              <a:rPr lang="es-ES_tradnl" sz="2800" b="1" dirty="0">
                <a:latin typeface="Arial" panose="020B0604020202020204" pitchFamily="34" charset="0"/>
                <a:ea typeface="Times New Roman" panose="02020603050405020304" pitchFamily="18" charset="0"/>
                <a:cs typeface="Arial" panose="020B0604020202020204" pitchFamily="34" charset="0"/>
              </a:rPr>
              <a:t>factible: </a:t>
            </a:r>
            <a:r>
              <a:rPr lang="es-ES_tradnl" sz="2800" dirty="0">
                <a:latin typeface="Arial" panose="020B0604020202020204" pitchFamily="34" charset="0"/>
                <a:ea typeface="Times New Roman" panose="02020603050405020304" pitchFamily="18" charset="0"/>
                <a:cs typeface="Arial" panose="020B0604020202020204" pitchFamily="34" charset="0"/>
              </a:rPr>
              <a:t>si</a:t>
            </a:r>
            <a:r>
              <a:rPr lang="es-ES_tradnl" sz="2800" spc="4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estos</a:t>
            </a:r>
            <a:r>
              <a:rPr lang="es-ES_tradnl" sz="2800" spc="5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valores</a:t>
            </a:r>
            <a:r>
              <a:rPr lang="es-ES_tradnl" sz="2800" spc="5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satisfacen</a:t>
            </a:r>
            <a:r>
              <a:rPr lang="es-ES_tradnl" sz="2800" spc="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además</a:t>
            </a:r>
            <a:r>
              <a:rPr lang="es-ES_tradnl" sz="2800" spc="5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a:t>
            </a:r>
            <a:r>
              <a:rPr lang="es-ES_tradnl" sz="2800" spc="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condición</a:t>
            </a:r>
            <a:r>
              <a:rPr lang="es-ES_tradnl" sz="2800" spc="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a:t>
            </a:r>
            <a:r>
              <a:rPr lang="es-ES_tradnl" sz="2800" spc="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no</a:t>
            </a:r>
            <a:r>
              <a:rPr lang="es-ES_tradnl" sz="2800" spc="4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negatividad.</a:t>
            </a:r>
            <a:endParaRPr lang="es-ES" sz="2800" dirty="0">
              <a:latin typeface="Arial" panose="020B0604020202020204" pitchFamily="34" charset="0"/>
              <a:ea typeface="Times New Roman" panose="02020603050405020304" pitchFamily="18" charset="0"/>
              <a:cs typeface="Arial" panose="020B0604020202020204" pitchFamily="34" charset="0"/>
            </a:endParaRPr>
          </a:p>
          <a:p>
            <a:pPr>
              <a:lnSpc>
                <a:spcPct val="115000"/>
              </a:lnSpc>
              <a:spcBef>
                <a:spcPts val="600"/>
              </a:spcBef>
              <a:spcAft>
                <a:spcPts val="600"/>
              </a:spcAft>
            </a:pPr>
            <a:r>
              <a:rPr lang="es-ES" sz="2800" b="1" dirty="0">
                <a:latin typeface="Arial" panose="020B0604020202020204" pitchFamily="34" charset="0"/>
                <a:ea typeface="Calibri" panose="020F0502020204030204" pitchFamily="34" charset="0"/>
                <a:cs typeface="Arial" panose="020B0604020202020204" pitchFamily="34" charset="0"/>
              </a:rPr>
              <a:t>Solución posible</a:t>
            </a:r>
            <a:r>
              <a:rPr lang="es-ES" sz="2800" b="1" spc="10" dirty="0">
                <a:latin typeface="Arial" panose="020B0604020202020204" pitchFamily="34" charset="0"/>
                <a:ea typeface="Calibri" panose="020F0502020204030204" pitchFamily="34" charset="0"/>
                <a:cs typeface="Arial" panose="020B0604020202020204" pitchFamily="34" charset="0"/>
              </a:rPr>
              <a:t> </a:t>
            </a:r>
            <a:r>
              <a:rPr lang="es-ES" sz="2800" b="1" dirty="0">
                <a:latin typeface="Arial" panose="020B0604020202020204" pitchFamily="34" charset="0"/>
                <a:ea typeface="Calibri" panose="020F0502020204030204" pitchFamily="34" charset="0"/>
                <a:cs typeface="Arial" panose="020B0604020202020204" pitchFamily="34" charset="0"/>
              </a:rPr>
              <a:t>óptima: </a:t>
            </a:r>
            <a:r>
              <a:rPr lang="es-ES" sz="2800" dirty="0">
                <a:latin typeface="Arial" panose="020B0604020202020204" pitchFamily="34" charset="0"/>
                <a:ea typeface="Calibri" panose="020F0502020204030204" pitchFamily="34" charset="0"/>
                <a:cs typeface="Arial" panose="020B0604020202020204" pitchFamily="34" charset="0"/>
              </a:rPr>
              <a:t>la solución</a:t>
            </a:r>
            <a:r>
              <a:rPr lang="es-ES" sz="2800" spc="175"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posible</a:t>
            </a:r>
            <a:r>
              <a:rPr lang="es-ES" sz="2800" spc="175"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que</a:t>
            </a:r>
            <a:r>
              <a:rPr lang="es-ES" sz="2800" spc="150"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proporcione</a:t>
            </a:r>
            <a:r>
              <a:rPr lang="es-ES" sz="2800" spc="190"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el</a:t>
            </a:r>
            <a:r>
              <a:rPr lang="es-ES" sz="2800" spc="160"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valor</a:t>
            </a:r>
            <a:r>
              <a:rPr lang="es-ES" sz="2800" spc="160"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óptimo</a:t>
            </a:r>
            <a:r>
              <a:rPr lang="es-ES" sz="2800" spc="175"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(máximo</a:t>
            </a:r>
            <a:r>
              <a:rPr lang="es-ES" sz="2800" spc="150"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o</a:t>
            </a:r>
            <a:r>
              <a:rPr lang="es-ES" sz="2800" spc="175"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mínimo)</a:t>
            </a:r>
            <a:r>
              <a:rPr lang="es-ES" sz="2800" spc="160"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para</a:t>
            </a:r>
            <a:r>
              <a:rPr lang="es-ES" sz="2800" spc="175"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la</a:t>
            </a:r>
            <a:r>
              <a:rPr lang="es-ES" sz="2800" spc="150"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función</a:t>
            </a:r>
            <a:r>
              <a:rPr lang="es-ES" sz="2800" spc="-275"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objetivo.</a:t>
            </a:r>
          </a:p>
          <a:p>
            <a:pPr marR="446405" algn="just">
              <a:spcBef>
                <a:spcPts val="600"/>
              </a:spcBef>
              <a:spcAft>
                <a:spcPts val="600"/>
              </a:spcAft>
            </a:pPr>
            <a:r>
              <a:rPr lang="es-ES_tradnl" sz="2800" dirty="0">
                <a:latin typeface="Arial" panose="020B0604020202020204" pitchFamily="34" charset="0"/>
                <a:ea typeface="Times New Roman" panose="02020603050405020304" pitchFamily="18" charset="0"/>
                <a:cs typeface="Arial" panose="020B0604020202020204" pitchFamily="34" charset="0"/>
              </a:rPr>
              <a:t>El</a:t>
            </a:r>
            <a:r>
              <a:rPr lang="es-ES_tradnl" sz="2800" spc="1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objetivo</a:t>
            </a:r>
            <a:r>
              <a:rPr lang="es-ES_tradnl" sz="2800" spc="1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al</a:t>
            </a:r>
            <a:r>
              <a:rPr lang="es-ES_tradnl" sz="2800" spc="1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resolver</a:t>
            </a:r>
            <a:r>
              <a:rPr lang="es-ES_tradnl" sz="2800" spc="9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un</a:t>
            </a:r>
            <a:r>
              <a:rPr lang="es-ES_tradnl" sz="2800" spc="1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modelo</a:t>
            </a:r>
            <a:r>
              <a:rPr lang="es-ES_tradnl" sz="2800" spc="1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a:t>
            </a:r>
            <a:r>
              <a:rPr lang="es-ES_tradnl" sz="2800" spc="1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programación</a:t>
            </a:r>
            <a:r>
              <a:rPr lang="es-ES_tradnl" sz="2800" spc="1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lineal</a:t>
            </a:r>
            <a:r>
              <a:rPr lang="es-ES_tradnl" sz="2800" spc="9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es</a:t>
            </a:r>
            <a:r>
              <a:rPr lang="es-ES_tradnl" sz="2800" spc="17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escoger</a:t>
            </a:r>
            <a:r>
              <a:rPr lang="es-ES_tradnl" sz="2800" spc="22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a:t>
            </a:r>
            <a:r>
              <a:rPr lang="es-ES_tradnl" sz="2800" spc="1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entre</a:t>
            </a:r>
            <a:r>
              <a:rPr lang="es-ES_tradnl" sz="2800" spc="1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todas</a:t>
            </a:r>
            <a:r>
              <a:rPr lang="es-ES_tradnl" sz="2800" spc="12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las</a:t>
            </a:r>
            <a:r>
              <a:rPr lang="es-ES_tradnl" sz="2800" spc="10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soluciones </a:t>
            </a:r>
            <a:r>
              <a:rPr lang="es-ES_tradnl" sz="2800" spc="-28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posibles</a:t>
            </a:r>
            <a:r>
              <a:rPr lang="es-ES_tradnl" sz="2800" spc="-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o factibles,</a:t>
            </a:r>
            <a:r>
              <a:rPr lang="es-ES_tradnl" sz="2800" spc="-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aquella que</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constituya</a:t>
            </a:r>
            <a:r>
              <a:rPr lang="es-ES_tradnl" sz="2800" spc="2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solución óptima.</a:t>
            </a:r>
            <a:endParaRPr lang="es-ES" sz="2800" dirty="0">
              <a:latin typeface="Arial" panose="020B0604020202020204" pitchFamily="34" charset="0"/>
              <a:ea typeface="Times New Roman" panose="02020603050405020304" pitchFamily="18" charset="0"/>
              <a:cs typeface="Arial" panose="020B0604020202020204" pitchFamily="34" charset="0"/>
            </a:endParaRPr>
          </a:p>
        </p:txBody>
      </p:sp>
      <p:pic>
        <p:nvPicPr>
          <p:cNvPr id="5"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060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777922" y="468813"/>
            <a:ext cx="11013743" cy="5693866"/>
          </a:xfrm>
          <a:prstGeom prst="rect">
            <a:avLst/>
          </a:prstGeom>
        </p:spPr>
        <p:txBody>
          <a:bodyPr wrap="square">
            <a:spAutoFit/>
          </a:bodyPr>
          <a:lstStyle/>
          <a:p>
            <a:pPr>
              <a:lnSpc>
                <a:spcPct val="115000"/>
              </a:lnSpc>
              <a:spcBef>
                <a:spcPts val="600"/>
              </a:spcBef>
              <a:spcAft>
                <a:spcPts val="600"/>
              </a:spcAft>
            </a:pPr>
            <a:r>
              <a:rPr lang="es-ES" sz="3200" b="1" dirty="0">
                <a:latin typeface="Arial" panose="020B0604020202020204" pitchFamily="34" charset="0"/>
                <a:ea typeface="Calibri" panose="020F0502020204030204" pitchFamily="34" charset="0"/>
                <a:cs typeface="Arial" panose="020B0604020202020204" pitchFamily="34" charset="0"/>
              </a:rPr>
              <a:t>Supuestos</a:t>
            </a:r>
            <a:r>
              <a:rPr lang="es-ES" sz="3200" b="1" spc="-25" dirty="0">
                <a:latin typeface="Arial" panose="020B0604020202020204" pitchFamily="34" charset="0"/>
                <a:ea typeface="Calibri" panose="020F0502020204030204" pitchFamily="34" charset="0"/>
                <a:cs typeface="Arial" panose="020B0604020202020204" pitchFamily="34" charset="0"/>
              </a:rPr>
              <a:t>  del Modelo PL</a:t>
            </a:r>
            <a:r>
              <a:rPr lang="es-ES" sz="3200" dirty="0">
                <a:latin typeface="Arial" panose="020B0604020202020204" pitchFamily="34" charset="0"/>
                <a:ea typeface="Calibri" panose="020F0502020204030204" pitchFamily="34" charset="0"/>
                <a:cs typeface="Arial" panose="020B0604020202020204" pitchFamily="34" charset="0"/>
              </a:rPr>
              <a:t>:</a:t>
            </a:r>
          </a:p>
          <a:p>
            <a:pPr marR="16510" algn="just">
              <a:spcBef>
                <a:spcPts val="600"/>
              </a:spcBef>
              <a:spcAft>
                <a:spcPts val="600"/>
              </a:spcAft>
            </a:pPr>
            <a:r>
              <a:rPr lang="es-ES_tradnl" sz="3200" b="1" u="heavy" dirty="0">
                <a:latin typeface="Arial" panose="020B0604020202020204" pitchFamily="34" charset="0"/>
                <a:ea typeface="Times New Roman" panose="02020603050405020304" pitchFamily="18" charset="0"/>
                <a:cs typeface="Arial" panose="020B0604020202020204" pitchFamily="34" charset="0"/>
              </a:rPr>
              <a:t>Supuesto</a:t>
            </a:r>
            <a:r>
              <a:rPr lang="es-ES_tradnl" sz="3200" b="1" u="heavy" spc="5" dirty="0">
                <a:latin typeface="Arial" panose="020B0604020202020204" pitchFamily="34" charset="0"/>
                <a:ea typeface="Times New Roman" panose="02020603050405020304" pitchFamily="18" charset="0"/>
                <a:cs typeface="Arial" panose="020B0604020202020204" pitchFamily="34" charset="0"/>
              </a:rPr>
              <a:t> </a:t>
            </a:r>
            <a:r>
              <a:rPr lang="es-ES_tradnl" sz="3200" b="1" u="heavy" dirty="0">
                <a:latin typeface="Arial" panose="020B0604020202020204" pitchFamily="34" charset="0"/>
                <a:ea typeface="Times New Roman" panose="02020603050405020304" pitchFamily="18" charset="0"/>
                <a:cs typeface="Arial" panose="020B0604020202020204" pitchFamily="34" charset="0"/>
              </a:rPr>
              <a:t>de</a:t>
            </a:r>
            <a:r>
              <a:rPr lang="es-ES_tradnl" sz="3200" b="1" u="heavy" spc="5" dirty="0">
                <a:latin typeface="Arial" panose="020B0604020202020204" pitchFamily="34" charset="0"/>
                <a:ea typeface="Times New Roman" panose="02020603050405020304" pitchFamily="18" charset="0"/>
                <a:cs typeface="Arial" panose="020B0604020202020204" pitchFamily="34" charset="0"/>
              </a:rPr>
              <a:t> </a:t>
            </a:r>
            <a:r>
              <a:rPr lang="es-ES_tradnl" sz="3200" b="1" u="heavy" dirty="0">
                <a:latin typeface="Arial" panose="020B0604020202020204" pitchFamily="34" charset="0"/>
                <a:ea typeface="Times New Roman" panose="02020603050405020304" pitchFamily="18" charset="0"/>
                <a:cs typeface="Arial" panose="020B0604020202020204" pitchFamily="34" charset="0"/>
              </a:rPr>
              <a:t>proporcionalidad</a:t>
            </a:r>
            <a:r>
              <a:rPr lang="es-ES_tradnl" sz="3200" dirty="0">
                <a:latin typeface="Arial" panose="020B0604020202020204" pitchFamily="34" charset="0"/>
                <a:ea typeface="Times New Roman" panose="02020603050405020304" pitchFamily="18" charset="0"/>
                <a:cs typeface="Arial" panose="020B0604020202020204" pitchFamily="34" charset="0"/>
              </a:rPr>
              <a:t>:</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En</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el</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modelo</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lineal,</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los</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insumos</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para</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la</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realización</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a:t>
            </a:r>
            <a:r>
              <a:rPr lang="es-ES_tradnl" sz="3200" spc="29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una</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actividad,</a:t>
            </a:r>
            <a:r>
              <a:rPr lang="es-ES_tradnl" sz="3200" spc="1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así</a:t>
            </a:r>
            <a:r>
              <a:rPr lang="es-ES_tradnl" sz="3200" spc="16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como</a:t>
            </a:r>
            <a:r>
              <a:rPr lang="es-ES_tradnl" sz="3200" spc="19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los</a:t>
            </a:r>
            <a:r>
              <a:rPr lang="es-ES_tradnl" sz="3200" spc="1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efectos</a:t>
            </a:r>
            <a:r>
              <a:rPr lang="es-ES_tradnl" sz="3200" spc="17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económicos</a:t>
            </a:r>
            <a:r>
              <a:rPr lang="es-ES_tradnl" sz="3200" spc="1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que</a:t>
            </a:r>
            <a:r>
              <a:rPr lang="es-ES_tradnl" sz="3200" spc="17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esta</a:t>
            </a:r>
            <a:r>
              <a:rPr lang="es-ES_tradnl" sz="3200" spc="19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produce,</a:t>
            </a:r>
            <a:r>
              <a:rPr lang="es-ES_tradnl" sz="3200" spc="18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ya</a:t>
            </a:r>
            <a:r>
              <a:rPr lang="es-ES_tradnl" sz="3200" spc="18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sea</a:t>
            </a:r>
            <a:r>
              <a:rPr lang="es-ES_tradnl" sz="3200" spc="19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en</a:t>
            </a:r>
            <a:r>
              <a:rPr lang="es-ES_tradnl" sz="3200" spc="19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términos</a:t>
            </a:r>
            <a:r>
              <a:rPr lang="es-ES_tradnl" sz="3200" spc="16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a:t>
            </a:r>
            <a:r>
              <a:rPr lang="es-ES_tradnl" sz="3200" spc="18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ganancia</a:t>
            </a:r>
            <a:r>
              <a:rPr lang="es-ES_tradnl" sz="3200" spc="26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o</a:t>
            </a:r>
            <a:r>
              <a:rPr lang="es-ES_tradnl" sz="3200" spc="-2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costo</a:t>
            </a:r>
            <a:r>
              <a:rPr lang="es-ES_tradnl" sz="3200" spc="-1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u</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otra</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valoración</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económica</a:t>
            </a:r>
            <a:r>
              <a:rPr lang="es-ES_tradnl" sz="3200" spc="1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cualquiera,</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siempre</a:t>
            </a:r>
            <a:r>
              <a:rPr lang="es-ES_tradnl" sz="3200" spc="1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son</a:t>
            </a:r>
            <a:r>
              <a:rPr lang="es-ES_tradnl" sz="3200" spc="-1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proporcionales</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al</a:t>
            </a:r>
            <a:r>
              <a:rPr lang="es-ES_tradnl" sz="3200" spc="-2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nivel</a:t>
            </a:r>
            <a:r>
              <a:rPr lang="es-ES_tradnl" sz="3200" spc="-2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actividad</a:t>
            </a:r>
            <a:endParaRPr lang="es-ES" sz="3200" dirty="0">
              <a:latin typeface="Arial" panose="020B0604020202020204" pitchFamily="34" charset="0"/>
              <a:ea typeface="Times New Roman" panose="02020603050405020304" pitchFamily="18" charset="0"/>
              <a:cs typeface="Arial" panose="020B0604020202020204" pitchFamily="34" charset="0"/>
            </a:endParaRPr>
          </a:p>
          <a:p>
            <a:pPr marR="16510" algn="just">
              <a:lnSpc>
                <a:spcPct val="115000"/>
              </a:lnSpc>
              <a:spcBef>
                <a:spcPts val="600"/>
              </a:spcBef>
              <a:spcAft>
                <a:spcPts val="600"/>
              </a:spcAft>
            </a:pPr>
            <a:r>
              <a:rPr lang="es-ES" sz="3200" b="1" i="1" dirty="0">
                <a:latin typeface="Arial" panose="020B0604020202020204" pitchFamily="34" charset="0"/>
                <a:ea typeface="Calibri" panose="020F0502020204030204" pitchFamily="34" charset="0"/>
                <a:cs typeface="Arial" panose="020B0604020202020204" pitchFamily="34" charset="0"/>
              </a:rPr>
              <a:t>Ejemplo 1: </a:t>
            </a:r>
            <a:r>
              <a:rPr lang="es-ES" sz="3200" i="1" dirty="0">
                <a:latin typeface="Arial" panose="020B0604020202020204" pitchFamily="34" charset="0"/>
                <a:ea typeface="Calibri" panose="020F0502020204030204" pitchFamily="34" charset="0"/>
                <a:cs typeface="Arial" panose="020B0604020202020204" pitchFamily="34" charset="0"/>
              </a:rPr>
              <a:t>Si producir una unidad de producto j se demora una hora en la</a:t>
            </a:r>
            <a:r>
              <a:rPr lang="es-ES" sz="3200" i="1" spc="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máquina A, entonces según el supuesto de proporcionalidad producir 5 unidades de producto j</a:t>
            </a:r>
            <a:r>
              <a:rPr lang="es-ES" sz="3200" i="1" spc="5" dirty="0">
                <a:latin typeface="Arial" panose="020B0604020202020204" pitchFamily="34" charset="0"/>
                <a:ea typeface="Calibri" panose="020F0502020204030204" pitchFamily="34" charset="0"/>
                <a:cs typeface="Arial" panose="020B0604020202020204" pitchFamily="34" charset="0"/>
              </a:rPr>
              <a:t> en la maquina A, </a:t>
            </a:r>
            <a:r>
              <a:rPr lang="es-ES" sz="3200" i="1" dirty="0">
                <a:latin typeface="Arial" panose="020B0604020202020204" pitchFamily="34" charset="0"/>
                <a:ea typeface="Calibri" panose="020F0502020204030204" pitchFamily="34" charset="0"/>
                <a:cs typeface="Arial" panose="020B0604020202020204" pitchFamily="34" charset="0"/>
              </a:rPr>
              <a:t>demorará</a:t>
            </a:r>
            <a:r>
              <a:rPr lang="es-ES" sz="3200" i="1" spc="-1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5</a:t>
            </a:r>
            <a:r>
              <a:rPr lang="es-ES" sz="3200" i="1" spc="1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horas</a:t>
            </a:r>
            <a:r>
              <a:rPr lang="es-ES" sz="2800" i="1" dirty="0">
                <a:latin typeface="Arial" panose="020B0604020202020204" pitchFamily="34" charset="0"/>
                <a:ea typeface="Calibri" panose="020F0502020204030204" pitchFamily="34" charset="0"/>
                <a:cs typeface="Arial" panose="020B0604020202020204" pitchFamily="34" charset="0"/>
              </a:rPr>
              <a:t>.</a:t>
            </a:r>
            <a:endParaRPr lang="es-ES" sz="28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81345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45910" y="1976295"/>
            <a:ext cx="11136574" cy="2032864"/>
          </a:xfrm>
          <a:prstGeom prst="rect">
            <a:avLst/>
          </a:prstGeom>
        </p:spPr>
        <p:txBody>
          <a:bodyPr wrap="square">
            <a:spAutoFit/>
          </a:bodyPr>
          <a:lstStyle/>
          <a:p>
            <a:pPr marR="16510" algn="just">
              <a:spcBef>
                <a:spcPts val="600"/>
              </a:spcBef>
              <a:spcAft>
                <a:spcPts val="600"/>
              </a:spcAft>
            </a:pPr>
            <a:r>
              <a:rPr lang="es-ES_tradnl" b="1" u="heavy" dirty="0">
                <a:latin typeface="Arial" panose="020B0604020202020204" pitchFamily="34" charset="0"/>
                <a:ea typeface="Times New Roman" panose="02020603050405020304" pitchFamily="18" charset="0"/>
                <a:cs typeface="Times New Roman" panose="02020603050405020304" pitchFamily="18" charset="0"/>
              </a:rPr>
              <a:t>Supuesto de </a:t>
            </a:r>
            <a:r>
              <a:rPr lang="es-ES_tradnl" b="1" u="heavy" dirty="0" err="1">
                <a:latin typeface="Arial" panose="020B0604020202020204" pitchFamily="34" charset="0"/>
                <a:ea typeface="Times New Roman" panose="02020603050405020304" pitchFamily="18" charset="0"/>
                <a:cs typeface="Times New Roman" panose="02020603050405020304" pitchFamily="18" charset="0"/>
              </a:rPr>
              <a:t>aditividad</a:t>
            </a:r>
            <a:r>
              <a:rPr lang="es-ES_tradnl" u="heavy" dirty="0">
                <a:latin typeface="Arial" panose="020B0604020202020204" pitchFamily="34" charset="0"/>
                <a:ea typeface="Times New Roman" panose="02020603050405020304" pitchFamily="18" charset="0"/>
                <a:cs typeface="Times New Roman" panose="02020603050405020304" pitchFamily="18" charset="0"/>
              </a:rPr>
              <a:t>:</a:t>
            </a:r>
            <a:r>
              <a:rPr lang="es-ES_tradnl" dirty="0">
                <a:latin typeface="Arial" panose="020B0604020202020204" pitchFamily="34" charset="0"/>
                <a:ea typeface="Times New Roman" panose="02020603050405020304" pitchFamily="18" charset="0"/>
                <a:cs typeface="Times New Roman" panose="02020603050405020304" pitchFamily="18" charset="0"/>
              </a:rPr>
              <a:t> El efecto económico total que se obtiene, así como el total de cada recurso</a:t>
            </a:r>
            <a:r>
              <a:rPr lang="es-ES_tradnl" spc="5" dirty="0">
                <a:latin typeface="Arial" panose="020B0604020202020204" pitchFamily="34" charset="0"/>
                <a:ea typeface="Times New Roman" panose="02020603050405020304" pitchFamily="18" charset="0"/>
                <a:cs typeface="Times New Roman" panose="02020603050405020304" pitchFamily="18" charset="0"/>
              </a:rPr>
              <a:t> </a:t>
            </a:r>
            <a:r>
              <a:rPr lang="es-ES_tradnl" dirty="0">
                <a:latin typeface="Arial" panose="020B0604020202020204" pitchFamily="34" charset="0"/>
                <a:ea typeface="Times New Roman" panose="02020603050405020304" pitchFamily="18" charset="0"/>
                <a:cs typeface="Times New Roman" panose="02020603050405020304" pitchFamily="18" charset="0"/>
              </a:rPr>
              <a:t>utilizado como resultado de la ejecución conjunta de las actividades, debe ser igual a las sumas</a:t>
            </a:r>
            <a:r>
              <a:rPr lang="es-ES_tradnl" spc="5" dirty="0">
                <a:latin typeface="Arial" panose="020B0604020202020204" pitchFamily="34" charset="0"/>
                <a:ea typeface="Times New Roman" panose="02020603050405020304" pitchFamily="18" charset="0"/>
                <a:cs typeface="Times New Roman" panose="02020603050405020304" pitchFamily="18" charset="0"/>
              </a:rPr>
              <a:t> </a:t>
            </a:r>
            <a:r>
              <a:rPr lang="es-ES_tradnl" dirty="0">
                <a:latin typeface="Arial" panose="020B0604020202020204" pitchFamily="34" charset="0"/>
                <a:ea typeface="Times New Roman" panose="02020603050405020304" pitchFamily="18" charset="0"/>
                <a:cs typeface="Times New Roman" panose="02020603050405020304" pitchFamily="18" charset="0"/>
              </a:rPr>
              <a:t>respectivas</a:t>
            </a:r>
            <a:r>
              <a:rPr lang="es-ES_tradnl" spc="-10" dirty="0">
                <a:latin typeface="Arial" panose="020B0604020202020204" pitchFamily="34" charset="0"/>
                <a:ea typeface="Times New Roman" panose="02020603050405020304" pitchFamily="18" charset="0"/>
                <a:cs typeface="Times New Roman" panose="02020603050405020304" pitchFamily="18" charset="0"/>
              </a:rPr>
              <a:t> </a:t>
            </a:r>
            <a:r>
              <a:rPr lang="es-ES_tradnl" dirty="0">
                <a:latin typeface="Arial" panose="020B0604020202020204" pitchFamily="34" charset="0"/>
                <a:ea typeface="Times New Roman" panose="02020603050405020304" pitchFamily="18" charset="0"/>
                <a:cs typeface="Times New Roman" panose="02020603050405020304" pitchFamily="18" charset="0"/>
              </a:rPr>
              <a:t>de</a:t>
            </a:r>
            <a:r>
              <a:rPr lang="es-ES_tradnl" spc="20" dirty="0">
                <a:latin typeface="Arial" panose="020B0604020202020204" pitchFamily="34" charset="0"/>
                <a:ea typeface="Times New Roman" panose="02020603050405020304" pitchFamily="18" charset="0"/>
                <a:cs typeface="Times New Roman" panose="02020603050405020304" pitchFamily="18" charset="0"/>
              </a:rPr>
              <a:t> </a:t>
            </a:r>
            <a:r>
              <a:rPr lang="es-ES_tradnl" dirty="0">
                <a:latin typeface="Arial" panose="020B0604020202020204" pitchFamily="34" charset="0"/>
                <a:ea typeface="Times New Roman" panose="02020603050405020304" pitchFamily="18" charset="0"/>
                <a:cs typeface="Times New Roman" panose="02020603050405020304" pitchFamily="18" charset="0"/>
              </a:rPr>
              <a:t>las</a:t>
            </a:r>
            <a:r>
              <a:rPr lang="es-ES_tradnl" spc="-5" dirty="0">
                <a:latin typeface="Arial" panose="020B0604020202020204" pitchFamily="34" charset="0"/>
                <a:ea typeface="Times New Roman" panose="02020603050405020304" pitchFamily="18" charset="0"/>
                <a:cs typeface="Times New Roman" panose="02020603050405020304" pitchFamily="18" charset="0"/>
              </a:rPr>
              <a:t> </a:t>
            </a:r>
            <a:r>
              <a:rPr lang="es-ES_tradnl" dirty="0">
                <a:latin typeface="Arial" panose="020B0604020202020204" pitchFamily="34" charset="0"/>
                <a:ea typeface="Times New Roman" panose="02020603050405020304" pitchFamily="18" charset="0"/>
                <a:cs typeface="Times New Roman" panose="02020603050405020304" pitchFamily="18" charset="0"/>
              </a:rPr>
              <a:t>cantidades</a:t>
            </a:r>
            <a:r>
              <a:rPr lang="es-ES_tradnl" spc="10" dirty="0">
                <a:latin typeface="Arial" panose="020B0604020202020204" pitchFamily="34" charset="0"/>
                <a:ea typeface="Times New Roman" panose="02020603050405020304" pitchFamily="18" charset="0"/>
                <a:cs typeface="Times New Roman" panose="02020603050405020304" pitchFamily="18" charset="0"/>
              </a:rPr>
              <a:t> </a:t>
            </a:r>
            <a:r>
              <a:rPr lang="es-ES_tradnl" dirty="0">
                <a:latin typeface="Arial" panose="020B0604020202020204" pitchFamily="34" charset="0"/>
                <a:ea typeface="Times New Roman" panose="02020603050405020304" pitchFamily="18" charset="0"/>
                <a:cs typeface="Times New Roman" panose="02020603050405020304" pitchFamily="18" charset="0"/>
              </a:rPr>
              <a:t>resultantes</a:t>
            </a:r>
            <a:r>
              <a:rPr lang="es-ES_tradnl" spc="-5" dirty="0">
                <a:latin typeface="Arial" panose="020B0604020202020204" pitchFamily="34" charset="0"/>
                <a:ea typeface="Times New Roman" panose="02020603050405020304" pitchFamily="18" charset="0"/>
                <a:cs typeface="Times New Roman" panose="02020603050405020304" pitchFamily="18" charset="0"/>
              </a:rPr>
              <a:t> </a:t>
            </a:r>
            <a:r>
              <a:rPr lang="es-ES_tradnl" dirty="0">
                <a:latin typeface="Arial" panose="020B0604020202020204" pitchFamily="34" charset="0"/>
                <a:ea typeface="Times New Roman" panose="02020603050405020304" pitchFamily="18" charset="0"/>
                <a:cs typeface="Times New Roman" panose="02020603050405020304" pitchFamily="18" charset="0"/>
              </a:rPr>
              <a:t>de</a:t>
            </a:r>
            <a:r>
              <a:rPr lang="es-ES_tradnl" spc="20" dirty="0">
                <a:latin typeface="Arial" panose="020B0604020202020204" pitchFamily="34" charset="0"/>
                <a:ea typeface="Times New Roman" panose="02020603050405020304" pitchFamily="18" charset="0"/>
                <a:cs typeface="Times New Roman" panose="02020603050405020304" pitchFamily="18" charset="0"/>
              </a:rPr>
              <a:t> </a:t>
            </a:r>
            <a:r>
              <a:rPr lang="es-ES_tradnl" dirty="0">
                <a:latin typeface="Arial" panose="020B0604020202020204" pitchFamily="34" charset="0"/>
                <a:ea typeface="Times New Roman" panose="02020603050405020304" pitchFamily="18" charset="0"/>
                <a:cs typeface="Times New Roman" panose="02020603050405020304" pitchFamily="18" charset="0"/>
              </a:rPr>
              <a:t>la</a:t>
            </a:r>
            <a:r>
              <a:rPr lang="es-ES_tradnl" spc="-5" dirty="0">
                <a:latin typeface="Arial" panose="020B0604020202020204" pitchFamily="34" charset="0"/>
                <a:ea typeface="Times New Roman" panose="02020603050405020304" pitchFamily="18" charset="0"/>
                <a:cs typeface="Times New Roman" panose="02020603050405020304" pitchFamily="18" charset="0"/>
              </a:rPr>
              <a:t> </a:t>
            </a:r>
            <a:r>
              <a:rPr lang="es-ES_tradnl" dirty="0">
                <a:latin typeface="Arial" panose="020B0604020202020204" pitchFamily="34" charset="0"/>
                <a:ea typeface="Times New Roman" panose="02020603050405020304" pitchFamily="18" charset="0"/>
                <a:cs typeface="Times New Roman" panose="02020603050405020304" pitchFamily="18" charset="0"/>
              </a:rPr>
              <a:t>ejecución de</a:t>
            </a:r>
            <a:r>
              <a:rPr lang="es-ES_tradnl" spc="-5" dirty="0">
                <a:latin typeface="Arial" panose="020B0604020202020204" pitchFamily="34" charset="0"/>
                <a:ea typeface="Times New Roman" panose="02020603050405020304" pitchFamily="18" charset="0"/>
                <a:cs typeface="Times New Roman" panose="02020603050405020304" pitchFamily="18" charset="0"/>
              </a:rPr>
              <a:t> </a:t>
            </a:r>
            <a:r>
              <a:rPr lang="es-ES_tradnl" dirty="0">
                <a:latin typeface="Arial" panose="020B0604020202020204" pitchFamily="34" charset="0"/>
                <a:ea typeface="Times New Roman" panose="02020603050405020304" pitchFamily="18" charset="0"/>
                <a:cs typeface="Times New Roman" panose="02020603050405020304" pitchFamily="18" charset="0"/>
              </a:rPr>
              <a:t>cada actividad.</a:t>
            </a:r>
            <a:endParaRPr lang="es-ES" dirty="0">
              <a:latin typeface="Bookman Old Style" panose="02050604050505020204" pitchFamily="18" charset="0"/>
              <a:ea typeface="Times New Roman" panose="02020603050405020304" pitchFamily="18" charset="0"/>
              <a:cs typeface="Times New Roman" panose="02020603050405020304" pitchFamily="18" charset="0"/>
            </a:endParaRPr>
          </a:p>
          <a:p>
            <a:pPr marR="16510" algn="just">
              <a:lnSpc>
                <a:spcPct val="115000"/>
              </a:lnSpc>
              <a:spcBef>
                <a:spcPts val="600"/>
              </a:spcBef>
              <a:spcAft>
                <a:spcPts val="600"/>
              </a:spcAft>
            </a:pPr>
            <a:r>
              <a:rPr lang="es-ES" b="1" i="1" dirty="0">
                <a:latin typeface="Arial" panose="020B0604020202020204" pitchFamily="34" charset="0"/>
                <a:ea typeface="Calibri" panose="020F0502020204030204" pitchFamily="34" charset="0"/>
                <a:cs typeface="Times New Roman" panose="02020603050405020304" pitchFamily="18" charset="0"/>
              </a:rPr>
              <a:t>Ejemplo 2</a:t>
            </a:r>
            <a:r>
              <a:rPr lang="es-ES" i="1" dirty="0">
                <a:latin typeface="Arial" panose="020B0604020202020204" pitchFamily="34" charset="0"/>
                <a:ea typeface="Calibri" panose="020F0502020204030204" pitchFamily="34" charset="0"/>
                <a:cs typeface="Times New Roman" panose="02020603050405020304" pitchFamily="18" charset="0"/>
              </a:rPr>
              <a:t>: Si las ganancias por las ventas de un producto A (X</a:t>
            </a:r>
            <a:r>
              <a:rPr lang="es-ES" i="1" baseline="-25000" dirty="0">
                <a:latin typeface="Arial" panose="020B0604020202020204" pitchFamily="34" charset="0"/>
                <a:ea typeface="Calibri" panose="020F0502020204030204" pitchFamily="34" charset="0"/>
                <a:cs typeface="Times New Roman" panose="02020603050405020304" pitchFamily="18" charset="0"/>
              </a:rPr>
              <a:t>1</a:t>
            </a:r>
            <a:r>
              <a:rPr lang="es-ES" i="1" dirty="0">
                <a:latin typeface="Arial" panose="020B0604020202020204" pitchFamily="34" charset="0"/>
                <a:ea typeface="Calibri" panose="020F0502020204030204" pitchFamily="34" charset="0"/>
                <a:cs typeface="Times New Roman" panose="02020603050405020304" pitchFamily="18" charset="0"/>
              </a:rPr>
              <a:t>) es de $5.00 y las ganancias de la venta de un producto B (X</a:t>
            </a:r>
            <a:r>
              <a:rPr lang="es-ES" i="1" baseline="-25000" dirty="0">
                <a:latin typeface="Arial" panose="020B0604020202020204" pitchFamily="34" charset="0"/>
                <a:ea typeface="Calibri" panose="020F0502020204030204" pitchFamily="34" charset="0"/>
                <a:cs typeface="Times New Roman" panose="02020603050405020304" pitchFamily="18" charset="0"/>
              </a:rPr>
              <a:t>2</a:t>
            </a:r>
            <a:r>
              <a:rPr lang="es-ES" i="1" dirty="0">
                <a:latin typeface="Arial" panose="020B0604020202020204" pitchFamily="34" charset="0"/>
                <a:ea typeface="Calibri" panose="020F0502020204030204" pitchFamily="34" charset="0"/>
                <a:cs typeface="Times New Roman" panose="02020603050405020304" pitchFamily="18" charset="0"/>
              </a:rPr>
              <a:t>) es de $3.00, entonces si vendo un producto A y otro B, (X</a:t>
            </a:r>
            <a:r>
              <a:rPr lang="es-ES" i="1" baseline="-25000" dirty="0">
                <a:latin typeface="Arial" panose="020B0604020202020204" pitchFamily="34" charset="0"/>
                <a:ea typeface="Calibri" panose="020F0502020204030204" pitchFamily="34" charset="0"/>
                <a:cs typeface="Times New Roman" panose="02020603050405020304" pitchFamily="18" charset="0"/>
              </a:rPr>
              <a:t>1</a:t>
            </a:r>
            <a:r>
              <a:rPr lang="es-ES" i="1" dirty="0">
                <a:latin typeface="Arial" panose="020B0604020202020204" pitchFamily="34" charset="0"/>
                <a:ea typeface="Calibri" panose="020F0502020204030204" pitchFamily="34" charset="0"/>
                <a:cs typeface="Times New Roman" panose="02020603050405020304" pitchFamily="18" charset="0"/>
              </a:rPr>
              <a:t>+X</a:t>
            </a:r>
            <a:r>
              <a:rPr lang="es-ES" i="1" baseline="-25000" dirty="0">
                <a:latin typeface="Arial" panose="020B0604020202020204" pitchFamily="34" charset="0"/>
                <a:ea typeface="Calibri" panose="020F0502020204030204" pitchFamily="34" charset="0"/>
                <a:cs typeface="Times New Roman" panose="02020603050405020304" pitchFamily="18" charset="0"/>
              </a:rPr>
              <a:t>2</a:t>
            </a:r>
            <a:r>
              <a:rPr lang="es-ES" i="1" dirty="0">
                <a:latin typeface="Arial" panose="020B0604020202020204" pitchFamily="34" charset="0"/>
                <a:ea typeface="Calibri" panose="020F0502020204030204" pitchFamily="34" charset="0"/>
                <a:cs typeface="Times New Roman" panose="02020603050405020304" pitchFamily="18" charset="0"/>
              </a:rPr>
              <a:t>) obtengo $8.00 de ganancias.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0591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00502" y="679758"/>
            <a:ext cx="11191163" cy="4973669"/>
          </a:xfrm>
          <a:prstGeom prst="rect">
            <a:avLst/>
          </a:prstGeom>
        </p:spPr>
        <p:txBody>
          <a:bodyPr wrap="square">
            <a:spAutoFit/>
          </a:bodyPr>
          <a:lstStyle/>
          <a:p>
            <a:pPr marR="16510" algn="just">
              <a:spcBef>
                <a:spcPts val="600"/>
              </a:spcBef>
              <a:spcAft>
                <a:spcPts val="600"/>
              </a:spcAft>
            </a:pPr>
            <a:r>
              <a:rPr lang="es-ES_tradnl" sz="3200" b="1" u="heavy" dirty="0">
                <a:latin typeface="Arial" panose="020B0604020202020204" pitchFamily="34" charset="0"/>
                <a:ea typeface="Times New Roman" panose="02020603050405020304" pitchFamily="18" charset="0"/>
                <a:cs typeface="Arial" panose="020B0604020202020204" pitchFamily="34" charset="0"/>
              </a:rPr>
              <a:t>Supuesto de </a:t>
            </a:r>
            <a:r>
              <a:rPr lang="es-ES_tradnl" sz="3200" b="1" u="heavy" dirty="0" err="1">
                <a:latin typeface="Arial" panose="020B0604020202020204" pitchFamily="34" charset="0"/>
                <a:ea typeface="Times New Roman" panose="02020603050405020304" pitchFamily="18" charset="0"/>
                <a:cs typeface="Arial" panose="020B0604020202020204" pitchFamily="34" charset="0"/>
              </a:rPr>
              <a:t>aditividad</a:t>
            </a:r>
            <a:r>
              <a:rPr lang="es-ES_tradnl" sz="3200" u="heavy" dirty="0">
                <a:latin typeface="Arial" panose="020B0604020202020204" pitchFamily="34" charset="0"/>
                <a:ea typeface="Times New Roman" panose="02020603050405020304" pitchFamily="18" charset="0"/>
                <a:cs typeface="Arial" panose="020B0604020202020204" pitchFamily="34" charset="0"/>
              </a:rPr>
              <a:t>:</a:t>
            </a:r>
            <a:r>
              <a:rPr lang="es-ES_tradnl" sz="3200" dirty="0">
                <a:latin typeface="Arial" panose="020B0604020202020204" pitchFamily="34" charset="0"/>
                <a:ea typeface="Times New Roman" panose="02020603050405020304" pitchFamily="18" charset="0"/>
                <a:cs typeface="Arial" panose="020B0604020202020204" pitchFamily="34" charset="0"/>
              </a:rPr>
              <a:t> El efecto económico total que se obtiene, así como el total de cada recurso</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utilizado como resultado de la ejecución conjunta de las actividades, debe ser igual a las sumas</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respectivas</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a:t>
            </a:r>
            <a:r>
              <a:rPr lang="es-ES_tradnl" sz="3200" spc="2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las</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cantidades</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resultantes</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a:t>
            </a:r>
            <a:r>
              <a:rPr lang="es-ES_tradnl" sz="3200" spc="2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la</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ejecución de</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cada actividad.</a:t>
            </a:r>
            <a:endParaRPr lang="es-ES" sz="3200" dirty="0">
              <a:latin typeface="Arial" panose="020B0604020202020204" pitchFamily="34" charset="0"/>
              <a:ea typeface="Times New Roman" panose="02020603050405020304" pitchFamily="18" charset="0"/>
              <a:cs typeface="Arial" panose="020B0604020202020204" pitchFamily="34" charset="0"/>
            </a:endParaRPr>
          </a:p>
          <a:p>
            <a:pPr marR="16510" algn="just">
              <a:lnSpc>
                <a:spcPct val="115000"/>
              </a:lnSpc>
              <a:spcBef>
                <a:spcPts val="600"/>
              </a:spcBef>
              <a:spcAft>
                <a:spcPts val="600"/>
              </a:spcAft>
            </a:pPr>
            <a:r>
              <a:rPr lang="es-ES" sz="3200" b="1" i="1" dirty="0">
                <a:latin typeface="Arial" panose="020B0604020202020204" pitchFamily="34" charset="0"/>
                <a:ea typeface="Calibri" panose="020F0502020204030204" pitchFamily="34" charset="0"/>
                <a:cs typeface="Arial" panose="020B0604020202020204" pitchFamily="34" charset="0"/>
              </a:rPr>
              <a:t>Ejemplo 2</a:t>
            </a:r>
            <a:r>
              <a:rPr lang="es-ES" sz="3200" i="1" dirty="0">
                <a:latin typeface="Arial" panose="020B0604020202020204" pitchFamily="34" charset="0"/>
                <a:ea typeface="Calibri" panose="020F0502020204030204" pitchFamily="34" charset="0"/>
                <a:cs typeface="Arial" panose="020B0604020202020204" pitchFamily="34" charset="0"/>
              </a:rPr>
              <a:t>: Si las ganancias por las ventas de un producto A (X</a:t>
            </a:r>
            <a:r>
              <a:rPr lang="es-ES" sz="3200" i="1" baseline="-25000" dirty="0">
                <a:latin typeface="Arial" panose="020B0604020202020204" pitchFamily="34" charset="0"/>
                <a:ea typeface="Calibri" panose="020F0502020204030204" pitchFamily="34" charset="0"/>
                <a:cs typeface="Arial" panose="020B0604020202020204" pitchFamily="34" charset="0"/>
              </a:rPr>
              <a:t>1</a:t>
            </a:r>
            <a:r>
              <a:rPr lang="es-ES" sz="3200" i="1" dirty="0">
                <a:latin typeface="Arial" panose="020B0604020202020204" pitchFamily="34" charset="0"/>
                <a:ea typeface="Calibri" panose="020F0502020204030204" pitchFamily="34" charset="0"/>
                <a:cs typeface="Arial" panose="020B0604020202020204" pitchFamily="34" charset="0"/>
              </a:rPr>
              <a:t>) es de $5.00 y las ganancias de la venta de un producto B (X</a:t>
            </a:r>
            <a:r>
              <a:rPr lang="es-ES" sz="3200" i="1" baseline="-25000" dirty="0">
                <a:latin typeface="Arial" panose="020B0604020202020204" pitchFamily="34" charset="0"/>
                <a:ea typeface="Calibri" panose="020F0502020204030204" pitchFamily="34" charset="0"/>
                <a:cs typeface="Arial" panose="020B0604020202020204" pitchFamily="34" charset="0"/>
              </a:rPr>
              <a:t>2</a:t>
            </a:r>
            <a:r>
              <a:rPr lang="es-ES" sz="3200" i="1" dirty="0">
                <a:latin typeface="Arial" panose="020B0604020202020204" pitchFamily="34" charset="0"/>
                <a:ea typeface="Calibri" panose="020F0502020204030204" pitchFamily="34" charset="0"/>
                <a:cs typeface="Arial" panose="020B0604020202020204" pitchFamily="34" charset="0"/>
              </a:rPr>
              <a:t>) es de $3.00, entonces si vendo un producto A y otro B, (X</a:t>
            </a:r>
            <a:r>
              <a:rPr lang="es-ES" sz="3200" i="1" baseline="-25000" dirty="0">
                <a:latin typeface="Arial" panose="020B0604020202020204" pitchFamily="34" charset="0"/>
                <a:ea typeface="Calibri" panose="020F0502020204030204" pitchFamily="34" charset="0"/>
                <a:cs typeface="Arial" panose="020B0604020202020204" pitchFamily="34" charset="0"/>
              </a:rPr>
              <a:t>1</a:t>
            </a:r>
            <a:r>
              <a:rPr lang="es-ES" sz="3200" i="1" dirty="0">
                <a:latin typeface="Arial" panose="020B0604020202020204" pitchFamily="34" charset="0"/>
                <a:ea typeface="Calibri" panose="020F0502020204030204" pitchFamily="34" charset="0"/>
                <a:cs typeface="Arial" panose="020B0604020202020204" pitchFamily="34" charset="0"/>
              </a:rPr>
              <a:t>+X</a:t>
            </a:r>
            <a:r>
              <a:rPr lang="es-ES" sz="3200" i="1" baseline="-25000" dirty="0">
                <a:latin typeface="Arial" panose="020B0604020202020204" pitchFamily="34" charset="0"/>
                <a:ea typeface="Calibri" panose="020F0502020204030204" pitchFamily="34" charset="0"/>
                <a:cs typeface="Arial" panose="020B0604020202020204" pitchFamily="34" charset="0"/>
              </a:rPr>
              <a:t>2</a:t>
            </a:r>
            <a:r>
              <a:rPr lang="es-ES" sz="3200" i="1" dirty="0">
                <a:latin typeface="Arial" panose="020B0604020202020204" pitchFamily="34" charset="0"/>
                <a:ea typeface="Calibri" panose="020F0502020204030204" pitchFamily="34" charset="0"/>
                <a:cs typeface="Arial" panose="020B0604020202020204" pitchFamily="34" charset="0"/>
              </a:rPr>
              <a:t>) obtengo $8.00 de ganancias.</a:t>
            </a:r>
            <a:endParaRPr lang="es-ES" sz="3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52733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30"/>
          <p:cNvGrpSpPr>
            <a:grpSpLocks/>
          </p:cNvGrpSpPr>
          <p:nvPr/>
        </p:nvGrpSpPr>
        <p:grpSpPr bwMode="auto">
          <a:xfrm>
            <a:off x="2208212" y="2133599"/>
            <a:ext cx="9051191" cy="2711356"/>
            <a:chOff x="1296" y="1344"/>
            <a:chExt cx="3105" cy="432"/>
          </a:xfrm>
        </p:grpSpPr>
        <p:sp>
          <p:nvSpPr>
            <p:cNvPr id="5" name="AutoShape 5"/>
            <p:cNvSpPr>
              <a:spLocks noChangeArrowheads="1"/>
            </p:cNvSpPr>
            <p:nvPr/>
          </p:nvSpPr>
          <p:spPr bwMode="gray">
            <a:xfrm>
              <a:off x="1616" y="1406"/>
              <a:ext cx="2736" cy="288"/>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6"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18437" name="Text Box 6"/>
            <p:cNvSpPr txBox="1">
              <a:spLocks noChangeArrowheads="1"/>
            </p:cNvSpPr>
            <p:nvPr/>
          </p:nvSpPr>
          <p:spPr bwMode="gray">
            <a:xfrm>
              <a:off x="1795" y="1404"/>
              <a:ext cx="260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z="3200" b="1" u="sng" dirty="0" smtClean="0"/>
                <a:t>PROCEDIMIENTO </a:t>
              </a:r>
              <a:r>
                <a:rPr lang="es-ES" sz="3200" b="1" u="sng" dirty="0"/>
                <a:t>PARA LA CONSTRUCCIÓN DEL  MODELOS (PL).</a:t>
              </a:r>
              <a:endParaRPr lang="es-ES" sz="3200" dirty="0"/>
            </a:p>
          </p:txBody>
        </p:sp>
        <p:sp>
          <p:nvSpPr>
            <p:cNvPr id="18438" name="Text Box 7"/>
            <p:cNvSpPr txBox="1">
              <a:spLocks noChangeArrowheads="1"/>
            </p:cNvSpPr>
            <p:nvPr/>
          </p:nvSpPr>
          <p:spPr bwMode="gray">
            <a:xfrm>
              <a:off x="1363" y="1482"/>
              <a:ext cx="288" cy="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3200" dirty="0" smtClean="0">
                  <a:solidFill>
                    <a:srgbClr val="000000"/>
                  </a:solidFill>
                </a:rPr>
                <a:t>2.3</a:t>
              </a:r>
              <a:r>
                <a:rPr lang="en-US" altLang="es-ES" sz="2400" dirty="0" smtClean="0">
                  <a:solidFill>
                    <a:srgbClr val="000000"/>
                  </a:solidFill>
                </a:rPr>
                <a:t>.</a:t>
              </a:r>
              <a:endParaRPr lang="en-US" altLang="es-ES" sz="2400" dirty="0">
                <a:solidFill>
                  <a:srgbClr val="000000"/>
                </a:solidFill>
              </a:endParaRPr>
            </a:p>
          </p:txBody>
        </p:sp>
      </p:grpSp>
      <p:pic>
        <p:nvPicPr>
          <p:cNvPr id="7"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898078"/>
      </p:ext>
    </p:extLst>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73206" y="1179254"/>
            <a:ext cx="11191164" cy="4339650"/>
          </a:xfrm>
          <a:prstGeom prst="rect">
            <a:avLst/>
          </a:prstGeom>
        </p:spPr>
        <p:txBody>
          <a:bodyPr wrap="square">
            <a:spAutoFit/>
          </a:bodyPr>
          <a:lstStyle/>
          <a:p>
            <a:pPr>
              <a:spcBef>
                <a:spcPts val="600"/>
              </a:spcBef>
              <a:spcAft>
                <a:spcPts val="600"/>
              </a:spcAft>
            </a:pPr>
            <a:r>
              <a:rPr lang="es-ES" sz="3200" b="1" dirty="0">
                <a:latin typeface="Arial" panose="020B0604020202020204" pitchFamily="34" charset="0"/>
                <a:ea typeface="Arial" panose="020B0604020202020204" pitchFamily="34" charset="0"/>
                <a:cs typeface="Arial" panose="020B0604020202020204" pitchFamily="34" charset="0"/>
              </a:rPr>
              <a:t>Paso</a:t>
            </a:r>
            <a:r>
              <a:rPr lang="es-ES" sz="3200" b="1" spc="-1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1:</a:t>
            </a:r>
            <a:r>
              <a:rPr lang="es-ES" sz="3200" b="1" spc="10"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Definición</a:t>
            </a:r>
            <a:r>
              <a:rPr lang="es-ES" sz="3200" b="1" spc="-10"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de</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las</a:t>
            </a:r>
            <a:r>
              <a:rPr lang="es-ES" sz="3200" b="1" spc="-20"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variables</a:t>
            </a:r>
            <a:r>
              <a:rPr lang="es-ES" sz="3200" b="1" spc="-20"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de decisión.</a:t>
            </a:r>
          </a:p>
          <a:p>
            <a:pPr marR="454660" algn="just">
              <a:spcBef>
                <a:spcPts val="600"/>
              </a:spcBef>
              <a:spcAft>
                <a:spcPts val="600"/>
              </a:spcAft>
            </a:pPr>
            <a:r>
              <a:rPr lang="es-ES_tradnl" sz="3200" dirty="0">
                <a:latin typeface="Arial" panose="020B0604020202020204" pitchFamily="34" charset="0"/>
                <a:ea typeface="Times New Roman" panose="02020603050405020304" pitchFamily="18" charset="0"/>
                <a:cs typeface="Arial" panose="020B0604020202020204" pitchFamily="34" charset="0"/>
              </a:rPr>
              <a:t>Las variables de decisión deben definirse tanto conceptual como dimensionalmente y en muchos</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casos</a:t>
            </a:r>
            <a:r>
              <a:rPr lang="es-ES_tradnl" sz="3200" spc="-1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también</a:t>
            </a:r>
            <a:r>
              <a:rPr lang="es-ES_tradnl" sz="3200" spc="2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 forma</a:t>
            </a:r>
            <a:r>
              <a:rPr lang="es-ES_tradnl" sz="3200" spc="2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temporal.</a:t>
            </a:r>
            <a:endParaRPr lang="es-ES" sz="3200" dirty="0">
              <a:latin typeface="Arial" panose="020B0604020202020204" pitchFamily="34" charset="0"/>
              <a:ea typeface="Times New Roman" panose="02020603050405020304" pitchFamily="18" charset="0"/>
              <a:cs typeface="Arial" panose="020B0604020202020204" pitchFamily="34" charset="0"/>
            </a:endParaRPr>
          </a:p>
          <a:p>
            <a:pPr marR="448310" algn="just">
              <a:spcBef>
                <a:spcPts val="600"/>
              </a:spcBef>
              <a:spcAft>
                <a:spcPts val="600"/>
              </a:spcAft>
            </a:pPr>
            <a:r>
              <a:rPr lang="es-ES_tradnl" sz="3200" dirty="0">
                <a:latin typeface="Arial" panose="020B0604020202020204" pitchFamily="34" charset="0"/>
                <a:ea typeface="Times New Roman" panose="02020603050405020304" pitchFamily="18" charset="0"/>
                <a:cs typeface="Arial" panose="020B0604020202020204" pitchFamily="34" charset="0"/>
              </a:rPr>
              <a:t>Para la</a:t>
            </a:r>
            <a:r>
              <a:rPr lang="es-ES_tradnl" sz="3200" spc="7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definición</a:t>
            </a:r>
            <a:r>
              <a:rPr lang="es-ES_tradnl" sz="3200" spc="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conceptual</a:t>
            </a:r>
            <a:r>
              <a:rPr lang="es-ES_tradnl" sz="3200" spc="7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a:t>
            </a:r>
            <a:r>
              <a:rPr lang="es-ES_tradnl" sz="3200" spc="6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una</a:t>
            </a:r>
            <a:r>
              <a:rPr lang="es-ES_tradnl" sz="3200" spc="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variable</a:t>
            </a:r>
            <a:r>
              <a:rPr lang="es-ES_tradnl" sz="3200" spc="12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es necesario tomar en</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consideración</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cuatro</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principios de unicidad</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b="1" i="1" spc="5" dirty="0">
                <a:latin typeface="Arial" panose="020B0604020202020204" pitchFamily="34" charset="0"/>
                <a:ea typeface="Times New Roman" panose="02020603050405020304" pitchFamily="18" charset="0"/>
                <a:cs typeface="Arial" panose="020B0604020202020204" pitchFamily="34" charset="0"/>
              </a:rPr>
              <a:t>de origen, de destino, de tecnología y de coeficiente económico</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endParaRPr lang="es-ES" sz="32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489165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777921" y="807367"/>
            <a:ext cx="10918209" cy="4862870"/>
          </a:xfrm>
          <a:prstGeom prst="rect">
            <a:avLst/>
          </a:prstGeom>
        </p:spPr>
        <p:txBody>
          <a:bodyPr wrap="square">
            <a:spAutoFit/>
          </a:bodyPr>
          <a:lstStyle/>
          <a:p>
            <a:pPr marR="448310" algn="just">
              <a:spcBef>
                <a:spcPts val="600"/>
              </a:spcBef>
              <a:spcAft>
                <a:spcPts val="600"/>
              </a:spcAft>
            </a:pPr>
            <a:r>
              <a:rPr lang="es-ES_tradnl" sz="3200" b="1" u="sng" spc="5" dirty="0">
                <a:latin typeface="Arial" panose="020B0604020202020204" pitchFamily="34" charset="0"/>
                <a:ea typeface="Times New Roman" panose="02020603050405020304" pitchFamily="18" charset="0"/>
                <a:cs typeface="Arial" panose="020B0604020202020204" pitchFamily="34" charset="0"/>
              </a:rPr>
              <a:t>Principio de Unicidad de origen:</a:t>
            </a:r>
            <a:r>
              <a:rPr lang="es-ES_tradnl" sz="3200" dirty="0">
                <a:latin typeface="Arial" panose="020B0604020202020204" pitchFamily="34" charset="0"/>
                <a:ea typeface="Times New Roman" panose="02020603050405020304" pitchFamily="18" charset="0"/>
                <a:cs typeface="Arial" panose="020B0604020202020204" pitchFamily="34" charset="0"/>
              </a:rPr>
              <a:t> Significa que de existir productos con orígenes diferentes debe ser utilizada más</a:t>
            </a:r>
            <a:r>
              <a:rPr lang="es-ES_tradnl" sz="3200" spc="-2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una</a:t>
            </a:r>
            <a:r>
              <a:rPr lang="es-ES_tradnl" sz="3200" spc="2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variable</a:t>
            </a:r>
            <a:r>
              <a:rPr lang="es-ES_tradnl" sz="3200" spc="2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para su</a:t>
            </a:r>
            <a:r>
              <a:rPr lang="es-ES_tradnl" sz="3200" spc="2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representación.</a:t>
            </a:r>
            <a:endParaRPr lang="es-ES" sz="3200" dirty="0">
              <a:latin typeface="Arial" panose="020B0604020202020204" pitchFamily="34" charset="0"/>
              <a:ea typeface="Times New Roman" panose="02020603050405020304" pitchFamily="18" charset="0"/>
              <a:cs typeface="Arial" panose="020B0604020202020204" pitchFamily="34" charset="0"/>
            </a:endParaRPr>
          </a:p>
          <a:p>
            <a:pPr>
              <a:lnSpc>
                <a:spcPct val="115000"/>
              </a:lnSpc>
              <a:spcBef>
                <a:spcPts val="600"/>
              </a:spcBef>
              <a:spcAft>
                <a:spcPts val="600"/>
              </a:spcAft>
            </a:pPr>
            <a:r>
              <a:rPr lang="es-ES" sz="3200" b="1" i="1" dirty="0">
                <a:latin typeface="Arial" panose="020B0604020202020204" pitchFamily="34" charset="0"/>
                <a:ea typeface="Calibri" panose="020F0502020204030204" pitchFamily="34" charset="0"/>
                <a:cs typeface="Arial" panose="020B0604020202020204" pitchFamily="34" charset="0"/>
              </a:rPr>
              <a:t>Ejemplo</a:t>
            </a:r>
            <a:r>
              <a:rPr lang="es-ES" sz="3200" b="1" i="1" spc="95" dirty="0">
                <a:latin typeface="Arial" panose="020B0604020202020204" pitchFamily="34" charset="0"/>
                <a:ea typeface="Calibri" panose="020F0502020204030204" pitchFamily="34" charset="0"/>
                <a:cs typeface="Arial" panose="020B0604020202020204" pitchFamily="34" charset="0"/>
              </a:rPr>
              <a:t> </a:t>
            </a:r>
            <a:r>
              <a:rPr lang="es-ES" sz="3200" b="1" i="1" dirty="0">
                <a:latin typeface="Arial" panose="020B0604020202020204" pitchFamily="34" charset="0"/>
                <a:ea typeface="Calibri" panose="020F0502020204030204" pitchFamily="34" charset="0"/>
                <a:cs typeface="Arial" panose="020B0604020202020204" pitchFamily="34" charset="0"/>
              </a:rPr>
              <a:t>3a):</a:t>
            </a:r>
            <a:r>
              <a:rPr lang="es-ES" sz="3200" b="1" i="1" spc="11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Si</a:t>
            </a:r>
            <a:r>
              <a:rPr lang="es-ES" sz="3200" i="1" spc="9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se</a:t>
            </a:r>
            <a:r>
              <a:rPr lang="es-ES" sz="3200" i="1" spc="10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conoce</a:t>
            </a:r>
            <a:r>
              <a:rPr lang="es-ES" sz="3200" i="1" spc="12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que</a:t>
            </a:r>
            <a:r>
              <a:rPr lang="es-ES" sz="3200" i="1" spc="10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el</a:t>
            </a:r>
            <a:r>
              <a:rPr lang="es-ES" sz="3200" i="1" spc="10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producto</a:t>
            </a:r>
            <a:r>
              <a:rPr lang="es-ES" sz="3200" i="1" spc="12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j</a:t>
            </a:r>
            <a:r>
              <a:rPr lang="es-ES" sz="3200" i="1" spc="10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puede</a:t>
            </a:r>
            <a:r>
              <a:rPr lang="es-ES" sz="3200" i="1" spc="13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ser</a:t>
            </a:r>
            <a:r>
              <a:rPr lang="es-ES" sz="3200" i="1" spc="11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elaborado</a:t>
            </a:r>
            <a:r>
              <a:rPr lang="es-ES" sz="3200" i="1" spc="10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en</a:t>
            </a:r>
            <a:r>
              <a:rPr lang="es-ES" sz="3200" i="1" spc="10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la</a:t>
            </a:r>
            <a:r>
              <a:rPr lang="es-ES" sz="3200" i="1" spc="10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Planta</a:t>
            </a:r>
            <a:r>
              <a:rPr lang="es-ES" sz="3200" i="1" spc="10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A</a:t>
            </a:r>
            <a:r>
              <a:rPr lang="es-ES" sz="3200" i="1" spc="10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o</a:t>
            </a:r>
            <a:r>
              <a:rPr lang="es-ES" sz="3200" i="1" spc="10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en</a:t>
            </a:r>
            <a:r>
              <a:rPr lang="es-ES" sz="3200" i="1" spc="12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la</a:t>
            </a:r>
            <a:r>
              <a:rPr lang="es-ES" sz="3200" i="1" spc="10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Planta</a:t>
            </a:r>
            <a:r>
              <a:rPr lang="es-ES" sz="3200" i="1" spc="10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B,</a:t>
            </a:r>
            <a:r>
              <a:rPr lang="es-ES" sz="3200" i="1" spc="-29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entonces será</a:t>
            </a:r>
            <a:r>
              <a:rPr lang="es-ES" sz="3200" i="1" spc="-1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necesario</a:t>
            </a:r>
            <a:r>
              <a:rPr lang="es-ES" sz="3200" i="1" spc="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definir</a:t>
            </a:r>
            <a:r>
              <a:rPr lang="es-ES" sz="3200" i="1" spc="-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las</a:t>
            </a:r>
            <a:r>
              <a:rPr lang="es-ES" sz="3200" i="1" spc="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variables como</a:t>
            </a:r>
            <a:r>
              <a:rPr lang="es-ES" sz="3200" i="1" spc="5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sigue:</a:t>
            </a:r>
            <a:endParaRPr lang="es-ES" sz="32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3200" i="1" dirty="0">
                <a:latin typeface="Arial" panose="020B0604020202020204" pitchFamily="34" charset="0"/>
                <a:ea typeface="Calibri" panose="020F0502020204030204" pitchFamily="34" charset="0"/>
                <a:cs typeface="Arial" panose="020B0604020202020204" pitchFamily="34" charset="0"/>
              </a:rPr>
              <a:t>X</a:t>
            </a:r>
            <a:r>
              <a:rPr lang="es-ES" sz="3200" i="1" baseline="-25000" dirty="0">
                <a:latin typeface="Arial" panose="020B0604020202020204" pitchFamily="34" charset="0"/>
                <a:ea typeface="Calibri" panose="020F0502020204030204" pitchFamily="34" charset="0"/>
                <a:cs typeface="Arial" panose="020B0604020202020204" pitchFamily="34" charset="0"/>
              </a:rPr>
              <a:t>1</a:t>
            </a:r>
            <a:r>
              <a:rPr lang="es-ES" sz="3200" i="1" dirty="0">
                <a:latin typeface="Arial" panose="020B0604020202020204" pitchFamily="34" charset="0"/>
                <a:ea typeface="Calibri" panose="020F0502020204030204" pitchFamily="34" charset="0"/>
                <a:cs typeface="Arial" panose="020B0604020202020204" pitchFamily="34" charset="0"/>
              </a:rPr>
              <a:t>: Unidades a producir del producto j en la Planta A.</a:t>
            </a:r>
            <a:r>
              <a:rPr lang="es-ES" sz="3200" i="1" spc="-295" dirty="0">
                <a:latin typeface="Arial" panose="020B0604020202020204" pitchFamily="34" charset="0"/>
                <a:ea typeface="Calibri" panose="020F0502020204030204" pitchFamily="34" charset="0"/>
                <a:cs typeface="Arial" panose="020B0604020202020204" pitchFamily="34" charset="0"/>
              </a:rPr>
              <a:t> </a:t>
            </a:r>
            <a:endParaRPr lang="es-ES" sz="32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3200" i="1" dirty="0">
                <a:latin typeface="Arial" panose="020B0604020202020204" pitchFamily="34" charset="0"/>
                <a:ea typeface="Calibri" panose="020F0502020204030204" pitchFamily="34" charset="0"/>
                <a:cs typeface="Arial" panose="020B0604020202020204" pitchFamily="34" charset="0"/>
              </a:rPr>
              <a:t>X</a:t>
            </a:r>
            <a:r>
              <a:rPr lang="es-ES" sz="3200" i="1" baseline="-25000" dirty="0">
                <a:latin typeface="Arial" panose="020B0604020202020204" pitchFamily="34" charset="0"/>
                <a:ea typeface="Calibri" panose="020F0502020204030204" pitchFamily="34" charset="0"/>
                <a:cs typeface="Arial" panose="020B0604020202020204" pitchFamily="34" charset="0"/>
              </a:rPr>
              <a:t>2</a:t>
            </a:r>
            <a:r>
              <a:rPr lang="es-ES" sz="3200" i="1" dirty="0">
                <a:latin typeface="Arial" panose="020B0604020202020204" pitchFamily="34" charset="0"/>
                <a:ea typeface="Calibri" panose="020F0502020204030204" pitchFamily="34" charset="0"/>
                <a:cs typeface="Arial" panose="020B0604020202020204" pitchFamily="34" charset="0"/>
              </a:rPr>
              <a:t>: Unidades</a:t>
            </a:r>
            <a:r>
              <a:rPr lang="es-ES" sz="3200" i="1" spc="-2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a</a:t>
            </a:r>
            <a:r>
              <a:rPr lang="es-ES" sz="3200" i="1" spc="-2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producir</a:t>
            </a:r>
            <a:r>
              <a:rPr lang="es-ES" sz="3200" i="1" spc="-10"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del</a:t>
            </a:r>
            <a:r>
              <a:rPr lang="es-ES" sz="3200" i="1" spc="-3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producto</a:t>
            </a:r>
            <a:r>
              <a:rPr lang="es-ES" sz="3200" i="1" spc="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j</a:t>
            </a:r>
            <a:r>
              <a:rPr lang="es-ES" sz="3200" i="1" spc="-3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en</a:t>
            </a:r>
            <a:r>
              <a:rPr lang="es-ES" sz="3200" i="1" spc="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la Planta</a:t>
            </a:r>
            <a:r>
              <a:rPr lang="es-ES" sz="3200" i="1" spc="5" dirty="0">
                <a:latin typeface="Arial" panose="020B0604020202020204" pitchFamily="34" charset="0"/>
                <a:ea typeface="Calibri" panose="020F0502020204030204" pitchFamily="34" charset="0"/>
                <a:cs typeface="Arial" panose="020B0604020202020204" pitchFamily="34" charset="0"/>
              </a:rPr>
              <a:t> </a:t>
            </a:r>
            <a:r>
              <a:rPr lang="es-ES" sz="3200" i="1" dirty="0">
                <a:latin typeface="Arial" panose="020B0604020202020204" pitchFamily="34" charset="0"/>
                <a:ea typeface="Calibri" panose="020F0502020204030204" pitchFamily="34" charset="0"/>
                <a:cs typeface="Arial" panose="020B0604020202020204" pitchFamily="34" charset="0"/>
              </a:rPr>
              <a:t>B.</a:t>
            </a:r>
            <a:endParaRPr lang="es-ES" sz="3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45683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122831" y="613049"/>
            <a:ext cx="12069169" cy="5386859"/>
          </a:xfrm>
          <a:prstGeom prst="rect">
            <a:avLst/>
          </a:prstGeom>
        </p:spPr>
        <p:txBody>
          <a:bodyPr wrap="square">
            <a:spAutoFit/>
          </a:bodyPr>
          <a:lstStyle/>
          <a:p>
            <a:pPr marR="454025" algn="just">
              <a:spcBef>
                <a:spcPts val="600"/>
              </a:spcBef>
              <a:spcAft>
                <a:spcPts val="600"/>
              </a:spcAft>
            </a:pPr>
            <a:r>
              <a:rPr lang="es-ES_tradnl" sz="2400" b="1" u="heavy" dirty="0">
                <a:latin typeface="Arial" panose="020B0604020202020204" pitchFamily="34" charset="0"/>
                <a:ea typeface="Times New Roman" panose="02020603050405020304" pitchFamily="18" charset="0"/>
                <a:cs typeface="Arial" panose="020B0604020202020204" pitchFamily="34" charset="0"/>
              </a:rPr>
              <a:t>Principio de Unicidad de destino</a:t>
            </a:r>
            <a:r>
              <a:rPr lang="es-ES_tradnl" sz="2400" dirty="0">
                <a:latin typeface="Arial" panose="020B0604020202020204" pitchFamily="34" charset="0"/>
                <a:ea typeface="Times New Roman" panose="02020603050405020304" pitchFamily="18" charset="0"/>
                <a:cs typeface="Arial" panose="020B0604020202020204" pitchFamily="34" charset="0"/>
              </a:rPr>
              <a:t>. Este principio indica que se deben diferenciar las variables según el destino de</a:t>
            </a:r>
            <a:r>
              <a:rPr lang="es-ES_tradnl" sz="2400" spc="5" dirty="0">
                <a:latin typeface="Arial" panose="020B0604020202020204" pitchFamily="34" charset="0"/>
                <a:ea typeface="Times New Roman" panose="02020603050405020304" pitchFamily="18" charset="0"/>
                <a:cs typeface="Arial" panose="020B0604020202020204" pitchFamily="34" charset="0"/>
              </a:rPr>
              <a:t> </a:t>
            </a:r>
            <a:r>
              <a:rPr lang="es-ES_tradnl" sz="2400" dirty="0">
                <a:latin typeface="Arial" panose="020B0604020202020204" pitchFamily="34" charset="0"/>
                <a:ea typeface="Times New Roman" panose="02020603050405020304" pitchFamily="18" charset="0"/>
                <a:cs typeface="Arial" panose="020B0604020202020204" pitchFamily="34" charset="0"/>
              </a:rPr>
              <a:t>los</a:t>
            </a:r>
            <a:r>
              <a:rPr lang="es-ES_tradnl" sz="2400" spc="10" dirty="0">
                <a:latin typeface="Arial" panose="020B0604020202020204" pitchFamily="34" charset="0"/>
                <a:ea typeface="Times New Roman" panose="02020603050405020304" pitchFamily="18" charset="0"/>
                <a:cs typeface="Arial" panose="020B0604020202020204" pitchFamily="34" charset="0"/>
              </a:rPr>
              <a:t> </a:t>
            </a:r>
            <a:r>
              <a:rPr lang="es-ES_tradnl" sz="2400" dirty="0">
                <a:latin typeface="Arial" panose="020B0604020202020204" pitchFamily="34" charset="0"/>
                <a:ea typeface="Times New Roman" panose="02020603050405020304" pitchFamily="18" charset="0"/>
                <a:cs typeface="Arial" panose="020B0604020202020204" pitchFamily="34" charset="0"/>
              </a:rPr>
              <a:t>productos</a:t>
            </a:r>
            <a:r>
              <a:rPr lang="es-ES_tradnl" sz="2400" spc="-10" dirty="0">
                <a:latin typeface="Arial" panose="020B0604020202020204" pitchFamily="34" charset="0"/>
                <a:ea typeface="Times New Roman" panose="02020603050405020304" pitchFamily="18" charset="0"/>
                <a:cs typeface="Arial" panose="020B0604020202020204" pitchFamily="34" charset="0"/>
              </a:rPr>
              <a:t> </a:t>
            </a:r>
            <a:r>
              <a:rPr lang="es-ES_tradnl" sz="2400" dirty="0">
                <a:latin typeface="Arial" panose="020B0604020202020204" pitchFamily="34" charset="0"/>
                <a:ea typeface="Times New Roman" panose="02020603050405020304" pitchFamily="18" charset="0"/>
                <a:cs typeface="Arial" panose="020B0604020202020204" pitchFamily="34" charset="0"/>
              </a:rPr>
              <a:t>que éstas</a:t>
            </a:r>
            <a:r>
              <a:rPr lang="es-ES_tradnl" sz="2400" spc="15" dirty="0">
                <a:latin typeface="Arial" panose="020B0604020202020204" pitchFamily="34" charset="0"/>
                <a:ea typeface="Times New Roman" panose="02020603050405020304" pitchFamily="18" charset="0"/>
                <a:cs typeface="Arial" panose="020B0604020202020204" pitchFamily="34" charset="0"/>
              </a:rPr>
              <a:t> </a:t>
            </a:r>
            <a:r>
              <a:rPr lang="es-ES_tradnl" sz="2400" dirty="0">
                <a:latin typeface="Arial" panose="020B0604020202020204" pitchFamily="34" charset="0"/>
                <a:ea typeface="Times New Roman" panose="02020603050405020304" pitchFamily="18" charset="0"/>
                <a:cs typeface="Arial" panose="020B0604020202020204" pitchFamily="34" charset="0"/>
              </a:rPr>
              <a:t>representan.</a:t>
            </a:r>
            <a:endParaRPr lang="es-ES" sz="2400" dirty="0">
              <a:latin typeface="Arial" panose="020B0604020202020204" pitchFamily="34" charset="0"/>
              <a:ea typeface="Times New Roman" panose="02020603050405020304" pitchFamily="18" charset="0"/>
              <a:cs typeface="Arial" panose="020B0604020202020204" pitchFamily="34" charset="0"/>
            </a:endParaRPr>
          </a:p>
          <a:p>
            <a:pPr marR="447040" algn="just">
              <a:lnSpc>
                <a:spcPct val="115000"/>
              </a:lnSpc>
              <a:spcBef>
                <a:spcPts val="600"/>
              </a:spcBef>
              <a:spcAft>
                <a:spcPts val="600"/>
              </a:spcAft>
            </a:pPr>
            <a:r>
              <a:rPr lang="es-ES" sz="2400" b="1" i="1" dirty="0">
                <a:latin typeface="Arial" panose="020B0604020202020204" pitchFamily="34" charset="0"/>
                <a:ea typeface="Calibri" panose="020F0502020204030204" pitchFamily="34" charset="0"/>
                <a:cs typeface="Arial" panose="020B0604020202020204" pitchFamily="34" charset="0"/>
              </a:rPr>
              <a:t>Ejemplo 3b): </a:t>
            </a:r>
            <a:r>
              <a:rPr lang="es-ES" sz="2400" i="1" dirty="0">
                <a:latin typeface="Arial" panose="020B0604020202020204" pitchFamily="34" charset="0"/>
                <a:ea typeface="Calibri" panose="020F0502020204030204" pitchFamily="34" charset="0"/>
                <a:cs typeface="Arial" panose="020B0604020202020204" pitchFamily="34" charset="0"/>
              </a:rPr>
              <a:t>Si continuamos con el mismo ejemplo anterior y tenemos en cuenta que el mismo</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producto</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j</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puede</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estar</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además</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destinado</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al</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consumo</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nacional</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y</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a</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la</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exportación,</a:t>
            </a:r>
            <a:r>
              <a:rPr lang="es-ES" sz="2400" i="1" spc="30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entonces</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tendremos</a:t>
            </a:r>
            <a:r>
              <a:rPr lang="es-ES" sz="2400" i="1" spc="-2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que</a:t>
            </a:r>
            <a:r>
              <a:rPr lang="es-ES" sz="2400" i="1" spc="-1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definir</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las</a:t>
            </a:r>
            <a:r>
              <a:rPr lang="es-ES" sz="2400" i="1" spc="-2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variables</a:t>
            </a:r>
            <a:r>
              <a:rPr lang="es-ES" sz="2400" i="1" spc="-2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del siguiente</a:t>
            </a:r>
            <a:r>
              <a:rPr lang="es-ES" sz="2400" i="1" spc="-4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modo:</a:t>
            </a:r>
            <a:endParaRPr lang="es-ES" sz="2400" dirty="0">
              <a:latin typeface="Arial" panose="020B0604020202020204" pitchFamily="34" charset="0"/>
              <a:ea typeface="Calibri" panose="020F0502020204030204" pitchFamily="34" charset="0"/>
              <a:cs typeface="Arial" panose="020B0604020202020204" pitchFamily="34" charset="0"/>
            </a:endParaRPr>
          </a:p>
          <a:p>
            <a:pPr marR="1861185" indent="-54610" algn="just">
              <a:lnSpc>
                <a:spcPct val="115000"/>
              </a:lnSpc>
              <a:spcBef>
                <a:spcPts val="600"/>
              </a:spcBef>
              <a:spcAft>
                <a:spcPts val="600"/>
              </a:spcAft>
            </a:pPr>
            <a:r>
              <a:rPr lang="es-ES" sz="2400" i="1" dirty="0">
                <a:latin typeface="Arial" panose="020B0604020202020204" pitchFamily="34" charset="0"/>
                <a:ea typeface="Calibri" panose="020F0502020204030204" pitchFamily="34" charset="0"/>
                <a:cs typeface="Arial" panose="020B0604020202020204" pitchFamily="34" charset="0"/>
              </a:rPr>
              <a:t>X</a:t>
            </a:r>
            <a:r>
              <a:rPr lang="es-ES" sz="2400" i="1" baseline="-25000" dirty="0">
                <a:latin typeface="Arial" panose="020B0604020202020204" pitchFamily="34" charset="0"/>
                <a:ea typeface="Calibri" panose="020F0502020204030204" pitchFamily="34" charset="0"/>
                <a:cs typeface="Arial" panose="020B0604020202020204" pitchFamily="34" charset="0"/>
              </a:rPr>
              <a:t>1</a:t>
            </a:r>
            <a:r>
              <a:rPr lang="es-ES" sz="2400" i="1" dirty="0">
                <a:latin typeface="Arial" panose="020B0604020202020204" pitchFamily="34" charset="0"/>
                <a:ea typeface="Calibri" panose="020F0502020204030204" pitchFamily="34" charset="0"/>
                <a:cs typeface="Arial" panose="020B0604020202020204" pitchFamily="34" charset="0"/>
              </a:rPr>
              <a:t>:</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Unidades</a:t>
            </a:r>
            <a:r>
              <a:rPr lang="es-ES" sz="2400" i="1" spc="-3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a</a:t>
            </a:r>
            <a:r>
              <a:rPr lang="es-ES" sz="2400" i="1" spc="-2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producir</a:t>
            </a:r>
            <a:r>
              <a:rPr lang="es-ES" sz="2400" i="1" spc="-1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del</a:t>
            </a:r>
            <a:r>
              <a:rPr lang="es-ES" sz="2400" i="1" spc="-3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producto j</a:t>
            </a:r>
            <a:r>
              <a:rPr lang="es-ES" sz="2400" i="1" spc="-3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en la Planta</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A</a:t>
            </a:r>
            <a:r>
              <a:rPr lang="es-ES" sz="2400" i="1" spc="-2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para</a:t>
            </a:r>
            <a:r>
              <a:rPr lang="es-ES" sz="2400" i="1" spc="-2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el</a:t>
            </a:r>
            <a:r>
              <a:rPr lang="es-ES" sz="2400" i="1" spc="-1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consumo nacional.</a:t>
            </a:r>
            <a:endParaRPr lang="es-ES" sz="2400" dirty="0">
              <a:latin typeface="Arial" panose="020B0604020202020204" pitchFamily="34" charset="0"/>
              <a:ea typeface="Calibri" panose="020F0502020204030204" pitchFamily="34" charset="0"/>
              <a:cs typeface="Arial" panose="020B0604020202020204" pitchFamily="34" charset="0"/>
            </a:endParaRPr>
          </a:p>
          <a:p>
            <a:pPr marR="1861185" indent="-54610" algn="just">
              <a:lnSpc>
                <a:spcPct val="115000"/>
              </a:lnSpc>
              <a:spcBef>
                <a:spcPts val="600"/>
              </a:spcBef>
              <a:spcAft>
                <a:spcPts val="600"/>
              </a:spcAft>
            </a:pPr>
            <a:r>
              <a:rPr lang="es-ES" sz="2400" i="1" spc="-29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X</a:t>
            </a:r>
            <a:r>
              <a:rPr lang="es-ES" sz="2400" i="1" baseline="-25000" dirty="0">
                <a:latin typeface="Arial" panose="020B0604020202020204" pitchFamily="34" charset="0"/>
                <a:ea typeface="Calibri" panose="020F0502020204030204" pitchFamily="34" charset="0"/>
                <a:cs typeface="Arial" panose="020B0604020202020204" pitchFamily="34" charset="0"/>
              </a:rPr>
              <a:t>2</a:t>
            </a:r>
            <a:r>
              <a:rPr lang="es-ES" sz="2400" i="1" dirty="0">
                <a:latin typeface="Arial" panose="020B0604020202020204" pitchFamily="34" charset="0"/>
                <a:ea typeface="Calibri" panose="020F0502020204030204" pitchFamily="34" charset="0"/>
                <a:cs typeface="Arial" panose="020B0604020202020204" pitchFamily="34" charset="0"/>
              </a:rPr>
              <a:t>: Unidades</a:t>
            </a:r>
            <a:r>
              <a:rPr lang="es-ES" sz="2400" i="1" spc="-2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a</a:t>
            </a:r>
            <a:r>
              <a:rPr lang="es-ES" sz="2400" i="1" spc="-1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producir</a:t>
            </a:r>
            <a:r>
              <a:rPr lang="es-ES" sz="2400" i="1" spc="-1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del</a:t>
            </a:r>
            <a:r>
              <a:rPr lang="es-ES" sz="2400" i="1" spc="-3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producto</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j</a:t>
            </a:r>
            <a:r>
              <a:rPr lang="es-ES" sz="2400" i="1" spc="-3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en la</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Planta</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A</a:t>
            </a:r>
            <a:r>
              <a:rPr lang="es-ES" sz="2400" i="1" spc="-2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para</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la</a:t>
            </a:r>
            <a:r>
              <a:rPr lang="es-ES" sz="2400" i="1" spc="-1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exportación.</a:t>
            </a:r>
            <a:endParaRPr lang="es-ES" sz="2400" dirty="0">
              <a:latin typeface="Arial" panose="020B0604020202020204" pitchFamily="34" charset="0"/>
              <a:ea typeface="Calibri" panose="020F0502020204030204" pitchFamily="34" charset="0"/>
              <a:cs typeface="Arial" panose="020B0604020202020204" pitchFamily="34" charset="0"/>
            </a:endParaRPr>
          </a:p>
          <a:p>
            <a:pPr marR="1860550" indent="-54610" algn="just">
              <a:lnSpc>
                <a:spcPct val="115000"/>
              </a:lnSpc>
              <a:spcBef>
                <a:spcPts val="600"/>
              </a:spcBef>
              <a:spcAft>
                <a:spcPts val="600"/>
              </a:spcAft>
            </a:pPr>
            <a:r>
              <a:rPr lang="es-ES" sz="2400" i="1" dirty="0">
                <a:latin typeface="Arial" panose="020B0604020202020204" pitchFamily="34" charset="0"/>
                <a:ea typeface="Calibri" panose="020F0502020204030204" pitchFamily="34" charset="0"/>
                <a:cs typeface="Arial" panose="020B0604020202020204" pitchFamily="34" charset="0"/>
              </a:rPr>
              <a:t>X</a:t>
            </a:r>
            <a:r>
              <a:rPr lang="es-ES" sz="2400" i="1" baseline="-25000" dirty="0">
                <a:latin typeface="Arial" panose="020B0604020202020204" pitchFamily="34" charset="0"/>
                <a:ea typeface="Calibri" panose="020F0502020204030204" pitchFamily="34" charset="0"/>
                <a:cs typeface="Arial" panose="020B0604020202020204" pitchFamily="34" charset="0"/>
              </a:rPr>
              <a:t>3</a:t>
            </a:r>
            <a:r>
              <a:rPr lang="es-ES" sz="2400" i="1" dirty="0">
                <a:latin typeface="Arial" panose="020B0604020202020204" pitchFamily="34" charset="0"/>
                <a:ea typeface="Calibri" panose="020F0502020204030204" pitchFamily="34" charset="0"/>
                <a:cs typeface="Arial" panose="020B0604020202020204" pitchFamily="34" charset="0"/>
              </a:rPr>
              <a:t>:</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Unidades</a:t>
            </a:r>
            <a:r>
              <a:rPr lang="es-ES" sz="2400" i="1" spc="-3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a</a:t>
            </a:r>
            <a:r>
              <a:rPr lang="es-ES" sz="2400" i="1" spc="-2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producir</a:t>
            </a:r>
            <a:r>
              <a:rPr lang="es-ES" sz="2400" i="1" spc="-1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del</a:t>
            </a:r>
            <a:r>
              <a:rPr lang="es-ES" sz="2400" i="1" spc="-3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producto</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j</a:t>
            </a:r>
            <a:r>
              <a:rPr lang="es-ES" sz="2400" i="1" spc="-3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en</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la Planta B</a:t>
            </a:r>
            <a:r>
              <a:rPr lang="es-ES" sz="2400" i="1" spc="-2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para</a:t>
            </a:r>
            <a:r>
              <a:rPr lang="es-ES" sz="2400" i="1" spc="-2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el</a:t>
            </a:r>
            <a:r>
              <a:rPr lang="es-ES" sz="2400" i="1" spc="-1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consumo nacional.</a:t>
            </a:r>
            <a:r>
              <a:rPr lang="es-ES" sz="2400" i="1" spc="-295" dirty="0">
                <a:latin typeface="Arial" panose="020B0604020202020204" pitchFamily="34" charset="0"/>
                <a:ea typeface="Calibri" panose="020F0502020204030204" pitchFamily="34" charset="0"/>
                <a:cs typeface="Arial" panose="020B0604020202020204" pitchFamily="34" charset="0"/>
              </a:rPr>
              <a:t> </a:t>
            </a:r>
            <a:endParaRPr lang="es-ES" sz="2400" dirty="0">
              <a:latin typeface="Arial" panose="020B0604020202020204" pitchFamily="34" charset="0"/>
              <a:ea typeface="Calibri" panose="020F0502020204030204" pitchFamily="34" charset="0"/>
              <a:cs typeface="Arial" panose="020B0604020202020204" pitchFamily="34" charset="0"/>
            </a:endParaRPr>
          </a:p>
          <a:p>
            <a:pPr marR="1860550" indent="-54610" algn="just">
              <a:lnSpc>
                <a:spcPct val="115000"/>
              </a:lnSpc>
              <a:spcBef>
                <a:spcPts val="600"/>
              </a:spcBef>
              <a:spcAft>
                <a:spcPts val="600"/>
              </a:spcAft>
            </a:pPr>
            <a:r>
              <a:rPr lang="es-ES" sz="2400" i="1" dirty="0">
                <a:latin typeface="Arial" panose="020B0604020202020204" pitchFamily="34" charset="0"/>
                <a:ea typeface="Calibri" panose="020F0502020204030204" pitchFamily="34" charset="0"/>
                <a:cs typeface="Arial" panose="020B0604020202020204" pitchFamily="34" charset="0"/>
              </a:rPr>
              <a:t>X</a:t>
            </a:r>
            <a:r>
              <a:rPr lang="es-ES" sz="2400" i="1" baseline="-25000" dirty="0">
                <a:latin typeface="Arial" panose="020B0604020202020204" pitchFamily="34" charset="0"/>
                <a:ea typeface="Calibri" panose="020F0502020204030204" pitchFamily="34" charset="0"/>
                <a:cs typeface="Arial" panose="020B0604020202020204" pitchFamily="34" charset="0"/>
              </a:rPr>
              <a:t>4</a:t>
            </a:r>
            <a:r>
              <a:rPr lang="es-ES" sz="2400" i="1" dirty="0">
                <a:latin typeface="Arial" panose="020B0604020202020204" pitchFamily="34" charset="0"/>
                <a:ea typeface="Calibri" panose="020F0502020204030204" pitchFamily="34" charset="0"/>
                <a:cs typeface="Arial" panose="020B0604020202020204" pitchFamily="34" charset="0"/>
              </a:rPr>
              <a:t>: Unidades</a:t>
            </a:r>
            <a:r>
              <a:rPr lang="es-ES" sz="2400" i="1" spc="-2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a</a:t>
            </a:r>
            <a:r>
              <a:rPr lang="es-ES" sz="2400" i="1" spc="-1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producir</a:t>
            </a:r>
            <a:r>
              <a:rPr lang="es-ES" sz="2400" i="1" spc="-1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del</a:t>
            </a:r>
            <a:r>
              <a:rPr lang="es-ES" sz="2400" i="1" spc="-3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producto</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j</a:t>
            </a:r>
            <a:r>
              <a:rPr lang="es-ES" sz="2400" i="1" spc="-3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en la</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Planta</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B</a:t>
            </a:r>
            <a:r>
              <a:rPr lang="es-ES" sz="2400" i="1" spc="-20"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para</a:t>
            </a:r>
            <a:r>
              <a:rPr lang="es-ES" sz="2400" i="1" spc="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la</a:t>
            </a:r>
            <a:r>
              <a:rPr lang="es-ES" sz="2400" i="1" spc="-15" dirty="0">
                <a:latin typeface="Arial" panose="020B0604020202020204" pitchFamily="34" charset="0"/>
                <a:ea typeface="Calibri" panose="020F0502020204030204" pitchFamily="34" charset="0"/>
                <a:cs typeface="Arial" panose="020B0604020202020204" pitchFamily="34" charset="0"/>
              </a:rPr>
              <a:t> </a:t>
            </a:r>
            <a:r>
              <a:rPr lang="es-ES" sz="2400" i="1" dirty="0">
                <a:latin typeface="Arial" panose="020B0604020202020204" pitchFamily="34" charset="0"/>
                <a:ea typeface="Calibri" panose="020F0502020204030204" pitchFamily="34" charset="0"/>
                <a:cs typeface="Arial" panose="020B0604020202020204" pitchFamily="34" charset="0"/>
              </a:rPr>
              <a:t>exportación.</a:t>
            </a:r>
            <a:endParaRPr lang="es-ES" sz="2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96114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315392"/>
            <a:ext cx="11737075" cy="5802294"/>
          </a:xfrm>
          <a:prstGeom prst="rect">
            <a:avLst/>
          </a:prstGeom>
        </p:spPr>
        <p:txBody>
          <a:bodyPr wrap="square">
            <a:spAutoFit/>
          </a:bodyPr>
          <a:lstStyle/>
          <a:p>
            <a:pPr marR="454660" algn="just">
              <a:spcBef>
                <a:spcPts val="600"/>
              </a:spcBef>
              <a:spcAft>
                <a:spcPts val="600"/>
              </a:spcAft>
            </a:pPr>
            <a:r>
              <a:rPr lang="es-ES_tradnl" sz="2000" b="1" u="heavy" dirty="0">
                <a:latin typeface="Arial" panose="020B0604020202020204" pitchFamily="34" charset="0"/>
                <a:ea typeface="Times New Roman" panose="02020603050405020304" pitchFamily="18" charset="0"/>
                <a:cs typeface="Arial" panose="020B0604020202020204" pitchFamily="34" charset="0"/>
              </a:rPr>
              <a:t>Principio de Unicidad de estructura tecnológica</a:t>
            </a:r>
            <a:r>
              <a:rPr lang="es-ES_tradnl" sz="2000" dirty="0">
                <a:latin typeface="Arial" panose="020B0604020202020204" pitchFamily="34" charset="0"/>
                <a:ea typeface="Times New Roman" panose="02020603050405020304" pitchFamily="18" charset="0"/>
                <a:cs typeface="Arial" panose="020B0604020202020204" pitchFamily="34" charset="0"/>
              </a:rPr>
              <a:t>. Este principio indica que debe ser considerada la tecnología</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utilizada</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para</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la</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producción</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de</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los</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productos</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y</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en</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caso</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de</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ser</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diferente</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deben</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definirse</a:t>
            </a:r>
            <a:r>
              <a:rPr lang="es-ES_tradnl" sz="2000" spc="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diferenciadamente</a:t>
            </a:r>
            <a:r>
              <a:rPr lang="es-ES_tradnl" sz="2000" spc="20"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las</a:t>
            </a:r>
            <a:r>
              <a:rPr lang="es-ES_tradnl" sz="2000" spc="15" dirty="0">
                <a:latin typeface="Arial" panose="020B0604020202020204" pitchFamily="34" charset="0"/>
                <a:ea typeface="Times New Roman" panose="02020603050405020304" pitchFamily="18" charset="0"/>
                <a:cs typeface="Arial" panose="020B0604020202020204" pitchFamily="34" charset="0"/>
              </a:rPr>
              <a:t> </a:t>
            </a:r>
            <a:r>
              <a:rPr lang="es-ES_tradnl" sz="2000" dirty="0">
                <a:latin typeface="Arial" panose="020B0604020202020204" pitchFamily="34" charset="0"/>
                <a:ea typeface="Times New Roman" panose="02020603050405020304" pitchFamily="18" charset="0"/>
                <a:cs typeface="Arial" panose="020B0604020202020204" pitchFamily="34" charset="0"/>
              </a:rPr>
              <a:t>variables.</a:t>
            </a:r>
            <a:endParaRPr lang="es-ES" sz="2000" dirty="0">
              <a:latin typeface="Arial" panose="020B0604020202020204" pitchFamily="34" charset="0"/>
              <a:ea typeface="Times New Roman" panose="02020603050405020304" pitchFamily="18" charset="0"/>
              <a:cs typeface="Arial" panose="020B0604020202020204" pitchFamily="34" charset="0"/>
            </a:endParaRPr>
          </a:p>
          <a:p>
            <a:pPr marR="446405" algn="just">
              <a:lnSpc>
                <a:spcPct val="115000"/>
              </a:lnSpc>
              <a:spcBef>
                <a:spcPts val="600"/>
              </a:spcBef>
              <a:spcAft>
                <a:spcPts val="600"/>
              </a:spcAft>
            </a:pPr>
            <a:r>
              <a:rPr lang="es-ES" sz="2000" b="1" i="1" dirty="0">
                <a:latin typeface="Arial" panose="020B0604020202020204" pitchFamily="34" charset="0"/>
                <a:ea typeface="Calibri" panose="020F0502020204030204" pitchFamily="34" charset="0"/>
                <a:cs typeface="Arial" panose="020B0604020202020204" pitchFamily="34" charset="0"/>
              </a:rPr>
              <a:t>Ejemplo 3c): </a:t>
            </a:r>
            <a:r>
              <a:rPr lang="es-ES" sz="2000" i="1" dirty="0">
                <a:latin typeface="Arial" panose="020B0604020202020204" pitchFamily="34" charset="0"/>
                <a:ea typeface="Calibri" panose="020F0502020204030204" pitchFamily="34" charset="0"/>
                <a:cs typeface="Arial" panose="020B0604020202020204" pitchFamily="34" charset="0"/>
              </a:rPr>
              <a:t>Continuando con el ejemplo anterior, consideremos que en la Planta A se puede utilizar</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tecnología</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tradicional o tecnología</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moderna</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para</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la</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producción</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de</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los productos;</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por tanto, las</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variables deben</a:t>
            </a:r>
            <a:r>
              <a:rPr lang="es-ES" sz="2000" i="1" spc="-1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quedar</a:t>
            </a:r>
            <a:r>
              <a:rPr lang="es-ES" sz="2000" i="1" spc="-3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definidas</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como</a:t>
            </a:r>
            <a:r>
              <a:rPr lang="es-ES" sz="2000" i="1" spc="5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sigue:</a:t>
            </a:r>
            <a:endParaRPr lang="es-ES" sz="2000" dirty="0">
              <a:latin typeface="Arial" panose="020B0604020202020204" pitchFamily="34" charset="0"/>
              <a:ea typeface="Calibri" panose="020F0502020204030204" pitchFamily="34" charset="0"/>
              <a:cs typeface="Arial" panose="020B0604020202020204" pitchFamily="34" charset="0"/>
            </a:endParaRPr>
          </a:p>
          <a:p>
            <a:pPr marR="452755" indent="39370" algn="just">
              <a:lnSpc>
                <a:spcPct val="115000"/>
              </a:lnSpc>
              <a:spcBef>
                <a:spcPts val="600"/>
              </a:spcBef>
              <a:spcAft>
                <a:spcPts val="600"/>
              </a:spcAft>
            </a:pPr>
            <a:r>
              <a:rPr lang="es-ES" sz="2000" i="1" dirty="0">
                <a:latin typeface="Arial" panose="020B0604020202020204" pitchFamily="34" charset="0"/>
                <a:ea typeface="Calibri" panose="020F0502020204030204" pitchFamily="34" charset="0"/>
                <a:cs typeface="Arial" panose="020B0604020202020204" pitchFamily="34" charset="0"/>
              </a:rPr>
              <a:t>X</a:t>
            </a:r>
            <a:r>
              <a:rPr lang="es-ES" sz="2000" i="1" baseline="-25000" dirty="0">
                <a:latin typeface="Arial" panose="020B0604020202020204" pitchFamily="34" charset="0"/>
                <a:ea typeface="Calibri" panose="020F0502020204030204" pitchFamily="34" charset="0"/>
                <a:cs typeface="Arial" panose="020B0604020202020204" pitchFamily="34" charset="0"/>
              </a:rPr>
              <a:t>1</a:t>
            </a:r>
            <a:r>
              <a:rPr lang="es-ES" sz="2000" i="1" dirty="0">
                <a:latin typeface="Arial" panose="020B0604020202020204" pitchFamily="34" charset="0"/>
                <a:ea typeface="Calibri" panose="020F0502020204030204" pitchFamily="34" charset="0"/>
                <a:cs typeface="Arial" panose="020B0604020202020204" pitchFamily="34" charset="0"/>
              </a:rPr>
              <a:t>: Unidades a producir del producto j en la Planta A, con tecnología tradicional, para el consumo</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nacional.</a:t>
            </a:r>
            <a:endParaRPr lang="es-ES" sz="2000"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Bef>
                <a:spcPts val="600"/>
              </a:spcBef>
              <a:spcAft>
                <a:spcPts val="600"/>
              </a:spcAft>
            </a:pPr>
            <a:r>
              <a:rPr lang="es-ES" sz="2000" i="1" dirty="0">
                <a:latin typeface="Arial" panose="020B0604020202020204" pitchFamily="34" charset="0"/>
                <a:ea typeface="Calibri" panose="020F0502020204030204" pitchFamily="34" charset="0"/>
                <a:cs typeface="Arial" panose="020B0604020202020204" pitchFamily="34" charset="0"/>
              </a:rPr>
              <a:t>X</a:t>
            </a:r>
            <a:r>
              <a:rPr lang="es-ES" sz="2000" i="1" baseline="-25000" dirty="0">
                <a:latin typeface="Arial" panose="020B0604020202020204" pitchFamily="34" charset="0"/>
                <a:ea typeface="Calibri" panose="020F0502020204030204" pitchFamily="34" charset="0"/>
                <a:cs typeface="Arial" panose="020B0604020202020204" pitchFamily="34" charset="0"/>
              </a:rPr>
              <a:t>2</a:t>
            </a:r>
            <a:r>
              <a:rPr lang="es-ES" sz="2000" i="1" dirty="0">
                <a:latin typeface="Arial" panose="020B0604020202020204" pitchFamily="34" charset="0"/>
                <a:ea typeface="Calibri" panose="020F0502020204030204" pitchFamily="34" charset="0"/>
                <a:cs typeface="Arial" panose="020B0604020202020204" pitchFamily="34" charset="0"/>
              </a:rPr>
              <a:t>:</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Unidades</a:t>
            </a:r>
            <a:r>
              <a:rPr lang="es-ES" sz="2000" i="1" spc="-3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a</a:t>
            </a:r>
            <a:r>
              <a:rPr lang="es-ES" sz="2000" i="1" spc="-2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producir</a:t>
            </a:r>
            <a:r>
              <a:rPr lang="es-ES" sz="2000" i="1" spc="-1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del</a:t>
            </a:r>
            <a:r>
              <a:rPr lang="es-ES" sz="2000" i="1" spc="-3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producto j</a:t>
            </a:r>
            <a:r>
              <a:rPr lang="es-ES" sz="2000" i="1" spc="-3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en la Planta B,</a:t>
            </a:r>
            <a:r>
              <a:rPr lang="es-ES" sz="2000" i="1" spc="-2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con</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tecnología</a:t>
            </a:r>
            <a:r>
              <a:rPr lang="es-ES" sz="2000" i="1" spc="1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tradicional,</a:t>
            </a:r>
            <a:r>
              <a:rPr lang="es-ES" sz="2000" i="1" spc="-2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para</a:t>
            </a:r>
            <a:r>
              <a:rPr lang="es-ES" sz="2000" i="1" spc="1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la</a:t>
            </a:r>
            <a:r>
              <a:rPr lang="es-ES" sz="2000" i="1" spc="-2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exportación.</a:t>
            </a:r>
            <a:endParaRPr lang="es-ES" sz="20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2000" i="1" dirty="0">
                <a:latin typeface="Arial" panose="020B0604020202020204" pitchFamily="34" charset="0"/>
                <a:ea typeface="Calibri" panose="020F0502020204030204" pitchFamily="34" charset="0"/>
                <a:cs typeface="Arial" panose="020B0604020202020204" pitchFamily="34" charset="0"/>
              </a:rPr>
              <a:t>X</a:t>
            </a:r>
            <a:r>
              <a:rPr lang="es-ES" sz="2000" i="1" baseline="-25000" dirty="0">
                <a:latin typeface="Arial" panose="020B0604020202020204" pitchFamily="34" charset="0"/>
                <a:ea typeface="Calibri" panose="020F0502020204030204" pitchFamily="34" charset="0"/>
                <a:cs typeface="Arial" panose="020B0604020202020204" pitchFamily="34" charset="0"/>
              </a:rPr>
              <a:t>3</a:t>
            </a:r>
            <a:r>
              <a:rPr lang="es-ES" sz="2000" i="1" dirty="0">
                <a:latin typeface="Arial" panose="020B0604020202020204" pitchFamily="34" charset="0"/>
                <a:ea typeface="Calibri" panose="020F0502020204030204" pitchFamily="34" charset="0"/>
                <a:cs typeface="Arial" panose="020B0604020202020204" pitchFamily="34" charset="0"/>
              </a:rPr>
              <a:t>:</a:t>
            </a:r>
            <a:r>
              <a:rPr lang="es-ES" sz="2000" i="1" spc="14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Unidades</a:t>
            </a:r>
            <a:r>
              <a:rPr lang="es-ES" sz="2000" i="1" spc="14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a</a:t>
            </a:r>
            <a:r>
              <a:rPr lang="es-ES" sz="2000" i="1" spc="15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producir</a:t>
            </a:r>
            <a:r>
              <a:rPr lang="es-ES" sz="2000" i="1" spc="13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del</a:t>
            </a:r>
            <a:r>
              <a:rPr lang="es-ES" sz="2000" i="1" spc="14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producto</a:t>
            </a:r>
            <a:r>
              <a:rPr lang="es-ES" sz="2000" i="1" spc="15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j</a:t>
            </a:r>
            <a:r>
              <a:rPr lang="es-ES" sz="2000" i="1" spc="13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en</a:t>
            </a:r>
            <a:r>
              <a:rPr lang="es-ES" sz="2000" i="1" spc="15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la</a:t>
            </a:r>
            <a:r>
              <a:rPr lang="es-ES" sz="2000" i="1" spc="15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Planta</a:t>
            </a:r>
            <a:r>
              <a:rPr lang="es-ES" sz="2000" i="1" spc="15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A,</a:t>
            </a:r>
            <a:r>
              <a:rPr lang="es-ES" sz="2000" i="1" spc="15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con</a:t>
            </a:r>
            <a:r>
              <a:rPr lang="es-ES" sz="2000" i="1" spc="15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tecnología</a:t>
            </a:r>
            <a:r>
              <a:rPr lang="es-ES" sz="2000" i="1" spc="15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moderna,</a:t>
            </a:r>
            <a:r>
              <a:rPr lang="es-ES" sz="2000" i="1" spc="31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para</a:t>
            </a:r>
            <a:r>
              <a:rPr lang="es-ES" sz="2000" i="1" spc="15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el</a:t>
            </a:r>
            <a:r>
              <a:rPr lang="es-ES" sz="2000" i="1" spc="14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consumo</a:t>
            </a:r>
            <a:r>
              <a:rPr lang="es-ES" sz="2000" i="1" spc="-29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nacional.</a:t>
            </a:r>
            <a:endParaRPr lang="es-ES" sz="2000" dirty="0">
              <a:latin typeface="Arial" panose="020B0604020202020204" pitchFamily="34" charset="0"/>
              <a:ea typeface="Calibri" panose="020F0502020204030204" pitchFamily="34" charset="0"/>
              <a:cs typeface="Arial" panose="020B0604020202020204" pitchFamily="34" charset="0"/>
            </a:endParaRPr>
          </a:p>
          <a:p>
            <a:pPr marR="633095">
              <a:lnSpc>
                <a:spcPct val="115000"/>
              </a:lnSpc>
              <a:spcBef>
                <a:spcPts val="600"/>
              </a:spcBef>
              <a:spcAft>
                <a:spcPts val="600"/>
              </a:spcAft>
            </a:pPr>
            <a:r>
              <a:rPr lang="es-ES" sz="2000" i="1" dirty="0">
                <a:latin typeface="Arial" panose="020B0604020202020204" pitchFamily="34" charset="0"/>
                <a:ea typeface="Calibri" panose="020F0502020204030204" pitchFamily="34" charset="0"/>
                <a:cs typeface="Arial" panose="020B0604020202020204" pitchFamily="34" charset="0"/>
              </a:rPr>
              <a:t>X</a:t>
            </a:r>
            <a:r>
              <a:rPr lang="es-ES" sz="2000" i="1" baseline="-25000" dirty="0">
                <a:latin typeface="Arial" panose="020B0604020202020204" pitchFamily="34" charset="0"/>
                <a:ea typeface="Calibri" panose="020F0502020204030204" pitchFamily="34" charset="0"/>
                <a:cs typeface="Arial" panose="020B0604020202020204" pitchFamily="34" charset="0"/>
              </a:rPr>
              <a:t>4</a:t>
            </a:r>
            <a:r>
              <a:rPr lang="es-ES" sz="2000" i="1" dirty="0">
                <a:latin typeface="Arial" panose="020B0604020202020204" pitchFamily="34" charset="0"/>
                <a:ea typeface="Calibri" panose="020F0502020204030204" pitchFamily="34" charset="0"/>
                <a:cs typeface="Arial" panose="020B0604020202020204" pitchFamily="34" charset="0"/>
              </a:rPr>
              <a:t>: Unidades a producir del producto j en la Planta A, con tecnología moderna, para la exportación.</a:t>
            </a:r>
            <a:r>
              <a:rPr lang="es-ES" sz="2000" i="1" spc="-29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X</a:t>
            </a:r>
            <a:r>
              <a:rPr lang="es-ES" sz="2000" i="1" baseline="-25000" dirty="0">
                <a:latin typeface="Arial" panose="020B0604020202020204" pitchFamily="34" charset="0"/>
                <a:ea typeface="Calibri" panose="020F0502020204030204" pitchFamily="34" charset="0"/>
                <a:cs typeface="Arial" panose="020B0604020202020204" pitchFamily="34" charset="0"/>
              </a:rPr>
              <a:t>5</a:t>
            </a:r>
            <a:r>
              <a:rPr lang="es-ES" sz="2000" i="1" dirty="0">
                <a:latin typeface="Arial" panose="020B0604020202020204" pitchFamily="34" charset="0"/>
                <a:ea typeface="Calibri" panose="020F0502020204030204" pitchFamily="34" charset="0"/>
                <a:cs typeface="Arial" panose="020B0604020202020204" pitchFamily="34" charset="0"/>
              </a:rPr>
              <a:t>:</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Unidades</a:t>
            </a:r>
            <a:r>
              <a:rPr lang="es-ES" sz="2000" i="1" spc="-2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a</a:t>
            </a:r>
            <a:r>
              <a:rPr lang="es-ES" sz="2000" i="1" spc="-1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producir</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del</a:t>
            </a:r>
            <a:r>
              <a:rPr lang="es-ES" sz="2000" i="1" spc="-2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producto</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j</a:t>
            </a:r>
            <a:r>
              <a:rPr lang="es-ES" sz="2000" i="1" spc="-2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en</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la</a:t>
            </a:r>
            <a:r>
              <a:rPr lang="es-ES" sz="2000" i="1" spc="1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Planta</a:t>
            </a:r>
            <a:r>
              <a:rPr lang="es-ES" sz="2000" i="1" spc="1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B,</a:t>
            </a:r>
            <a:r>
              <a:rPr lang="es-ES" sz="2000" i="1" spc="-2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para</a:t>
            </a:r>
            <a:r>
              <a:rPr lang="es-ES" sz="2000" i="1" spc="-1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el consumo</a:t>
            </a:r>
            <a:r>
              <a:rPr lang="es-ES" sz="2000" i="1" spc="-1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nacional.</a:t>
            </a:r>
            <a:endParaRPr lang="es-ES" sz="20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2000" i="1" dirty="0">
                <a:latin typeface="Arial" panose="020B0604020202020204" pitchFamily="34" charset="0"/>
                <a:ea typeface="Calibri" panose="020F0502020204030204" pitchFamily="34" charset="0"/>
                <a:cs typeface="Arial" panose="020B0604020202020204" pitchFamily="34" charset="0"/>
              </a:rPr>
              <a:t>X</a:t>
            </a:r>
            <a:r>
              <a:rPr lang="es-ES" sz="2000" i="1" baseline="-25000" dirty="0">
                <a:latin typeface="Arial" panose="020B0604020202020204" pitchFamily="34" charset="0"/>
                <a:ea typeface="Calibri" panose="020F0502020204030204" pitchFamily="34" charset="0"/>
                <a:cs typeface="Arial" panose="020B0604020202020204" pitchFamily="34" charset="0"/>
              </a:rPr>
              <a:t>6</a:t>
            </a:r>
            <a:r>
              <a:rPr lang="es-ES" sz="2000" i="1" dirty="0">
                <a:latin typeface="Arial" panose="020B0604020202020204" pitchFamily="34" charset="0"/>
                <a:ea typeface="Calibri" panose="020F0502020204030204" pitchFamily="34" charset="0"/>
                <a:cs typeface="Arial" panose="020B0604020202020204" pitchFamily="34" charset="0"/>
              </a:rPr>
              <a:t>: Unidades</a:t>
            </a:r>
            <a:r>
              <a:rPr lang="es-ES" sz="2000" i="1" spc="-2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a</a:t>
            </a:r>
            <a:r>
              <a:rPr lang="es-ES" sz="2000" i="1" spc="-2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producir</a:t>
            </a:r>
            <a:r>
              <a:rPr lang="es-ES" sz="2000" i="1" spc="-1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del</a:t>
            </a:r>
            <a:r>
              <a:rPr lang="es-ES" sz="2000" i="1" spc="-3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producto</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j</a:t>
            </a:r>
            <a:r>
              <a:rPr lang="es-ES" sz="2000" i="1" spc="-3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en</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la Planta B,</a:t>
            </a:r>
            <a:r>
              <a:rPr lang="es-ES" sz="2000" i="1" spc="-20"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para la</a:t>
            </a:r>
            <a:r>
              <a:rPr lang="es-ES" sz="2000" i="1" spc="5" dirty="0">
                <a:latin typeface="Arial" panose="020B0604020202020204" pitchFamily="34" charset="0"/>
                <a:ea typeface="Calibri" panose="020F0502020204030204" pitchFamily="34" charset="0"/>
                <a:cs typeface="Arial" panose="020B0604020202020204" pitchFamily="34" charset="0"/>
              </a:rPr>
              <a:t> </a:t>
            </a:r>
            <a:r>
              <a:rPr lang="es-ES" sz="2000" i="1" dirty="0">
                <a:latin typeface="Arial" panose="020B0604020202020204" pitchFamily="34" charset="0"/>
                <a:ea typeface="Calibri" panose="020F0502020204030204" pitchFamily="34" charset="0"/>
                <a:cs typeface="Arial" panose="020B0604020202020204" pitchFamily="34" charset="0"/>
              </a:rPr>
              <a:t>exportación.</a:t>
            </a:r>
            <a:endParaRPr lang="es-ES" sz="20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67867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545909" y="315392"/>
            <a:ext cx="11491416" cy="5816977"/>
          </a:xfrm>
          <a:prstGeom prst="rect">
            <a:avLst/>
          </a:prstGeom>
        </p:spPr>
        <p:txBody>
          <a:bodyPr wrap="square">
            <a:spAutoFit/>
          </a:bodyPr>
          <a:lstStyle/>
          <a:p>
            <a:pPr marR="447675" algn="just">
              <a:spcBef>
                <a:spcPts val="600"/>
              </a:spcBef>
              <a:spcAft>
                <a:spcPts val="600"/>
              </a:spcAft>
            </a:pPr>
            <a:r>
              <a:rPr lang="es-ES_tradnl" sz="3200" b="1" u="heavy" dirty="0">
                <a:latin typeface="Arial" panose="020B0604020202020204" pitchFamily="34" charset="0"/>
                <a:ea typeface="Times New Roman" panose="02020603050405020304" pitchFamily="18" charset="0"/>
                <a:cs typeface="Arial" panose="020B0604020202020204" pitchFamily="34" charset="0"/>
              </a:rPr>
              <a:t>Principio de Unicidad de coeficiente económico</a:t>
            </a:r>
            <a:r>
              <a:rPr lang="es-ES_tradnl" sz="3200" dirty="0">
                <a:latin typeface="Arial" panose="020B0604020202020204" pitchFamily="34" charset="0"/>
                <a:ea typeface="Times New Roman" panose="02020603050405020304" pitchFamily="18" charset="0"/>
                <a:cs typeface="Arial" panose="020B0604020202020204" pitchFamily="34" charset="0"/>
              </a:rPr>
              <a:t>. Este principio no es más que un resultado de los anteriores, ya</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que es muy probable que un producto, al variar su origen y/o destino y/o su estructura tecnológica,</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modifique</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su coeficiente</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económico, es</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decir</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su</a:t>
            </a:r>
            <a:r>
              <a:rPr lang="es-ES_tradnl" sz="3200" spc="2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costo o</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ganancia</a:t>
            </a:r>
            <a:r>
              <a:rPr lang="es-ES_tradnl" sz="3200" dirty="0" smtClean="0">
                <a:latin typeface="Arial" panose="020B0604020202020204" pitchFamily="34" charset="0"/>
                <a:ea typeface="Times New Roman" panose="02020603050405020304" pitchFamily="18" charset="0"/>
                <a:cs typeface="Arial" panose="020B0604020202020204" pitchFamily="34" charset="0"/>
              </a:rPr>
              <a:t>.</a:t>
            </a:r>
          </a:p>
          <a:p>
            <a:pPr marR="447675" algn="just">
              <a:spcBef>
                <a:spcPts val="600"/>
              </a:spcBef>
              <a:spcAft>
                <a:spcPts val="600"/>
              </a:spcAft>
            </a:pPr>
            <a:endParaRPr lang="es-ES" sz="3200" dirty="0">
              <a:latin typeface="Arial" panose="020B0604020202020204" pitchFamily="34" charset="0"/>
              <a:ea typeface="Times New Roman" panose="02020603050405020304" pitchFamily="18" charset="0"/>
              <a:cs typeface="Arial" panose="020B0604020202020204" pitchFamily="34" charset="0"/>
            </a:endParaRPr>
          </a:p>
          <a:p>
            <a:pPr marR="446405" algn="just">
              <a:spcBef>
                <a:spcPts val="600"/>
              </a:spcBef>
              <a:spcAft>
                <a:spcPts val="600"/>
              </a:spcAft>
            </a:pPr>
            <a:r>
              <a:rPr lang="es-ES" sz="3200" b="1" dirty="0">
                <a:latin typeface="Arial" panose="020B0604020202020204" pitchFamily="34" charset="0"/>
                <a:ea typeface="Arial" panose="020B0604020202020204" pitchFamily="34" charset="0"/>
                <a:cs typeface="Arial" panose="020B0604020202020204" pitchFamily="34" charset="0"/>
              </a:rPr>
              <a:t>En resumen, toda variable debe</a:t>
            </a:r>
            <a:r>
              <a:rPr lang="es-ES" sz="3200" b="1" spc="30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ser representativa de un producto o actividad con origen</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único,</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destino</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único,</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estructura</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tecnológica</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única</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y</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un</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coeficiente</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económico</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único,</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en</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función</a:t>
            </a:r>
            <a:r>
              <a:rPr lang="es-ES" sz="3200" b="1" spc="-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del</a:t>
            </a:r>
            <a:r>
              <a:rPr lang="es-ES" sz="3200" b="1" spc="-1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marco del</a:t>
            </a:r>
            <a:r>
              <a:rPr lang="es-ES" sz="3200" b="1" spc="-15"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problema</a:t>
            </a:r>
            <a:r>
              <a:rPr lang="es-ES" sz="3200" b="1" spc="10"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a</a:t>
            </a:r>
            <a:r>
              <a:rPr lang="es-ES" sz="3200" b="1" spc="-10" dirty="0">
                <a:latin typeface="Arial" panose="020B0604020202020204" pitchFamily="34" charset="0"/>
                <a:ea typeface="Arial" panose="020B0604020202020204" pitchFamily="34" charset="0"/>
                <a:cs typeface="Arial" panose="020B0604020202020204" pitchFamily="34" charset="0"/>
              </a:rPr>
              <a:t> </a:t>
            </a:r>
            <a:r>
              <a:rPr lang="es-ES" sz="3200" b="1" dirty="0">
                <a:latin typeface="Arial" panose="020B0604020202020204" pitchFamily="34" charset="0"/>
                <a:ea typeface="Arial" panose="020B0604020202020204" pitchFamily="34" charset="0"/>
                <a:cs typeface="Arial" panose="020B0604020202020204" pitchFamily="34" charset="0"/>
              </a:rPr>
              <a:t>resolver.</a:t>
            </a:r>
            <a:endParaRPr lang="es-ES" sz="3200" b="1" dirty="0">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5186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424359"/>
            <a:ext cx="11468100" cy="5447645"/>
          </a:xfrm>
          <a:prstGeom prst="rect">
            <a:avLst/>
          </a:prstGeom>
        </p:spPr>
        <p:txBody>
          <a:bodyPr wrap="square">
            <a:spAutoFit/>
          </a:bodyPr>
          <a:lstStyle/>
          <a:p>
            <a:pPr algn="just">
              <a:spcBef>
                <a:spcPts val="600"/>
              </a:spcBef>
              <a:spcAft>
                <a:spcPts val="600"/>
              </a:spcAft>
            </a:pPr>
            <a:r>
              <a:rPr lang="es-ES" sz="2800" b="1" dirty="0">
                <a:latin typeface="Arial" panose="020B0604020202020204" pitchFamily="34" charset="0"/>
                <a:ea typeface="Arial" panose="020B0604020202020204" pitchFamily="34" charset="0"/>
                <a:cs typeface="Arial" panose="020B0604020202020204" pitchFamily="34" charset="0"/>
              </a:rPr>
              <a:t>Paso</a:t>
            </a:r>
            <a:r>
              <a:rPr lang="es-ES" sz="2800" b="1" spc="-20" dirty="0">
                <a:latin typeface="Arial" panose="020B0604020202020204" pitchFamily="34" charset="0"/>
                <a:ea typeface="Arial" panose="020B0604020202020204" pitchFamily="34" charset="0"/>
                <a:cs typeface="Arial" panose="020B0604020202020204" pitchFamily="34" charset="0"/>
              </a:rPr>
              <a:t> </a:t>
            </a:r>
            <a:r>
              <a:rPr lang="es-ES" sz="2800" b="1" dirty="0">
                <a:latin typeface="Arial" panose="020B0604020202020204" pitchFamily="34" charset="0"/>
                <a:ea typeface="Arial" panose="020B0604020202020204" pitchFamily="34" charset="0"/>
                <a:cs typeface="Arial" panose="020B0604020202020204" pitchFamily="34" charset="0"/>
              </a:rPr>
              <a:t>2: Construcción</a:t>
            </a:r>
            <a:r>
              <a:rPr lang="es-ES" sz="2800" b="1" spc="-20" dirty="0">
                <a:latin typeface="Arial" panose="020B0604020202020204" pitchFamily="34" charset="0"/>
                <a:ea typeface="Arial" panose="020B0604020202020204" pitchFamily="34" charset="0"/>
                <a:cs typeface="Arial" panose="020B0604020202020204" pitchFamily="34" charset="0"/>
              </a:rPr>
              <a:t> </a:t>
            </a:r>
            <a:r>
              <a:rPr lang="es-ES" sz="2800" b="1" dirty="0">
                <a:latin typeface="Arial" panose="020B0604020202020204" pitchFamily="34" charset="0"/>
                <a:ea typeface="Arial" panose="020B0604020202020204" pitchFamily="34" charset="0"/>
                <a:cs typeface="Arial" panose="020B0604020202020204" pitchFamily="34" charset="0"/>
              </a:rPr>
              <a:t>de</a:t>
            </a:r>
            <a:r>
              <a:rPr lang="es-ES" sz="2800" b="1" spc="-10" dirty="0">
                <a:latin typeface="Arial" panose="020B0604020202020204" pitchFamily="34" charset="0"/>
                <a:ea typeface="Arial" panose="020B0604020202020204" pitchFamily="34" charset="0"/>
                <a:cs typeface="Arial" panose="020B0604020202020204" pitchFamily="34" charset="0"/>
              </a:rPr>
              <a:t> </a:t>
            </a:r>
            <a:r>
              <a:rPr lang="es-ES" sz="2800" b="1" dirty="0">
                <a:latin typeface="Arial" panose="020B0604020202020204" pitchFamily="34" charset="0"/>
                <a:ea typeface="Arial" panose="020B0604020202020204" pitchFamily="34" charset="0"/>
                <a:cs typeface="Arial" panose="020B0604020202020204" pitchFamily="34" charset="0"/>
              </a:rPr>
              <a:t>la</a:t>
            </a:r>
            <a:r>
              <a:rPr lang="es-ES" sz="2800" b="1" spc="-5" dirty="0">
                <a:latin typeface="Arial" panose="020B0604020202020204" pitchFamily="34" charset="0"/>
                <a:ea typeface="Arial" panose="020B0604020202020204" pitchFamily="34" charset="0"/>
                <a:cs typeface="Arial" panose="020B0604020202020204" pitchFamily="34" charset="0"/>
              </a:rPr>
              <a:t> </a:t>
            </a:r>
            <a:r>
              <a:rPr lang="es-ES" sz="2800" b="1" dirty="0">
                <a:latin typeface="Arial" panose="020B0604020202020204" pitchFamily="34" charset="0"/>
                <a:ea typeface="Arial" panose="020B0604020202020204" pitchFamily="34" charset="0"/>
                <a:cs typeface="Arial" panose="020B0604020202020204" pitchFamily="34" charset="0"/>
              </a:rPr>
              <a:t>función</a:t>
            </a:r>
            <a:r>
              <a:rPr lang="es-ES" sz="2800" b="1" spc="-20" dirty="0">
                <a:latin typeface="Arial" panose="020B0604020202020204" pitchFamily="34" charset="0"/>
                <a:ea typeface="Arial" panose="020B0604020202020204" pitchFamily="34" charset="0"/>
                <a:cs typeface="Arial" panose="020B0604020202020204" pitchFamily="34" charset="0"/>
              </a:rPr>
              <a:t> </a:t>
            </a:r>
            <a:r>
              <a:rPr lang="es-ES" sz="2800" b="1" dirty="0">
                <a:latin typeface="Arial" panose="020B0604020202020204" pitchFamily="34" charset="0"/>
                <a:ea typeface="Arial" panose="020B0604020202020204" pitchFamily="34" charset="0"/>
                <a:cs typeface="Arial" panose="020B0604020202020204" pitchFamily="34" charset="0"/>
              </a:rPr>
              <a:t>objetivo.</a:t>
            </a:r>
          </a:p>
          <a:p>
            <a:pPr algn="just">
              <a:spcBef>
                <a:spcPts val="600"/>
              </a:spcBef>
              <a:spcAft>
                <a:spcPts val="600"/>
              </a:spcAft>
            </a:pPr>
            <a:r>
              <a:rPr lang="es-ES_tradnl" sz="2800" dirty="0">
                <a:latin typeface="Arial" panose="020B0604020202020204" pitchFamily="34" charset="0"/>
                <a:ea typeface="Times New Roman" panose="02020603050405020304" pitchFamily="18" charset="0"/>
                <a:cs typeface="Arial" panose="020B0604020202020204" pitchFamily="34" charset="0"/>
              </a:rPr>
              <a:t>Respecto</a:t>
            </a:r>
            <a:r>
              <a:rPr lang="es-ES_tradnl" sz="2800" spc="10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a</a:t>
            </a:r>
            <a:r>
              <a:rPr lang="es-ES_tradnl" sz="2800" spc="10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a:t>
            </a:r>
            <a:r>
              <a:rPr lang="es-ES_tradnl" sz="2800" spc="13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construcción</a:t>
            </a:r>
            <a:r>
              <a:rPr lang="es-ES_tradnl" sz="2800" spc="10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a:t>
            </a:r>
            <a:r>
              <a:rPr lang="es-ES_tradnl" sz="2800" spc="13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a:t>
            </a:r>
            <a:r>
              <a:rPr lang="es-ES_tradnl" sz="2800" spc="10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función</a:t>
            </a:r>
            <a:r>
              <a:rPr lang="es-ES_tradnl" sz="2800" spc="10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objetivo</a:t>
            </a:r>
            <a:r>
              <a:rPr lang="es-ES_tradnl" sz="2800" spc="12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deben</a:t>
            </a:r>
            <a:r>
              <a:rPr lang="es-ES_tradnl" sz="2800" spc="10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señalarse</a:t>
            </a:r>
            <a:r>
              <a:rPr lang="es-ES_tradnl" sz="2800" spc="105" dirty="0">
                <a:latin typeface="Arial" panose="020B0604020202020204" pitchFamily="34" charset="0"/>
                <a:ea typeface="Times New Roman" panose="02020603050405020304" pitchFamily="18" charset="0"/>
                <a:cs typeface="Arial" panose="020B0604020202020204" pitchFamily="34" charset="0"/>
              </a:rPr>
              <a:t> </a:t>
            </a:r>
            <a:r>
              <a:rPr lang="es-ES_tradnl" sz="2800" dirty="0" smtClean="0">
                <a:latin typeface="Arial" panose="020B0604020202020204" pitchFamily="34" charset="0"/>
                <a:ea typeface="Times New Roman" panose="02020603050405020304" pitchFamily="18" charset="0"/>
                <a:cs typeface="Arial" panose="020B0604020202020204" pitchFamily="34" charset="0"/>
              </a:rPr>
              <a:t>tres</a:t>
            </a:r>
            <a:r>
              <a:rPr lang="es-ES_tradnl" sz="2800" spc="100" dirty="0" smtClean="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aspectos</a:t>
            </a:r>
            <a:r>
              <a:rPr lang="es-ES_tradnl" sz="2800" spc="1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que</a:t>
            </a:r>
            <a:r>
              <a:rPr lang="es-ES_tradnl" sz="2800" spc="10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resultan</a:t>
            </a:r>
            <a:r>
              <a:rPr lang="es-ES_tradnl" sz="2800" spc="10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a:t>
            </a:r>
            <a:r>
              <a:rPr lang="es-ES_tradnl" sz="2800" spc="13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vital </a:t>
            </a:r>
            <a:r>
              <a:rPr lang="es-ES_tradnl" sz="2800" spc="-27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importancia</a:t>
            </a:r>
            <a:r>
              <a:rPr lang="es-ES_tradnl" sz="2800" spc="-1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a</a:t>
            </a:r>
            <a:r>
              <a:rPr lang="es-ES_tradnl" sz="2800" spc="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a:t>
            </a:r>
            <a:r>
              <a:rPr lang="es-ES_tradnl" sz="2800" spc="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hora</a:t>
            </a:r>
            <a:r>
              <a:rPr lang="es-ES_tradnl" sz="2800" spc="-1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a:t>
            </a:r>
            <a:r>
              <a:rPr lang="es-ES_tradnl" sz="2800" spc="-1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plantear</a:t>
            </a:r>
            <a:r>
              <a:rPr lang="es-ES_tradnl" sz="2800" spc="-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a:t>
            </a:r>
            <a:r>
              <a:rPr lang="es-ES_tradnl" sz="2800" spc="-1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función</a:t>
            </a:r>
            <a:r>
              <a:rPr lang="es-ES_tradnl" sz="2800" spc="-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objetivo</a:t>
            </a:r>
            <a:r>
              <a:rPr lang="es-ES_tradnl" sz="2800" spc="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a:t>
            </a:r>
            <a:r>
              <a:rPr lang="es-ES_tradnl" sz="2800" spc="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cualquier</a:t>
            </a:r>
            <a:r>
              <a:rPr lang="es-ES_tradnl" sz="2800" spc="-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modelo</a:t>
            </a:r>
            <a:r>
              <a:rPr lang="es-ES_tradnl" sz="2800" spc="-1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a:t>
            </a:r>
            <a:r>
              <a:rPr lang="es-ES_tradnl" sz="2800" spc="-1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programación</a:t>
            </a:r>
            <a:r>
              <a:rPr lang="es-ES_tradnl" sz="2800" spc="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lineal:</a:t>
            </a:r>
            <a:endParaRPr lang="es-ES" sz="2800" dirty="0">
              <a:latin typeface="Arial" panose="020B0604020202020204" pitchFamily="34" charset="0"/>
              <a:ea typeface="Times New Roman" panose="02020603050405020304" pitchFamily="18" charset="0"/>
              <a:cs typeface="Arial" panose="020B0604020202020204" pitchFamily="34" charset="0"/>
            </a:endParaRPr>
          </a:p>
          <a:p>
            <a:pPr marL="342900" marR="446405" lvl="0" indent="-342900" algn="just">
              <a:spcBef>
                <a:spcPts val="600"/>
              </a:spcBef>
              <a:spcAft>
                <a:spcPts val="600"/>
              </a:spcAft>
              <a:buFont typeface="Wingdings" panose="05000000000000000000" pitchFamily="2" charset="2"/>
              <a:buChar char=""/>
            </a:pPr>
            <a:r>
              <a:rPr lang="es-ES_tradnl" sz="2800" dirty="0">
                <a:latin typeface="Arial" panose="020B0604020202020204" pitchFamily="34" charset="0"/>
                <a:ea typeface="Times New Roman" panose="02020603050405020304" pitchFamily="18" charset="0"/>
                <a:cs typeface="Arial" panose="020B0604020202020204" pitchFamily="34" charset="0"/>
              </a:rPr>
              <a:t>En</a:t>
            </a:r>
            <a:r>
              <a:rPr lang="es-ES_tradnl" sz="2800" spc="18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a:t>
            </a:r>
            <a:r>
              <a:rPr lang="es-ES_tradnl" sz="2800" spc="16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función</a:t>
            </a:r>
            <a:r>
              <a:rPr lang="es-ES_tradnl" sz="2800" spc="15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objetivo</a:t>
            </a:r>
            <a:r>
              <a:rPr lang="es-ES_tradnl" sz="2800" spc="20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deben</a:t>
            </a:r>
            <a:r>
              <a:rPr lang="es-ES_tradnl" sz="2800" spc="17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aparecer</a:t>
            </a:r>
            <a:r>
              <a:rPr lang="es-ES_tradnl" sz="2800" spc="16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todas</a:t>
            </a:r>
            <a:r>
              <a:rPr lang="es-ES_tradnl" sz="2800" spc="17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las</a:t>
            </a:r>
            <a:r>
              <a:rPr lang="es-ES_tradnl" sz="2800" spc="15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variables</a:t>
            </a:r>
            <a:r>
              <a:rPr lang="es-ES_tradnl" sz="2800" spc="15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definidas</a:t>
            </a:r>
            <a:r>
              <a:rPr lang="es-ES_tradnl" sz="2800" spc="17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en</a:t>
            </a:r>
            <a:r>
              <a:rPr lang="es-ES_tradnl" sz="2800" spc="18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el</a:t>
            </a:r>
            <a:r>
              <a:rPr lang="es-ES_tradnl" sz="2800" spc="16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modelo,</a:t>
            </a:r>
            <a:r>
              <a:rPr lang="es-ES_tradnl" sz="2800" spc="18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aún</a:t>
            </a:r>
            <a:r>
              <a:rPr lang="es-ES_tradnl" sz="2800" spc="18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cuando </a:t>
            </a:r>
            <a:r>
              <a:rPr lang="es-ES_tradnl" sz="2800" spc="-28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éstas</a:t>
            </a:r>
            <a:r>
              <a:rPr lang="es-ES_tradnl" sz="2800" spc="-1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tomen valor</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cero.</a:t>
            </a:r>
            <a:endParaRPr lang="es-ES" sz="2800" dirty="0">
              <a:latin typeface="Arial" panose="020B0604020202020204" pitchFamily="34" charset="0"/>
              <a:ea typeface="Times New Roman" panose="02020603050405020304" pitchFamily="18" charset="0"/>
              <a:cs typeface="Arial" panose="020B0604020202020204" pitchFamily="34" charset="0"/>
            </a:endParaRPr>
          </a:p>
          <a:p>
            <a:pPr marL="342900" marR="446405" lvl="0" indent="-342900" algn="just">
              <a:spcBef>
                <a:spcPts val="600"/>
              </a:spcBef>
              <a:spcAft>
                <a:spcPts val="600"/>
              </a:spcAft>
              <a:buFont typeface="Wingdings" panose="05000000000000000000" pitchFamily="2" charset="2"/>
              <a:buChar char=""/>
            </a:pPr>
            <a:r>
              <a:rPr lang="es-ES_tradnl" sz="2800" dirty="0">
                <a:latin typeface="Arial" panose="020B0604020202020204" pitchFamily="34" charset="0"/>
                <a:ea typeface="Times New Roman" panose="02020603050405020304" pitchFamily="18" charset="0"/>
                <a:cs typeface="Arial" panose="020B0604020202020204" pitchFamily="34" charset="0"/>
              </a:rPr>
              <a:t>Esta</a:t>
            </a:r>
            <a:r>
              <a:rPr lang="es-ES_tradnl" sz="2800" spc="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expresa</a:t>
            </a:r>
            <a:r>
              <a:rPr lang="es-ES_tradnl" sz="2800" spc="5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el</a:t>
            </a:r>
            <a:r>
              <a:rPr lang="es-ES_tradnl" sz="2800" spc="4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objetivo</a:t>
            </a:r>
            <a:r>
              <a:rPr lang="es-ES_tradnl" sz="2800" spc="4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económico</a:t>
            </a:r>
            <a:r>
              <a:rPr lang="es-ES_tradnl" sz="2800" spc="4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que</a:t>
            </a:r>
            <a:r>
              <a:rPr lang="es-ES_tradnl" sz="2800" spc="6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se</a:t>
            </a:r>
            <a:r>
              <a:rPr lang="es-ES_tradnl" sz="2800" spc="6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persigue</a:t>
            </a:r>
            <a:r>
              <a:rPr lang="es-ES_tradnl" sz="2800" spc="6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con</a:t>
            </a:r>
            <a:r>
              <a:rPr lang="es-ES_tradnl" sz="2800" spc="6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a:t>
            </a:r>
            <a:r>
              <a:rPr lang="es-ES_tradnl" sz="2800" spc="6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solución</a:t>
            </a:r>
            <a:r>
              <a:rPr lang="es-ES_tradnl" sz="2800" spc="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del</a:t>
            </a:r>
            <a:r>
              <a:rPr lang="es-ES_tradnl" sz="2800" spc="4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modelo,</a:t>
            </a:r>
            <a:r>
              <a:rPr lang="es-ES_tradnl" sz="2800" spc="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ganancia,</a:t>
            </a:r>
            <a:r>
              <a:rPr lang="es-ES_tradnl" sz="2800" spc="5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costo,</a:t>
            </a:r>
            <a:r>
              <a:rPr lang="es-ES_tradnl" sz="2800" spc="-28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etc.</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y</a:t>
            </a:r>
            <a:r>
              <a:rPr lang="es-ES_tradnl" sz="2800" spc="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su</a:t>
            </a:r>
            <a:r>
              <a:rPr lang="es-ES_tradnl" sz="2800" spc="2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dirección,</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ya</a:t>
            </a:r>
            <a:r>
              <a:rPr lang="es-ES_tradnl" sz="2800" spc="2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sea, máximo o</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mínimo.</a:t>
            </a:r>
            <a:endParaRPr lang="es-ES" sz="2800" dirty="0">
              <a:latin typeface="Arial" panose="020B0604020202020204" pitchFamily="34" charset="0"/>
              <a:ea typeface="Times New Roman" panose="02020603050405020304" pitchFamily="18" charset="0"/>
              <a:cs typeface="Arial" panose="020B0604020202020204" pitchFamily="34" charset="0"/>
            </a:endParaRPr>
          </a:p>
          <a:p>
            <a:pPr marL="342900" marR="446405" lvl="0" indent="-342900" algn="just">
              <a:spcBef>
                <a:spcPts val="600"/>
              </a:spcBef>
              <a:spcAft>
                <a:spcPts val="600"/>
              </a:spcAft>
              <a:buFont typeface="Wingdings" panose="05000000000000000000" pitchFamily="2" charset="2"/>
              <a:buChar char=""/>
            </a:pPr>
            <a:r>
              <a:rPr lang="es-ES_tradnl" sz="2800" dirty="0">
                <a:latin typeface="Arial" panose="020B0604020202020204" pitchFamily="34" charset="0"/>
                <a:ea typeface="Times New Roman" panose="02020603050405020304" pitchFamily="18" charset="0"/>
                <a:cs typeface="Arial" panose="020B0604020202020204" pitchFamily="34" charset="0"/>
              </a:rPr>
              <a:t>El</a:t>
            </a:r>
            <a:r>
              <a:rPr lang="es-ES_tradnl" sz="2800" spc="1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coeficiente</a:t>
            </a:r>
            <a:r>
              <a:rPr lang="es-ES_tradnl" sz="2800" spc="35" dirty="0">
                <a:latin typeface="Arial" panose="020B0604020202020204" pitchFamily="34" charset="0"/>
                <a:ea typeface="Times New Roman" panose="02020603050405020304" pitchFamily="18" charset="0"/>
                <a:cs typeface="Arial" panose="020B0604020202020204" pitchFamily="34" charset="0"/>
              </a:rPr>
              <a:t> </a:t>
            </a:r>
            <a:r>
              <a:rPr lang="es-ES_tradnl" sz="2800" dirty="0" err="1">
                <a:latin typeface="Arial" panose="020B0604020202020204" pitchFamily="34" charset="0"/>
                <a:ea typeface="Times New Roman" panose="02020603050405020304" pitchFamily="18" charset="0"/>
                <a:cs typeface="Arial" panose="020B0604020202020204" pitchFamily="34" charset="0"/>
              </a:rPr>
              <a:t>Cj</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adapta</a:t>
            </a:r>
            <a:r>
              <a:rPr lang="es-ES_tradnl" sz="2800" spc="5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a:t>
            </a:r>
            <a:r>
              <a:rPr lang="es-ES_tradnl" sz="2800" spc="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dimensión</a:t>
            </a:r>
            <a:r>
              <a:rPr lang="es-ES_tradnl" sz="2800" spc="3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a:t>
            </a:r>
            <a:r>
              <a:rPr lang="es-ES_tradnl" sz="2800" spc="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a:t>
            </a:r>
            <a:r>
              <a:rPr lang="es-ES_tradnl" sz="2800" spc="3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variable</a:t>
            </a:r>
            <a:r>
              <a:rPr lang="es-ES_tradnl" sz="2800" spc="5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a:t>
            </a:r>
            <a:r>
              <a:rPr lang="es-ES_tradnl" sz="2800" spc="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decisión</a:t>
            </a:r>
            <a:r>
              <a:rPr lang="es-ES_tradnl" sz="2800" spc="4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al</a:t>
            </a:r>
            <a:r>
              <a:rPr lang="es-ES_tradnl" sz="2800" spc="2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criterio</a:t>
            </a:r>
            <a:r>
              <a:rPr lang="es-ES_tradnl" sz="2800" spc="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económico</a:t>
            </a:r>
            <a:r>
              <a:rPr lang="es-ES_tradnl" sz="2800" spc="1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que</a:t>
            </a:r>
            <a:r>
              <a:rPr lang="es-ES_tradnl" sz="2800" spc="30"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expresa</a:t>
            </a:r>
            <a:r>
              <a:rPr lang="es-ES_tradnl" sz="2800" spc="-27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la</a:t>
            </a:r>
            <a:r>
              <a:rPr lang="es-ES_tradnl" sz="2800" spc="-5" dirty="0">
                <a:latin typeface="Arial" panose="020B0604020202020204" pitchFamily="34" charset="0"/>
                <a:ea typeface="Times New Roman" panose="02020603050405020304" pitchFamily="18" charset="0"/>
                <a:cs typeface="Arial" panose="020B0604020202020204" pitchFamily="34" charset="0"/>
              </a:rPr>
              <a:t> </a:t>
            </a:r>
            <a:r>
              <a:rPr lang="es-ES_tradnl" sz="2800" dirty="0">
                <a:latin typeface="Arial" panose="020B0604020202020204" pitchFamily="34" charset="0"/>
                <a:ea typeface="Times New Roman" panose="02020603050405020304" pitchFamily="18" charset="0"/>
                <a:cs typeface="Arial" panose="020B0604020202020204" pitchFamily="34" charset="0"/>
              </a:rPr>
              <a:t>función objetivo.</a:t>
            </a:r>
            <a:endParaRPr lang="es-ES" sz="28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39113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832513" y="1846197"/>
            <a:ext cx="10658901" cy="2554545"/>
          </a:xfrm>
          <a:prstGeom prst="rect">
            <a:avLst/>
          </a:prstGeom>
        </p:spPr>
        <p:txBody>
          <a:bodyPr wrap="square">
            <a:spAutoFit/>
          </a:bodyPr>
          <a:lstStyle/>
          <a:p>
            <a:pPr marR="454025" algn="just">
              <a:spcBef>
                <a:spcPts val="600"/>
              </a:spcBef>
              <a:spcAft>
                <a:spcPts val="600"/>
              </a:spcAft>
            </a:pPr>
            <a:r>
              <a:rPr lang="es-ES_tradnl" sz="4000" dirty="0" smtClean="0">
                <a:latin typeface="Arial" panose="020B0604020202020204" pitchFamily="34" charset="0"/>
                <a:ea typeface="Times New Roman" panose="02020603050405020304" pitchFamily="18" charset="0"/>
                <a:cs typeface="Times New Roman" panose="02020603050405020304" pitchFamily="18" charset="0"/>
              </a:rPr>
              <a:t>Tanto </a:t>
            </a:r>
            <a:r>
              <a:rPr lang="es-ES_tradnl" sz="4000" dirty="0">
                <a:latin typeface="Arial" panose="020B0604020202020204" pitchFamily="34" charset="0"/>
                <a:ea typeface="Times New Roman" panose="02020603050405020304" pitchFamily="18" charset="0"/>
                <a:cs typeface="Times New Roman" panose="02020603050405020304" pitchFamily="18" charset="0"/>
              </a:rPr>
              <a:t>en el sistema</a:t>
            </a:r>
            <a:r>
              <a:rPr lang="es-ES_tradnl" sz="4000" spc="5" dirty="0">
                <a:latin typeface="Arial" panose="020B0604020202020204" pitchFamily="34" charset="0"/>
                <a:ea typeface="Times New Roman" panose="02020603050405020304" pitchFamily="18" charset="0"/>
                <a:cs typeface="Times New Roman" panose="02020603050405020304" pitchFamily="18" charset="0"/>
              </a:rPr>
              <a:t> </a:t>
            </a:r>
            <a:r>
              <a:rPr lang="es-ES_tradnl" sz="4000" dirty="0">
                <a:latin typeface="Arial" panose="020B0604020202020204" pitchFamily="34" charset="0"/>
                <a:ea typeface="Times New Roman" panose="02020603050405020304" pitchFamily="18" charset="0"/>
                <a:cs typeface="Times New Roman" panose="02020603050405020304" pitchFamily="18" charset="0"/>
              </a:rPr>
              <a:t>de restricciones como en la función objetivo, </a:t>
            </a:r>
            <a:r>
              <a:rPr lang="es-ES_tradnl" sz="4000" b="1" u="heavy" dirty="0" smtClean="0">
                <a:latin typeface="Arial" panose="020B0604020202020204" pitchFamily="34" charset="0"/>
                <a:ea typeface="Times New Roman" panose="02020603050405020304" pitchFamily="18" charset="0"/>
                <a:cs typeface="Times New Roman" panose="02020603050405020304" pitchFamily="18" charset="0"/>
              </a:rPr>
              <a:t>nunca se va a</a:t>
            </a:r>
            <a:r>
              <a:rPr lang="es-ES_tradnl" sz="4000" b="1" dirty="0" smtClean="0">
                <a:latin typeface="Arial" panose="020B0604020202020204" pitchFamily="34" charset="0"/>
                <a:ea typeface="Times New Roman" panose="02020603050405020304" pitchFamily="18" charset="0"/>
                <a:cs typeface="Times New Roman" panose="02020603050405020304" pitchFamily="18" charset="0"/>
              </a:rPr>
              <a:t> </a:t>
            </a:r>
            <a:r>
              <a:rPr lang="es-ES_tradnl" sz="4000" dirty="0" smtClean="0">
                <a:latin typeface="Arial" panose="020B0604020202020204" pitchFamily="34" charset="0"/>
                <a:ea typeface="Times New Roman" panose="02020603050405020304" pitchFamily="18" charset="0"/>
                <a:cs typeface="Times New Roman" panose="02020603050405020304" pitchFamily="18" charset="0"/>
              </a:rPr>
              <a:t>incluir </a:t>
            </a:r>
            <a:r>
              <a:rPr lang="es-ES_tradnl" sz="4000" dirty="0">
                <a:latin typeface="Arial" panose="020B0604020202020204" pitchFamily="34" charset="0"/>
                <a:ea typeface="Times New Roman" panose="02020603050405020304" pitchFamily="18" charset="0"/>
                <a:cs typeface="Times New Roman" panose="02020603050405020304" pitchFamily="18" charset="0"/>
              </a:rPr>
              <a:t>variables en el </a:t>
            </a:r>
            <a:r>
              <a:rPr lang="es-ES_tradnl" sz="4000" dirty="0" smtClean="0">
                <a:latin typeface="Arial" panose="020B0604020202020204" pitchFamily="34" charset="0"/>
                <a:ea typeface="Times New Roman" panose="02020603050405020304" pitchFamily="18" charset="0"/>
                <a:cs typeface="Times New Roman" panose="02020603050405020304" pitchFamily="18" charset="0"/>
              </a:rPr>
              <a:t>denominador, </a:t>
            </a:r>
            <a:r>
              <a:rPr lang="es-ES_tradnl" sz="4000" dirty="0">
                <a:latin typeface="Arial" panose="020B0604020202020204" pitchFamily="34" charset="0"/>
                <a:ea typeface="Times New Roman" panose="02020603050405020304" pitchFamily="18" charset="0"/>
                <a:cs typeface="Times New Roman" panose="02020603050405020304" pitchFamily="18" charset="0"/>
              </a:rPr>
              <a:t>pues se perdería la</a:t>
            </a:r>
            <a:r>
              <a:rPr lang="es-ES_tradnl" sz="4000" spc="5" dirty="0">
                <a:latin typeface="Arial" panose="020B0604020202020204" pitchFamily="34" charset="0"/>
                <a:ea typeface="Times New Roman" panose="02020603050405020304" pitchFamily="18" charset="0"/>
                <a:cs typeface="Times New Roman" panose="02020603050405020304" pitchFamily="18" charset="0"/>
              </a:rPr>
              <a:t> </a:t>
            </a:r>
            <a:r>
              <a:rPr lang="es-ES_tradnl" sz="4000" dirty="0">
                <a:latin typeface="Arial" panose="020B0604020202020204" pitchFamily="34" charset="0"/>
                <a:ea typeface="Times New Roman" panose="02020603050405020304" pitchFamily="18" charset="0"/>
                <a:cs typeface="Times New Roman" panose="02020603050405020304" pitchFamily="18" charset="0"/>
              </a:rPr>
              <a:t>linealidad</a:t>
            </a:r>
            <a:r>
              <a:rPr lang="es-ES_tradnl" sz="4000" spc="-5" dirty="0">
                <a:latin typeface="Arial" panose="020B0604020202020204" pitchFamily="34" charset="0"/>
                <a:ea typeface="Times New Roman" panose="02020603050405020304" pitchFamily="18" charset="0"/>
                <a:cs typeface="Times New Roman" panose="02020603050405020304" pitchFamily="18" charset="0"/>
              </a:rPr>
              <a:t> </a:t>
            </a:r>
            <a:r>
              <a:rPr lang="es-ES_tradnl" sz="4000" dirty="0">
                <a:latin typeface="Arial" panose="020B0604020202020204" pitchFamily="34" charset="0"/>
                <a:ea typeface="Times New Roman" panose="02020603050405020304" pitchFamily="18" charset="0"/>
                <a:cs typeface="Times New Roman" panose="02020603050405020304" pitchFamily="18" charset="0"/>
              </a:rPr>
              <a:t>del</a:t>
            </a:r>
            <a:r>
              <a:rPr lang="es-ES_tradnl" sz="4000" spc="10" dirty="0">
                <a:latin typeface="Arial" panose="020B0604020202020204" pitchFamily="34" charset="0"/>
                <a:ea typeface="Times New Roman" panose="02020603050405020304" pitchFamily="18" charset="0"/>
                <a:cs typeface="Times New Roman" panose="02020603050405020304" pitchFamily="18" charset="0"/>
              </a:rPr>
              <a:t> </a:t>
            </a:r>
            <a:r>
              <a:rPr lang="es-ES_tradnl" sz="4000" dirty="0">
                <a:latin typeface="Arial" panose="020B0604020202020204" pitchFamily="34" charset="0"/>
                <a:ea typeface="Times New Roman" panose="02020603050405020304" pitchFamily="18" charset="0"/>
                <a:cs typeface="Times New Roman" panose="02020603050405020304" pitchFamily="18" charset="0"/>
              </a:rPr>
              <a:t>modelo.</a:t>
            </a:r>
            <a:endParaRPr lang="es-ES" sz="4000" dirty="0">
              <a:latin typeface="Bookman Old Style" panose="0205060405050502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0685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668740" y="781672"/>
            <a:ext cx="10658901" cy="4031873"/>
          </a:xfrm>
          <a:prstGeom prst="rect">
            <a:avLst/>
          </a:prstGeom>
        </p:spPr>
        <p:txBody>
          <a:bodyPr wrap="square">
            <a:spAutoFit/>
          </a:bodyPr>
          <a:lstStyle/>
          <a:p>
            <a:r>
              <a:rPr lang="es-ES" sz="3200" b="1" dirty="0">
                <a:latin typeface="Arial" panose="020B0604020202020204" pitchFamily="34" charset="0"/>
                <a:cs typeface="Arial" panose="020B0604020202020204" pitchFamily="34" charset="0"/>
              </a:rPr>
              <a:t>Paso 3: Construcción del sistema de restricciones.</a:t>
            </a:r>
          </a:p>
          <a:p>
            <a:endParaRPr lang="es-ES_tradnl" sz="3200" dirty="0" smtClean="0">
              <a:latin typeface="Arial" panose="020B0604020202020204" pitchFamily="34" charset="0"/>
              <a:cs typeface="Arial" panose="020B0604020202020204" pitchFamily="34" charset="0"/>
            </a:endParaRPr>
          </a:p>
          <a:p>
            <a:r>
              <a:rPr lang="es-ES_tradnl" sz="3200" dirty="0" smtClean="0">
                <a:latin typeface="Arial" panose="020B0604020202020204" pitchFamily="34" charset="0"/>
                <a:cs typeface="Arial" panose="020B0604020202020204" pitchFamily="34" charset="0"/>
              </a:rPr>
              <a:t>Primeramente </a:t>
            </a:r>
            <a:r>
              <a:rPr lang="es-ES_tradnl" sz="3200" dirty="0">
                <a:latin typeface="Arial" panose="020B0604020202020204" pitchFamily="34" charset="0"/>
                <a:cs typeface="Arial" panose="020B0604020202020204" pitchFamily="34" charset="0"/>
              </a:rPr>
              <a:t>debe destacarse que en el modelo sólo se plantearán como restricciones las que realmente constituyen limitantes al problema. Una vez establecido esto, se deben determinar las variables que deben incluirse en esa restricción, el signo que debe llevar la misma y los parámetros que están presentes en ella.</a:t>
            </a:r>
            <a:endParaRPr lang="es-E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254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ángulo 5"/>
          <p:cNvSpPr/>
          <p:nvPr/>
        </p:nvSpPr>
        <p:spPr>
          <a:xfrm>
            <a:off x="209550" y="1208362"/>
            <a:ext cx="11518710" cy="6432530"/>
          </a:xfrm>
          <a:prstGeom prst="rect">
            <a:avLst/>
          </a:prstGeom>
        </p:spPr>
        <p:txBody>
          <a:bodyPr wrap="square">
            <a:spAutoFit/>
          </a:bodyPr>
          <a:lstStyle/>
          <a:p>
            <a:pPr algn="just">
              <a:spcBef>
                <a:spcPts val="600"/>
              </a:spcBef>
              <a:spcAft>
                <a:spcPts val="600"/>
              </a:spcAft>
            </a:pPr>
            <a:r>
              <a:rPr lang="es-ES_tradnl" sz="3200" dirty="0" smtClean="0">
                <a:latin typeface="Arial" panose="020B0604020202020204" pitchFamily="34" charset="0"/>
                <a:ea typeface="Times New Roman" panose="02020603050405020304" pitchFamily="18" charset="0"/>
                <a:cs typeface="Arial" panose="020B0604020202020204" pitchFamily="34" charset="0"/>
              </a:rPr>
              <a:t>Si </a:t>
            </a:r>
            <a:r>
              <a:rPr lang="es-ES_tradnl" sz="3200" dirty="0">
                <a:latin typeface="Arial" panose="020B0604020202020204" pitchFamily="34" charset="0"/>
                <a:ea typeface="Times New Roman" panose="02020603050405020304" pitchFamily="18" charset="0"/>
                <a:cs typeface="Arial" panose="020B0604020202020204" pitchFamily="34" charset="0"/>
              </a:rPr>
              <a:t>se plantea: </a:t>
            </a:r>
            <a:r>
              <a:rPr lang="es-ES_tradnl" sz="3200" b="1" dirty="0">
                <a:latin typeface="Arial" panose="020B0604020202020204" pitchFamily="34" charset="0"/>
                <a:ea typeface="Times New Roman" panose="02020603050405020304" pitchFamily="18" charset="0"/>
                <a:cs typeface="Arial" panose="020B0604020202020204" pitchFamily="34" charset="0"/>
              </a:rPr>
              <a:t>Cuando mucho</a:t>
            </a:r>
            <a:r>
              <a:rPr lang="es-ES_tradnl" sz="3200" dirty="0">
                <a:latin typeface="Arial" panose="020B0604020202020204" pitchFamily="34" charset="0"/>
                <a:ea typeface="Times New Roman" panose="02020603050405020304" pitchFamily="18" charset="0"/>
                <a:cs typeface="Arial" panose="020B0604020202020204" pitchFamily="34" charset="0"/>
              </a:rPr>
              <a:t>, significa (≤),    </a:t>
            </a:r>
            <a:endParaRPr lang="es-ES" sz="3200" dirty="0">
              <a:latin typeface="Arial" panose="020B0604020202020204" pitchFamily="34" charset="0"/>
              <a:ea typeface="Times New Roman" panose="02020603050405020304" pitchFamily="18" charset="0"/>
              <a:cs typeface="Arial" panose="020B0604020202020204" pitchFamily="34" charset="0"/>
            </a:endParaRPr>
          </a:p>
          <a:p>
            <a:pPr algn="just">
              <a:spcBef>
                <a:spcPts val="600"/>
              </a:spcBef>
              <a:spcAft>
                <a:spcPts val="600"/>
              </a:spcAft>
            </a:pPr>
            <a:r>
              <a:rPr lang="es-ES_tradnl" sz="3200" dirty="0">
                <a:latin typeface="Arial" panose="020B0604020202020204" pitchFamily="34" charset="0"/>
                <a:ea typeface="Times New Roman" panose="02020603050405020304" pitchFamily="18" charset="0"/>
                <a:cs typeface="Arial" panose="020B0604020202020204" pitchFamily="34" charset="0"/>
              </a:rPr>
              <a:t>Ej. A es cuando mucho el doble de B   </a:t>
            </a:r>
            <a:r>
              <a:rPr lang="es-ES_tradnl" sz="3200" dirty="0" smtClean="0">
                <a:latin typeface="Arial" panose="020B0604020202020204" pitchFamily="34" charset="0"/>
                <a:ea typeface="Times New Roman" panose="02020603050405020304" pitchFamily="18" charset="0"/>
                <a:cs typeface="Arial" panose="020B0604020202020204" pitchFamily="34" charset="0"/>
              </a:rPr>
              <a:t>(</a:t>
            </a:r>
            <a:r>
              <a:rPr lang="es-ES_tradnl" sz="3200" dirty="0">
                <a:latin typeface="Arial" panose="020B0604020202020204" pitchFamily="34" charset="0"/>
                <a:ea typeface="Times New Roman" panose="02020603050405020304" pitchFamily="18" charset="0"/>
                <a:cs typeface="Arial" panose="020B0604020202020204" pitchFamily="34" charset="0"/>
              </a:rPr>
              <a:t>A ≤ 2B); </a:t>
            </a:r>
            <a:r>
              <a:rPr lang="es-ES_tradnl" sz="3200" dirty="0" smtClean="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(A – 2B ≤ 0</a:t>
            </a:r>
            <a:r>
              <a:rPr lang="es-ES_tradnl" sz="3200" dirty="0" smtClean="0">
                <a:latin typeface="Arial" panose="020B0604020202020204" pitchFamily="34" charset="0"/>
                <a:ea typeface="Times New Roman" panose="02020603050405020304" pitchFamily="18" charset="0"/>
                <a:cs typeface="Arial" panose="020B0604020202020204" pitchFamily="34" charset="0"/>
              </a:rPr>
              <a:t>)</a:t>
            </a:r>
          </a:p>
          <a:p>
            <a:endParaRPr lang="es-ES_tradnl" sz="3200" dirty="0" smtClean="0">
              <a:latin typeface="Arial" panose="020B0604020202020204" pitchFamily="34" charset="0"/>
              <a:cs typeface="Arial" panose="020B0604020202020204" pitchFamily="34" charset="0"/>
            </a:endParaRPr>
          </a:p>
          <a:p>
            <a:r>
              <a:rPr lang="es-ES_tradnl" sz="3200" dirty="0" smtClean="0">
                <a:latin typeface="Arial" panose="020B0604020202020204" pitchFamily="34" charset="0"/>
                <a:cs typeface="Arial" panose="020B0604020202020204" pitchFamily="34" charset="0"/>
              </a:rPr>
              <a:t>Si </a:t>
            </a:r>
            <a:r>
              <a:rPr lang="es-ES_tradnl" sz="3200" dirty="0">
                <a:latin typeface="Arial" panose="020B0604020202020204" pitchFamily="34" charset="0"/>
                <a:cs typeface="Arial" panose="020B0604020202020204" pitchFamily="34" charset="0"/>
              </a:rPr>
              <a:t>se plantea: </a:t>
            </a:r>
            <a:r>
              <a:rPr lang="es-ES_tradnl" sz="3200" b="1" dirty="0">
                <a:latin typeface="Arial" panose="020B0604020202020204" pitchFamily="34" charset="0"/>
                <a:cs typeface="Arial" panose="020B0604020202020204" pitchFamily="34" charset="0"/>
              </a:rPr>
              <a:t>Por lo menos</a:t>
            </a:r>
            <a:r>
              <a:rPr lang="es-ES_tradnl" sz="3200" dirty="0">
                <a:latin typeface="Arial" panose="020B0604020202020204" pitchFamily="34" charset="0"/>
                <a:cs typeface="Arial" panose="020B0604020202020204" pitchFamily="34" charset="0"/>
              </a:rPr>
              <a:t>, significa (≥)     </a:t>
            </a:r>
            <a:endParaRPr lang="es-ES" sz="3200" dirty="0">
              <a:latin typeface="Arial" panose="020B0604020202020204" pitchFamily="34" charset="0"/>
              <a:cs typeface="Arial" panose="020B0604020202020204" pitchFamily="34" charset="0"/>
            </a:endParaRPr>
          </a:p>
          <a:p>
            <a:r>
              <a:rPr lang="es-ES_tradnl" sz="3200" dirty="0">
                <a:latin typeface="Arial" panose="020B0604020202020204" pitchFamily="34" charset="0"/>
                <a:cs typeface="Arial" panose="020B0604020202020204" pitchFamily="34" charset="0"/>
              </a:rPr>
              <a:t>Ej. A es por lo menos el doble  de B   (A ≥ 2B);  (A – 2B ≥ 0)</a:t>
            </a:r>
            <a:endParaRPr lang="es-ES" sz="3200" dirty="0">
              <a:latin typeface="Arial" panose="020B0604020202020204" pitchFamily="34" charset="0"/>
              <a:cs typeface="Arial" panose="020B0604020202020204" pitchFamily="34" charset="0"/>
            </a:endParaRPr>
          </a:p>
          <a:p>
            <a:pPr algn="just">
              <a:spcBef>
                <a:spcPts val="600"/>
              </a:spcBef>
              <a:spcAft>
                <a:spcPts val="600"/>
              </a:spcAft>
            </a:pPr>
            <a:endParaRPr lang="es-ES_tradnl" sz="3200" dirty="0" smtClean="0">
              <a:latin typeface="Arial" panose="020B0604020202020204" pitchFamily="34" charset="0"/>
              <a:ea typeface="Times New Roman" panose="02020603050405020304" pitchFamily="18" charset="0"/>
              <a:cs typeface="Arial" panose="020B0604020202020204" pitchFamily="34" charset="0"/>
            </a:endParaRPr>
          </a:p>
          <a:p>
            <a:pPr algn="just">
              <a:spcBef>
                <a:spcPts val="600"/>
              </a:spcBef>
              <a:spcAft>
                <a:spcPts val="600"/>
              </a:spcAft>
            </a:pPr>
            <a:r>
              <a:rPr lang="es-ES_tradnl" sz="3200" dirty="0" smtClean="0">
                <a:latin typeface="Arial" panose="020B0604020202020204" pitchFamily="34" charset="0"/>
                <a:ea typeface="Times New Roman" panose="02020603050405020304" pitchFamily="18" charset="0"/>
                <a:cs typeface="Arial" panose="020B0604020202020204" pitchFamily="34" charset="0"/>
              </a:rPr>
              <a:t>Se</a:t>
            </a:r>
            <a:r>
              <a:rPr lang="es-ES_tradnl" sz="3200" spc="-15" dirty="0" smtClean="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utiliza</a:t>
            </a:r>
            <a:r>
              <a:rPr lang="es-ES_tradnl" sz="3200" spc="2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 cuando</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en</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el término</a:t>
            </a:r>
            <a:r>
              <a:rPr lang="es-ES_tradnl" sz="3200" spc="-1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independiente</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 </a:t>
            </a:r>
            <a:r>
              <a:rPr lang="es-ES_tradnl" sz="3200" dirty="0" err="1">
                <a:latin typeface="Arial" panose="020B0604020202020204" pitchFamily="34" charset="0"/>
                <a:ea typeface="Times New Roman" panose="02020603050405020304" pitchFamily="18" charset="0"/>
                <a:cs typeface="Arial" panose="020B0604020202020204" pitchFamily="34" charset="0"/>
              </a:rPr>
              <a:t>bi</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se</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tiene</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un</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requisito</a:t>
            </a:r>
            <a:r>
              <a:rPr lang="es-ES_tradnl" sz="3200" spc="-1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exacto</a:t>
            </a:r>
            <a:r>
              <a:rPr lang="es-ES_tradnl" sz="3200" dirty="0" smtClean="0">
                <a:latin typeface="Arial" panose="020B0604020202020204" pitchFamily="34" charset="0"/>
                <a:ea typeface="Times New Roman" panose="02020603050405020304" pitchFamily="18" charset="0"/>
                <a:cs typeface="Arial" panose="020B0604020202020204" pitchFamily="34" charset="0"/>
              </a:rPr>
              <a:t>.  </a:t>
            </a:r>
          </a:p>
          <a:p>
            <a:pPr algn="just">
              <a:spcBef>
                <a:spcPts val="600"/>
              </a:spcBef>
              <a:spcAft>
                <a:spcPts val="600"/>
              </a:spcAft>
            </a:pPr>
            <a:r>
              <a:rPr lang="es-ES_tradnl" sz="3200" dirty="0" smtClean="0">
                <a:latin typeface="Arial" panose="020B0604020202020204" pitchFamily="34" charset="0"/>
                <a:ea typeface="Times New Roman" panose="02020603050405020304" pitchFamily="18" charset="0"/>
                <a:cs typeface="Arial" panose="020B0604020202020204" pitchFamily="34" charset="0"/>
              </a:rPr>
              <a:t>                             Ej</a:t>
            </a:r>
            <a:r>
              <a:rPr lang="es-ES_tradnl" sz="3200" dirty="0">
                <a:latin typeface="Arial" panose="020B0604020202020204" pitchFamily="34" charset="0"/>
                <a:ea typeface="Times New Roman" panose="02020603050405020304" pitchFamily="18" charset="0"/>
                <a:cs typeface="Arial" panose="020B0604020202020204" pitchFamily="34" charset="0"/>
              </a:rPr>
              <a:t>. A es </a:t>
            </a:r>
            <a:r>
              <a:rPr lang="es-ES_tradnl" sz="3200" dirty="0" smtClean="0">
                <a:latin typeface="Arial" panose="020B0604020202020204" pitchFamily="34" charset="0"/>
                <a:ea typeface="Times New Roman" panose="02020603050405020304" pitchFamily="18" charset="0"/>
                <a:cs typeface="Arial" panose="020B0604020202020204" pitchFamily="34" charset="0"/>
              </a:rPr>
              <a:t>igual al doble  </a:t>
            </a:r>
            <a:r>
              <a:rPr lang="es-ES_tradnl" sz="3200" dirty="0">
                <a:latin typeface="Arial" panose="020B0604020202020204" pitchFamily="34" charset="0"/>
                <a:ea typeface="Times New Roman" panose="02020603050405020304" pitchFamily="18" charset="0"/>
                <a:cs typeface="Arial" panose="020B0604020202020204" pitchFamily="34" charset="0"/>
              </a:rPr>
              <a:t>B   (A </a:t>
            </a:r>
            <a:r>
              <a:rPr lang="es-ES_tradnl" sz="3200" dirty="0" smtClean="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2B);</a:t>
            </a:r>
            <a:endParaRPr lang="es-ES" sz="3200" dirty="0">
              <a:latin typeface="Arial" panose="020B0604020202020204" pitchFamily="34" charset="0"/>
              <a:ea typeface="Times New Roman" panose="02020603050405020304" pitchFamily="18" charset="0"/>
              <a:cs typeface="Arial" panose="020B0604020202020204" pitchFamily="34" charset="0"/>
            </a:endParaRPr>
          </a:p>
          <a:p>
            <a:pPr algn="just">
              <a:spcBef>
                <a:spcPts val="600"/>
              </a:spcBef>
              <a:spcAft>
                <a:spcPts val="600"/>
              </a:spcAft>
            </a:pPr>
            <a:endParaRPr lang="es-ES_tradnl" sz="3200" dirty="0">
              <a:latin typeface="Arial" panose="020B0604020202020204" pitchFamily="34" charset="0"/>
              <a:ea typeface="Times New Roman" panose="02020603050405020304" pitchFamily="18" charset="0"/>
              <a:cs typeface="Arial" panose="020B0604020202020204" pitchFamily="34" charset="0"/>
            </a:endParaRPr>
          </a:p>
          <a:p>
            <a:pPr algn="just">
              <a:spcBef>
                <a:spcPts val="600"/>
              </a:spcBef>
              <a:spcAft>
                <a:spcPts val="600"/>
              </a:spcAft>
            </a:pPr>
            <a:endParaRPr lang="es-ES" sz="3200" dirty="0">
              <a:latin typeface="Arial" panose="020B0604020202020204" pitchFamily="34" charset="0"/>
              <a:ea typeface="Times New Roman" panose="02020603050405020304" pitchFamily="18" charset="0"/>
              <a:cs typeface="Arial" panose="020B0604020202020204" pitchFamily="34" charset="0"/>
            </a:endParaRPr>
          </a:p>
        </p:txBody>
      </p:sp>
      <p:sp>
        <p:nvSpPr>
          <p:cNvPr id="8" name="Rectángulo 7"/>
          <p:cNvSpPr/>
          <p:nvPr/>
        </p:nvSpPr>
        <p:spPr>
          <a:xfrm>
            <a:off x="419100" y="74440"/>
            <a:ext cx="11646373" cy="1077218"/>
          </a:xfrm>
          <a:prstGeom prst="rect">
            <a:avLst/>
          </a:prstGeom>
        </p:spPr>
        <p:txBody>
          <a:bodyPr wrap="square">
            <a:spAutoFit/>
          </a:bodyPr>
          <a:lstStyle/>
          <a:p>
            <a:r>
              <a:rPr lang="es-ES_tradnl" sz="3200" b="1" dirty="0" smtClean="0">
                <a:latin typeface="Arial" panose="020B0604020202020204" pitchFamily="34" charset="0"/>
                <a:ea typeface="Times New Roman" panose="02020603050405020304" pitchFamily="18" charset="0"/>
                <a:cs typeface="Arial" panose="020B0604020202020204" pitchFamily="34" charset="0"/>
              </a:rPr>
              <a:t>Otros</a:t>
            </a:r>
            <a:r>
              <a:rPr lang="es-ES_tradnl" sz="3200" b="1" spc="50" dirty="0" smtClean="0">
                <a:latin typeface="Arial" panose="020B0604020202020204" pitchFamily="34" charset="0"/>
                <a:ea typeface="Times New Roman" panose="02020603050405020304" pitchFamily="18" charset="0"/>
                <a:cs typeface="Arial" panose="020B0604020202020204" pitchFamily="34" charset="0"/>
              </a:rPr>
              <a:t> </a:t>
            </a:r>
            <a:r>
              <a:rPr lang="es-ES_tradnl" sz="3200" b="1" dirty="0">
                <a:latin typeface="Arial" panose="020B0604020202020204" pitchFamily="34" charset="0"/>
                <a:ea typeface="Times New Roman" panose="02020603050405020304" pitchFamily="18" charset="0"/>
                <a:cs typeface="Arial" panose="020B0604020202020204" pitchFamily="34" charset="0"/>
              </a:rPr>
              <a:t>aspectos</a:t>
            </a:r>
            <a:r>
              <a:rPr lang="es-ES_tradnl" sz="3200" b="1" spc="55" dirty="0">
                <a:latin typeface="Arial" panose="020B0604020202020204" pitchFamily="34" charset="0"/>
                <a:ea typeface="Times New Roman" panose="02020603050405020304" pitchFamily="18" charset="0"/>
                <a:cs typeface="Arial" panose="020B0604020202020204" pitchFamily="34" charset="0"/>
              </a:rPr>
              <a:t> </a:t>
            </a:r>
            <a:r>
              <a:rPr lang="es-ES_tradnl" sz="3200" b="1" dirty="0">
                <a:latin typeface="Arial" panose="020B0604020202020204" pitchFamily="34" charset="0"/>
                <a:ea typeface="Times New Roman" panose="02020603050405020304" pitchFamily="18" charset="0"/>
                <a:cs typeface="Arial" panose="020B0604020202020204" pitchFamily="34" charset="0"/>
              </a:rPr>
              <a:t>importante</a:t>
            </a:r>
            <a:r>
              <a:rPr lang="es-ES_tradnl" sz="3200" b="1" spc="55" dirty="0">
                <a:latin typeface="Arial" panose="020B0604020202020204" pitchFamily="34" charset="0"/>
                <a:ea typeface="Times New Roman" panose="02020603050405020304" pitchFamily="18" charset="0"/>
                <a:cs typeface="Arial" panose="020B0604020202020204" pitchFamily="34" charset="0"/>
              </a:rPr>
              <a:t> </a:t>
            </a:r>
            <a:r>
              <a:rPr lang="es-ES_tradnl" sz="3200" b="1" dirty="0">
                <a:latin typeface="Arial" panose="020B0604020202020204" pitchFamily="34" charset="0"/>
                <a:ea typeface="Times New Roman" panose="02020603050405020304" pitchFamily="18" charset="0"/>
                <a:cs typeface="Arial" panose="020B0604020202020204" pitchFamily="34" charset="0"/>
              </a:rPr>
              <a:t>es</a:t>
            </a:r>
            <a:r>
              <a:rPr lang="es-ES_tradnl" sz="3200" b="1" spc="55" dirty="0">
                <a:latin typeface="Arial" panose="020B0604020202020204" pitchFamily="34" charset="0"/>
                <a:ea typeface="Times New Roman" panose="02020603050405020304" pitchFamily="18" charset="0"/>
                <a:cs typeface="Arial" panose="020B0604020202020204" pitchFamily="34" charset="0"/>
              </a:rPr>
              <a:t> </a:t>
            </a:r>
            <a:r>
              <a:rPr lang="es-ES_tradnl" sz="3200" b="1" dirty="0">
                <a:latin typeface="Arial" panose="020B0604020202020204" pitchFamily="34" charset="0"/>
                <a:ea typeface="Times New Roman" panose="02020603050405020304" pitchFamily="18" charset="0"/>
                <a:cs typeface="Arial" panose="020B0604020202020204" pitchFamily="34" charset="0"/>
              </a:rPr>
              <a:t>el</a:t>
            </a:r>
            <a:r>
              <a:rPr lang="es-ES_tradnl" sz="3200" b="1" spc="40" dirty="0">
                <a:latin typeface="Arial" panose="020B0604020202020204" pitchFamily="34" charset="0"/>
                <a:ea typeface="Times New Roman" panose="02020603050405020304" pitchFamily="18" charset="0"/>
                <a:cs typeface="Arial" panose="020B0604020202020204" pitchFamily="34" charset="0"/>
              </a:rPr>
              <a:t> </a:t>
            </a:r>
            <a:r>
              <a:rPr lang="es-ES_tradnl" sz="3200" b="1" dirty="0">
                <a:latin typeface="Arial" panose="020B0604020202020204" pitchFamily="34" charset="0"/>
                <a:ea typeface="Times New Roman" panose="02020603050405020304" pitchFamily="18" charset="0"/>
                <a:cs typeface="Arial" panose="020B0604020202020204" pitchFamily="34" charset="0"/>
              </a:rPr>
              <a:t>signo</a:t>
            </a:r>
            <a:r>
              <a:rPr lang="es-ES_tradnl" sz="3200" b="1" spc="55" dirty="0">
                <a:latin typeface="Arial" panose="020B0604020202020204" pitchFamily="34" charset="0"/>
                <a:ea typeface="Times New Roman" panose="02020603050405020304" pitchFamily="18" charset="0"/>
                <a:cs typeface="Arial" panose="020B0604020202020204" pitchFamily="34" charset="0"/>
              </a:rPr>
              <a:t> </a:t>
            </a:r>
            <a:r>
              <a:rPr lang="es-ES_tradnl" sz="3200" b="1" dirty="0">
                <a:latin typeface="Arial" panose="020B0604020202020204" pitchFamily="34" charset="0"/>
                <a:ea typeface="Times New Roman" panose="02020603050405020304" pitchFamily="18" charset="0"/>
                <a:cs typeface="Arial" panose="020B0604020202020204" pitchFamily="34" charset="0"/>
              </a:rPr>
              <a:t>de</a:t>
            </a:r>
            <a:r>
              <a:rPr lang="es-ES_tradnl" sz="3200" b="1" spc="25" dirty="0">
                <a:latin typeface="Arial" panose="020B0604020202020204" pitchFamily="34" charset="0"/>
                <a:ea typeface="Times New Roman" panose="02020603050405020304" pitchFamily="18" charset="0"/>
                <a:cs typeface="Arial" panose="020B0604020202020204" pitchFamily="34" charset="0"/>
              </a:rPr>
              <a:t> </a:t>
            </a:r>
            <a:r>
              <a:rPr lang="es-ES_tradnl" sz="3200" b="1" dirty="0">
                <a:latin typeface="Arial" panose="020B0604020202020204" pitchFamily="34" charset="0"/>
                <a:ea typeface="Times New Roman" panose="02020603050405020304" pitchFamily="18" charset="0"/>
                <a:cs typeface="Arial" panose="020B0604020202020204" pitchFamily="34" charset="0"/>
              </a:rPr>
              <a:t>la</a:t>
            </a:r>
            <a:r>
              <a:rPr lang="es-ES_tradnl" sz="3200" b="1" spc="55" dirty="0">
                <a:latin typeface="Arial" panose="020B0604020202020204" pitchFamily="34" charset="0"/>
                <a:ea typeface="Times New Roman" panose="02020603050405020304" pitchFamily="18" charset="0"/>
                <a:cs typeface="Arial" panose="020B0604020202020204" pitchFamily="34" charset="0"/>
              </a:rPr>
              <a:t> </a:t>
            </a:r>
            <a:r>
              <a:rPr lang="es-ES_tradnl" sz="3200" b="1" dirty="0">
                <a:latin typeface="Arial" panose="020B0604020202020204" pitchFamily="34" charset="0"/>
                <a:ea typeface="Times New Roman" panose="02020603050405020304" pitchFamily="18" charset="0"/>
                <a:cs typeface="Arial" panose="020B0604020202020204" pitchFamily="34" charset="0"/>
              </a:rPr>
              <a:t>restricción, que pueden ser: ( ≤</a:t>
            </a:r>
            <a:r>
              <a:rPr lang="es-ES_tradnl" sz="3200" b="1" dirty="0" smtClean="0">
                <a:latin typeface="Arial" panose="020B0604020202020204" pitchFamily="34" charset="0"/>
                <a:ea typeface="Times New Roman" panose="02020603050405020304" pitchFamily="18" charset="0"/>
                <a:cs typeface="Arial" panose="020B0604020202020204" pitchFamily="34" charset="0"/>
              </a:rPr>
              <a:t>,  ≥. </a:t>
            </a:r>
            <a:r>
              <a:rPr lang="es-ES_tradnl" sz="3200" b="1" dirty="0">
                <a:latin typeface="Arial" panose="020B0604020202020204" pitchFamily="34" charset="0"/>
                <a:ea typeface="Times New Roman" panose="02020603050405020304" pitchFamily="18" charset="0"/>
                <a:cs typeface="Arial" panose="020B0604020202020204" pitchFamily="34" charset="0"/>
              </a:rPr>
              <a:t>=</a:t>
            </a:r>
            <a:r>
              <a:rPr lang="es-ES_tradnl" sz="3200" b="1" dirty="0" smtClean="0">
                <a:latin typeface="Arial" panose="020B0604020202020204" pitchFamily="34" charset="0"/>
                <a:ea typeface="Times New Roman" panose="02020603050405020304" pitchFamily="18" charset="0"/>
                <a:cs typeface="Arial" panose="020B0604020202020204" pitchFamily="34" charset="0"/>
              </a:rPr>
              <a:t> ).</a:t>
            </a:r>
            <a:endParaRPr lang="es-ES" sz="32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470439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781671"/>
            <a:ext cx="11177516" cy="2554545"/>
          </a:xfrm>
          <a:prstGeom prst="rect">
            <a:avLst/>
          </a:prstGeom>
        </p:spPr>
        <p:txBody>
          <a:bodyPr wrap="square">
            <a:spAutoFit/>
          </a:bodyPr>
          <a:lstStyle/>
          <a:p>
            <a:r>
              <a:rPr lang="es-ES_tradnl" sz="3200" b="1" dirty="0" smtClean="0">
                <a:latin typeface="Arial" panose="020B0604020202020204" pitchFamily="34" charset="0"/>
                <a:cs typeface="Arial" panose="020B0604020202020204" pitchFamily="34" charset="0"/>
              </a:rPr>
              <a:t>Restricción </a:t>
            </a:r>
            <a:r>
              <a:rPr lang="es-ES_tradnl" sz="3200" b="1" dirty="0">
                <a:latin typeface="Arial" panose="020B0604020202020204" pitchFamily="34" charset="0"/>
                <a:cs typeface="Arial" panose="020B0604020202020204" pitchFamily="34" charset="0"/>
              </a:rPr>
              <a:t>de No negatividad: </a:t>
            </a:r>
            <a:endParaRPr lang="es-ES_tradnl" sz="3200" b="1" dirty="0" smtClean="0">
              <a:latin typeface="Arial" panose="020B0604020202020204" pitchFamily="34" charset="0"/>
              <a:cs typeface="Arial" panose="020B0604020202020204" pitchFamily="34" charset="0"/>
            </a:endParaRPr>
          </a:p>
          <a:p>
            <a:pPr marL="457200" indent="-457200">
              <a:buFontTx/>
              <a:buChar char="-"/>
            </a:pPr>
            <a:endParaRPr lang="es-ES_tradnl" sz="3200" b="1" dirty="0">
              <a:latin typeface="Arial" panose="020B0604020202020204" pitchFamily="34" charset="0"/>
              <a:cs typeface="Arial" panose="020B0604020202020204" pitchFamily="34" charset="0"/>
            </a:endParaRPr>
          </a:p>
          <a:p>
            <a:r>
              <a:rPr lang="es-ES_tradnl" sz="3200" dirty="0" smtClean="0">
                <a:latin typeface="Arial" panose="020B0604020202020204" pitchFamily="34" charset="0"/>
                <a:cs typeface="Arial" panose="020B0604020202020204" pitchFamily="34" charset="0"/>
              </a:rPr>
              <a:t>la </a:t>
            </a:r>
            <a:r>
              <a:rPr lang="es-ES_tradnl" sz="3200" dirty="0">
                <a:latin typeface="Arial" panose="020B0604020202020204" pitchFamily="34" charset="0"/>
                <a:cs typeface="Arial" panose="020B0604020202020204" pitchFamily="34" charset="0"/>
              </a:rPr>
              <a:t>PL requiere que todas las variables sean positivas (+), no tiene sentido una solución que sea producir </a:t>
            </a:r>
            <a:r>
              <a:rPr lang="es-ES_tradnl" sz="3200" dirty="0" smtClean="0">
                <a:latin typeface="Arial" panose="020B0604020202020204" pitchFamily="34" charset="0"/>
                <a:cs typeface="Arial" panose="020B0604020202020204" pitchFamily="34" charset="0"/>
              </a:rPr>
              <a:t>-2 </a:t>
            </a:r>
            <a:r>
              <a:rPr lang="es-ES_tradnl" sz="3200" dirty="0">
                <a:latin typeface="Arial" panose="020B0604020202020204" pitchFamily="34" charset="0"/>
                <a:cs typeface="Arial" panose="020B0604020202020204" pitchFamily="34" charset="0"/>
              </a:rPr>
              <a:t>productos, o contratar </a:t>
            </a:r>
            <a:r>
              <a:rPr lang="es-ES_tradnl" sz="3200" dirty="0" smtClean="0">
                <a:latin typeface="Arial" panose="020B0604020202020204" pitchFamily="34" charset="0"/>
                <a:cs typeface="Arial" panose="020B0604020202020204" pitchFamily="34" charset="0"/>
              </a:rPr>
              <a:t>-3 </a:t>
            </a:r>
            <a:r>
              <a:rPr lang="es-ES_tradnl" sz="3200" dirty="0">
                <a:latin typeface="Arial" panose="020B0604020202020204" pitchFamily="34" charset="0"/>
                <a:cs typeface="Arial" panose="020B0604020202020204" pitchFamily="34" charset="0"/>
              </a:rPr>
              <a:t>empleados</a:t>
            </a:r>
            <a:r>
              <a:rPr lang="es-ES_tradnl" sz="3200" dirty="0" smtClean="0">
                <a:latin typeface="Arial" panose="020B0604020202020204" pitchFamily="34" charset="0"/>
                <a:cs typeface="Arial" panose="020B0604020202020204" pitchFamily="34" charset="0"/>
              </a:rPr>
              <a:t>.</a:t>
            </a:r>
            <a:endParaRPr lang="es-E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9832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30"/>
          <p:cNvGrpSpPr>
            <a:grpSpLocks/>
          </p:cNvGrpSpPr>
          <p:nvPr/>
        </p:nvGrpSpPr>
        <p:grpSpPr bwMode="auto">
          <a:xfrm>
            <a:off x="2208212" y="2133599"/>
            <a:ext cx="9051191" cy="2711356"/>
            <a:chOff x="1296" y="1344"/>
            <a:chExt cx="3105" cy="432"/>
          </a:xfrm>
        </p:grpSpPr>
        <p:sp>
          <p:nvSpPr>
            <p:cNvPr id="5" name="AutoShape 5"/>
            <p:cNvSpPr>
              <a:spLocks noChangeArrowheads="1"/>
            </p:cNvSpPr>
            <p:nvPr/>
          </p:nvSpPr>
          <p:spPr bwMode="gray">
            <a:xfrm>
              <a:off x="1616" y="1410"/>
              <a:ext cx="2736" cy="237"/>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6"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18437" name="Text Box 6"/>
            <p:cNvSpPr txBox="1">
              <a:spLocks noChangeArrowheads="1"/>
            </p:cNvSpPr>
            <p:nvPr/>
          </p:nvSpPr>
          <p:spPr bwMode="gray">
            <a:xfrm>
              <a:off x="1795" y="1467"/>
              <a:ext cx="2606" cy="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z="3200" b="1" u="sng" dirty="0" smtClean="0"/>
                <a:t>EL PROBLEMA DUAL.</a:t>
              </a:r>
              <a:endParaRPr lang="es-ES" sz="3200" dirty="0"/>
            </a:p>
          </p:txBody>
        </p:sp>
        <p:sp>
          <p:nvSpPr>
            <p:cNvPr id="18438" name="Text Box 7"/>
            <p:cNvSpPr txBox="1">
              <a:spLocks noChangeArrowheads="1"/>
            </p:cNvSpPr>
            <p:nvPr/>
          </p:nvSpPr>
          <p:spPr bwMode="gray">
            <a:xfrm>
              <a:off x="1363" y="1482"/>
              <a:ext cx="288" cy="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3200" dirty="0" smtClean="0">
                  <a:solidFill>
                    <a:srgbClr val="000000"/>
                  </a:solidFill>
                </a:rPr>
                <a:t>2.4</a:t>
              </a:r>
              <a:r>
                <a:rPr lang="en-US" altLang="es-ES" sz="2400" dirty="0" smtClean="0">
                  <a:solidFill>
                    <a:srgbClr val="000000"/>
                  </a:solidFill>
                </a:rPr>
                <a:t>.</a:t>
              </a:r>
              <a:endParaRPr lang="en-US" altLang="es-ES" sz="2400" dirty="0">
                <a:solidFill>
                  <a:srgbClr val="000000"/>
                </a:solidFill>
              </a:endParaRPr>
            </a:p>
          </p:txBody>
        </p:sp>
      </p:grpSp>
      <p:pic>
        <p:nvPicPr>
          <p:cNvPr id="7"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030252"/>
      </p:ext>
    </p:extLst>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41799" y="301592"/>
            <a:ext cx="11177517" cy="3223639"/>
          </a:xfrm>
          <a:prstGeom prst="rect">
            <a:avLst/>
          </a:prstGeom>
        </p:spPr>
        <p:txBody>
          <a:bodyPr wrap="square">
            <a:spAutoFit/>
          </a:bodyPr>
          <a:lstStyle/>
          <a:p>
            <a:pPr algn="just">
              <a:lnSpc>
                <a:spcPct val="115000"/>
              </a:lnSpc>
              <a:spcBef>
                <a:spcPts val="600"/>
              </a:spcBef>
              <a:spcAft>
                <a:spcPts val="600"/>
              </a:spcAft>
            </a:pPr>
            <a:r>
              <a:rPr lang="es-ES" sz="3600" dirty="0" smtClean="0">
                <a:latin typeface="Arial" panose="020B0604020202020204" pitchFamily="34" charset="0"/>
                <a:cs typeface="Arial" panose="020B0604020202020204" pitchFamily="34" charset="0"/>
              </a:rPr>
              <a:t>Todo </a:t>
            </a:r>
            <a:r>
              <a:rPr lang="es-ES" sz="3600" dirty="0">
                <a:latin typeface="Arial" panose="020B0604020202020204" pitchFamily="34" charset="0"/>
                <a:cs typeface="Arial" panose="020B0604020202020204" pitchFamily="34" charset="0"/>
              </a:rPr>
              <a:t>problema de programación lineal, denominado </a:t>
            </a:r>
            <a:r>
              <a:rPr lang="es-ES" sz="3600" b="1" dirty="0">
                <a:latin typeface="Arial" panose="020B0604020202020204" pitchFamily="34" charset="0"/>
                <a:cs typeface="Arial" panose="020B0604020202020204" pitchFamily="34" charset="0"/>
              </a:rPr>
              <a:t>Primal</a:t>
            </a:r>
            <a:r>
              <a:rPr lang="es-ES" sz="3600" dirty="0">
                <a:latin typeface="Arial" panose="020B0604020202020204" pitchFamily="34" charset="0"/>
                <a:cs typeface="Arial" panose="020B0604020202020204" pitchFamily="34" charset="0"/>
              </a:rPr>
              <a:t>, tiene asociado otro problema de programación lineal que se denomina </a:t>
            </a:r>
            <a:r>
              <a:rPr lang="es-ES" sz="3600" b="1" dirty="0">
                <a:latin typeface="Arial" panose="020B0604020202020204" pitchFamily="34" charset="0"/>
                <a:cs typeface="Arial" panose="020B0604020202020204" pitchFamily="34" charset="0"/>
              </a:rPr>
              <a:t>Dual, </a:t>
            </a:r>
            <a:r>
              <a:rPr lang="es-ES" sz="3600" dirty="0">
                <a:latin typeface="Arial" panose="020B0604020202020204" pitchFamily="34" charset="0"/>
                <a:cs typeface="Arial" panose="020B0604020202020204" pitchFamily="34" charset="0"/>
              </a:rPr>
              <a:t>existiendo una complementariedad entre </a:t>
            </a:r>
            <a:r>
              <a:rPr lang="es-ES" sz="3600" dirty="0" smtClean="0">
                <a:latin typeface="Arial" panose="020B0604020202020204" pitchFamily="34" charset="0"/>
                <a:cs typeface="Arial" panose="020B0604020202020204" pitchFamily="34" charset="0"/>
              </a:rPr>
              <a:t>ambos en este caso serian</a:t>
            </a:r>
            <a:endParaRPr lang="es-ES" sz="3600" dirty="0">
              <a:effectLst/>
              <a:latin typeface="Arial" panose="020B0604020202020204" pitchFamily="34" charset="0"/>
              <a:ea typeface="Calibri" panose="020F0502020204030204" pitchFamily="34" charset="0"/>
              <a:cs typeface="Arial" panose="020B0604020202020204" pitchFamily="34" charset="0"/>
            </a:endParaRPr>
          </a:p>
        </p:txBody>
      </p:sp>
      <p:sp>
        <p:nvSpPr>
          <p:cNvPr id="11" name="Freeform 62"/>
          <p:cNvSpPr>
            <a:spLocks noEditPoints="1"/>
          </p:cNvSpPr>
          <p:nvPr/>
        </p:nvSpPr>
        <p:spPr bwMode="gray">
          <a:xfrm rot="20954467">
            <a:off x="2933416" y="4240190"/>
            <a:ext cx="3384550" cy="3035300"/>
          </a:xfrm>
          <a:custGeom>
            <a:avLst/>
            <a:gdLst>
              <a:gd name="T0" fmla="*/ 2147483646 w 2820"/>
              <a:gd name="T1" fmla="*/ 2147483646 h 2912"/>
              <a:gd name="T2" fmla="*/ 2147483646 w 2820"/>
              <a:gd name="T3" fmla="*/ 2147483646 h 2912"/>
              <a:gd name="T4" fmla="*/ 2147483646 w 2820"/>
              <a:gd name="T5" fmla="*/ 2147483646 h 2912"/>
              <a:gd name="T6" fmla="*/ 2147483646 w 2820"/>
              <a:gd name="T7" fmla="*/ 2147483646 h 2912"/>
              <a:gd name="T8" fmla="*/ 2147483646 w 2820"/>
              <a:gd name="T9" fmla="*/ 2147483646 h 2912"/>
              <a:gd name="T10" fmla="*/ 2147483646 w 2820"/>
              <a:gd name="T11" fmla="*/ 2147483646 h 2912"/>
              <a:gd name="T12" fmla="*/ 2147483646 w 2820"/>
              <a:gd name="T13" fmla="*/ 2147483646 h 2912"/>
              <a:gd name="T14" fmla="*/ 2147483646 w 2820"/>
              <a:gd name="T15" fmla="*/ 2147483646 h 2912"/>
              <a:gd name="T16" fmla="*/ 0 w 2820"/>
              <a:gd name="T17" fmla="*/ 2147483646 h 2912"/>
              <a:gd name="T18" fmla="*/ 2147483646 w 2820"/>
              <a:gd name="T19" fmla="*/ 2147483646 h 2912"/>
              <a:gd name="T20" fmla="*/ 2147483646 w 2820"/>
              <a:gd name="T21" fmla="*/ 2147483646 h 2912"/>
              <a:gd name="T22" fmla="*/ 2147483646 w 2820"/>
              <a:gd name="T23" fmla="*/ 2147483646 h 2912"/>
              <a:gd name="T24" fmla="*/ 2147483646 w 2820"/>
              <a:gd name="T25" fmla="*/ 2147483646 h 2912"/>
              <a:gd name="T26" fmla="*/ 2147483646 w 2820"/>
              <a:gd name="T27" fmla="*/ 2147483646 h 2912"/>
              <a:gd name="T28" fmla="*/ 2147483646 w 2820"/>
              <a:gd name="T29" fmla="*/ 2147483646 h 2912"/>
              <a:gd name="T30" fmla="*/ 2147483646 w 2820"/>
              <a:gd name="T31" fmla="*/ 2147483646 h 2912"/>
              <a:gd name="T32" fmla="*/ 2147483646 w 2820"/>
              <a:gd name="T33" fmla="*/ 2147483646 h 2912"/>
              <a:gd name="T34" fmla="*/ 2147483646 w 2820"/>
              <a:gd name="T35" fmla="*/ 2147483646 h 2912"/>
              <a:gd name="T36" fmla="*/ 2147483646 w 2820"/>
              <a:gd name="T37" fmla="*/ 2147483646 h 2912"/>
              <a:gd name="T38" fmla="*/ 2147483646 w 2820"/>
              <a:gd name="T39" fmla="*/ 2147483646 h 2912"/>
              <a:gd name="T40" fmla="*/ 2147483646 w 2820"/>
              <a:gd name="T41" fmla="*/ 2147483646 h 2912"/>
              <a:gd name="T42" fmla="*/ 2147483646 w 2820"/>
              <a:gd name="T43" fmla="*/ 2147483646 h 2912"/>
              <a:gd name="T44" fmla="*/ 2147483646 w 2820"/>
              <a:gd name="T45" fmla="*/ 2147483646 h 2912"/>
              <a:gd name="T46" fmla="*/ 2147483646 w 2820"/>
              <a:gd name="T47" fmla="*/ 2147483646 h 2912"/>
              <a:gd name="T48" fmla="*/ 2147483646 w 2820"/>
              <a:gd name="T49" fmla="*/ 2147483646 h 2912"/>
              <a:gd name="T50" fmla="*/ 2147483646 w 2820"/>
              <a:gd name="T51" fmla="*/ 2147483646 h 2912"/>
              <a:gd name="T52" fmla="*/ 2147483646 w 2820"/>
              <a:gd name="T53" fmla="*/ 2147483646 h 2912"/>
              <a:gd name="T54" fmla="*/ 2147483646 w 2820"/>
              <a:gd name="T55" fmla="*/ 2147483646 h 2912"/>
              <a:gd name="T56" fmla="*/ 2147483646 w 2820"/>
              <a:gd name="T57" fmla="*/ 2147483646 h 2912"/>
              <a:gd name="T58" fmla="*/ 2147483646 w 2820"/>
              <a:gd name="T59" fmla="*/ 2147483646 h 2912"/>
              <a:gd name="T60" fmla="*/ 2147483646 w 2820"/>
              <a:gd name="T61" fmla="*/ 2147483646 h 2912"/>
              <a:gd name="T62" fmla="*/ 2147483646 w 2820"/>
              <a:gd name="T63" fmla="*/ 2147483646 h 2912"/>
              <a:gd name="T64" fmla="*/ 2147483646 w 2820"/>
              <a:gd name="T65" fmla="*/ 2147483646 h 2912"/>
              <a:gd name="T66" fmla="*/ 2147483646 w 2820"/>
              <a:gd name="T67" fmla="*/ 2147483646 h 2912"/>
              <a:gd name="T68" fmla="*/ 2147483646 w 2820"/>
              <a:gd name="T69" fmla="*/ 2147483646 h 2912"/>
              <a:gd name="T70" fmla="*/ 2147483646 w 2820"/>
              <a:gd name="T71" fmla="*/ 2147483646 h 2912"/>
              <a:gd name="T72" fmla="*/ 2147483646 w 2820"/>
              <a:gd name="T73" fmla="*/ 2147483646 h 2912"/>
              <a:gd name="T74" fmla="*/ 2147483646 w 2820"/>
              <a:gd name="T75" fmla="*/ 2147483646 h 2912"/>
              <a:gd name="T76" fmla="*/ 2147483646 w 2820"/>
              <a:gd name="T77" fmla="*/ 2147483646 h 2912"/>
              <a:gd name="T78" fmla="*/ 2147483646 w 2820"/>
              <a:gd name="T79" fmla="*/ 2147483646 h 2912"/>
              <a:gd name="T80" fmla="*/ 2147483646 w 2820"/>
              <a:gd name="T81" fmla="*/ 2147483646 h 2912"/>
              <a:gd name="T82" fmla="*/ 2147483646 w 2820"/>
              <a:gd name="T83" fmla="*/ 2147483646 h 2912"/>
              <a:gd name="T84" fmla="*/ 2147483646 w 2820"/>
              <a:gd name="T85" fmla="*/ 2147483646 h 2912"/>
              <a:gd name="T86" fmla="*/ 2147483646 w 2820"/>
              <a:gd name="T87" fmla="*/ 2147483646 h 2912"/>
              <a:gd name="T88" fmla="*/ 2147483646 w 2820"/>
              <a:gd name="T89" fmla="*/ 2147483646 h 2912"/>
              <a:gd name="T90" fmla="*/ 2147483646 w 2820"/>
              <a:gd name="T91" fmla="*/ 0 h 2912"/>
              <a:gd name="T92" fmla="*/ 2147483646 w 2820"/>
              <a:gd name="T93" fmla="*/ 2147483646 h 2912"/>
              <a:gd name="T94" fmla="*/ 2147483646 w 2820"/>
              <a:gd name="T95" fmla="*/ 2147483646 h 2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20"/>
              <a:gd name="T145" fmla="*/ 0 h 2912"/>
              <a:gd name="T146" fmla="*/ 2820 w 2820"/>
              <a:gd name="T147" fmla="*/ 2912 h 2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close/>
                <a:moveTo>
                  <a:pt x="2820" y="1934"/>
                </a:moveTo>
                <a:lnTo>
                  <a:pt x="2820" y="1934"/>
                </a:lnTo>
                <a:close/>
              </a:path>
            </a:pathLst>
          </a:custGeom>
          <a:gradFill rotWithShape="1">
            <a:gsLst>
              <a:gs pos="0">
                <a:srgbClr val="CC9900"/>
              </a:gs>
              <a:gs pos="50000">
                <a:srgbClr val="EAD88A"/>
              </a:gs>
              <a:gs pos="100000">
                <a:srgbClr val="CC9900"/>
              </a:gs>
            </a:gsLst>
            <a:lin ang="2700000" scaled="1"/>
          </a:gradFill>
          <a:ln w="9525">
            <a:round/>
            <a:headEnd/>
            <a:tailEnd/>
          </a:ln>
          <a:scene3d>
            <a:camera prst="legacyPerspectiveFront">
              <a:rot lat="1500000" lon="20099957" rev="0"/>
            </a:camera>
            <a:lightRig rig="legacyFlat4" dir="t"/>
          </a:scene3d>
          <a:sp3d extrusionH="430200" prstMaterial="legacyMatte">
            <a:bevelT w="13500" h="13500" prst="angle"/>
            <a:bevelB w="13500" h="13500" prst="angle"/>
            <a:extrusionClr>
              <a:srgbClr val="CC9900"/>
            </a:extrusionClr>
            <a:contourClr>
              <a:srgbClr val="CC9900"/>
            </a:contourClr>
          </a:sp3d>
        </p:spPr>
        <p:txBody>
          <a:bodyPr>
            <a:flatTx/>
          </a:bodyPr>
          <a:lstStyle/>
          <a:p>
            <a:endParaRPr lang="es-ES"/>
          </a:p>
        </p:txBody>
      </p:sp>
      <p:sp>
        <p:nvSpPr>
          <p:cNvPr id="12" name="Freeform 63"/>
          <p:cNvSpPr>
            <a:spLocks noEditPoints="1"/>
          </p:cNvSpPr>
          <p:nvPr/>
        </p:nvSpPr>
        <p:spPr bwMode="gray">
          <a:xfrm rot="10552877">
            <a:off x="4401854" y="2852715"/>
            <a:ext cx="3505200" cy="2897188"/>
          </a:xfrm>
          <a:custGeom>
            <a:avLst/>
            <a:gdLst>
              <a:gd name="T0" fmla="*/ 2147483646 w 2820"/>
              <a:gd name="T1" fmla="*/ 2147483646 h 2912"/>
              <a:gd name="T2" fmla="*/ 2147483646 w 2820"/>
              <a:gd name="T3" fmla="*/ 2147483646 h 2912"/>
              <a:gd name="T4" fmla="*/ 2147483646 w 2820"/>
              <a:gd name="T5" fmla="*/ 2147483646 h 2912"/>
              <a:gd name="T6" fmla="*/ 2147483646 w 2820"/>
              <a:gd name="T7" fmla="*/ 2147483646 h 2912"/>
              <a:gd name="T8" fmla="*/ 2147483646 w 2820"/>
              <a:gd name="T9" fmla="*/ 2147483646 h 2912"/>
              <a:gd name="T10" fmla="*/ 2147483646 w 2820"/>
              <a:gd name="T11" fmla="*/ 2147483646 h 2912"/>
              <a:gd name="T12" fmla="*/ 2147483646 w 2820"/>
              <a:gd name="T13" fmla="*/ 2147483646 h 2912"/>
              <a:gd name="T14" fmla="*/ 2147483646 w 2820"/>
              <a:gd name="T15" fmla="*/ 2147483646 h 2912"/>
              <a:gd name="T16" fmla="*/ 0 w 2820"/>
              <a:gd name="T17" fmla="*/ 2147483646 h 2912"/>
              <a:gd name="T18" fmla="*/ 2147483646 w 2820"/>
              <a:gd name="T19" fmla="*/ 2147483646 h 2912"/>
              <a:gd name="T20" fmla="*/ 2147483646 w 2820"/>
              <a:gd name="T21" fmla="*/ 2147483646 h 2912"/>
              <a:gd name="T22" fmla="*/ 2147483646 w 2820"/>
              <a:gd name="T23" fmla="*/ 2147483646 h 2912"/>
              <a:gd name="T24" fmla="*/ 2147483646 w 2820"/>
              <a:gd name="T25" fmla="*/ 2147483646 h 2912"/>
              <a:gd name="T26" fmla="*/ 2147483646 w 2820"/>
              <a:gd name="T27" fmla="*/ 2147483646 h 2912"/>
              <a:gd name="T28" fmla="*/ 2147483646 w 2820"/>
              <a:gd name="T29" fmla="*/ 2147483646 h 2912"/>
              <a:gd name="T30" fmla="*/ 2147483646 w 2820"/>
              <a:gd name="T31" fmla="*/ 2147483646 h 2912"/>
              <a:gd name="T32" fmla="*/ 2147483646 w 2820"/>
              <a:gd name="T33" fmla="*/ 2147483646 h 2912"/>
              <a:gd name="T34" fmla="*/ 2147483646 w 2820"/>
              <a:gd name="T35" fmla="*/ 2147483646 h 2912"/>
              <a:gd name="T36" fmla="*/ 2147483646 w 2820"/>
              <a:gd name="T37" fmla="*/ 2147483646 h 2912"/>
              <a:gd name="T38" fmla="*/ 2147483646 w 2820"/>
              <a:gd name="T39" fmla="*/ 2147483646 h 2912"/>
              <a:gd name="T40" fmla="*/ 2147483646 w 2820"/>
              <a:gd name="T41" fmla="*/ 2147483646 h 2912"/>
              <a:gd name="T42" fmla="*/ 2147483646 w 2820"/>
              <a:gd name="T43" fmla="*/ 2147483646 h 2912"/>
              <a:gd name="T44" fmla="*/ 2147483646 w 2820"/>
              <a:gd name="T45" fmla="*/ 2147483646 h 2912"/>
              <a:gd name="T46" fmla="*/ 2147483646 w 2820"/>
              <a:gd name="T47" fmla="*/ 2147483646 h 2912"/>
              <a:gd name="T48" fmla="*/ 2147483646 w 2820"/>
              <a:gd name="T49" fmla="*/ 2147483646 h 2912"/>
              <a:gd name="T50" fmla="*/ 2147483646 w 2820"/>
              <a:gd name="T51" fmla="*/ 2147483646 h 2912"/>
              <a:gd name="T52" fmla="*/ 2147483646 w 2820"/>
              <a:gd name="T53" fmla="*/ 2147483646 h 2912"/>
              <a:gd name="T54" fmla="*/ 2147483646 w 2820"/>
              <a:gd name="T55" fmla="*/ 2147483646 h 2912"/>
              <a:gd name="T56" fmla="*/ 2147483646 w 2820"/>
              <a:gd name="T57" fmla="*/ 2147483646 h 2912"/>
              <a:gd name="T58" fmla="*/ 2147483646 w 2820"/>
              <a:gd name="T59" fmla="*/ 2147483646 h 2912"/>
              <a:gd name="T60" fmla="*/ 2147483646 w 2820"/>
              <a:gd name="T61" fmla="*/ 2147483646 h 2912"/>
              <a:gd name="T62" fmla="*/ 2147483646 w 2820"/>
              <a:gd name="T63" fmla="*/ 2147483646 h 2912"/>
              <a:gd name="T64" fmla="*/ 2147483646 w 2820"/>
              <a:gd name="T65" fmla="*/ 2147483646 h 2912"/>
              <a:gd name="T66" fmla="*/ 2147483646 w 2820"/>
              <a:gd name="T67" fmla="*/ 2147483646 h 2912"/>
              <a:gd name="T68" fmla="*/ 2147483646 w 2820"/>
              <a:gd name="T69" fmla="*/ 2147483646 h 2912"/>
              <a:gd name="T70" fmla="*/ 2147483646 w 2820"/>
              <a:gd name="T71" fmla="*/ 2147483646 h 2912"/>
              <a:gd name="T72" fmla="*/ 2147483646 w 2820"/>
              <a:gd name="T73" fmla="*/ 2147483646 h 2912"/>
              <a:gd name="T74" fmla="*/ 2147483646 w 2820"/>
              <a:gd name="T75" fmla="*/ 2147483646 h 2912"/>
              <a:gd name="T76" fmla="*/ 2147483646 w 2820"/>
              <a:gd name="T77" fmla="*/ 2147483646 h 2912"/>
              <a:gd name="T78" fmla="*/ 2147483646 w 2820"/>
              <a:gd name="T79" fmla="*/ 2147483646 h 2912"/>
              <a:gd name="T80" fmla="*/ 2147483646 w 2820"/>
              <a:gd name="T81" fmla="*/ 2147483646 h 2912"/>
              <a:gd name="T82" fmla="*/ 2147483646 w 2820"/>
              <a:gd name="T83" fmla="*/ 2147483646 h 2912"/>
              <a:gd name="T84" fmla="*/ 2147483646 w 2820"/>
              <a:gd name="T85" fmla="*/ 2147483646 h 2912"/>
              <a:gd name="T86" fmla="*/ 2147483646 w 2820"/>
              <a:gd name="T87" fmla="*/ 2147483646 h 2912"/>
              <a:gd name="T88" fmla="*/ 2147483646 w 2820"/>
              <a:gd name="T89" fmla="*/ 2147483646 h 2912"/>
              <a:gd name="T90" fmla="*/ 2147483646 w 2820"/>
              <a:gd name="T91" fmla="*/ 0 h 2912"/>
              <a:gd name="T92" fmla="*/ 2147483646 w 2820"/>
              <a:gd name="T93" fmla="*/ 2147483646 h 2912"/>
              <a:gd name="T94" fmla="*/ 2147483646 w 2820"/>
              <a:gd name="T95" fmla="*/ 2147483646 h 2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20"/>
              <a:gd name="T145" fmla="*/ 0 h 2912"/>
              <a:gd name="T146" fmla="*/ 2820 w 2820"/>
              <a:gd name="T147" fmla="*/ 2912 h 2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close/>
                <a:moveTo>
                  <a:pt x="2820" y="1934"/>
                </a:moveTo>
                <a:lnTo>
                  <a:pt x="2820" y="1934"/>
                </a:lnTo>
                <a:close/>
              </a:path>
            </a:pathLst>
          </a:custGeom>
          <a:gradFill rotWithShape="1">
            <a:gsLst>
              <a:gs pos="0">
                <a:srgbClr val="4996E3"/>
              </a:gs>
              <a:gs pos="50000">
                <a:srgbClr val="AFCEF7"/>
              </a:gs>
              <a:gs pos="100000">
                <a:srgbClr val="4996E3"/>
              </a:gs>
            </a:gsLst>
            <a:lin ang="2700000" scaled="1"/>
          </a:gradFill>
          <a:ln w="9525">
            <a:round/>
            <a:headEnd/>
            <a:tailEnd/>
          </a:ln>
          <a:scene3d>
            <a:camera prst="legacyPerspectiveFront">
              <a:rot lat="1500000" lon="20099957" rev="0"/>
            </a:camera>
            <a:lightRig rig="legacyFlat4" dir="t"/>
          </a:scene3d>
          <a:sp3d extrusionH="430200" prstMaterial="legacyMatte">
            <a:bevelT w="13500" h="13500" prst="angle"/>
            <a:bevelB w="13500" h="13500" prst="angle"/>
            <a:extrusionClr>
              <a:srgbClr val="4996E3"/>
            </a:extrusionClr>
            <a:contourClr>
              <a:srgbClr val="4996E3"/>
            </a:contourClr>
          </a:sp3d>
        </p:spPr>
        <p:txBody>
          <a:bodyPr>
            <a:flatTx/>
          </a:bodyPr>
          <a:lstStyle/>
          <a:p>
            <a:endParaRPr lang="es-ES"/>
          </a:p>
        </p:txBody>
      </p:sp>
      <p:sp>
        <p:nvSpPr>
          <p:cNvPr id="13" name="Text Box 15"/>
          <p:cNvSpPr txBox="1">
            <a:spLocks noChangeArrowheads="1"/>
          </p:cNvSpPr>
          <p:nvPr/>
        </p:nvSpPr>
        <p:spPr bwMode="auto">
          <a:xfrm>
            <a:off x="989592" y="3971365"/>
            <a:ext cx="237868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3600" b="1" dirty="0" err="1" smtClean="0">
                <a:cs typeface="Arial" panose="020B0604020202020204" pitchFamily="34" charset="0"/>
              </a:rPr>
              <a:t>Problema</a:t>
            </a:r>
            <a:r>
              <a:rPr lang="en-US" altLang="en-US" sz="3600" b="1" dirty="0" smtClean="0">
                <a:cs typeface="Arial" panose="020B0604020202020204" pitchFamily="34" charset="0"/>
              </a:rPr>
              <a:t> Primal</a:t>
            </a:r>
            <a:endParaRPr lang="en-US" altLang="en-US" sz="3600" b="1" dirty="0">
              <a:cs typeface="Arial" panose="020B0604020202020204" pitchFamily="34" charset="0"/>
            </a:endParaRPr>
          </a:p>
        </p:txBody>
      </p:sp>
      <p:sp>
        <p:nvSpPr>
          <p:cNvPr id="15" name="Text Box 15"/>
          <p:cNvSpPr txBox="1">
            <a:spLocks noChangeArrowheads="1"/>
          </p:cNvSpPr>
          <p:nvPr/>
        </p:nvSpPr>
        <p:spPr bwMode="auto">
          <a:xfrm>
            <a:off x="8261790" y="3285631"/>
            <a:ext cx="237868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3600" b="1" dirty="0" err="1" smtClean="0">
                <a:cs typeface="Arial" panose="020B0604020202020204" pitchFamily="34" charset="0"/>
              </a:rPr>
              <a:t>Problema</a:t>
            </a:r>
            <a:r>
              <a:rPr lang="en-US" altLang="en-US" sz="3600" b="1" dirty="0" smtClean="0">
                <a:cs typeface="Arial" panose="020B0604020202020204" pitchFamily="34" charset="0"/>
              </a:rPr>
              <a:t> Dual</a:t>
            </a:r>
            <a:endParaRPr lang="en-US" altLang="en-US" sz="3600" b="1" dirty="0">
              <a:cs typeface="Arial" panose="020B0604020202020204" pitchFamily="34" charset="0"/>
            </a:endParaRPr>
          </a:p>
        </p:txBody>
      </p:sp>
    </p:spTree>
    <p:extLst>
      <p:ext uri="{BB962C8B-B14F-4D97-AF65-F5344CB8AC3E}">
        <p14:creationId xmlns:p14="http://schemas.microsoft.com/office/powerpoint/2010/main" val="23317346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90431" y="353019"/>
            <a:ext cx="4657725" cy="1143000"/>
          </a:xfrm>
        </p:spPr>
        <p:txBody>
          <a:bodyPr>
            <a:normAutofit/>
          </a:bodyPr>
          <a:lstStyle/>
          <a:p>
            <a:pPr eaLnBrk="1" hangingPunct="1">
              <a:defRPr/>
            </a:pPr>
            <a:r>
              <a:rPr lang="en-US" altLang="en-US" dirty="0" err="1" smtClean="0">
                <a:solidFill>
                  <a:schemeClr val="tx1"/>
                </a:solidFill>
                <a:latin typeface="Arial" panose="020B0604020202020204" pitchFamily="34" charset="0"/>
                <a:cs typeface="Arial" panose="020B0604020202020204" pitchFamily="34" charset="0"/>
              </a:rPr>
              <a:t>Problema</a:t>
            </a:r>
            <a:r>
              <a:rPr lang="en-US" altLang="en-US" dirty="0" smtClean="0">
                <a:solidFill>
                  <a:schemeClr val="tx1"/>
                </a:solidFill>
                <a:latin typeface="Arial" panose="020B0604020202020204" pitchFamily="34" charset="0"/>
                <a:cs typeface="Arial" panose="020B0604020202020204" pitchFamily="34" charset="0"/>
              </a:rPr>
              <a:t> Primal</a:t>
            </a:r>
            <a:endParaRPr lang="en-US" altLang="en-US" sz="2800" dirty="0">
              <a:solidFill>
                <a:schemeClr val="tx1"/>
              </a:solidFill>
              <a:latin typeface="Arial" panose="020B0604020202020204" pitchFamily="34" charset="0"/>
              <a:cs typeface="Arial" panose="020B0604020202020204" pitchFamily="34" charset="0"/>
            </a:endParaRPr>
          </a:p>
        </p:txBody>
      </p:sp>
      <p:sp>
        <p:nvSpPr>
          <p:cNvPr id="46083" name="AutoShape 4"/>
          <p:cNvSpPr>
            <a:spLocks noChangeArrowheads="1"/>
          </p:cNvSpPr>
          <p:nvPr/>
        </p:nvSpPr>
        <p:spPr bwMode="auto">
          <a:xfrm>
            <a:off x="1243010" y="1824265"/>
            <a:ext cx="3491980" cy="3389180"/>
          </a:xfrm>
          <a:prstGeom prst="roundRect">
            <a:avLst>
              <a:gd name="adj" fmla="val 4690"/>
            </a:avLst>
          </a:prstGeom>
          <a:noFill/>
          <a:ln w="57150">
            <a:solidFill>
              <a:srgbClr val="FFC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_tradnl" altLang="en-US"/>
          </a:p>
        </p:txBody>
      </p:sp>
      <p:sp>
        <p:nvSpPr>
          <p:cNvPr id="46084" name="AutoShape 5"/>
          <p:cNvSpPr>
            <a:spLocks noChangeArrowheads="1"/>
          </p:cNvSpPr>
          <p:nvPr/>
        </p:nvSpPr>
        <p:spPr bwMode="gray">
          <a:xfrm>
            <a:off x="1286135" y="1299761"/>
            <a:ext cx="3276079" cy="446088"/>
          </a:xfrm>
          <a:prstGeom prst="roundRect">
            <a:avLst>
              <a:gd name="adj" fmla="val 50000"/>
            </a:avLst>
          </a:prstGeom>
          <a:solidFill>
            <a:srgbClr val="FFC000"/>
          </a:solidFill>
          <a:ln w="9525">
            <a:solidFill>
              <a:srgbClr val="FFC0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_tradnl" altLang="en-US"/>
          </a:p>
        </p:txBody>
      </p:sp>
      <p:sp>
        <p:nvSpPr>
          <p:cNvPr id="46089" name="AutoShape 10"/>
          <p:cNvSpPr>
            <a:spLocks noChangeArrowheads="1"/>
          </p:cNvSpPr>
          <p:nvPr/>
        </p:nvSpPr>
        <p:spPr bwMode="gray">
          <a:xfrm flipH="1">
            <a:off x="6848476" y="2590801"/>
            <a:ext cx="73025" cy="144463"/>
          </a:xfrm>
          <a:prstGeom prst="octagon">
            <a:avLst>
              <a:gd name="adj" fmla="val 29287"/>
            </a:avLst>
          </a:prstGeom>
          <a:solidFill>
            <a:srgbClr val="F1D0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_tradnl" altLang="en-US"/>
          </a:p>
        </p:txBody>
      </p:sp>
      <p:sp>
        <p:nvSpPr>
          <p:cNvPr id="46090" name="AutoShape 11"/>
          <p:cNvSpPr>
            <a:spLocks noChangeArrowheads="1"/>
          </p:cNvSpPr>
          <p:nvPr/>
        </p:nvSpPr>
        <p:spPr bwMode="gray">
          <a:xfrm flipH="1">
            <a:off x="5267325" y="2590801"/>
            <a:ext cx="71438" cy="144463"/>
          </a:xfrm>
          <a:prstGeom prst="octagon">
            <a:avLst>
              <a:gd name="adj" fmla="val 29287"/>
            </a:avLst>
          </a:prstGeom>
          <a:solidFill>
            <a:srgbClr val="F1D0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_tradnl" altLang="en-US"/>
          </a:p>
        </p:txBody>
      </p:sp>
      <p:sp>
        <p:nvSpPr>
          <p:cNvPr id="46091" name="AutoShape 12"/>
          <p:cNvSpPr>
            <a:spLocks noChangeArrowheads="1"/>
          </p:cNvSpPr>
          <p:nvPr/>
        </p:nvSpPr>
        <p:spPr bwMode="auto">
          <a:xfrm>
            <a:off x="7469141" y="1985119"/>
            <a:ext cx="3709725" cy="3215722"/>
          </a:xfrm>
          <a:prstGeom prst="roundRect">
            <a:avLst>
              <a:gd name="adj" fmla="val 4690"/>
            </a:avLst>
          </a:prstGeom>
          <a:noFill/>
          <a:ln w="57150">
            <a:solidFill>
              <a:srgbClr val="4B71DD"/>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_tradnl" altLang="en-US"/>
          </a:p>
        </p:txBody>
      </p:sp>
      <p:sp>
        <p:nvSpPr>
          <p:cNvPr id="46092" name="AutoShape 13"/>
          <p:cNvSpPr>
            <a:spLocks noChangeArrowheads="1"/>
          </p:cNvSpPr>
          <p:nvPr/>
        </p:nvSpPr>
        <p:spPr bwMode="gray">
          <a:xfrm>
            <a:off x="7661678" y="1360709"/>
            <a:ext cx="3517188" cy="489787"/>
          </a:xfrm>
          <a:prstGeom prst="roundRect">
            <a:avLst>
              <a:gd name="adj" fmla="val 50000"/>
            </a:avLst>
          </a:prstGeom>
          <a:gradFill rotWithShape="1">
            <a:gsLst>
              <a:gs pos="0">
                <a:srgbClr val="6D8CE5"/>
              </a:gs>
              <a:gs pos="100000">
                <a:srgbClr val="32416A"/>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_tradnl" altLang="en-US"/>
          </a:p>
        </p:txBody>
      </p:sp>
      <p:sp>
        <p:nvSpPr>
          <p:cNvPr id="46095" name="Freeform 16"/>
          <p:cNvSpPr>
            <a:spLocks/>
          </p:cNvSpPr>
          <p:nvPr/>
        </p:nvSpPr>
        <p:spPr bwMode="gray">
          <a:xfrm>
            <a:off x="3847212" y="1380841"/>
            <a:ext cx="3770408" cy="1543334"/>
          </a:xfrm>
          <a:custGeom>
            <a:avLst/>
            <a:gdLst>
              <a:gd name="T0" fmla="*/ 0 w 982"/>
              <a:gd name="T1" fmla="*/ 2147483646 h 774"/>
              <a:gd name="T2" fmla="*/ 2147483646 w 982"/>
              <a:gd name="T3" fmla="*/ 2147483646 h 774"/>
              <a:gd name="T4" fmla="*/ 2147483646 w 982"/>
              <a:gd name="T5" fmla="*/ 2147483646 h 774"/>
              <a:gd name="T6" fmla="*/ 2147483646 w 982"/>
              <a:gd name="T7" fmla="*/ 2147483646 h 774"/>
              <a:gd name="T8" fmla="*/ 2147483646 w 982"/>
              <a:gd name="T9" fmla="*/ 2147483646 h 774"/>
              <a:gd name="T10" fmla="*/ 2147483646 w 982"/>
              <a:gd name="T11" fmla="*/ 2147483646 h 774"/>
              <a:gd name="T12" fmla="*/ 2147483646 w 982"/>
              <a:gd name="T13" fmla="*/ 2147483646 h 774"/>
              <a:gd name="T14" fmla="*/ 2147483646 w 982"/>
              <a:gd name="T15" fmla="*/ 2147483646 h 774"/>
              <a:gd name="T16" fmla="*/ 2147483646 w 982"/>
              <a:gd name="T17" fmla="*/ 2147483646 h 774"/>
              <a:gd name="T18" fmla="*/ 2147483646 w 982"/>
              <a:gd name="T19" fmla="*/ 2147483646 h 774"/>
              <a:gd name="T20" fmla="*/ 2147483646 w 982"/>
              <a:gd name="T21" fmla="*/ 2147483646 h 774"/>
              <a:gd name="T22" fmla="*/ 2147483646 w 982"/>
              <a:gd name="T23" fmla="*/ 2147483646 h 774"/>
              <a:gd name="T24" fmla="*/ 2147483646 w 982"/>
              <a:gd name="T25" fmla="*/ 2147483646 h 774"/>
              <a:gd name="T26" fmla="*/ 2147483646 w 982"/>
              <a:gd name="T27" fmla="*/ 2147483646 h 774"/>
              <a:gd name="T28" fmla="*/ 2147483646 w 982"/>
              <a:gd name="T29" fmla="*/ 2147483646 h 774"/>
              <a:gd name="T30" fmla="*/ 2147483646 w 982"/>
              <a:gd name="T31" fmla="*/ 2147483646 h 774"/>
              <a:gd name="T32" fmla="*/ 2147483646 w 982"/>
              <a:gd name="T33" fmla="*/ 2147483646 h 774"/>
              <a:gd name="T34" fmla="*/ 2147483646 w 982"/>
              <a:gd name="T35" fmla="*/ 2147483646 h 774"/>
              <a:gd name="T36" fmla="*/ 2147483646 w 982"/>
              <a:gd name="T37" fmla="*/ 2147483646 h 774"/>
              <a:gd name="T38" fmla="*/ 2147483646 w 982"/>
              <a:gd name="T39" fmla="*/ 2147483646 h 774"/>
              <a:gd name="T40" fmla="*/ 2147483646 w 982"/>
              <a:gd name="T41" fmla="*/ 2147483646 h 774"/>
              <a:gd name="T42" fmla="*/ 2147483646 w 982"/>
              <a:gd name="T43" fmla="*/ 2147483646 h 774"/>
              <a:gd name="T44" fmla="*/ 2147483646 w 982"/>
              <a:gd name="T45" fmla="*/ 2147483646 h 774"/>
              <a:gd name="T46" fmla="*/ 2147483646 w 982"/>
              <a:gd name="T47" fmla="*/ 2147483646 h 774"/>
              <a:gd name="T48" fmla="*/ 2147483646 w 982"/>
              <a:gd name="T49" fmla="*/ 2147483646 h 774"/>
              <a:gd name="T50" fmla="*/ 2147483646 w 982"/>
              <a:gd name="T51" fmla="*/ 2147483646 h 774"/>
              <a:gd name="T52" fmla="*/ 2147483646 w 982"/>
              <a:gd name="T53" fmla="*/ 0 h 774"/>
              <a:gd name="T54" fmla="*/ 2147483646 w 982"/>
              <a:gd name="T55" fmla="*/ 2147483646 h 774"/>
              <a:gd name="T56" fmla="*/ 2147483646 w 982"/>
              <a:gd name="T57" fmla="*/ 2147483646 h 774"/>
              <a:gd name="T58" fmla="*/ 2147483646 w 982"/>
              <a:gd name="T59" fmla="*/ 2147483646 h 774"/>
              <a:gd name="T60" fmla="*/ 2147483646 w 982"/>
              <a:gd name="T61" fmla="*/ 2147483646 h 774"/>
              <a:gd name="T62" fmla="*/ 2147483646 w 982"/>
              <a:gd name="T63" fmla="*/ 2147483646 h 774"/>
              <a:gd name="T64" fmla="*/ 2147483646 w 982"/>
              <a:gd name="T65" fmla="*/ 2147483646 h 774"/>
              <a:gd name="T66" fmla="*/ 2147483646 w 982"/>
              <a:gd name="T67" fmla="*/ 2147483646 h 774"/>
              <a:gd name="T68" fmla="*/ 2147483646 w 982"/>
              <a:gd name="T69" fmla="*/ 2147483646 h 774"/>
              <a:gd name="T70" fmla="*/ 2147483646 w 982"/>
              <a:gd name="T71" fmla="*/ 2147483646 h 774"/>
              <a:gd name="T72" fmla="*/ 2147483646 w 982"/>
              <a:gd name="T73" fmla="*/ 2147483646 h 774"/>
              <a:gd name="T74" fmla="*/ 2147483646 w 982"/>
              <a:gd name="T75" fmla="*/ 2147483646 h 774"/>
              <a:gd name="T76" fmla="*/ 2147483646 w 982"/>
              <a:gd name="T77" fmla="*/ 2147483646 h 774"/>
              <a:gd name="T78" fmla="*/ 2147483646 w 982"/>
              <a:gd name="T79" fmla="*/ 2147483646 h 774"/>
              <a:gd name="T80" fmla="*/ 2147483646 w 982"/>
              <a:gd name="T81" fmla="*/ 2147483646 h 774"/>
              <a:gd name="T82" fmla="*/ 2147483646 w 982"/>
              <a:gd name="T83" fmla="*/ 2147483646 h 774"/>
              <a:gd name="T84" fmla="*/ 2147483646 w 982"/>
              <a:gd name="T85" fmla="*/ 2147483646 h 774"/>
              <a:gd name="T86" fmla="*/ 2147483646 w 982"/>
              <a:gd name="T87" fmla="*/ 2147483646 h 774"/>
              <a:gd name="T88" fmla="*/ 2147483646 w 982"/>
              <a:gd name="T89" fmla="*/ 2147483646 h 774"/>
              <a:gd name="T90" fmla="*/ 2147483646 w 982"/>
              <a:gd name="T91" fmla="*/ 2147483646 h 774"/>
              <a:gd name="T92" fmla="*/ 2147483646 w 982"/>
              <a:gd name="T93" fmla="*/ 2147483646 h 774"/>
              <a:gd name="T94" fmla="*/ 2147483646 w 982"/>
              <a:gd name="T95" fmla="*/ 2147483646 h 774"/>
              <a:gd name="T96" fmla="*/ 2147483646 w 982"/>
              <a:gd name="T97" fmla="*/ 2147483646 h 774"/>
              <a:gd name="T98" fmla="*/ 2147483646 w 982"/>
              <a:gd name="T99" fmla="*/ 2147483646 h 774"/>
              <a:gd name="T100" fmla="*/ 2147483646 w 982"/>
              <a:gd name="T101" fmla="*/ 2147483646 h 774"/>
              <a:gd name="T102" fmla="*/ 2147483646 w 982"/>
              <a:gd name="T103" fmla="*/ 2147483646 h 774"/>
              <a:gd name="T104" fmla="*/ 0 w 982"/>
              <a:gd name="T105" fmla="*/ 2147483646 h 774"/>
              <a:gd name="T106" fmla="*/ 0 w 982"/>
              <a:gd name="T107" fmla="*/ 2147483646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82"/>
              <a:gd name="T163" fmla="*/ 0 h 774"/>
              <a:gd name="T164" fmla="*/ 982 w 982"/>
              <a:gd name="T165" fmla="*/ 774 h 77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93D267">
                  <a:alpha val="32001"/>
                </a:srgbClr>
              </a:gs>
              <a:gs pos="100000">
                <a:srgbClr val="88CE58"/>
              </a:gs>
            </a:gsLst>
            <a:lin ang="0" scaled="1"/>
          </a:gradFill>
          <a:ln w="12700">
            <a:solidFill>
              <a:srgbClr val="000000"/>
            </a:solidFill>
            <a:round/>
            <a:headEnd/>
            <a:tailEnd/>
          </a:ln>
        </p:spPr>
        <p:txBody>
          <a:bodyPr/>
          <a:lstStyle/>
          <a:p>
            <a:endParaRPr lang="es-ES"/>
          </a:p>
        </p:txBody>
      </p:sp>
      <p:sp>
        <p:nvSpPr>
          <p:cNvPr id="46100" name="Text Box 23"/>
          <p:cNvSpPr txBox="1">
            <a:spLocks noChangeArrowheads="1"/>
          </p:cNvSpPr>
          <p:nvPr/>
        </p:nvSpPr>
        <p:spPr bwMode="auto">
          <a:xfrm>
            <a:off x="1476373" y="1985119"/>
            <a:ext cx="308584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200" b="1" dirty="0" err="1" smtClean="0"/>
              <a:t>Cuantos</a:t>
            </a:r>
            <a:r>
              <a:rPr lang="en-US" altLang="en-US" sz="3200" b="1" dirty="0" smtClean="0"/>
              <a:t> </a:t>
            </a:r>
            <a:r>
              <a:rPr lang="en-US" altLang="en-US" sz="3200" b="1" dirty="0" err="1" smtClean="0"/>
              <a:t>artículos</a:t>
            </a:r>
            <a:r>
              <a:rPr lang="en-US" altLang="en-US" sz="3200" b="1" dirty="0" smtClean="0"/>
              <a:t> </a:t>
            </a:r>
            <a:r>
              <a:rPr lang="en-US" altLang="en-US" sz="3200" b="1" dirty="0" err="1" smtClean="0"/>
              <a:t>producir</a:t>
            </a:r>
            <a:r>
              <a:rPr lang="en-US" altLang="en-US" sz="3200" b="1" dirty="0" smtClean="0"/>
              <a:t> para </a:t>
            </a:r>
            <a:r>
              <a:rPr lang="en-US" altLang="en-US" sz="3200" b="1" dirty="0" err="1" smtClean="0"/>
              <a:t>maximizar</a:t>
            </a:r>
            <a:r>
              <a:rPr lang="en-US" altLang="en-US" sz="3200" b="1" dirty="0" smtClean="0"/>
              <a:t> las </a:t>
            </a:r>
            <a:r>
              <a:rPr lang="en-US" altLang="en-US" sz="3200" b="1" dirty="0" err="1" smtClean="0"/>
              <a:t>ganancias</a:t>
            </a:r>
            <a:endParaRPr lang="en-US" altLang="en-US" sz="3200" dirty="0"/>
          </a:p>
        </p:txBody>
      </p:sp>
      <p:sp>
        <p:nvSpPr>
          <p:cNvPr id="46102" name="Text Box 25"/>
          <p:cNvSpPr txBox="1">
            <a:spLocks noChangeArrowheads="1"/>
          </p:cNvSpPr>
          <p:nvPr/>
        </p:nvSpPr>
        <p:spPr bwMode="auto">
          <a:xfrm>
            <a:off x="7716611" y="2043264"/>
            <a:ext cx="321478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200" b="1" dirty="0" smtClean="0"/>
              <a:t>A que </a:t>
            </a:r>
            <a:r>
              <a:rPr lang="en-US" altLang="en-US" sz="3200" b="1" dirty="0" err="1" smtClean="0"/>
              <a:t>precio</a:t>
            </a:r>
            <a:r>
              <a:rPr lang="en-US" altLang="en-US" sz="3200" b="1" dirty="0" smtClean="0"/>
              <a:t> </a:t>
            </a:r>
            <a:r>
              <a:rPr lang="en-US" altLang="en-US" sz="3200" b="1" dirty="0" err="1" smtClean="0"/>
              <a:t>mímino</a:t>
            </a:r>
            <a:r>
              <a:rPr lang="en-US" altLang="en-US" sz="3200" b="1" dirty="0" smtClean="0"/>
              <a:t> </a:t>
            </a:r>
            <a:r>
              <a:rPr lang="en-US" altLang="en-US" sz="3200" b="1" dirty="0" err="1" smtClean="0"/>
              <a:t>vendar</a:t>
            </a:r>
            <a:r>
              <a:rPr lang="en-US" altLang="en-US" sz="3200" b="1" dirty="0" smtClean="0"/>
              <a:t> </a:t>
            </a:r>
            <a:r>
              <a:rPr lang="en-US" altLang="en-US" sz="3200" b="1" dirty="0" err="1" smtClean="0"/>
              <a:t>los</a:t>
            </a:r>
            <a:r>
              <a:rPr lang="en-US" altLang="en-US" sz="3200" b="1" dirty="0" smtClean="0"/>
              <a:t> </a:t>
            </a:r>
            <a:r>
              <a:rPr lang="en-US" altLang="en-US" sz="3200" b="1" dirty="0" err="1" smtClean="0"/>
              <a:t>recursos</a:t>
            </a:r>
            <a:r>
              <a:rPr lang="en-US" altLang="en-US" sz="3200" b="1" dirty="0" smtClean="0"/>
              <a:t> para </a:t>
            </a:r>
            <a:r>
              <a:rPr lang="en-US" altLang="en-US" sz="3200" b="1" dirty="0" err="1" smtClean="0"/>
              <a:t>garantizar</a:t>
            </a:r>
            <a:r>
              <a:rPr lang="en-US" altLang="en-US" sz="3200" b="1" dirty="0" smtClean="0"/>
              <a:t> las </a:t>
            </a:r>
            <a:r>
              <a:rPr lang="en-US" altLang="en-US" sz="3200" b="1" dirty="0" err="1" smtClean="0"/>
              <a:t>ganancias</a:t>
            </a:r>
            <a:endParaRPr lang="en-US" altLang="en-US" sz="3200" dirty="0"/>
          </a:p>
        </p:txBody>
      </p:sp>
      <p:sp>
        <p:nvSpPr>
          <p:cNvPr id="23" name="Rectangle 2"/>
          <p:cNvSpPr txBox="1">
            <a:spLocks noChangeArrowheads="1"/>
          </p:cNvSpPr>
          <p:nvPr/>
        </p:nvSpPr>
        <p:spPr>
          <a:xfrm>
            <a:off x="6932612" y="353019"/>
            <a:ext cx="4657725"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Lucida Sans Unicode" pitchFamily="34" charset="0"/>
              </a:defRPr>
            </a:lvl2pPr>
            <a:lvl3pPr algn="l" rtl="0" eaLnBrk="1" fontAlgn="base" hangingPunct="1">
              <a:spcBef>
                <a:spcPct val="0"/>
              </a:spcBef>
              <a:spcAft>
                <a:spcPct val="0"/>
              </a:spcAft>
              <a:defRPr sz="4100" b="1">
                <a:solidFill>
                  <a:schemeClr val="tx2"/>
                </a:solidFill>
                <a:latin typeface="Lucida Sans Unicode" pitchFamily="34" charset="0"/>
              </a:defRPr>
            </a:lvl3pPr>
            <a:lvl4pPr algn="l" rtl="0" eaLnBrk="1" fontAlgn="base" hangingPunct="1">
              <a:spcBef>
                <a:spcPct val="0"/>
              </a:spcBef>
              <a:spcAft>
                <a:spcPct val="0"/>
              </a:spcAft>
              <a:defRPr sz="4100" b="1">
                <a:solidFill>
                  <a:schemeClr val="tx2"/>
                </a:solidFill>
                <a:latin typeface="Lucida Sans Unicode" pitchFamily="34" charset="0"/>
              </a:defRPr>
            </a:lvl4pPr>
            <a:lvl5pPr algn="l" rtl="0" eaLnBrk="1" fontAlgn="base" hangingPunct="1">
              <a:spcBef>
                <a:spcPct val="0"/>
              </a:spcBef>
              <a:spcAft>
                <a:spcPct val="0"/>
              </a:spcAft>
              <a:defRPr sz="4100" b="1">
                <a:solidFill>
                  <a:schemeClr val="tx2"/>
                </a:solidFill>
                <a:latin typeface="Lucida Sans Unicode" pitchFamily="34"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a:lstStyle>
          <a:p>
            <a:pPr>
              <a:defRPr/>
            </a:pPr>
            <a:r>
              <a:rPr lang="en-US" altLang="en-US" dirty="0" err="1" smtClean="0">
                <a:solidFill>
                  <a:schemeClr val="tx1"/>
                </a:solidFill>
                <a:latin typeface="Arial" panose="020B0604020202020204" pitchFamily="34" charset="0"/>
                <a:cs typeface="Arial" panose="020B0604020202020204" pitchFamily="34" charset="0"/>
              </a:rPr>
              <a:t>Problema</a:t>
            </a:r>
            <a:r>
              <a:rPr lang="en-US" altLang="en-US" dirty="0" smtClean="0">
                <a:solidFill>
                  <a:schemeClr val="tx1"/>
                </a:solidFill>
                <a:latin typeface="Arial" panose="020B0604020202020204" pitchFamily="34" charset="0"/>
                <a:cs typeface="Arial" panose="020B0604020202020204" pitchFamily="34" charset="0"/>
              </a:rPr>
              <a:t> Dual</a:t>
            </a:r>
            <a:endParaRPr lang="en-US" altLang="en-US" sz="2800" dirty="0">
              <a:solidFill>
                <a:schemeClr val="tx1"/>
              </a:solidFill>
              <a:latin typeface="Arial" panose="020B0604020202020204" pitchFamily="34" charset="0"/>
              <a:cs typeface="Arial" panose="020B0604020202020204" pitchFamily="34" charset="0"/>
            </a:endParaRPr>
          </a:p>
        </p:txBody>
      </p:sp>
      <p:sp>
        <p:nvSpPr>
          <p:cNvPr id="2" name="CuadroTexto 1"/>
          <p:cNvSpPr txBox="1"/>
          <p:nvPr/>
        </p:nvSpPr>
        <p:spPr>
          <a:xfrm>
            <a:off x="0" y="5376309"/>
            <a:ext cx="6496334" cy="461665"/>
          </a:xfrm>
          <a:prstGeom prst="rect">
            <a:avLst/>
          </a:prstGeom>
          <a:noFill/>
        </p:spPr>
        <p:txBody>
          <a:bodyPr wrap="square" rtlCol="0">
            <a:spAutoFit/>
          </a:bodyPr>
          <a:lstStyle/>
          <a:p>
            <a:r>
              <a:rPr lang="es-ES" sz="2400" b="1" dirty="0" smtClean="0">
                <a:latin typeface="Arial" panose="020B0604020202020204" pitchFamily="34" charset="0"/>
                <a:cs typeface="Arial" panose="020B0604020202020204" pitchFamily="34" charset="0"/>
              </a:rPr>
              <a:t>Variables: cantidad de artículos a producir</a:t>
            </a:r>
            <a:endParaRPr lang="es-ES" sz="2400" b="1" dirty="0">
              <a:latin typeface="Arial" panose="020B0604020202020204" pitchFamily="34" charset="0"/>
              <a:cs typeface="Arial" panose="020B0604020202020204" pitchFamily="34" charset="0"/>
            </a:endParaRPr>
          </a:p>
        </p:txBody>
      </p:sp>
      <p:sp>
        <p:nvSpPr>
          <p:cNvPr id="25" name="CuadroTexto 24"/>
          <p:cNvSpPr txBox="1"/>
          <p:nvPr/>
        </p:nvSpPr>
        <p:spPr>
          <a:xfrm>
            <a:off x="6921501" y="5392270"/>
            <a:ext cx="5262410" cy="830997"/>
          </a:xfrm>
          <a:prstGeom prst="rect">
            <a:avLst/>
          </a:prstGeom>
          <a:noFill/>
        </p:spPr>
        <p:txBody>
          <a:bodyPr wrap="square" rtlCol="0">
            <a:spAutoFit/>
          </a:bodyPr>
          <a:lstStyle/>
          <a:p>
            <a:r>
              <a:rPr lang="es-ES" sz="2400" b="1" dirty="0" smtClean="0">
                <a:latin typeface="Arial" panose="020B0604020202020204" pitchFamily="34" charset="0"/>
                <a:cs typeface="Arial" panose="020B0604020202020204" pitchFamily="34" charset="0"/>
              </a:rPr>
              <a:t>Variables: ganancia por unidad de recurso</a:t>
            </a:r>
            <a:endParaRPr lang="es-E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0637959"/>
      </p:ext>
    </p:extLst>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22829" y="191069"/>
            <a:ext cx="11914495" cy="6230478"/>
          </a:xfrm>
          <a:prstGeom prst="rect">
            <a:avLst/>
          </a:prstGeom>
        </p:spPr>
      </p:pic>
    </p:spTree>
    <p:extLst>
      <p:ext uri="{BB962C8B-B14F-4D97-AF65-F5344CB8AC3E}">
        <p14:creationId xmlns:p14="http://schemas.microsoft.com/office/powerpoint/2010/main" val="28915671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25460" y="474757"/>
            <a:ext cx="11668125" cy="5362575"/>
          </a:xfrm>
          <a:prstGeom prst="rect">
            <a:avLst/>
          </a:prstGeom>
        </p:spPr>
      </p:pic>
    </p:spTree>
    <p:extLst>
      <p:ext uri="{BB962C8B-B14F-4D97-AF65-F5344CB8AC3E}">
        <p14:creationId xmlns:p14="http://schemas.microsoft.com/office/powerpoint/2010/main" val="3405567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96565" y="302311"/>
            <a:ext cx="11344275" cy="6555689"/>
          </a:xfrm>
          <a:prstGeom prst="rect">
            <a:avLst/>
          </a:prstGeom>
        </p:spPr>
      </p:pic>
      <p:sp>
        <p:nvSpPr>
          <p:cNvPr id="4" name="CuadroTexto 3"/>
          <p:cNvSpPr txBox="1"/>
          <p:nvPr/>
        </p:nvSpPr>
        <p:spPr>
          <a:xfrm>
            <a:off x="0" y="1566315"/>
            <a:ext cx="11987284" cy="1200329"/>
          </a:xfrm>
          <a:prstGeom prst="rect">
            <a:avLst/>
          </a:prstGeom>
          <a:noFill/>
        </p:spPr>
        <p:txBody>
          <a:bodyPr wrap="square" rtlCol="0">
            <a:spAutoFit/>
          </a:bodyPr>
          <a:lstStyle/>
          <a:p>
            <a:pPr algn="ctr"/>
            <a:r>
              <a:rPr lang="es-ES" sz="3600" b="1" dirty="0" smtClean="0">
                <a:latin typeface="Arial" panose="020B0604020202020204" pitchFamily="34" charset="0"/>
                <a:cs typeface="Arial" panose="020B0604020202020204" pitchFamily="34" charset="0"/>
              </a:rPr>
              <a:t>Si hay 2 restricciones en el primal  el dual tendrá 2 variable </a:t>
            </a:r>
            <a:r>
              <a:rPr lang="es-ES" sz="3600" b="1" dirty="0" err="1" smtClean="0">
                <a:latin typeface="Arial" panose="020B0604020202020204" pitchFamily="34" charset="0"/>
                <a:cs typeface="Arial" panose="020B0604020202020204" pitchFamily="34" charset="0"/>
              </a:rPr>
              <a:t>y</a:t>
            </a:r>
            <a:r>
              <a:rPr lang="es-ES" sz="3600" b="1" baseline="-25000" dirty="0" err="1" smtClean="0">
                <a:latin typeface="Arial" panose="020B0604020202020204" pitchFamily="34" charset="0"/>
                <a:cs typeface="Arial" panose="020B0604020202020204" pitchFamily="34" charset="0"/>
              </a:rPr>
              <a:t>l</a:t>
            </a:r>
            <a:r>
              <a:rPr lang="es-ES" sz="3600" b="1" dirty="0" smtClean="0">
                <a:latin typeface="Arial" panose="020B0604020202020204" pitchFamily="34" charset="0"/>
                <a:cs typeface="Arial" panose="020B0604020202020204" pitchFamily="34" charset="0"/>
              </a:rPr>
              <a:t> ; y</a:t>
            </a:r>
            <a:r>
              <a:rPr lang="es-ES" sz="3600" b="1" baseline="-25000" dirty="0" smtClean="0">
                <a:latin typeface="Arial" panose="020B0604020202020204" pitchFamily="34" charset="0"/>
                <a:cs typeface="Arial" panose="020B0604020202020204" pitchFamily="34" charset="0"/>
              </a:rPr>
              <a:t>2</a:t>
            </a:r>
            <a:endParaRPr lang="es-ES" sz="3600" b="1" baseline="-25000" dirty="0">
              <a:latin typeface="Arial" panose="020B0604020202020204" pitchFamily="34" charset="0"/>
              <a:cs typeface="Arial" panose="020B0604020202020204" pitchFamily="34" charset="0"/>
            </a:endParaRPr>
          </a:p>
        </p:txBody>
      </p:sp>
      <p:sp>
        <p:nvSpPr>
          <p:cNvPr id="5" name="CuadroTexto 4"/>
          <p:cNvSpPr txBox="1"/>
          <p:nvPr/>
        </p:nvSpPr>
        <p:spPr>
          <a:xfrm>
            <a:off x="529665" y="3195980"/>
            <a:ext cx="4233851" cy="584775"/>
          </a:xfrm>
          <a:prstGeom prst="rect">
            <a:avLst/>
          </a:prstGeom>
          <a:noFill/>
        </p:spPr>
        <p:txBody>
          <a:bodyPr wrap="none" rtlCol="0">
            <a:spAutoFit/>
          </a:bodyPr>
          <a:lstStyle/>
          <a:p>
            <a:r>
              <a:rPr lang="es-ES" sz="3200" b="1" dirty="0" smtClean="0">
                <a:latin typeface="Arial" panose="020B0604020202020204" pitchFamily="34" charset="0"/>
                <a:cs typeface="Arial" panose="020B0604020202020204" pitchFamily="34" charset="0"/>
              </a:rPr>
              <a:t>Función Objetivo del</a:t>
            </a:r>
            <a:endParaRPr lang="es-ES" sz="3200" b="1" dirty="0">
              <a:latin typeface="Arial" panose="020B0604020202020204" pitchFamily="34" charset="0"/>
              <a:cs typeface="Arial" panose="020B0604020202020204" pitchFamily="34" charset="0"/>
            </a:endParaRPr>
          </a:p>
        </p:txBody>
      </p:sp>
      <p:sp>
        <p:nvSpPr>
          <p:cNvPr id="6" name="CuadroTexto 5"/>
          <p:cNvSpPr txBox="1"/>
          <p:nvPr/>
        </p:nvSpPr>
        <p:spPr>
          <a:xfrm>
            <a:off x="7344772" y="3094318"/>
            <a:ext cx="4233851" cy="584775"/>
          </a:xfrm>
          <a:prstGeom prst="rect">
            <a:avLst/>
          </a:prstGeom>
          <a:noFill/>
        </p:spPr>
        <p:txBody>
          <a:bodyPr wrap="none" rtlCol="0">
            <a:spAutoFit/>
          </a:bodyPr>
          <a:lstStyle/>
          <a:p>
            <a:r>
              <a:rPr lang="es-ES" sz="3200" b="1" dirty="0" smtClean="0">
                <a:latin typeface="Arial" panose="020B0604020202020204" pitchFamily="34" charset="0"/>
                <a:cs typeface="Arial" panose="020B0604020202020204" pitchFamily="34" charset="0"/>
              </a:rPr>
              <a:t>Función Objetivo del</a:t>
            </a:r>
            <a:endParaRPr lang="es-ES" sz="3200" b="1" dirty="0">
              <a:latin typeface="Arial" panose="020B0604020202020204" pitchFamily="34" charset="0"/>
              <a:cs typeface="Arial" panose="020B0604020202020204" pitchFamily="34" charset="0"/>
            </a:endParaRPr>
          </a:p>
        </p:txBody>
      </p:sp>
      <p:sp>
        <p:nvSpPr>
          <p:cNvPr id="7" name="Rectangle 1"/>
          <p:cNvSpPr>
            <a:spLocks noChangeArrowheads="1"/>
          </p:cNvSpPr>
          <p:nvPr/>
        </p:nvSpPr>
        <p:spPr bwMode="auto">
          <a:xfrm>
            <a:off x="1023583" y="145362"/>
            <a:ext cx="10555040" cy="668793"/>
          </a:xfrm>
          <a:prstGeom prst="rect">
            <a:avLst/>
          </a:prstGeom>
          <a:gradFill rotWithShape="0">
            <a:gsLst>
              <a:gs pos="0">
                <a:srgbClr val="FFFFFF"/>
              </a:gs>
              <a:gs pos="100000">
                <a:srgbClr val="2DA2BF"/>
              </a:gs>
            </a:gsLst>
            <a:lin ang="5400000" scaled="1"/>
          </a:gradFill>
          <a:ln w="76320">
            <a:solidFill>
              <a:srgbClr val="000000"/>
            </a:solidFill>
            <a:miter lim="800000"/>
            <a:headEnd/>
            <a:tailEnd/>
          </a:ln>
        </p:spPr>
        <p:txBody>
          <a:bodyPr lIns="90000" tIns="46800" rIns="90000" bIns="46800" anchor="ctr"/>
          <a:lstStyle>
            <a:lvl1pPr marL="7938">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1pPr>
            <a:lvl2pPr marL="742950" indent="-28575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2pPr>
            <a:lvl3pPr marL="11430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3pPr>
            <a:lvl4pPr marL="16002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4pPr>
            <a:lvl5pPr marL="20574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9pPr>
          </a:lstStyle>
          <a:p>
            <a:pPr algn="ctr" eaLnBrk="1" hangingPunct="1"/>
            <a:r>
              <a:rPr lang="es-ES" altLang="en-US" sz="4400" b="1" dirty="0" smtClean="0">
                <a:solidFill>
                  <a:srgbClr val="000000"/>
                </a:solidFill>
              </a:rPr>
              <a:t>CONFORMAR LA F.O. DEL DUAL</a:t>
            </a:r>
            <a:endParaRPr lang="es-ES" altLang="en-US" sz="4400" b="1" dirty="0">
              <a:solidFill>
                <a:srgbClr val="000000"/>
              </a:solidFill>
            </a:endParaRPr>
          </a:p>
        </p:txBody>
      </p:sp>
    </p:spTree>
    <p:extLst>
      <p:ext uri="{BB962C8B-B14F-4D97-AF65-F5344CB8AC3E}">
        <p14:creationId xmlns:p14="http://schemas.microsoft.com/office/powerpoint/2010/main" val="31309078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p:cNvSpPr txBox="1"/>
          <p:nvPr/>
        </p:nvSpPr>
        <p:spPr>
          <a:xfrm>
            <a:off x="100998" y="1734396"/>
            <a:ext cx="11987284" cy="1200329"/>
          </a:xfrm>
          <a:prstGeom prst="rect">
            <a:avLst/>
          </a:prstGeom>
          <a:noFill/>
        </p:spPr>
        <p:txBody>
          <a:bodyPr wrap="square" rtlCol="0">
            <a:spAutoFit/>
          </a:bodyPr>
          <a:lstStyle/>
          <a:p>
            <a:pPr algn="ctr"/>
            <a:r>
              <a:rPr lang="es-ES" sz="3600" b="1" dirty="0" smtClean="0">
                <a:latin typeface="Arial" panose="020B0604020202020204" pitchFamily="34" charset="0"/>
                <a:cs typeface="Arial" panose="020B0604020202020204" pitchFamily="34" charset="0"/>
              </a:rPr>
              <a:t>Si hay 2 variables en el primal  el dual tendrá 2 restricciones</a:t>
            </a:r>
            <a:endParaRPr lang="es-ES" sz="3600" b="1" baseline="-25000" dirty="0">
              <a:latin typeface="Arial" panose="020B0604020202020204" pitchFamily="34" charset="0"/>
              <a:cs typeface="Arial" panose="020B0604020202020204" pitchFamily="34" charset="0"/>
            </a:endParaRPr>
          </a:p>
        </p:txBody>
      </p:sp>
      <p:sp>
        <p:nvSpPr>
          <p:cNvPr id="19" name="Rectangle 1"/>
          <p:cNvSpPr>
            <a:spLocks noChangeArrowheads="1"/>
          </p:cNvSpPr>
          <p:nvPr/>
        </p:nvSpPr>
        <p:spPr bwMode="auto">
          <a:xfrm>
            <a:off x="1023583" y="145362"/>
            <a:ext cx="10555040" cy="1260357"/>
          </a:xfrm>
          <a:prstGeom prst="rect">
            <a:avLst/>
          </a:prstGeom>
          <a:gradFill rotWithShape="0">
            <a:gsLst>
              <a:gs pos="0">
                <a:srgbClr val="FFFFFF"/>
              </a:gs>
              <a:gs pos="100000">
                <a:srgbClr val="2DA2BF"/>
              </a:gs>
            </a:gsLst>
            <a:lin ang="5400000" scaled="1"/>
          </a:gradFill>
          <a:ln w="76320">
            <a:solidFill>
              <a:srgbClr val="000000"/>
            </a:solidFill>
            <a:miter lim="800000"/>
            <a:headEnd/>
            <a:tailEnd/>
          </a:ln>
        </p:spPr>
        <p:txBody>
          <a:bodyPr lIns="90000" tIns="46800" rIns="90000" bIns="46800" anchor="ctr"/>
          <a:lstStyle>
            <a:lvl1pPr marL="7938">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1pPr>
            <a:lvl2pPr marL="742950" indent="-28575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2pPr>
            <a:lvl3pPr marL="11430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3pPr>
            <a:lvl4pPr marL="16002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4pPr>
            <a:lvl5pPr marL="20574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9pPr>
          </a:lstStyle>
          <a:p>
            <a:pPr algn="ctr" eaLnBrk="1" hangingPunct="1"/>
            <a:r>
              <a:rPr lang="es-ES" altLang="en-US" sz="4400" b="1" dirty="0" smtClean="0">
                <a:solidFill>
                  <a:srgbClr val="000000"/>
                </a:solidFill>
              </a:rPr>
              <a:t>CONFORMAR LAS RESTRICCIONES DEL DUAL</a:t>
            </a:r>
            <a:endParaRPr lang="es-ES" altLang="en-US" sz="4400" b="1" dirty="0">
              <a:solidFill>
                <a:srgbClr val="000000"/>
              </a:solidFill>
            </a:endParaRPr>
          </a:p>
        </p:txBody>
      </p:sp>
      <p:pic>
        <p:nvPicPr>
          <p:cNvPr id="20" name="Imagen 19"/>
          <p:cNvPicPr>
            <a:picLocks noChangeAspect="1"/>
          </p:cNvPicPr>
          <p:nvPr/>
        </p:nvPicPr>
        <p:blipFill>
          <a:blip r:embed="rId2"/>
          <a:stretch>
            <a:fillRect/>
          </a:stretch>
        </p:blipFill>
        <p:spPr>
          <a:xfrm>
            <a:off x="100998" y="3514725"/>
            <a:ext cx="11477625" cy="3343275"/>
          </a:xfrm>
          <a:prstGeom prst="rect">
            <a:avLst/>
          </a:prstGeom>
          <a:ln w="38100">
            <a:noFill/>
          </a:ln>
        </p:spPr>
      </p:pic>
      <p:sp>
        <p:nvSpPr>
          <p:cNvPr id="21" name="CuadroTexto 20"/>
          <p:cNvSpPr txBox="1"/>
          <p:nvPr/>
        </p:nvSpPr>
        <p:spPr>
          <a:xfrm>
            <a:off x="10755962" y="5186362"/>
            <a:ext cx="822661" cy="646331"/>
          </a:xfrm>
          <a:prstGeom prst="rect">
            <a:avLst/>
          </a:prstGeom>
          <a:ln w="38100">
            <a:noFill/>
          </a:ln>
        </p:spPr>
        <p:style>
          <a:lnRef idx="1">
            <a:schemeClr val="accent1"/>
          </a:lnRef>
          <a:fillRef idx="0">
            <a:schemeClr val="accent1"/>
          </a:fillRef>
          <a:effectRef idx="0">
            <a:schemeClr val="accent1"/>
          </a:effectRef>
          <a:fontRef idx="minor">
            <a:schemeClr val="tx1"/>
          </a:fontRef>
        </p:style>
        <p:txBody>
          <a:bodyPr wrap="none" rtlCol="0">
            <a:spAutoFit/>
          </a:bodyPr>
          <a:lstStyle/>
          <a:p>
            <a:r>
              <a:rPr lang="es-ES" sz="3600" dirty="0" smtClean="0">
                <a:latin typeface="Arial" panose="020B0604020202020204" pitchFamily="34" charset="0"/>
                <a:cs typeface="Arial" panose="020B0604020202020204" pitchFamily="34" charset="0"/>
              </a:rPr>
              <a:t>≤ 6</a:t>
            </a:r>
            <a:endParaRPr lang="es-ES" sz="3600" dirty="0">
              <a:latin typeface="Arial" panose="020B0604020202020204" pitchFamily="34" charset="0"/>
              <a:cs typeface="Arial" panose="020B0604020202020204" pitchFamily="34" charset="0"/>
            </a:endParaRPr>
          </a:p>
        </p:txBody>
      </p:sp>
      <p:sp>
        <p:nvSpPr>
          <p:cNvPr id="23" name="Arco 22"/>
          <p:cNvSpPr/>
          <p:nvPr/>
        </p:nvSpPr>
        <p:spPr>
          <a:xfrm>
            <a:off x="2879678" y="4544704"/>
            <a:ext cx="45719" cy="45719"/>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33" name="Conector recto 32"/>
          <p:cNvCxnSpPr/>
          <p:nvPr/>
        </p:nvCxnSpPr>
        <p:spPr>
          <a:xfrm flipV="1">
            <a:off x="2879678" y="4339988"/>
            <a:ext cx="0" cy="25043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6" name="Conector recto 35"/>
          <p:cNvCxnSpPr/>
          <p:nvPr/>
        </p:nvCxnSpPr>
        <p:spPr>
          <a:xfrm flipV="1">
            <a:off x="2879678" y="4339664"/>
            <a:ext cx="8412436" cy="324"/>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1" name="Conector recto de flecha 40"/>
          <p:cNvCxnSpPr/>
          <p:nvPr/>
        </p:nvCxnSpPr>
        <p:spPr>
          <a:xfrm>
            <a:off x="11292114" y="4339664"/>
            <a:ext cx="29029" cy="972565"/>
          </a:xfrm>
          <a:prstGeom prst="straightConnector1">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5" name="Conector recto 44"/>
          <p:cNvCxnSpPr/>
          <p:nvPr/>
        </p:nvCxnSpPr>
        <p:spPr>
          <a:xfrm flipV="1">
            <a:off x="4833257" y="5186362"/>
            <a:ext cx="14514" cy="12586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7" name="Conector recto 46"/>
          <p:cNvCxnSpPr/>
          <p:nvPr/>
        </p:nvCxnSpPr>
        <p:spPr>
          <a:xfrm>
            <a:off x="4847771" y="5164927"/>
            <a:ext cx="6169010" cy="2143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9" name="Conector recto 48"/>
          <p:cNvCxnSpPr/>
          <p:nvPr/>
        </p:nvCxnSpPr>
        <p:spPr>
          <a:xfrm>
            <a:off x="11034634" y="5186362"/>
            <a:ext cx="0" cy="12586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50" name="CuadroTexto 49"/>
          <p:cNvSpPr txBox="1"/>
          <p:nvPr/>
        </p:nvSpPr>
        <p:spPr>
          <a:xfrm>
            <a:off x="4393496" y="2934291"/>
            <a:ext cx="5384800" cy="646331"/>
          </a:xfrm>
          <a:prstGeom prst="rect">
            <a:avLst/>
          </a:prstGeom>
          <a:noFill/>
        </p:spPr>
        <p:txBody>
          <a:bodyPr wrap="square" rtlCol="0">
            <a:spAutoFit/>
          </a:bodyPr>
          <a:lstStyle/>
          <a:p>
            <a:r>
              <a:rPr lang="es-ES" sz="3600" b="1" dirty="0" smtClean="0">
                <a:latin typeface="Arial" panose="020B0604020202020204" pitchFamily="34" charset="0"/>
                <a:cs typeface="Arial" panose="020B0604020202020204" pitchFamily="34" charset="0"/>
              </a:rPr>
              <a:t>1ra Restricción</a:t>
            </a:r>
            <a:endParaRPr lang="es-ES"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79936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0913476" y="4333820"/>
            <a:ext cx="822661" cy="646331"/>
          </a:xfrm>
          <a:prstGeom prst="rect">
            <a:avLst/>
          </a:prstGeom>
          <a:noFill/>
        </p:spPr>
        <p:txBody>
          <a:bodyPr wrap="none" rtlCol="0">
            <a:spAutoFit/>
          </a:bodyPr>
          <a:lstStyle/>
          <a:p>
            <a:r>
              <a:rPr lang="es-ES" sz="3600" dirty="0" smtClean="0">
                <a:latin typeface="Arial" panose="020B0604020202020204" pitchFamily="34" charset="0"/>
                <a:cs typeface="Arial" panose="020B0604020202020204" pitchFamily="34" charset="0"/>
              </a:rPr>
              <a:t>≤ 6</a:t>
            </a:r>
            <a:endParaRPr lang="es-ES" sz="3600" dirty="0">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2"/>
          <a:stretch>
            <a:fillRect/>
          </a:stretch>
        </p:blipFill>
        <p:spPr>
          <a:xfrm>
            <a:off x="232080" y="3232313"/>
            <a:ext cx="11782425" cy="3495675"/>
          </a:xfrm>
          <a:prstGeom prst="rect">
            <a:avLst/>
          </a:prstGeom>
        </p:spPr>
      </p:pic>
      <p:cxnSp>
        <p:nvCxnSpPr>
          <p:cNvPr id="12" name="Conector recto 11"/>
          <p:cNvCxnSpPr/>
          <p:nvPr/>
        </p:nvCxnSpPr>
        <p:spPr>
          <a:xfrm flipV="1">
            <a:off x="4368729" y="4130836"/>
            <a:ext cx="0" cy="25043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flipV="1">
            <a:off x="4368729" y="4130836"/>
            <a:ext cx="7552619" cy="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a:off x="11953412" y="4136279"/>
            <a:ext cx="0" cy="1657480"/>
          </a:xfrm>
          <a:prstGeom prst="straightConnector1">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5" name="Conector recto 14"/>
          <p:cNvCxnSpPr/>
          <p:nvPr/>
        </p:nvCxnSpPr>
        <p:spPr>
          <a:xfrm flipV="1">
            <a:off x="5218823" y="5563733"/>
            <a:ext cx="14514" cy="12586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a:off x="5217486" y="5542298"/>
            <a:ext cx="6107320" cy="2143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a:off x="11324806" y="5553015"/>
            <a:ext cx="0" cy="125867"/>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9" name="CuadroTexto 18"/>
          <p:cNvSpPr txBox="1"/>
          <p:nvPr/>
        </p:nvSpPr>
        <p:spPr>
          <a:xfrm>
            <a:off x="11089623" y="5472469"/>
            <a:ext cx="834572" cy="646331"/>
          </a:xfrm>
          <a:prstGeom prst="rect">
            <a:avLst/>
          </a:prstGeom>
          <a:ln w="38100">
            <a:noFill/>
          </a:ln>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s-ES" sz="3600" dirty="0" smtClean="0">
                <a:latin typeface="Arial" panose="020B0604020202020204" pitchFamily="34" charset="0"/>
                <a:cs typeface="Arial" panose="020B0604020202020204" pitchFamily="34" charset="0"/>
              </a:rPr>
              <a:t>≤ 8</a:t>
            </a:r>
            <a:endParaRPr lang="es-ES" sz="3600" dirty="0">
              <a:latin typeface="Arial" panose="020B0604020202020204" pitchFamily="34" charset="0"/>
              <a:cs typeface="Arial" panose="020B0604020202020204" pitchFamily="34" charset="0"/>
            </a:endParaRPr>
          </a:p>
        </p:txBody>
      </p:sp>
      <p:cxnSp>
        <p:nvCxnSpPr>
          <p:cNvPr id="22" name="Conector recto 21"/>
          <p:cNvCxnSpPr>
            <a:endCxn id="19" idx="3"/>
          </p:cNvCxnSpPr>
          <p:nvPr/>
        </p:nvCxnSpPr>
        <p:spPr>
          <a:xfrm>
            <a:off x="11791950" y="5793759"/>
            <a:ext cx="132245" cy="187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39" name="Rectangle 1"/>
          <p:cNvSpPr>
            <a:spLocks noChangeArrowheads="1"/>
          </p:cNvSpPr>
          <p:nvPr/>
        </p:nvSpPr>
        <p:spPr bwMode="auto">
          <a:xfrm>
            <a:off x="1023583" y="145362"/>
            <a:ext cx="10555040" cy="1260357"/>
          </a:xfrm>
          <a:prstGeom prst="rect">
            <a:avLst/>
          </a:prstGeom>
          <a:gradFill rotWithShape="0">
            <a:gsLst>
              <a:gs pos="0">
                <a:srgbClr val="FFFFFF"/>
              </a:gs>
              <a:gs pos="100000">
                <a:srgbClr val="2DA2BF"/>
              </a:gs>
            </a:gsLst>
            <a:lin ang="5400000" scaled="1"/>
          </a:gradFill>
          <a:ln w="76320">
            <a:solidFill>
              <a:srgbClr val="000000"/>
            </a:solidFill>
            <a:miter lim="800000"/>
            <a:headEnd/>
            <a:tailEnd/>
          </a:ln>
        </p:spPr>
        <p:txBody>
          <a:bodyPr lIns="90000" tIns="46800" rIns="90000" bIns="46800" anchor="ctr"/>
          <a:lstStyle>
            <a:lvl1pPr marL="7938">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1pPr>
            <a:lvl2pPr marL="742950" indent="-28575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2pPr>
            <a:lvl3pPr marL="11430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3pPr>
            <a:lvl4pPr marL="16002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4pPr>
            <a:lvl5pPr marL="20574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9pPr>
          </a:lstStyle>
          <a:p>
            <a:pPr algn="ctr" eaLnBrk="1" hangingPunct="1"/>
            <a:r>
              <a:rPr lang="es-ES" altLang="en-US" sz="4400" b="1" dirty="0" smtClean="0">
                <a:solidFill>
                  <a:srgbClr val="000000"/>
                </a:solidFill>
              </a:rPr>
              <a:t>CONFORMAR LAS RESTRICCIONES DEL DUAL</a:t>
            </a:r>
            <a:endParaRPr lang="es-ES" altLang="en-US" sz="4400" b="1" dirty="0">
              <a:solidFill>
                <a:srgbClr val="000000"/>
              </a:solidFill>
            </a:endParaRPr>
          </a:p>
        </p:txBody>
      </p:sp>
      <p:sp>
        <p:nvSpPr>
          <p:cNvPr id="40" name="CuadroTexto 39"/>
          <p:cNvSpPr txBox="1"/>
          <p:nvPr/>
        </p:nvSpPr>
        <p:spPr>
          <a:xfrm>
            <a:off x="4509681" y="2760354"/>
            <a:ext cx="5384800" cy="646331"/>
          </a:xfrm>
          <a:prstGeom prst="rect">
            <a:avLst/>
          </a:prstGeom>
          <a:noFill/>
        </p:spPr>
        <p:txBody>
          <a:bodyPr wrap="square" rtlCol="0">
            <a:spAutoFit/>
          </a:bodyPr>
          <a:lstStyle/>
          <a:p>
            <a:r>
              <a:rPr lang="es-ES" sz="3600" b="1" dirty="0" smtClean="0">
                <a:latin typeface="Arial" panose="020B0604020202020204" pitchFamily="34" charset="0"/>
                <a:cs typeface="Arial" panose="020B0604020202020204" pitchFamily="34" charset="0"/>
              </a:rPr>
              <a:t>2da Restricción</a:t>
            </a:r>
            <a:endParaRPr lang="es-ES" sz="3600" b="1" dirty="0">
              <a:latin typeface="Arial" panose="020B0604020202020204" pitchFamily="34" charset="0"/>
              <a:cs typeface="Arial" panose="020B0604020202020204" pitchFamily="34" charset="0"/>
            </a:endParaRPr>
          </a:p>
        </p:txBody>
      </p:sp>
      <p:sp>
        <p:nvSpPr>
          <p:cNvPr id="41" name="CuadroTexto 40"/>
          <p:cNvSpPr txBox="1"/>
          <p:nvPr/>
        </p:nvSpPr>
        <p:spPr>
          <a:xfrm>
            <a:off x="100998" y="1734396"/>
            <a:ext cx="11987284" cy="1200329"/>
          </a:xfrm>
          <a:prstGeom prst="rect">
            <a:avLst/>
          </a:prstGeom>
          <a:noFill/>
        </p:spPr>
        <p:txBody>
          <a:bodyPr wrap="square" rtlCol="0">
            <a:spAutoFit/>
          </a:bodyPr>
          <a:lstStyle/>
          <a:p>
            <a:pPr algn="ctr"/>
            <a:r>
              <a:rPr lang="es-ES" sz="3600" b="1" dirty="0" smtClean="0">
                <a:latin typeface="Arial" panose="020B0604020202020204" pitchFamily="34" charset="0"/>
                <a:cs typeface="Arial" panose="020B0604020202020204" pitchFamily="34" charset="0"/>
              </a:rPr>
              <a:t>Si hay 2 variables en el primal  el dual tendrá 2 restricciones</a:t>
            </a:r>
            <a:endParaRPr lang="es-ES" sz="3600" b="1" baseline="-25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08263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43102" y="2746602"/>
            <a:ext cx="11934825" cy="3629025"/>
          </a:xfrm>
          <a:prstGeom prst="rect">
            <a:avLst/>
          </a:prstGeom>
        </p:spPr>
      </p:pic>
      <p:sp>
        <p:nvSpPr>
          <p:cNvPr id="3" name="Rectangle 1"/>
          <p:cNvSpPr>
            <a:spLocks noChangeArrowheads="1"/>
          </p:cNvSpPr>
          <p:nvPr/>
        </p:nvSpPr>
        <p:spPr bwMode="auto">
          <a:xfrm>
            <a:off x="1023583" y="145362"/>
            <a:ext cx="10555040" cy="1260357"/>
          </a:xfrm>
          <a:prstGeom prst="rect">
            <a:avLst/>
          </a:prstGeom>
          <a:gradFill rotWithShape="0">
            <a:gsLst>
              <a:gs pos="0">
                <a:srgbClr val="FFFFFF"/>
              </a:gs>
              <a:gs pos="100000">
                <a:srgbClr val="2DA2BF"/>
              </a:gs>
            </a:gsLst>
            <a:lin ang="5400000" scaled="1"/>
          </a:gradFill>
          <a:ln w="76320">
            <a:solidFill>
              <a:srgbClr val="000000"/>
            </a:solidFill>
            <a:miter lim="800000"/>
            <a:headEnd/>
            <a:tailEnd/>
          </a:ln>
        </p:spPr>
        <p:txBody>
          <a:bodyPr lIns="90000" tIns="46800" rIns="90000" bIns="46800" anchor="ctr"/>
          <a:lstStyle>
            <a:lvl1pPr marL="7938">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1pPr>
            <a:lvl2pPr marL="742950" indent="-28575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2pPr>
            <a:lvl3pPr marL="11430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3pPr>
            <a:lvl4pPr marL="16002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4pPr>
            <a:lvl5pPr marL="20574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9pPr>
          </a:lstStyle>
          <a:p>
            <a:pPr algn="ctr" eaLnBrk="1" hangingPunct="1"/>
            <a:r>
              <a:rPr lang="es-ES" altLang="en-US" sz="4400" b="1" dirty="0" smtClean="0">
                <a:solidFill>
                  <a:srgbClr val="000000"/>
                </a:solidFill>
              </a:rPr>
              <a:t>CONFORMAR LAS RESTRICCIONES DEL DUAL</a:t>
            </a:r>
            <a:endParaRPr lang="es-ES" altLang="en-US" sz="4400" b="1" dirty="0">
              <a:solidFill>
                <a:srgbClr val="000000"/>
              </a:solidFill>
            </a:endParaRPr>
          </a:p>
        </p:txBody>
      </p:sp>
      <p:sp>
        <p:nvSpPr>
          <p:cNvPr id="4" name="CuadroTexto 3"/>
          <p:cNvSpPr txBox="1"/>
          <p:nvPr/>
        </p:nvSpPr>
        <p:spPr>
          <a:xfrm>
            <a:off x="3359586" y="1940567"/>
            <a:ext cx="7163272" cy="646331"/>
          </a:xfrm>
          <a:prstGeom prst="rect">
            <a:avLst/>
          </a:prstGeom>
          <a:noFill/>
        </p:spPr>
        <p:txBody>
          <a:bodyPr wrap="square" rtlCol="0">
            <a:spAutoFit/>
          </a:bodyPr>
          <a:lstStyle/>
          <a:p>
            <a:r>
              <a:rPr lang="es-ES" sz="3600" b="1" dirty="0" smtClean="0">
                <a:latin typeface="Arial" panose="020B0604020202020204" pitchFamily="34" charset="0"/>
                <a:cs typeface="Arial" panose="020B0604020202020204" pitchFamily="34" charset="0"/>
              </a:rPr>
              <a:t>Restricción de No Negatividad</a:t>
            </a:r>
            <a:endParaRPr lang="es-ES" sz="3600" b="1" dirty="0">
              <a:latin typeface="Arial" panose="020B0604020202020204" pitchFamily="34" charset="0"/>
              <a:cs typeface="Arial" panose="020B0604020202020204" pitchFamily="34" charset="0"/>
            </a:endParaRPr>
          </a:p>
        </p:txBody>
      </p:sp>
      <p:cxnSp>
        <p:nvCxnSpPr>
          <p:cNvPr id="6" name="Conector recto 5"/>
          <p:cNvCxnSpPr/>
          <p:nvPr/>
        </p:nvCxnSpPr>
        <p:spPr>
          <a:xfrm flipV="1">
            <a:off x="9071429" y="6183086"/>
            <a:ext cx="2685142" cy="14514"/>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109388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961560" y="1447389"/>
            <a:ext cx="5000625" cy="657225"/>
          </a:xfrm>
          <a:prstGeom prst="rect">
            <a:avLst/>
          </a:prstGeom>
        </p:spPr>
      </p:pic>
      <p:pic>
        <p:nvPicPr>
          <p:cNvPr id="5" name="Imagen 4"/>
          <p:cNvPicPr>
            <a:picLocks noChangeAspect="1"/>
          </p:cNvPicPr>
          <p:nvPr/>
        </p:nvPicPr>
        <p:blipFill>
          <a:blip r:embed="rId3"/>
          <a:stretch>
            <a:fillRect/>
          </a:stretch>
        </p:blipFill>
        <p:spPr>
          <a:xfrm>
            <a:off x="7050541" y="1542639"/>
            <a:ext cx="4448175" cy="561975"/>
          </a:xfrm>
          <a:prstGeom prst="rect">
            <a:avLst/>
          </a:prstGeom>
        </p:spPr>
      </p:pic>
      <p:pic>
        <p:nvPicPr>
          <p:cNvPr id="6" name="Imagen 5"/>
          <p:cNvPicPr>
            <a:picLocks noChangeAspect="1"/>
          </p:cNvPicPr>
          <p:nvPr/>
        </p:nvPicPr>
        <p:blipFill>
          <a:blip r:embed="rId4"/>
          <a:stretch>
            <a:fillRect/>
          </a:stretch>
        </p:blipFill>
        <p:spPr>
          <a:xfrm>
            <a:off x="1037496" y="2337302"/>
            <a:ext cx="5378622" cy="612095"/>
          </a:xfrm>
          <a:prstGeom prst="rect">
            <a:avLst/>
          </a:prstGeom>
        </p:spPr>
      </p:pic>
      <p:sp>
        <p:nvSpPr>
          <p:cNvPr id="7" name="CuadroTexto 6"/>
          <p:cNvSpPr txBox="1"/>
          <p:nvPr/>
        </p:nvSpPr>
        <p:spPr>
          <a:xfrm>
            <a:off x="101599" y="2303039"/>
            <a:ext cx="935897" cy="584775"/>
          </a:xfrm>
          <a:prstGeom prst="rect">
            <a:avLst/>
          </a:prstGeom>
          <a:noFill/>
        </p:spPr>
        <p:txBody>
          <a:bodyPr wrap="none" rtlCol="0">
            <a:spAutoFit/>
          </a:bodyPr>
          <a:lstStyle/>
          <a:p>
            <a:r>
              <a:rPr lang="es-ES" sz="3200" b="1" dirty="0" smtClean="0">
                <a:latin typeface="Arial" panose="020B0604020202020204" pitchFamily="34" charset="0"/>
                <a:cs typeface="Arial" panose="020B0604020202020204" pitchFamily="34" charset="0"/>
              </a:rPr>
              <a:t>F.O.</a:t>
            </a:r>
            <a:endParaRPr lang="es-ES" sz="3200" b="1"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5"/>
          <a:stretch>
            <a:fillRect/>
          </a:stretch>
        </p:blipFill>
        <p:spPr>
          <a:xfrm>
            <a:off x="7050541" y="2362063"/>
            <a:ext cx="4603004" cy="525751"/>
          </a:xfrm>
          <a:prstGeom prst="rect">
            <a:avLst/>
          </a:prstGeom>
        </p:spPr>
      </p:pic>
      <p:pic>
        <p:nvPicPr>
          <p:cNvPr id="9" name="Imagen 8"/>
          <p:cNvPicPr>
            <a:picLocks noChangeAspect="1"/>
          </p:cNvPicPr>
          <p:nvPr/>
        </p:nvPicPr>
        <p:blipFill>
          <a:blip r:embed="rId6"/>
          <a:stretch>
            <a:fillRect/>
          </a:stretch>
        </p:blipFill>
        <p:spPr>
          <a:xfrm>
            <a:off x="1037496" y="3524903"/>
            <a:ext cx="4737613" cy="2375594"/>
          </a:xfrm>
          <a:prstGeom prst="rect">
            <a:avLst/>
          </a:prstGeom>
        </p:spPr>
      </p:pic>
      <p:sp>
        <p:nvSpPr>
          <p:cNvPr id="10" name="CuadroTexto 9"/>
          <p:cNvSpPr txBox="1"/>
          <p:nvPr/>
        </p:nvSpPr>
        <p:spPr>
          <a:xfrm>
            <a:off x="101599" y="2983660"/>
            <a:ext cx="3309259" cy="584775"/>
          </a:xfrm>
          <a:prstGeom prst="rect">
            <a:avLst/>
          </a:prstGeom>
          <a:noFill/>
        </p:spPr>
        <p:txBody>
          <a:bodyPr wrap="square" rtlCol="0">
            <a:spAutoFit/>
          </a:bodyPr>
          <a:lstStyle/>
          <a:p>
            <a:r>
              <a:rPr lang="es-ES" sz="3200" b="1" dirty="0" smtClean="0">
                <a:latin typeface="Arial" panose="020B0604020202020204" pitchFamily="34" charset="0"/>
                <a:cs typeface="Arial" panose="020B0604020202020204" pitchFamily="34" charset="0"/>
              </a:rPr>
              <a:t>Restricciones</a:t>
            </a:r>
            <a:endParaRPr lang="es-ES" sz="3200" b="1" dirty="0">
              <a:latin typeface="Arial" panose="020B0604020202020204" pitchFamily="34" charset="0"/>
              <a:cs typeface="Arial" panose="020B0604020202020204" pitchFamily="34" charset="0"/>
            </a:endParaRPr>
          </a:p>
        </p:txBody>
      </p:sp>
      <p:sp>
        <p:nvSpPr>
          <p:cNvPr id="12" name="CuadroTexto 11"/>
          <p:cNvSpPr txBox="1"/>
          <p:nvPr/>
        </p:nvSpPr>
        <p:spPr>
          <a:xfrm>
            <a:off x="2715711" y="5768117"/>
            <a:ext cx="4131630"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x</a:t>
            </a:r>
            <a:r>
              <a:rPr lang="es-ES" sz="4000" baseline="-25000" dirty="0" smtClean="0">
                <a:latin typeface="Arial" panose="020B0604020202020204" pitchFamily="34" charset="0"/>
                <a:cs typeface="Arial" panose="020B0604020202020204" pitchFamily="34" charset="0"/>
              </a:rPr>
              <a:t>1</a:t>
            </a:r>
            <a:r>
              <a:rPr lang="es-ES" sz="4000" dirty="0" smtClean="0">
                <a:latin typeface="Arial" panose="020B0604020202020204" pitchFamily="34" charset="0"/>
                <a:cs typeface="Arial" panose="020B0604020202020204" pitchFamily="34" charset="0"/>
              </a:rPr>
              <a:t>, x</a:t>
            </a:r>
            <a:r>
              <a:rPr lang="es-ES" sz="4000" baseline="-25000" dirty="0" smtClean="0">
                <a:latin typeface="Arial" panose="020B0604020202020204" pitchFamily="34" charset="0"/>
                <a:cs typeface="Arial" panose="020B0604020202020204" pitchFamily="34" charset="0"/>
              </a:rPr>
              <a:t>2</a:t>
            </a:r>
            <a:r>
              <a:rPr lang="es-ES" sz="4000" dirty="0" smtClean="0">
                <a:latin typeface="Arial" panose="020B0604020202020204" pitchFamily="34" charset="0"/>
                <a:cs typeface="Arial" panose="020B0604020202020204" pitchFamily="34" charset="0"/>
              </a:rPr>
              <a:t>, x</a:t>
            </a:r>
            <a:r>
              <a:rPr lang="es-ES" sz="4000" baseline="-25000" dirty="0" smtClean="0">
                <a:latin typeface="Arial" panose="020B0604020202020204" pitchFamily="34" charset="0"/>
                <a:cs typeface="Arial" panose="020B0604020202020204" pitchFamily="34" charset="0"/>
              </a:rPr>
              <a:t>3</a:t>
            </a:r>
            <a:r>
              <a:rPr lang="es-ES" sz="4000" dirty="0" smtClean="0">
                <a:latin typeface="Arial" panose="020B0604020202020204" pitchFamily="34" charset="0"/>
                <a:cs typeface="Arial" panose="020B0604020202020204" pitchFamily="34" charset="0"/>
              </a:rPr>
              <a:t> ≥ 0</a:t>
            </a:r>
            <a:endParaRPr lang="es-ES" sz="4000" dirty="0">
              <a:latin typeface="Arial" panose="020B0604020202020204" pitchFamily="34" charset="0"/>
              <a:cs typeface="Arial" panose="020B0604020202020204" pitchFamily="34" charset="0"/>
            </a:endParaRPr>
          </a:p>
        </p:txBody>
      </p:sp>
      <p:pic>
        <p:nvPicPr>
          <p:cNvPr id="13" name="Imagen 12"/>
          <p:cNvPicPr>
            <a:picLocks noChangeAspect="1"/>
          </p:cNvPicPr>
          <p:nvPr/>
        </p:nvPicPr>
        <p:blipFill>
          <a:blip r:embed="rId7"/>
          <a:stretch>
            <a:fillRect/>
          </a:stretch>
        </p:blipFill>
        <p:spPr>
          <a:xfrm>
            <a:off x="6458213" y="3408427"/>
            <a:ext cx="5195332" cy="2492070"/>
          </a:xfrm>
          <a:prstGeom prst="rect">
            <a:avLst/>
          </a:prstGeom>
        </p:spPr>
      </p:pic>
      <p:sp>
        <p:nvSpPr>
          <p:cNvPr id="14" name="CuadroTexto 13"/>
          <p:cNvSpPr txBox="1"/>
          <p:nvPr/>
        </p:nvSpPr>
        <p:spPr>
          <a:xfrm>
            <a:off x="8205019" y="5900497"/>
            <a:ext cx="4131630"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y</a:t>
            </a:r>
            <a:r>
              <a:rPr lang="es-ES" sz="4000" baseline="-25000" dirty="0" smtClean="0">
                <a:latin typeface="Arial" panose="020B0604020202020204" pitchFamily="34" charset="0"/>
                <a:cs typeface="Arial" panose="020B0604020202020204" pitchFamily="34" charset="0"/>
              </a:rPr>
              <a:t>1</a:t>
            </a:r>
            <a:r>
              <a:rPr lang="es-ES" sz="4000" dirty="0" smtClean="0">
                <a:latin typeface="Arial" panose="020B0604020202020204" pitchFamily="34" charset="0"/>
                <a:cs typeface="Arial" panose="020B0604020202020204" pitchFamily="34" charset="0"/>
              </a:rPr>
              <a:t>, y</a:t>
            </a:r>
            <a:r>
              <a:rPr lang="es-ES" sz="4000" baseline="-25000" dirty="0" smtClean="0">
                <a:latin typeface="Arial" panose="020B0604020202020204" pitchFamily="34" charset="0"/>
                <a:cs typeface="Arial" panose="020B0604020202020204" pitchFamily="34" charset="0"/>
              </a:rPr>
              <a:t>2</a:t>
            </a:r>
            <a:r>
              <a:rPr lang="es-ES" sz="4000" dirty="0" smtClean="0">
                <a:latin typeface="Arial" panose="020B0604020202020204" pitchFamily="34" charset="0"/>
                <a:cs typeface="Arial" panose="020B0604020202020204" pitchFamily="34" charset="0"/>
              </a:rPr>
              <a:t>, y</a:t>
            </a:r>
            <a:r>
              <a:rPr lang="es-ES" sz="4000" baseline="-25000" dirty="0" smtClean="0">
                <a:latin typeface="Arial" panose="020B0604020202020204" pitchFamily="34" charset="0"/>
                <a:cs typeface="Arial" panose="020B0604020202020204" pitchFamily="34" charset="0"/>
              </a:rPr>
              <a:t>3</a:t>
            </a:r>
            <a:r>
              <a:rPr lang="es-ES" sz="4000" dirty="0" smtClean="0">
                <a:latin typeface="Arial" panose="020B0604020202020204" pitchFamily="34" charset="0"/>
                <a:cs typeface="Arial" panose="020B0604020202020204" pitchFamily="34" charset="0"/>
              </a:rPr>
              <a:t> ≥ 0</a:t>
            </a:r>
            <a:endParaRPr lang="es-ES" sz="4000" dirty="0">
              <a:latin typeface="Arial" panose="020B0604020202020204" pitchFamily="34" charset="0"/>
              <a:cs typeface="Arial" panose="020B0604020202020204" pitchFamily="34" charset="0"/>
            </a:endParaRPr>
          </a:p>
        </p:txBody>
      </p:sp>
      <p:sp>
        <p:nvSpPr>
          <p:cNvPr id="15" name="Rectangle 1"/>
          <p:cNvSpPr>
            <a:spLocks noChangeArrowheads="1"/>
          </p:cNvSpPr>
          <p:nvPr/>
        </p:nvSpPr>
        <p:spPr bwMode="auto">
          <a:xfrm>
            <a:off x="4567890" y="272305"/>
            <a:ext cx="3780646" cy="885152"/>
          </a:xfrm>
          <a:prstGeom prst="rect">
            <a:avLst/>
          </a:prstGeom>
          <a:gradFill rotWithShape="0">
            <a:gsLst>
              <a:gs pos="0">
                <a:srgbClr val="FFFFFF"/>
              </a:gs>
              <a:gs pos="100000">
                <a:srgbClr val="2DA2BF"/>
              </a:gs>
            </a:gsLst>
            <a:lin ang="5400000" scaled="1"/>
          </a:gradFill>
          <a:ln w="76320">
            <a:solidFill>
              <a:srgbClr val="000000"/>
            </a:solidFill>
            <a:miter lim="800000"/>
            <a:headEnd/>
            <a:tailEnd/>
          </a:ln>
        </p:spPr>
        <p:txBody>
          <a:bodyPr lIns="90000" tIns="46800" rIns="90000" bIns="46800" anchor="ctr"/>
          <a:lstStyle>
            <a:lvl1pPr marL="7938">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1pPr>
            <a:lvl2pPr marL="742950" indent="-28575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2pPr>
            <a:lvl3pPr marL="11430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3pPr>
            <a:lvl4pPr marL="16002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4pPr>
            <a:lvl5pPr marL="20574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9pPr>
          </a:lstStyle>
          <a:p>
            <a:pPr algn="ctr" eaLnBrk="1" hangingPunct="1"/>
            <a:r>
              <a:rPr lang="es-ES" altLang="en-US" sz="4400" b="1" dirty="0">
                <a:solidFill>
                  <a:srgbClr val="000000"/>
                </a:solidFill>
              </a:rPr>
              <a:t>E</a:t>
            </a:r>
            <a:r>
              <a:rPr lang="es-ES" altLang="en-US" sz="4400" b="1" dirty="0" smtClean="0">
                <a:solidFill>
                  <a:srgbClr val="000000"/>
                </a:solidFill>
              </a:rPr>
              <a:t>jemplo</a:t>
            </a:r>
            <a:endParaRPr lang="es-ES" altLang="en-US" sz="4400" b="1" dirty="0">
              <a:solidFill>
                <a:srgbClr val="000000"/>
              </a:solidFill>
            </a:endParaRPr>
          </a:p>
        </p:txBody>
      </p:sp>
    </p:spTree>
    <p:extLst>
      <p:ext uri="{BB962C8B-B14F-4D97-AF65-F5344CB8AC3E}">
        <p14:creationId xmlns:p14="http://schemas.microsoft.com/office/powerpoint/2010/main" val="2502159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479318" y="344876"/>
            <a:ext cx="5780796" cy="885152"/>
          </a:xfrm>
          <a:prstGeom prst="rect">
            <a:avLst/>
          </a:prstGeom>
          <a:gradFill rotWithShape="0">
            <a:gsLst>
              <a:gs pos="0">
                <a:srgbClr val="FFFFFF"/>
              </a:gs>
              <a:gs pos="100000">
                <a:srgbClr val="2DA2BF"/>
              </a:gs>
            </a:gsLst>
            <a:lin ang="5400000" scaled="1"/>
          </a:gradFill>
          <a:ln w="76320">
            <a:solidFill>
              <a:srgbClr val="000000"/>
            </a:solidFill>
            <a:miter lim="800000"/>
            <a:headEnd/>
            <a:tailEnd/>
          </a:ln>
        </p:spPr>
        <p:txBody>
          <a:bodyPr lIns="90000" tIns="46800" rIns="90000" bIns="46800" anchor="ctr"/>
          <a:lstStyle>
            <a:lvl1pPr marL="7938">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1pPr>
            <a:lvl2pPr marL="742950" indent="-28575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2pPr>
            <a:lvl3pPr marL="11430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3pPr>
            <a:lvl4pPr marL="16002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4pPr>
            <a:lvl5pPr marL="20574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9pPr>
          </a:lstStyle>
          <a:p>
            <a:pPr algn="ctr" eaLnBrk="1" hangingPunct="1"/>
            <a:r>
              <a:rPr lang="es-ES" altLang="en-US" sz="4400" b="1" dirty="0" smtClean="0">
                <a:solidFill>
                  <a:srgbClr val="000000"/>
                </a:solidFill>
              </a:rPr>
              <a:t>Conclusiones</a:t>
            </a:r>
            <a:endParaRPr lang="es-ES" altLang="en-US" sz="4400" b="1" dirty="0">
              <a:solidFill>
                <a:srgbClr val="000000"/>
              </a:solidFill>
            </a:endParaRPr>
          </a:p>
        </p:txBody>
      </p:sp>
      <p:pic>
        <p:nvPicPr>
          <p:cNvPr id="4" name="Imagen 3"/>
          <p:cNvPicPr>
            <a:picLocks noChangeAspect="1"/>
          </p:cNvPicPr>
          <p:nvPr/>
        </p:nvPicPr>
        <p:blipFill>
          <a:blip r:embed="rId2"/>
          <a:stretch>
            <a:fillRect/>
          </a:stretch>
        </p:blipFill>
        <p:spPr>
          <a:xfrm>
            <a:off x="0" y="1524000"/>
            <a:ext cx="11908924" cy="4804229"/>
          </a:xfrm>
          <a:prstGeom prst="rect">
            <a:avLst/>
          </a:prstGeom>
        </p:spPr>
      </p:pic>
    </p:spTree>
    <p:extLst>
      <p:ext uri="{BB962C8B-B14F-4D97-AF65-F5344CB8AC3E}">
        <p14:creationId xmlns:p14="http://schemas.microsoft.com/office/powerpoint/2010/main" val="17967807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8000" y="1230028"/>
            <a:ext cx="10769600" cy="5847755"/>
          </a:xfrm>
          <a:prstGeom prst="rect">
            <a:avLst/>
          </a:prstGeom>
        </p:spPr>
        <p:txBody>
          <a:bodyPr wrap="square">
            <a:spAutoFit/>
          </a:bodyPr>
          <a:lstStyle/>
          <a:p>
            <a:r>
              <a:rPr lang="es-ES" sz="2800" b="1" dirty="0">
                <a:solidFill>
                  <a:srgbClr val="000000"/>
                </a:solidFill>
                <a:latin typeface="Arial" panose="020B0604020202020204" pitchFamily="34" charset="0"/>
                <a:ea typeface="Calibri" panose="020F0502020204030204" pitchFamily="34" charset="0"/>
              </a:rPr>
              <a:t>A partir de la definición de los problemas primal y dual y su correspondencia se observa que: </a:t>
            </a:r>
            <a:endParaRPr lang="es-ES" sz="2800" dirty="0">
              <a:solidFill>
                <a:srgbClr val="000000"/>
              </a:solidFill>
              <a:latin typeface="Arial" panose="020B0604020202020204" pitchFamily="34" charset="0"/>
              <a:ea typeface="Calibri" panose="020F0502020204030204" pitchFamily="34" charset="0"/>
            </a:endParaRPr>
          </a:p>
          <a:p>
            <a:pPr marL="342900" marR="0" lvl="0" indent="-342900" algn="just">
              <a:spcBef>
                <a:spcPts val="0"/>
              </a:spcBef>
              <a:spcAft>
                <a:spcPts val="350"/>
              </a:spcAft>
              <a:buFont typeface="Symbol" panose="05050102010706020507" pitchFamily="18" charset="2"/>
              <a:buChar char=""/>
            </a:pPr>
            <a:r>
              <a:rPr lang="es-ES" sz="2800" dirty="0">
                <a:solidFill>
                  <a:srgbClr val="000000"/>
                </a:solidFill>
                <a:latin typeface="Arial" panose="020B0604020202020204" pitchFamily="34" charset="0"/>
                <a:ea typeface="Calibri" panose="020F0502020204030204" pitchFamily="34" charset="0"/>
              </a:rPr>
              <a:t>A cada restricción del primal le corresponde una variable esencial del dual, por tanto el modelo dual tendrá tantas variables esenciales como restricciones tiene el modelo primal. </a:t>
            </a:r>
          </a:p>
          <a:p>
            <a:pPr marL="342900" marR="0" lvl="0" indent="-342900" algn="just">
              <a:spcBef>
                <a:spcPts val="0"/>
              </a:spcBef>
              <a:spcAft>
                <a:spcPts val="350"/>
              </a:spcAft>
              <a:buFont typeface="Symbol" panose="05050102010706020507" pitchFamily="18" charset="2"/>
              <a:buChar char=""/>
            </a:pPr>
            <a:r>
              <a:rPr lang="es-ES" sz="2800" dirty="0">
                <a:solidFill>
                  <a:srgbClr val="000000"/>
                </a:solidFill>
                <a:latin typeface="Arial" panose="020B0604020202020204" pitchFamily="34" charset="0"/>
                <a:ea typeface="Calibri" panose="020F0502020204030204" pitchFamily="34" charset="0"/>
              </a:rPr>
              <a:t>A cada variable esencial del primal le corresponde una restricción del dual, por tanto, el modelo dual tendrá tantas restricciones como variables esenciales tenga el primal. </a:t>
            </a:r>
          </a:p>
          <a:p>
            <a:pPr marL="342900" marR="0" lvl="0" indent="-342900" algn="just">
              <a:spcBef>
                <a:spcPts val="0"/>
              </a:spcBef>
              <a:spcAft>
                <a:spcPts val="350"/>
              </a:spcAft>
              <a:buFont typeface="Symbol" panose="05050102010706020507" pitchFamily="18" charset="2"/>
              <a:buChar char=""/>
            </a:pPr>
            <a:r>
              <a:rPr lang="es-ES" sz="2800" dirty="0">
                <a:solidFill>
                  <a:srgbClr val="000000"/>
                </a:solidFill>
                <a:latin typeface="Arial" panose="020B0604020202020204" pitchFamily="34" charset="0"/>
                <a:ea typeface="Calibri" panose="020F0502020204030204" pitchFamily="34" charset="0"/>
              </a:rPr>
              <a:t>En el Primal, la función objetivo es de Máximo y todas las restricciones son de </a:t>
            </a:r>
            <a:r>
              <a:rPr lang="es-ES" sz="2800" b="1" dirty="0">
                <a:solidFill>
                  <a:srgbClr val="000000"/>
                </a:solidFill>
                <a:latin typeface="Arial" panose="020B0604020202020204" pitchFamily="34" charset="0"/>
                <a:ea typeface="Calibri" panose="020F0502020204030204" pitchFamily="34" charset="0"/>
              </a:rPr>
              <a:t>≤. </a:t>
            </a:r>
            <a:endParaRPr lang="es-ES" sz="2800" dirty="0">
              <a:solidFill>
                <a:srgbClr val="000000"/>
              </a:solidFill>
              <a:latin typeface="Arial" panose="020B060402020202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r>
              <a:rPr lang="es-ES" sz="2800" dirty="0">
                <a:solidFill>
                  <a:srgbClr val="000000"/>
                </a:solidFill>
                <a:latin typeface="Arial" panose="020B0604020202020204" pitchFamily="34" charset="0"/>
                <a:ea typeface="Calibri" panose="020F0502020204030204" pitchFamily="34" charset="0"/>
              </a:rPr>
              <a:t>La función objetivo del dual es de Mínimo y todas las restricciones tienen signo de </a:t>
            </a:r>
            <a:r>
              <a:rPr lang="es-ES" sz="2800" b="1" dirty="0">
                <a:solidFill>
                  <a:srgbClr val="000000"/>
                </a:solidFill>
                <a:latin typeface="Arial" panose="020B0604020202020204" pitchFamily="34" charset="0"/>
                <a:ea typeface="Calibri" panose="020F0502020204030204" pitchFamily="34" charset="0"/>
              </a:rPr>
              <a:t>≥. </a:t>
            </a:r>
            <a:endParaRPr lang="es-ES" sz="2800" dirty="0">
              <a:solidFill>
                <a:srgbClr val="000000"/>
              </a:solidFill>
              <a:latin typeface="Arial" panose="020B0604020202020204" pitchFamily="34" charset="0"/>
              <a:ea typeface="Calibri" panose="020F0502020204030204" pitchFamily="34" charset="0"/>
            </a:endParaRPr>
          </a:p>
          <a:p>
            <a:r>
              <a:rPr lang="es-ES" sz="2800" dirty="0">
                <a:solidFill>
                  <a:srgbClr val="000000"/>
                </a:solidFill>
                <a:latin typeface="Arial" panose="020B0604020202020204" pitchFamily="34" charset="0"/>
                <a:ea typeface="Calibri" panose="020F0502020204030204" pitchFamily="34" charset="0"/>
              </a:rPr>
              <a:t> </a:t>
            </a:r>
          </a:p>
        </p:txBody>
      </p:sp>
    </p:spTree>
    <p:extLst>
      <p:ext uri="{BB962C8B-B14F-4D97-AF65-F5344CB8AC3E}">
        <p14:creationId xmlns:p14="http://schemas.microsoft.com/office/powerpoint/2010/main" val="34134438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532262" y="913951"/>
            <a:ext cx="11177517" cy="3386504"/>
          </a:xfrm>
          <a:prstGeom prst="rect">
            <a:avLst/>
          </a:prstGeom>
        </p:spPr>
        <p:txBody>
          <a:bodyPr wrap="square">
            <a:spAutoFit/>
          </a:bodyPr>
          <a:lstStyle/>
          <a:p>
            <a:pPr algn="just">
              <a:lnSpc>
                <a:spcPct val="115000"/>
              </a:lnSpc>
              <a:spcBef>
                <a:spcPts val="600"/>
              </a:spcBef>
              <a:spcAft>
                <a:spcPts val="600"/>
              </a:spcAft>
            </a:pPr>
            <a:r>
              <a:rPr lang="es-ES" sz="3000" spc="5" dirty="0" smtClean="0">
                <a:latin typeface="Arial" panose="020B0604020202020204" pitchFamily="34" charset="0"/>
                <a:ea typeface="Calibri" panose="020F0502020204030204" pitchFamily="34" charset="0"/>
                <a:cs typeface="Arial" panose="020B0604020202020204" pitchFamily="34" charset="0"/>
              </a:rPr>
              <a:t>Un fabricante produce dos tipos de  </a:t>
            </a:r>
            <a:r>
              <a:rPr lang="es-ES" sz="3000" spc="5" dirty="0">
                <a:latin typeface="Arial" panose="020B0604020202020204" pitchFamily="34" charset="0"/>
                <a:ea typeface="Calibri" panose="020F0502020204030204" pitchFamily="34" charset="0"/>
                <a:cs typeface="Arial" panose="020B0604020202020204" pitchFamily="34" charset="0"/>
              </a:rPr>
              <a:t>a</a:t>
            </a:r>
            <a:r>
              <a:rPr lang="es-ES" sz="3000" spc="5" dirty="0" smtClean="0">
                <a:latin typeface="Arial" panose="020B0604020202020204" pitchFamily="34" charset="0"/>
                <a:ea typeface="Calibri" panose="020F0502020204030204" pitchFamily="34" charset="0"/>
                <a:cs typeface="Arial" panose="020B0604020202020204" pitchFamily="34" charset="0"/>
              </a:rPr>
              <a:t>rtículos (mesas y camas) y </a:t>
            </a:r>
            <a:r>
              <a:rPr lang="es-ES" sz="3000" spc="5" dirty="0">
                <a:latin typeface="Arial" panose="020B0604020202020204" pitchFamily="34" charset="0"/>
                <a:ea typeface="Calibri" panose="020F0502020204030204" pitchFamily="34" charset="0"/>
                <a:cs typeface="Arial" panose="020B0604020202020204" pitchFamily="34" charset="0"/>
              </a:rPr>
              <a:t>tiene </a:t>
            </a:r>
            <a:r>
              <a:rPr lang="es-ES" sz="3000" spc="5" dirty="0" smtClean="0">
                <a:latin typeface="Arial" panose="020B0604020202020204" pitchFamily="34" charset="0"/>
                <a:ea typeface="Calibri" panose="020F0502020204030204" pitchFamily="34" charset="0"/>
                <a:cs typeface="Arial" panose="020B0604020202020204" pitchFamily="34" charset="0"/>
              </a:rPr>
              <a:t>para ello 3 </a:t>
            </a:r>
            <a:r>
              <a:rPr lang="es-ES" sz="3000" spc="5" dirty="0">
                <a:latin typeface="Arial" panose="020B0604020202020204" pitchFamily="34" charset="0"/>
                <a:ea typeface="Calibri" panose="020F0502020204030204" pitchFamily="34" charset="0"/>
                <a:cs typeface="Arial" panose="020B0604020202020204" pitchFamily="34" charset="0"/>
              </a:rPr>
              <a:t>recursos disponibles </a:t>
            </a:r>
            <a:r>
              <a:rPr lang="es-ES" sz="3000" spc="5" dirty="0" smtClean="0">
                <a:latin typeface="Arial" panose="020B0604020202020204" pitchFamily="34" charset="0"/>
                <a:ea typeface="Calibri" panose="020F0502020204030204" pitchFamily="34" charset="0"/>
                <a:cs typeface="Arial" panose="020B0604020202020204" pitchFamily="34" charset="0"/>
              </a:rPr>
              <a:t>madera, puntillas y tiempo de trabajo </a:t>
            </a:r>
            <a:r>
              <a:rPr lang="es-ES" sz="3000" spc="5" dirty="0">
                <a:latin typeface="Arial" panose="020B0604020202020204" pitchFamily="34" charset="0"/>
                <a:ea typeface="Calibri" panose="020F0502020204030204" pitchFamily="34" charset="0"/>
                <a:cs typeface="Arial" panose="020B0604020202020204" pitchFamily="34" charset="0"/>
              </a:rPr>
              <a:t>los que </a:t>
            </a:r>
            <a:r>
              <a:rPr lang="es-ES" sz="3000" spc="5" dirty="0" smtClean="0">
                <a:latin typeface="Arial" panose="020B0604020202020204" pitchFamily="34" charset="0"/>
                <a:ea typeface="Calibri" panose="020F0502020204030204" pitchFamily="34" charset="0"/>
                <a:cs typeface="Arial" panose="020B0604020202020204" pitchFamily="34" charset="0"/>
              </a:rPr>
              <a:t>emplea en la producción  de los artículos, obteniendo utilidades de 60 pesos y 80 pesos respectivamente.</a:t>
            </a:r>
          </a:p>
          <a:p>
            <a:pPr algn="just">
              <a:lnSpc>
                <a:spcPct val="115000"/>
              </a:lnSpc>
              <a:spcBef>
                <a:spcPts val="600"/>
              </a:spcBef>
              <a:spcAft>
                <a:spcPts val="600"/>
              </a:spcAft>
            </a:pPr>
            <a:r>
              <a:rPr lang="es-ES" sz="3000" spc="5" dirty="0" smtClean="0">
                <a:latin typeface="Arial" panose="020B0604020202020204" pitchFamily="34" charset="0"/>
                <a:ea typeface="Calibri" panose="020F0502020204030204" pitchFamily="34" charset="0"/>
                <a:cs typeface="Arial" panose="020B0604020202020204" pitchFamily="34" charset="0"/>
              </a:rPr>
              <a:t>Calcular cuantos </a:t>
            </a:r>
            <a:r>
              <a:rPr lang="es-ES" sz="3000" spc="5" dirty="0">
                <a:latin typeface="Arial" panose="020B0604020202020204" pitchFamily="34" charset="0"/>
                <a:ea typeface="Calibri" panose="020F0502020204030204" pitchFamily="34" charset="0"/>
                <a:cs typeface="Arial" panose="020B0604020202020204" pitchFamily="34" charset="0"/>
              </a:rPr>
              <a:t>productos X</a:t>
            </a:r>
            <a:r>
              <a:rPr lang="es-ES" sz="3000" spc="5" baseline="-25000" dirty="0">
                <a:latin typeface="Arial" panose="020B0604020202020204" pitchFamily="34" charset="0"/>
                <a:ea typeface="Calibri" panose="020F0502020204030204" pitchFamily="34" charset="0"/>
                <a:cs typeface="Arial" panose="020B0604020202020204" pitchFamily="34" charset="0"/>
              </a:rPr>
              <a:t>1</a:t>
            </a:r>
            <a:r>
              <a:rPr lang="es-ES" sz="3000" spc="5" dirty="0">
                <a:latin typeface="Arial" panose="020B0604020202020204" pitchFamily="34" charset="0"/>
                <a:ea typeface="Calibri" panose="020F0502020204030204" pitchFamily="34" charset="0"/>
                <a:cs typeface="Arial" panose="020B0604020202020204" pitchFamily="34" charset="0"/>
              </a:rPr>
              <a:t> y X</a:t>
            </a:r>
            <a:r>
              <a:rPr lang="es-ES" sz="3000" spc="5" baseline="-25000" dirty="0">
                <a:latin typeface="Arial" panose="020B0604020202020204" pitchFamily="34" charset="0"/>
                <a:ea typeface="Calibri" panose="020F0502020204030204" pitchFamily="34" charset="0"/>
                <a:cs typeface="Arial" panose="020B0604020202020204" pitchFamily="34" charset="0"/>
              </a:rPr>
              <a:t>2 </a:t>
            </a:r>
            <a:r>
              <a:rPr lang="es-ES" sz="3000" spc="5" dirty="0" smtClean="0">
                <a:latin typeface="Arial" panose="020B0604020202020204" pitchFamily="34" charset="0"/>
                <a:ea typeface="Calibri" panose="020F0502020204030204" pitchFamily="34" charset="0"/>
                <a:cs typeface="Arial" panose="020B0604020202020204" pitchFamily="34" charset="0"/>
              </a:rPr>
              <a:t>fabricar </a:t>
            </a:r>
            <a:r>
              <a:rPr lang="es-ES" sz="3000" spc="5" dirty="0">
                <a:latin typeface="Arial" panose="020B0604020202020204" pitchFamily="34" charset="0"/>
                <a:ea typeface="Calibri" panose="020F0502020204030204" pitchFamily="34" charset="0"/>
                <a:cs typeface="Arial" panose="020B0604020202020204" pitchFamily="34" charset="0"/>
              </a:rPr>
              <a:t>para maximizar las ganancias</a:t>
            </a:r>
            <a:r>
              <a:rPr lang="es-ES" sz="3000" spc="5" dirty="0" smtClean="0">
                <a:latin typeface="Arial" panose="020B0604020202020204" pitchFamily="34" charset="0"/>
                <a:ea typeface="Calibri" panose="020F0502020204030204" pitchFamily="34" charset="0"/>
                <a:cs typeface="Arial" panose="020B0604020202020204" pitchFamily="34" charset="0"/>
              </a:rPr>
              <a:t>.</a:t>
            </a:r>
            <a:endParaRPr lang="es-ES" sz="3000" dirty="0">
              <a:latin typeface="Arial" panose="020B0604020202020204" pitchFamily="34" charset="0"/>
              <a:ea typeface="Calibri" panose="020F0502020204030204" pitchFamily="34" charset="0"/>
              <a:cs typeface="Arial" panose="020B0604020202020204" pitchFamily="34" charset="0"/>
            </a:endParaRPr>
          </a:p>
        </p:txBody>
      </p:sp>
      <p:graphicFrame>
        <p:nvGraphicFramePr>
          <p:cNvPr id="11" name="Tabla 10"/>
          <p:cNvGraphicFramePr>
            <a:graphicFrameLocks noGrp="1"/>
          </p:cNvGraphicFramePr>
          <p:nvPr>
            <p:extLst/>
          </p:nvPr>
        </p:nvGraphicFramePr>
        <p:xfrm>
          <a:off x="4940491" y="4244454"/>
          <a:ext cx="6388455" cy="2613546"/>
        </p:xfrm>
        <a:graphic>
          <a:graphicData uri="http://schemas.openxmlformats.org/drawingml/2006/table">
            <a:tbl>
              <a:tblPr firstRow="1" firstCol="1" bandRow="1">
                <a:tableStyleId>{5940675A-B579-460E-94D1-54222C63F5DA}</a:tableStyleId>
              </a:tblPr>
              <a:tblGrid>
                <a:gridCol w="1536615">
                  <a:extLst>
                    <a:ext uri="{9D8B030D-6E8A-4147-A177-3AD203B41FA5}">
                      <a16:colId xmlns:a16="http://schemas.microsoft.com/office/drawing/2014/main" val="2609027931"/>
                    </a:ext>
                  </a:extLst>
                </a:gridCol>
                <a:gridCol w="1004246">
                  <a:extLst>
                    <a:ext uri="{9D8B030D-6E8A-4147-A177-3AD203B41FA5}">
                      <a16:colId xmlns:a16="http://schemas.microsoft.com/office/drawing/2014/main" val="2278138673"/>
                    </a:ext>
                  </a:extLst>
                </a:gridCol>
                <a:gridCol w="1256883">
                  <a:extLst>
                    <a:ext uri="{9D8B030D-6E8A-4147-A177-3AD203B41FA5}">
                      <a16:colId xmlns:a16="http://schemas.microsoft.com/office/drawing/2014/main" val="1892912853"/>
                    </a:ext>
                  </a:extLst>
                </a:gridCol>
                <a:gridCol w="2590711">
                  <a:extLst>
                    <a:ext uri="{9D8B030D-6E8A-4147-A177-3AD203B41FA5}">
                      <a16:colId xmlns:a16="http://schemas.microsoft.com/office/drawing/2014/main" val="1413324448"/>
                    </a:ext>
                  </a:extLst>
                </a:gridCol>
              </a:tblGrid>
              <a:tr h="648266">
                <a:tc>
                  <a:txBody>
                    <a:bodyPr/>
                    <a:lstStyle/>
                    <a:p>
                      <a:pPr marL="0" marR="0" algn="l">
                        <a:spcBef>
                          <a:spcPts val="600"/>
                        </a:spcBef>
                        <a:spcAft>
                          <a:spcPts val="600"/>
                        </a:spcAft>
                      </a:pPr>
                      <a:r>
                        <a:rPr lang="es-ES" sz="2400" b="1" dirty="0" smtClean="0">
                          <a:effectLst/>
                          <a:latin typeface="Arial" panose="020B0604020202020204" pitchFamily="34" charset="0"/>
                          <a:cs typeface="Arial" panose="020B0604020202020204" pitchFamily="34" charset="0"/>
                        </a:rPr>
                        <a:t>Artículo</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just">
                        <a:spcBef>
                          <a:spcPts val="600"/>
                        </a:spcBef>
                        <a:spcAft>
                          <a:spcPts val="600"/>
                        </a:spcAft>
                      </a:pPr>
                      <a:r>
                        <a:rPr lang="es-ES" sz="2400" b="1" dirty="0" smtClean="0">
                          <a:effectLst/>
                          <a:latin typeface="Arial" panose="020B0604020202020204" pitchFamily="34" charset="0"/>
                          <a:cs typeface="Arial" panose="020B0604020202020204" pitchFamily="34" charset="0"/>
                        </a:rPr>
                        <a:t>mesa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just">
                        <a:spcBef>
                          <a:spcPts val="600"/>
                        </a:spcBef>
                        <a:spcAft>
                          <a:spcPts val="600"/>
                        </a:spcAft>
                      </a:pPr>
                      <a:r>
                        <a:rPr lang="es-ES" sz="2400" b="1" dirty="0" smtClean="0">
                          <a:effectLst/>
                          <a:latin typeface="Arial" panose="020B0604020202020204" pitchFamily="34" charset="0"/>
                          <a:cs typeface="Arial" panose="020B0604020202020204" pitchFamily="34" charset="0"/>
                        </a:rPr>
                        <a:t>cama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just">
                        <a:spcBef>
                          <a:spcPts val="600"/>
                        </a:spcBef>
                        <a:spcAft>
                          <a:spcPts val="600"/>
                        </a:spcAft>
                      </a:pPr>
                      <a:r>
                        <a:rPr lang="es-ES" sz="2400" b="1" dirty="0" smtClean="0">
                          <a:effectLst/>
                          <a:latin typeface="Arial" panose="020B0604020202020204" pitchFamily="34" charset="0"/>
                          <a:cs typeface="Arial" panose="020B0604020202020204" pitchFamily="34" charset="0"/>
                        </a:rPr>
                        <a:t>disponibilidad</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216891805"/>
                  </a:ext>
                </a:extLst>
              </a:tr>
              <a:tr h="491320">
                <a:tc>
                  <a:txBody>
                    <a:bodyPr/>
                    <a:lstStyle/>
                    <a:p>
                      <a:pPr marL="0" marR="0" algn="l">
                        <a:spcBef>
                          <a:spcPts val="600"/>
                        </a:spcBef>
                        <a:spcAft>
                          <a:spcPts val="600"/>
                        </a:spcAft>
                      </a:pPr>
                      <a:r>
                        <a:rPr lang="es-ES" sz="2400" b="1" dirty="0">
                          <a:effectLst/>
                          <a:latin typeface="Arial" panose="020B0604020202020204" pitchFamily="34" charset="0"/>
                          <a:cs typeface="Arial" panose="020B0604020202020204" pitchFamily="34" charset="0"/>
                        </a:rPr>
                        <a:t>utilidad</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60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80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a:effectLst/>
                          <a:latin typeface="Arial" panose="020B0604020202020204" pitchFamily="34" charset="0"/>
                          <a:cs typeface="Arial" panose="020B0604020202020204" pitchFamily="34" charset="0"/>
                        </a:rPr>
                        <a:t> </a:t>
                      </a:r>
                      <a:endParaRPr lang="es-ES" sz="2400" b="1">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564323420"/>
                  </a:ext>
                </a:extLst>
              </a:tr>
              <a:tr h="491320">
                <a:tc>
                  <a:txBody>
                    <a:bodyPr/>
                    <a:lstStyle/>
                    <a:p>
                      <a:pPr marL="0" marR="0" algn="l">
                        <a:spcBef>
                          <a:spcPts val="600"/>
                        </a:spcBef>
                        <a:spcAft>
                          <a:spcPts val="600"/>
                        </a:spcAft>
                      </a:pPr>
                      <a:r>
                        <a:rPr lang="es-ES" sz="2400" b="1" dirty="0" smtClean="0">
                          <a:effectLst/>
                          <a:latin typeface="Arial" panose="020B0604020202020204" pitchFamily="34" charset="0"/>
                          <a:cs typeface="Arial" panose="020B0604020202020204" pitchFamily="34" charset="0"/>
                        </a:rPr>
                        <a:t>madera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ea typeface="Arial" panose="020B0604020202020204" pitchFamily="34" charset="0"/>
                          <a:cs typeface="Arial" panose="020B0604020202020204" pitchFamily="34" charset="0"/>
                        </a:rPr>
                        <a:t>6</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6</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≤300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705674730"/>
                  </a:ext>
                </a:extLst>
              </a:tr>
              <a:tr h="491320">
                <a:tc>
                  <a:txBody>
                    <a:bodyPr/>
                    <a:lstStyle/>
                    <a:p>
                      <a:pPr marL="0" marR="0" algn="l">
                        <a:spcBef>
                          <a:spcPts val="600"/>
                        </a:spcBef>
                        <a:spcAft>
                          <a:spcPts val="600"/>
                        </a:spcAft>
                      </a:pPr>
                      <a:r>
                        <a:rPr lang="es-ES" sz="2400" b="1" dirty="0" smtClean="0">
                          <a:effectLst/>
                          <a:latin typeface="Arial" panose="020B0604020202020204" pitchFamily="34" charset="0"/>
                          <a:cs typeface="Arial" panose="020B0604020202020204" pitchFamily="34" charset="0"/>
                        </a:rPr>
                        <a:t>puntillas</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5</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ea typeface="Arial" panose="020B0604020202020204" pitchFamily="34" charset="0"/>
                          <a:cs typeface="Arial" panose="020B0604020202020204" pitchFamily="34" charset="0"/>
                        </a:rPr>
                        <a:t>10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≤400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970184387"/>
                  </a:ext>
                </a:extLst>
              </a:tr>
              <a:tr h="491320">
                <a:tc>
                  <a:txBody>
                    <a:bodyPr/>
                    <a:lstStyle/>
                    <a:p>
                      <a:pPr marL="0" marR="0" algn="l">
                        <a:spcBef>
                          <a:spcPts val="600"/>
                        </a:spcBef>
                        <a:spcAft>
                          <a:spcPts val="600"/>
                        </a:spcAft>
                      </a:pPr>
                      <a:r>
                        <a:rPr lang="es-ES" sz="2400" b="1" dirty="0" smtClean="0">
                          <a:effectLst/>
                          <a:latin typeface="Arial" panose="020B0604020202020204" pitchFamily="34" charset="0"/>
                          <a:cs typeface="Arial" panose="020B0604020202020204" pitchFamily="34" charset="0"/>
                        </a:rPr>
                        <a:t>tiempo</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8 </a:t>
                      </a:r>
                      <a:r>
                        <a:rPr lang="es-ES" sz="2400" b="1" dirty="0">
                          <a:effectLst/>
                          <a:latin typeface="Arial" panose="020B0604020202020204" pitchFamily="34" charset="0"/>
                          <a:cs typeface="Arial" panose="020B0604020202020204" pitchFamily="34" charset="0"/>
                        </a:rPr>
                        <a:t>h</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4h </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≤320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74732496"/>
                  </a:ext>
                </a:extLst>
              </a:tr>
            </a:tbl>
          </a:graphicData>
        </a:graphic>
      </p:graphicFrame>
      <p:sp>
        <p:nvSpPr>
          <p:cNvPr id="12" name="Rectangle 1"/>
          <p:cNvSpPr>
            <a:spLocks noChangeArrowheads="1"/>
          </p:cNvSpPr>
          <p:nvPr/>
        </p:nvSpPr>
        <p:spPr bwMode="auto">
          <a:xfrm>
            <a:off x="1023583" y="145362"/>
            <a:ext cx="10555040" cy="524788"/>
          </a:xfrm>
          <a:prstGeom prst="rect">
            <a:avLst/>
          </a:prstGeom>
          <a:gradFill rotWithShape="0">
            <a:gsLst>
              <a:gs pos="0">
                <a:srgbClr val="FFFFFF"/>
              </a:gs>
              <a:gs pos="100000">
                <a:srgbClr val="2DA2BF"/>
              </a:gs>
            </a:gsLst>
            <a:lin ang="5400000" scaled="1"/>
          </a:gradFill>
          <a:ln w="76320">
            <a:solidFill>
              <a:srgbClr val="000000"/>
            </a:solidFill>
            <a:miter lim="800000"/>
            <a:headEnd/>
            <a:tailEnd/>
          </a:ln>
        </p:spPr>
        <p:txBody>
          <a:bodyPr lIns="90000" tIns="46800" rIns="90000" bIns="46800" anchor="ctr"/>
          <a:lstStyle>
            <a:lvl1pPr marL="7938">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1pPr>
            <a:lvl2pPr marL="742950" indent="-28575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2pPr>
            <a:lvl3pPr marL="11430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3pPr>
            <a:lvl4pPr marL="16002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4pPr>
            <a:lvl5pPr marL="20574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9pPr>
          </a:lstStyle>
          <a:p>
            <a:pPr algn="ctr" eaLnBrk="1" hangingPunct="1"/>
            <a:r>
              <a:rPr lang="es-ES" altLang="en-US" sz="4400" b="1" dirty="0" smtClean="0">
                <a:solidFill>
                  <a:srgbClr val="000000"/>
                </a:solidFill>
              </a:rPr>
              <a:t>Problema Primal</a:t>
            </a:r>
            <a:endParaRPr lang="es-ES" altLang="en-US" sz="4400" b="1" dirty="0">
              <a:solidFill>
                <a:srgbClr val="000000"/>
              </a:solidFill>
            </a:endParaRPr>
          </a:p>
        </p:txBody>
      </p:sp>
    </p:spTree>
    <p:extLst>
      <p:ext uri="{BB962C8B-B14F-4D97-AF65-F5344CB8AC3E}">
        <p14:creationId xmlns:p14="http://schemas.microsoft.com/office/powerpoint/2010/main" val="35519369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36729" y="1357723"/>
            <a:ext cx="11000096" cy="1620957"/>
          </a:xfrm>
          <a:prstGeom prst="rect">
            <a:avLst/>
          </a:prstGeom>
        </p:spPr>
        <p:txBody>
          <a:bodyPr wrap="square">
            <a:spAutoFit/>
          </a:bodyPr>
          <a:lstStyle/>
          <a:p>
            <a:pPr algn="just">
              <a:spcBef>
                <a:spcPts val="180"/>
              </a:spcBef>
            </a:pPr>
            <a:r>
              <a:rPr lang="es-ES" sz="3200" b="1" u="sng" dirty="0">
                <a:latin typeface="Arial" panose="020B0604020202020204" pitchFamily="34" charset="0"/>
                <a:ea typeface="Arial" panose="020B0604020202020204" pitchFamily="34" charset="0"/>
                <a:cs typeface="Arial" panose="020B0604020202020204" pitchFamily="34" charset="0"/>
              </a:rPr>
              <a:t>Paso 1: Definición</a:t>
            </a:r>
            <a:r>
              <a:rPr lang="es-ES" sz="3200" b="1" u="sng" spc="-25" dirty="0">
                <a:latin typeface="Arial" panose="020B0604020202020204" pitchFamily="34" charset="0"/>
                <a:ea typeface="Arial" panose="020B0604020202020204" pitchFamily="34" charset="0"/>
                <a:cs typeface="Arial" panose="020B0604020202020204" pitchFamily="34" charset="0"/>
              </a:rPr>
              <a:t> </a:t>
            </a:r>
            <a:r>
              <a:rPr lang="es-ES" sz="3200" b="1" u="sng" dirty="0">
                <a:latin typeface="Arial" panose="020B0604020202020204" pitchFamily="34" charset="0"/>
                <a:ea typeface="Arial" panose="020B0604020202020204" pitchFamily="34" charset="0"/>
                <a:cs typeface="Arial" panose="020B0604020202020204" pitchFamily="34" charset="0"/>
              </a:rPr>
              <a:t>de</a:t>
            </a:r>
            <a:r>
              <a:rPr lang="es-ES" sz="3200" b="1" u="sng" spc="-10" dirty="0">
                <a:latin typeface="Arial" panose="020B0604020202020204" pitchFamily="34" charset="0"/>
                <a:ea typeface="Arial" panose="020B0604020202020204" pitchFamily="34" charset="0"/>
                <a:cs typeface="Arial" panose="020B0604020202020204" pitchFamily="34" charset="0"/>
              </a:rPr>
              <a:t> </a:t>
            </a:r>
            <a:r>
              <a:rPr lang="es-ES" sz="3200" b="1" u="sng" dirty="0">
                <a:latin typeface="Arial" panose="020B0604020202020204" pitchFamily="34" charset="0"/>
                <a:ea typeface="Arial" panose="020B0604020202020204" pitchFamily="34" charset="0"/>
                <a:cs typeface="Arial" panose="020B0604020202020204" pitchFamily="34" charset="0"/>
              </a:rPr>
              <a:t>variables:</a:t>
            </a:r>
            <a:endParaRPr lang="es-ES" sz="3200" b="1" dirty="0">
              <a:latin typeface="Arial" panose="020B0604020202020204" pitchFamily="34" charset="0"/>
              <a:ea typeface="Arial" panose="020B0604020202020204" pitchFamily="34" charset="0"/>
              <a:cs typeface="Arial" panose="020B0604020202020204" pitchFamily="34" charset="0"/>
            </a:endParaRPr>
          </a:p>
          <a:p>
            <a:pPr algn="just">
              <a:spcBef>
                <a:spcPts val="220"/>
              </a:spcBef>
            </a:pPr>
            <a:r>
              <a:rPr lang="es-ES_tradnl" sz="3200" dirty="0" smtClean="0">
                <a:latin typeface="Arial" panose="020B0604020202020204" pitchFamily="34" charset="0"/>
                <a:ea typeface="Times New Roman" panose="02020603050405020304" pitchFamily="18" charset="0"/>
                <a:cs typeface="Arial" panose="020B0604020202020204" pitchFamily="34" charset="0"/>
              </a:rPr>
              <a:t>X</a:t>
            </a:r>
            <a:r>
              <a:rPr lang="es-ES_tradnl" sz="3200" baseline="-25000" dirty="0" smtClean="0">
                <a:latin typeface="Arial" panose="020B0604020202020204" pitchFamily="34" charset="0"/>
                <a:ea typeface="Times New Roman" panose="02020603050405020304" pitchFamily="18" charset="0"/>
                <a:cs typeface="Arial" panose="020B0604020202020204" pitchFamily="34" charset="0"/>
              </a:rPr>
              <a:t>1</a:t>
            </a:r>
            <a:r>
              <a:rPr lang="es-ES_tradnl" sz="3200" dirty="0" smtClean="0">
                <a:latin typeface="Arial" panose="020B0604020202020204" pitchFamily="34" charset="0"/>
                <a:ea typeface="Times New Roman" panose="02020603050405020304" pitchFamily="18" charset="0"/>
                <a:cs typeface="Arial" panose="020B0604020202020204" pitchFamily="34" charset="0"/>
              </a:rPr>
              <a:t>: cantidad de mesas a producir</a:t>
            </a:r>
          </a:p>
          <a:p>
            <a:pPr algn="just">
              <a:spcBef>
                <a:spcPts val="220"/>
              </a:spcBef>
            </a:pPr>
            <a:r>
              <a:rPr lang="es-ES_tradnl" sz="3200" dirty="0" smtClean="0">
                <a:latin typeface="Arial" panose="020B0604020202020204" pitchFamily="34" charset="0"/>
                <a:ea typeface="Times New Roman" panose="02020603050405020304" pitchFamily="18" charset="0"/>
                <a:cs typeface="Arial" panose="020B0604020202020204" pitchFamily="34" charset="0"/>
              </a:rPr>
              <a:t>X</a:t>
            </a:r>
            <a:r>
              <a:rPr lang="es-ES_tradnl" sz="3200" baseline="-25000" dirty="0" smtClean="0">
                <a:latin typeface="Arial" panose="020B0604020202020204" pitchFamily="34" charset="0"/>
                <a:ea typeface="Times New Roman" panose="02020603050405020304" pitchFamily="18" charset="0"/>
                <a:cs typeface="Arial" panose="020B0604020202020204" pitchFamily="34" charset="0"/>
              </a:rPr>
              <a:t>2</a:t>
            </a:r>
            <a:r>
              <a:rPr lang="es-ES_tradnl" sz="3200" dirty="0" smtClean="0">
                <a:latin typeface="Arial" panose="020B0604020202020204" pitchFamily="34" charset="0"/>
                <a:ea typeface="Times New Roman" panose="02020603050405020304" pitchFamily="18" charset="0"/>
                <a:cs typeface="Arial" panose="020B0604020202020204" pitchFamily="34" charset="0"/>
              </a:rPr>
              <a:t>: cantidad de camas a producir</a:t>
            </a:r>
            <a:endParaRPr lang="es-ES_tradnl" sz="3200" dirty="0">
              <a:latin typeface="Arial" panose="020B0604020202020204" pitchFamily="34" charset="0"/>
              <a:ea typeface="Times New Roman" panose="02020603050405020304" pitchFamily="18" charset="0"/>
              <a:cs typeface="Arial" panose="020B0604020202020204" pitchFamily="34" charset="0"/>
            </a:endParaRPr>
          </a:p>
        </p:txBody>
      </p:sp>
      <p:sp>
        <p:nvSpPr>
          <p:cNvPr id="4" name="Rectangle 1"/>
          <p:cNvSpPr>
            <a:spLocks noChangeArrowheads="1"/>
          </p:cNvSpPr>
          <p:nvPr/>
        </p:nvSpPr>
        <p:spPr bwMode="auto">
          <a:xfrm>
            <a:off x="1023583" y="145362"/>
            <a:ext cx="10555040" cy="668793"/>
          </a:xfrm>
          <a:prstGeom prst="rect">
            <a:avLst/>
          </a:prstGeom>
          <a:gradFill rotWithShape="0">
            <a:gsLst>
              <a:gs pos="0">
                <a:srgbClr val="FFFFFF"/>
              </a:gs>
              <a:gs pos="100000">
                <a:srgbClr val="2DA2BF"/>
              </a:gs>
            </a:gsLst>
            <a:lin ang="5400000" scaled="1"/>
          </a:gradFill>
          <a:ln w="76320">
            <a:solidFill>
              <a:srgbClr val="000000"/>
            </a:solidFill>
            <a:miter lim="800000"/>
            <a:headEnd/>
            <a:tailEnd/>
          </a:ln>
        </p:spPr>
        <p:txBody>
          <a:bodyPr lIns="90000" tIns="46800" rIns="90000" bIns="46800" anchor="ctr"/>
          <a:lstStyle>
            <a:lvl1pPr marL="7938">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1pPr>
            <a:lvl2pPr marL="742950" indent="-28575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2pPr>
            <a:lvl3pPr marL="11430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3pPr>
            <a:lvl4pPr marL="16002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4pPr>
            <a:lvl5pPr marL="20574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9pPr>
          </a:lstStyle>
          <a:p>
            <a:pPr algn="ctr" eaLnBrk="1" hangingPunct="1"/>
            <a:r>
              <a:rPr lang="es-ES" altLang="en-US" sz="4400" b="1" dirty="0" smtClean="0">
                <a:solidFill>
                  <a:srgbClr val="000000"/>
                </a:solidFill>
              </a:rPr>
              <a:t>Formular el Modelo de PL</a:t>
            </a:r>
            <a:endParaRPr lang="es-ES" altLang="en-US" sz="4400" b="1" dirty="0">
              <a:solidFill>
                <a:srgbClr val="000000"/>
              </a:solidFill>
            </a:endParaRPr>
          </a:p>
        </p:txBody>
      </p:sp>
      <p:sp>
        <p:nvSpPr>
          <p:cNvPr id="5" name="Rectángulo 4"/>
          <p:cNvSpPr/>
          <p:nvPr/>
        </p:nvSpPr>
        <p:spPr>
          <a:xfrm>
            <a:off x="436728" y="3522248"/>
            <a:ext cx="9321421" cy="1231106"/>
          </a:xfrm>
          <a:prstGeom prst="rect">
            <a:avLst/>
          </a:prstGeom>
        </p:spPr>
        <p:txBody>
          <a:bodyPr wrap="square">
            <a:spAutoFit/>
          </a:bodyPr>
          <a:lstStyle/>
          <a:p>
            <a:pPr>
              <a:spcBef>
                <a:spcPts val="600"/>
              </a:spcBef>
              <a:spcAft>
                <a:spcPts val="600"/>
              </a:spcAft>
            </a:pPr>
            <a:r>
              <a:rPr lang="es-ES" sz="3200" b="1" u="sng" dirty="0">
                <a:latin typeface="Arial" panose="020B0604020202020204" pitchFamily="34" charset="0"/>
                <a:ea typeface="Arial" panose="020B0604020202020204" pitchFamily="34" charset="0"/>
              </a:rPr>
              <a:t>Paso</a:t>
            </a:r>
            <a:r>
              <a:rPr lang="es-ES" sz="3200" b="1" u="sng" spc="-2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2: Construcción</a:t>
            </a:r>
            <a:r>
              <a:rPr lang="es-ES" sz="3200" b="1" u="sng" spc="-2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de</a:t>
            </a:r>
            <a:r>
              <a:rPr lang="es-ES" sz="3200" b="1" u="sng" spc="-1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la</a:t>
            </a:r>
            <a:r>
              <a:rPr lang="es-ES" sz="3200" b="1" u="sng" spc="-5"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función</a:t>
            </a:r>
            <a:r>
              <a:rPr lang="es-ES" sz="3200" b="1" u="sng" spc="-2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objetivo.</a:t>
            </a:r>
          </a:p>
          <a:p>
            <a:pPr algn="just">
              <a:spcBef>
                <a:spcPts val="600"/>
              </a:spcBef>
              <a:spcAft>
                <a:spcPts val="600"/>
              </a:spcAft>
            </a:pPr>
            <a:r>
              <a:rPr lang="es-ES" sz="3200" b="1" dirty="0">
                <a:latin typeface="Arial" panose="020B0604020202020204" pitchFamily="34" charset="0"/>
                <a:ea typeface="Arial" panose="020B0604020202020204" pitchFamily="34" charset="0"/>
              </a:rPr>
              <a:t>            Máx. Z = </a:t>
            </a:r>
            <a:r>
              <a:rPr lang="es-ES" sz="3200" b="1" dirty="0" smtClean="0">
                <a:latin typeface="Arial" panose="020B0604020202020204" pitchFamily="34" charset="0"/>
                <a:ea typeface="Arial" panose="020B0604020202020204" pitchFamily="34" charset="0"/>
              </a:rPr>
              <a:t>60X</a:t>
            </a:r>
            <a:r>
              <a:rPr lang="es-ES" sz="3200" b="1" baseline="-25000" dirty="0" smtClean="0">
                <a:latin typeface="Arial" panose="020B0604020202020204" pitchFamily="34" charset="0"/>
                <a:ea typeface="Arial" panose="020B0604020202020204" pitchFamily="34" charset="0"/>
              </a:rPr>
              <a:t>1</a:t>
            </a:r>
            <a:r>
              <a:rPr lang="es-ES" sz="3200" b="1" dirty="0" smtClean="0">
                <a:latin typeface="Arial" panose="020B0604020202020204" pitchFamily="34" charset="0"/>
                <a:ea typeface="Arial" panose="020B0604020202020204" pitchFamily="34" charset="0"/>
              </a:rPr>
              <a:t> </a:t>
            </a:r>
            <a:r>
              <a:rPr lang="es-ES" sz="3200" b="1" dirty="0">
                <a:latin typeface="Arial" panose="020B0604020202020204" pitchFamily="34" charset="0"/>
                <a:ea typeface="Arial" panose="020B0604020202020204" pitchFamily="34" charset="0"/>
              </a:rPr>
              <a:t>+ </a:t>
            </a:r>
            <a:r>
              <a:rPr lang="es-ES" sz="3200" b="1" dirty="0" smtClean="0">
                <a:latin typeface="Arial" panose="020B0604020202020204" pitchFamily="34" charset="0"/>
                <a:ea typeface="Arial" panose="020B0604020202020204" pitchFamily="34" charset="0"/>
              </a:rPr>
              <a:t>80X</a:t>
            </a:r>
            <a:r>
              <a:rPr lang="es-ES" sz="3200" b="1" baseline="-25000" dirty="0" smtClean="0">
                <a:latin typeface="Arial" panose="020B0604020202020204" pitchFamily="34" charset="0"/>
                <a:ea typeface="Arial" panose="020B0604020202020204" pitchFamily="34" charset="0"/>
              </a:rPr>
              <a:t>2</a:t>
            </a:r>
            <a:endParaRPr lang="es-ES" sz="3200" b="1"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1828965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5997350" y="2407046"/>
            <a:ext cx="5063947"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Max. Z = 60x</a:t>
            </a:r>
            <a:r>
              <a:rPr lang="es-ES" sz="4000" baseline="-25000" dirty="0" smtClean="0">
                <a:latin typeface="Arial" panose="020B0604020202020204" pitchFamily="34" charset="0"/>
                <a:cs typeface="Arial" panose="020B0604020202020204" pitchFamily="34" charset="0"/>
              </a:rPr>
              <a:t>1 </a:t>
            </a:r>
            <a:r>
              <a:rPr lang="es-ES" sz="4000" dirty="0" smtClean="0">
                <a:latin typeface="Arial" panose="020B0604020202020204" pitchFamily="34" charset="0"/>
                <a:cs typeface="Arial" panose="020B0604020202020204" pitchFamily="34" charset="0"/>
              </a:rPr>
              <a:t> + 80x</a:t>
            </a:r>
            <a:r>
              <a:rPr lang="es-ES" sz="4000" baseline="-25000" dirty="0" smtClean="0">
                <a:latin typeface="Arial" panose="020B0604020202020204" pitchFamily="34" charset="0"/>
                <a:cs typeface="Arial" panose="020B0604020202020204" pitchFamily="34" charset="0"/>
              </a:rPr>
              <a:t>2</a:t>
            </a:r>
            <a:endParaRPr lang="es-ES" sz="4000" dirty="0">
              <a:latin typeface="Arial" panose="020B0604020202020204" pitchFamily="34" charset="0"/>
              <a:cs typeface="Arial" panose="020B0604020202020204" pitchFamily="34" charset="0"/>
            </a:endParaRPr>
          </a:p>
        </p:txBody>
      </p:sp>
      <p:sp>
        <p:nvSpPr>
          <p:cNvPr id="7" name="CuadroTexto 6"/>
          <p:cNvSpPr txBox="1"/>
          <p:nvPr/>
        </p:nvSpPr>
        <p:spPr>
          <a:xfrm>
            <a:off x="4007641" y="4412952"/>
            <a:ext cx="5507966"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madera 6x</a:t>
            </a:r>
            <a:r>
              <a:rPr lang="es-ES" sz="4000" baseline="-25000" dirty="0" smtClean="0">
                <a:latin typeface="Arial" panose="020B0604020202020204" pitchFamily="34" charset="0"/>
                <a:cs typeface="Arial" panose="020B0604020202020204" pitchFamily="34" charset="0"/>
              </a:rPr>
              <a:t>1 </a:t>
            </a:r>
            <a:r>
              <a:rPr lang="es-ES" sz="4000" dirty="0" smtClean="0">
                <a:latin typeface="Arial" panose="020B0604020202020204" pitchFamily="34" charset="0"/>
                <a:cs typeface="Arial" panose="020B0604020202020204" pitchFamily="34" charset="0"/>
              </a:rPr>
              <a:t>+ 6x</a:t>
            </a:r>
            <a:r>
              <a:rPr lang="es-ES" sz="4000" baseline="-25000" dirty="0" smtClean="0">
                <a:latin typeface="Arial" panose="020B0604020202020204" pitchFamily="34" charset="0"/>
                <a:cs typeface="Arial" panose="020B0604020202020204" pitchFamily="34" charset="0"/>
              </a:rPr>
              <a:t>2</a:t>
            </a:r>
            <a:r>
              <a:rPr lang="es-ES" sz="4000" dirty="0" smtClean="0">
                <a:latin typeface="Arial" panose="020B0604020202020204" pitchFamily="34" charset="0"/>
                <a:cs typeface="Arial" panose="020B0604020202020204" pitchFamily="34" charset="0"/>
              </a:rPr>
              <a:t> ≤ 300</a:t>
            </a:r>
            <a:endParaRPr lang="es-ES" sz="4000" dirty="0">
              <a:latin typeface="Arial" panose="020B0604020202020204" pitchFamily="34" charset="0"/>
              <a:cs typeface="Arial" panose="020B0604020202020204" pitchFamily="34" charset="0"/>
            </a:endParaRPr>
          </a:p>
        </p:txBody>
      </p:sp>
      <p:sp>
        <p:nvSpPr>
          <p:cNvPr id="8" name="CuadroTexto 7"/>
          <p:cNvSpPr txBox="1"/>
          <p:nvPr/>
        </p:nvSpPr>
        <p:spPr>
          <a:xfrm>
            <a:off x="4026285" y="5043468"/>
            <a:ext cx="6396108"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puntilla 5x</a:t>
            </a:r>
            <a:r>
              <a:rPr lang="es-ES" sz="4000" baseline="-25000" dirty="0" smtClean="0">
                <a:latin typeface="Arial" panose="020B0604020202020204" pitchFamily="34" charset="0"/>
                <a:cs typeface="Arial" panose="020B0604020202020204" pitchFamily="34" charset="0"/>
              </a:rPr>
              <a:t>1</a:t>
            </a:r>
            <a:r>
              <a:rPr lang="es-ES" sz="4000" dirty="0" smtClean="0">
                <a:latin typeface="Arial" panose="020B0604020202020204" pitchFamily="34" charset="0"/>
                <a:cs typeface="Arial" panose="020B0604020202020204" pitchFamily="34" charset="0"/>
              </a:rPr>
              <a:t> + 10x</a:t>
            </a:r>
            <a:r>
              <a:rPr lang="es-ES" sz="4000" baseline="-25000" dirty="0" smtClean="0">
                <a:latin typeface="Arial" panose="020B0604020202020204" pitchFamily="34" charset="0"/>
                <a:cs typeface="Arial" panose="020B0604020202020204" pitchFamily="34" charset="0"/>
              </a:rPr>
              <a:t>2</a:t>
            </a:r>
            <a:r>
              <a:rPr lang="es-ES" sz="4000" dirty="0" smtClean="0">
                <a:latin typeface="Arial" panose="020B0604020202020204" pitchFamily="34" charset="0"/>
                <a:cs typeface="Arial" panose="020B0604020202020204" pitchFamily="34" charset="0"/>
              </a:rPr>
              <a:t> ≤ 400</a:t>
            </a:r>
            <a:endParaRPr lang="es-ES" sz="4000" dirty="0">
              <a:latin typeface="Arial" panose="020B0604020202020204" pitchFamily="34" charset="0"/>
              <a:cs typeface="Arial" panose="020B0604020202020204" pitchFamily="34" charset="0"/>
            </a:endParaRPr>
          </a:p>
        </p:txBody>
      </p:sp>
      <p:sp>
        <p:nvSpPr>
          <p:cNvPr id="9" name="CuadroTexto 8"/>
          <p:cNvSpPr txBox="1"/>
          <p:nvPr/>
        </p:nvSpPr>
        <p:spPr>
          <a:xfrm>
            <a:off x="5997350" y="6263610"/>
            <a:ext cx="5930794"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x</a:t>
            </a:r>
            <a:r>
              <a:rPr lang="es-ES" sz="4000" baseline="-25000" dirty="0" smtClean="0">
                <a:latin typeface="Arial" panose="020B0604020202020204" pitchFamily="34" charset="0"/>
                <a:cs typeface="Arial" panose="020B0604020202020204" pitchFamily="34" charset="0"/>
              </a:rPr>
              <a:t>1</a:t>
            </a:r>
            <a:r>
              <a:rPr lang="es-ES" sz="4000" dirty="0" smtClean="0">
                <a:latin typeface="Arial" panose="020B0604020202020204" pitchFamily="34" charset="0"/>
                <a:cs typeface="Arial" panose="020B0604020202020204" pitchFamily="34" charset="0"/>
              </a:rPr>
              <a:t>, x</a:t>
            </a:r>
            <a:r>
              <a:rPr lang="es-ES" sz="4000" baseline="-25000" dirty="0" smtClean="0">
                <a:latin typeface="Arial" panose="020B0604020202020204" pitchFamily="34" charset="0"/>
                <a:cs typeface="Arial" panose="020B0604020202020204" pitchFamily="34" charset="0"/>
              </a:rPr>
              <a:t>2</a:t>
            </a:r>
            <a:r>
              <a:rPr lang="es-ES" sz="4000" dirty="0" smtClean="0">
                <a:latin typeface="Arial" panose="020B0604020202020204" pitchFamily="34" charset="0"/>
                <a:cs typeface="Arial" panose="020B0604020202020204" pitchFamily="34" charset="0"/>
              </a:rPr>
              <a:t> ≥ 0 no negatividad</a:t>
            </a:r>
            <a:endParaRPr lang="es-ES" sz="4000" dirty="0">
              <a:latin typeface="Arial" panose="020B0604020202020204" pitchFamily="34" charset="0"/>
              <a:cs typeface="Arial" panose="020B0604020202020204" pitchFamily="34" charset="0"/>
            </a:endParaRPr>
          </a:p>
        </p:txBody>
      </p:sp>
      <p:sp>
        <p:nvSpPr>
          <p:cNvPr id="10" name="CuadroTexto 9"/>
          <p:cNvSpPr txBox="1"/>
          <p:nvPr/>
        </p:nvSpPr>
        <p:spPr>
          <a:xfrm>
            <a:off x="4198711" y="5686502"/>
            <a:ext cx="5673876"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tiempo 8x</a:t>
            </a:r>
            <a:r>
              <a:rPr lang="es-ES" sz="4000" baseline="-25000" dirty="0" smtClean="0">
                <a:latin typeface="Arial" panose="020B0604020202020204" pitchFamily="34" charset="0"/>
                <a:cs typeface="Arial" panose="020B0604020202020204" pitchFamily="34" charset="0"/>
              </a:rPr>
              <a:t>1</a:t>
            </a:r>
            <a:r>
              <a:rPr lang="es-ES" sz="4000" dirty="0" smtClean="0">
                <a:latin typeface="Arial" panose="020B0604020202020204" pitchFamily="34" charset="0"/>
                <a:cs typeface="Arial" panose="020B0604020202020204" pitchFamily="34" charset="0"/>
              </a:rPr>
              <a:t> + 4x</a:t>
            </a:r>
            <a:r>
              <a:rPr lang="es-ES" sz="4000" baseline="-25000" dirty="0" smtClean="0">
                <a:latin typeface="Arial" panose="020B0604020202020204" pitchFamily="34" charset="0"/>
                <a:cs typeface="Arial" panose="020B0604020202020204" pitchFamily="34" charset="0"/>
              </a:rPr>
              <a:t>2</a:t>
            </a:r>
            <a:r>
              <a:rPr lang="es-ES" sz="4000" dirty="0" smtClean="0">
                <a:latin typeface="Arial" panose="020B0604020202020204" pitchFamily="34" charset="0"/>
                <a:cs typeface="Arial" panose="020B0604020202020204" pitchFamily="34" charset="0"/>
              </a:rPr>
              <a:t> ≤ 320</a:t>
            </a:r>
            <a:endParaRPr lang="es-ES" sz="4000" dirty="0">
              <a:latin typeface="Arial" panose="020B0604020202020204" pitchFamily="34" charset="0"/>
              <a:cs typeface="Arial" panose="020B0604020202020204" pitchFamily="34" charset="0"/>
            </a:endParaRPr>
          </a:p>
        </p:txBody>
      </p:sp>
      <p:graphicFrame>
        <p:nvGraphicFramePr>
          <p:cNvPr id="11" name="Tabla 10"/>
          <p:cNvGraphicFramePr>
            <a:graphicFrameLocks noGrp="1"/>
          </p:cNvGraphicFramePr>
          <p:nvPr>
            <p:extLst/>
          </p:nvPr>
        </p:nvGraphicFramePr>
        <p:xfrm>
          <a:off x="594147" y="1370276"/>
          <a:ext cx="5083322" cy="2947918"/>
        </p:xfrm>
        <a:graphic>
          <a:graphicData uri="http://schemas.openxmlformats.org/drawingml/2006/table">
            <a:tbl>
              <a:tblPr firstRow="1" firstCol="1" bandRow="1">
                <a:tableStyleId>{5940675A-B579-460E-94D1-54222C63F5DA}</a:tableStyleId>
              </a:tblPr>
              <a:tblGrid>
                <a:gridCol w="1424689">
                  <a:extLst>
                    <a:ext uri="{9D8B030D-6E8A-4147-A177-3AD203B41FA5}">
                      <a16:colId xmlns:a16="http://schemas.microsoft.com/office/drawing/2014/main" val="2609027931"/>
                    </a:ext>
                  </a:extLst>
                </a:gridCol>
                <a:gridCol w="931098">
                  <a:extLst>
                    <a:ext uri="{9D8B030D-6E8A-4147-A177-3AD203B41FA5}">
                      <a16:colId xmlns:a16="http://schemas.microsoft.com/office/drawing/2014/main" val="2278138673"/>
                    </a:ext>
                  </a:extLst>
                </a:gridCol>
                <a:gridCol w="1165333">
                  <a:extLst>
                    <a:ext uri="{9D8B030D-6E8A-4147-A177-3AD203B41FA5}">
                      <a16:colId xmlns:a16="http://schemas.microsoft.com/office/drawing/2014/main" val="1892912853"/>
                    </a:ext>
                  </a:extLst>
                </a:gridCol>
                <a:gridCol w="1562202">
                  <a:extLst>
                    <a:ext uri="{9D8B030D-6E8A-4147-A177-3AD203B41FA5}">
                      <a16:colId xmlns:a16="http://schemas.microsoft.com/office/drawing/2014/main" val="1413324448"/>
                    </a:ext>
                  </a:extLst>
                </a:gridCol>
              </a:tblGrid>
              <a:tr h="982638">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Artículo</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mesa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cama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disponibilidad</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216891805"/>
                  </a:ext>
                </a:extLst>
              </a:tr>
              <a:tr h="491320">
                <a:tc>
                  <a:txBody>
                    <a:bodyPr/>
                    <a:lstStyle/>
                    <a:p>
                      <a:pPr marL="0" marR="0" algn="ctr">
                        <a:spcBef>
                          <a:spcPts val="600"/>
                        </a:spcBef>
                        <a:spcAft>
                          <a:spcPts val="600"/>
                        </a:spcAft>
                      </a:pPr>
                      <a:r>
                        <a:rPr lang="es-ES" sz="2400" b="1" dirty="0">
                          <a:effectLst/>
                          <a:latin typeface="Arial" panose="020B0604020202020204" pitchFamily="34" charset="0"/>
                          <a:cs typeface="Arial" panose="020B0604020202020204" pitchFamily="34" charset="0"/>
                        </a:rPr>
                        <a:t>utilidad</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60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80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a:effectLst/>
                          <a:latin typeface="Arial" panose="020B0604020202020204" pitchFamily="34" charset="0"/>
                          <a:cs typeface="Arial" panose="020B0604020202020204" pitchFamily="34" charset="0"/>
                        </a:rPr>
                        <a:t> </a:t>
                      </a:r>
                      <a:endParaRPr lang="es-ES" sz="2400" b="1">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564323420"/>
                  </a:ext>
                </a:extLst>
              </a:tr>
              <a:tr h="491320">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madera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ea typeface="Arial" panose="020B0604020202020204" pitchFamily="34" charset="0"/>
                          <a:cs typeface="Arial" panose="020B0604020202020204" pitchFamily="34" charset="0"/>
                        </a:rPr>
                        <a:t>6</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6</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≤300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705674730"/>
                  </a:ext>
                </a:extLst>
              </a:tr>
              <a:tr h="491320">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puntillas</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5</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ea typeface="Arial" panose="020B0604020202020204" pitchFamily="34" charset="0"/>
                          <a:cs typeface="Arial" panose="020B0604020202020204" pitchFamily="34" charset="0"/>
                        </a:rPr>
                        <a:t>10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≤400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970184387"/>
                  </a:ext>
                </a:extLst>
              </a:tr>
              <a:tr h="491320">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tiempo</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8 </a:t>
                      </a:r>
                      <a:r>
                        <a:rPr lang="es-ES" sz="2400" b="1" dirty="0">
                          <a:effectLst/>
                          <a:latin typeface="Arial" panose="020B0604020202020204" pitchFamily="34" charset="0"/>
                          <a:cs typeface="Arial" panose="020B0604020202020204" pitchFamily="34" charset="0"/>
                        </a:rPr>
                        <a:t>h</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4h </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≤320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74732496"/>
                  </a:ext>
                </a:extLst>
              </a:tr>
            </a:tbl>
          </a:graphicData>
        </a:graphic>
      </p:graphicFrame>
      <p:sp>
        <p:nvSpPr>
          <p:cNvPr id="12" name="Rectángulo 11"/>
          <p:cNvSpPr/>
          <p:nvPr/>
        </p:nvSpPr>
        <p:spPr>
          <a:xfrm>
            <a:off x="322833" y="446881"/>
            <a:ext cx="10099560" cy="584775"/>
          </a:xfrm>
          <a:prstGeom prst="rect">
            <a:avLst/>
          </a:prstGeom>
        </p:spPr>
        <p:txBody>
          <a:bodyPr wrap="none">
            <a:spAutoFit/>
          </a:bodyPr>
          <a:lstStyle/>
          <a:p>
            <a:pPr algn="just">
              <a:spcBef>
                <a:spcPts val="600"/>
              </a:spcBef>
              <a:spcAft>
                <a:spcPts val="600"/>
              </a:spcAft>
            </a:pPr>
            <a:r>
              <a:rPr lang="es-ES" sz="3200" b="1" u="sng" dirty="0">
                <a:latin typeface="Arial" panose="020B0604020202020204" pitchFamily="34" charset="0"/>
                <a:ea typeface="Arial" panose="020B0604020202020204" pitchFamily="34" charset="0"/>
              </a:rPr>
              <a:t>Paso</a:t>
            </a:r>
            <a:r>
              <a:rPr lang="es-ES" sz="3200" b="1" u="sng" spc="-2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3: Construcción</a:t>
            </a:r>
            <a:r>
              <a:rPr lang="es-ES" sz="3200" b="1" u="sng" spc="-15"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del</a:t>
            </a:r>
            <a:r>
              <a:rPr lang="es-ES" sz="3200" b="1" u="sng" spc="-35"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sistema</a:t>
            </a:r>
            <a:r>
              <a:rPr lang="es-ES" sz="3200" b="1" u="sng" spc="-5"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de</a:t>
            </a:r>
            <a:r>
              <a:rPr lang="es-ES" sz="3200" b="1" u="sng" spc="-1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restricciones.</a:t>
            </a:r>
          </a:p>
        </p:txBody>
      </p:sp>
      <p:sp>
        <p:nvSpPr>
          <p:cNvPr id="2" name="CuadroTexto 1"/>
          <p:cNvSpPr txBox="1"/>
          <p:nvPr/>
        </p:nvSpPr>
        <p:spPr>
          <a:xfrm>
            <a:off x="6121487" y="1744901"/>
            <a:ext cx="5806657" cy="584775"/>
          </a:xfrm>
          <a:prstGeom prst="rect">
            <a:avLst/>
          </a:prstGeom>
          <a:noFill/>
        </p:spPr>
        <p:txBody>
          <a:bodyPr wrap="square" rtlCol="0">
            <a:spAutoFit/>
          </a:bodyPr>
          <a:lstStyle/>
          <a:p>
            <a:r>
              <a:rPr lang="es-ES" sz="3200" b="1" dirty="0" smtClean="0">
                <a:latin typeface="Arial" panose="020B0604020202020204" pitchFamily="34" charset="0"/>
                <a:cs typeface="Arial" panose="020B0604020202020204" pitchFamily="34" charset="0"/>
              </a:rPr>
              <a:t>Función Objetivo</a:t>
            </a:r>
            <a:endParaRPr lang="es-ES" sz="3200" b="1" dirty="0">
              <a:latin typeface="Arial" panose="020B0604020202020204" pitchFamily="34" charset="0"/>
              <a:cs typeface="Arial" panose="020B0604020202020204" pitchFamily="34" charset="0"/>
            </a:endParaRPr>
          </a:p>
        </p:txBody>
      </p:sp>
      <p:sp>
        <p:nvSpPr>
          <p:cNvPr id="13" name="CuadroTexto 12"/>
          <p:cNvSpPr txBox="1"/>
          <p:nvPr/>
        </p:nvSpPr>
        <p:spPr>
          <a:xfrm>
            <a:off x="6121487" y="3769918"/>
            <a:ext cx="4675954" cy="584775"/>
          </a:xfrm>
          <a:prstGeom prst="rect">
            <a:avLst/>
          </a:prstGeom>
          <a:noFill/>
        </p:spPr>
        <p:txBody>
          <a:bodyPr wrap="square" rtlCol="0">
            <a:spAutoFit/>
          </a:bodyPr>
          <a:lstStyle/>
          <a:p>
            <a:r>
              <a:rPr lang="es-ES" sz="3200" b="1" dirty="0" smtClean="0">
                <a:latin typeface="Arial" panose="020B0604020202020204" pitchFamily="34" charset="0"/>
                <a:cs typeface="Arial" panose="020B0604020202020204" pitchFamily="34" charset="0"/>
              </a:rPr>
              <a:t>Restricciones</a:t>
            </a:r>
            <a:endParaRPr lang="es-E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04741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0"/>
          <p:cNvGrpSpPr>
            <a:grpSpLocks/>
          </p:cNvGrpSpPr>
          <p:nvPr/>
        </p:nvGrpSpPr>
        <p:grpSpPr bwMode="auto">
          <a:xfrm>
            <a:off x="982639" y="1869743"/>
            <a:ext cx="10796214" cy="2975212"/>
            <a:chOff x="1296" y="1344"/>
            <a:chExt cx="3145" cy="432"/>
          </a:xfrm>
        </p:grpSpPr>
        <p:sp>
          <p:nvSpPr>
            <p:cNvPr id="5" name="AutoShape 5"/>
            <p:cNvSpPr>
              <a:spLocks noChangeArrowheads="1"/>
            </p:cNvSpPr>
            <p:nvPr/>
          </p:nvSpPr>
          <p:spPr bwMode="gray">
            <a:xfrm>
              <a:off x="1665" y="1469"/>
              <a:ext cx="2736" cy="181"/>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6"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7" name="Text Box 6"/>
            <p:cNvSpPr txBox="1">
              <a:spLocks noChangeArrowheads="1"/>
            </p:cNvSpPr>
            <p:nvPr/>
          </p:nvSpPr>
          <p:spPr bwMode="gray">
            <a:xfrm>
              <a:off x="1835" y="1507"/>
              <a:ext cx="2606" cy="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z="3200" b="1" u="sng" dirty="0"/>
                <a:t>MÉTODO DE SOLUCIÓN GRÁFICO</a:t>
              </a:r>
              <a:endParaRPr lang="es-ES" sz="3200" dirty="0"/>
            </a:p>
          </p:txBody>
        </p:sp>
        <p:sp>
          <p:nvSpPr>
            <p:cNvPr id="8" name="Text Box 7"/>
            <p:cNvSpPr txBox="1">
              <a:spLocks noChangeArrowheads="1"/>
            </p:cNvSpPr>
            <p:nvPr/>
          </p:nvSpPr>
          <p:spPr bwMode="gray">
            <a:xfrm>
              <a:off x="1403" y="1513"/>
              <a:ext cx="244" cy="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3200" dirty="0" smtClean="0">
                  <a:solidFill>
                    <a:srgbClr val="000000"/>
                  </a:solidFill>
                </a:rPr>
                <a:t>2.5</a:t>
              </a:r>
              <a:r>
                <a:rPr lang="en-US" altLang="es-ES" sz="2400" dirty="0" smtClean="0">
                  <a:solidFill>
                    <a:srgbClr val="000000"/>
                  </a:solidFill>
                </a:rPr>
                <a:t>.</a:t>
              </a:r>
              <a:endParaRPr lang="en-US" altLang="es-ES" sz="2400" dirty="0">
                <a:solidFill>
                  <a:srgbClr val="000000"/>
                </a:solidFill>
              </a:endParaRPr>
            </a:p>
          </p:txBody>
        </p:sp>
      </p:grpSp>
      <p:pic>
        <p:nvPicPr>
          <p:cNvPr id="9"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734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532263" y="613049"/>
            <a:ext cx="11081982" cy="4776692"/>
          </a:xfrm>
          <a:prstGeom prst="rect">
            <a:avLst/>
          </a:prstGeom>
        </p:spPr>
        <p:txBody>
          <a:bodyPr wrap="square">
            <a:spAutoFit/>
          </a:bodyPr>
          <a:lstStyle/>
          <a:p>
            <a:pPr algn="just">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Como su nombre lo indica, el método gráfico es un procedimiento que permite obtener la solución o soluciones óptimas a un modelo de programación lineal a través del uso de representaciones gráficas</a:t>
            </a:r>
          </a:p>
          <a:p>
            <a:pPr algn="just">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Existen </a:t>
            </a:r>
            <a:r>
              <a:rPr lang="es-ES" sz="3200" b="1" dirty="0">
                <a:latin typeface="Arial" panose="020B0604020202020204" pitchFamily="34" charset="0"/>
                <a:ea typeface="Calibri" panose="020F0502020204030204" pitchFamily="34" charset="0"/>
                <a:cs typeface="Arial" panose="020B0604020202020204" pitchFamily="34" charset="0"/>
              </a:rPr>
              <a:t>dos procedimientos diferentes </a:t>
            </a:r>
            <a:r>
              <a:rPr lang="es-ES" sz="3200" dirty="0">
                <a:latin typeface="Arial" panose="020B0604020202020204" pitchFamily="34" charset="0"/>
                <a:ea typeface="Calibri" panose="020F0502020204030204" pitchFamily="34" charset="0"/>
                <a:cs typeface="Arial" panose="020B0604020202020204" pitchFamily="34" charset="0"/>
              </a:rPr>
              <a:t>para determinar la solución óptima a partir de la región de soluciones factibles, y que denomina respectivamente: de </a:t>
            </a:r>
            <a:r>
              <a:rPr lang="es-ES" sz="3200" b="1" dirty="0">
                <a:latin typeface="Arial" panose="020B0604020202020204" pitchFamily="34" charset="0"/>
                <a:ea typeface="Calibri" panose="020F0502020204030204" pitchFamily="34" charset="0"/>
                <a:cs typeface="Arial" panose="020B0604020202020204" pitchFamily="34" charset="0"/>
              </a:rPr>
              <a:t>prueba – error</a:t>
            </a:r>
            <a:r>
              <a:rPr lang="es-ES" sz="3200" dirty="0">
                <a:latin typeface="Arial" panose="020B0604020202020204" pitchFamily="34" charset="0"/>
                <a:ea typeface="Calibri" panose="020F0502020204030204" pitchFamily="34" charset="0"/>
                <a:cs typeface="Arial" panose="020B0604020202020204" pitchFamily="34" charset="0"/>
              </a:rPr>
              <a:t>, y a través de </a:t>
            </a:r>
            <a:r>
              <a:rPr lang="es-ES" sz="3200" b="1" dirty="0">
                <a:latin typeface="Arial" panose="020B0604020202020204" pitchFamily="34" charset="0"/>
                <a:ea typeface="Calibri" panose="020F0502020204030204" pitchFamily="34" charset="0"/>
                <a:cs typeface="Arial" panose="020B0604020202020204" pitchFamily="34" charset="0"/>
              </a:rPr>
              <a:t>líneas de indiferencia</a:t>
            </a:r>
            <a:r>
              <a:rPr lang="es-ES" sz="3200" dirty="0">
                <a:latin typeface="Arial" panose="020B0604020202020204" pitchFamily="34" charset="0"/>
                <a:ea typeface="Calibri" panose="020F0502020204030204" pitchFamily="34" charset="0"/>
                <a:cs typeface="Arial" panose="020B0604020202020204" pitchFamily="34" charset="0"/>
              </a:rPr>
              <a:t>.</a:t>
            </a:r>
            <a:endParaRPr lang="es-ES" sz="3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172517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518613" y="192562"/>
            <a:ext cx="11491416" cy="6201698"/>
          </a:xfrm>
          <a:prstGeom prst="rect">
            <a:avLst/>
          </a:prstGeom>
        </p:spPr>
        <p:txBody>
          <a:bodyPr wrap="square">
            <a:spAutoFit/>
          </a:bodyPr>
          <a:lstStyle/>
          <a:p>
            <a:r>
              <a:rPr lang="es-ES" sz="2800" b="1" dirty="0">
                <a:solidFill>
                  <a:srgbClr val="000000"/>
                </a:solidFill>
                <a:latin typeface="Arial" panose="020B0604020202020204" pitchFamily="34" charset="0"/>
                <a:ea typeface="Calibri" panose="020F0502020204030204" pitchFamily="34" charset="0"/>
              </a:rPr>
              <a:t>Pasos para determinar la solución óptima de un modelo lineal a través del Método Gráfico:</a:t>
            </a:r>
            <a:endParaRPr lang="es-ES" sz="2800" dirty="0">
              <a:solidFill>
                <a:srgbClr val="000000"/>
              </a:solidFill>
              <a:latin typeface="Arial" panose="020B0604020202020204" pitchFamily="34" charset="0"/>
              <a:ea typeface="Calibri" panose="020F0502020204030204" pitchFamily="34" charset="0"/>
            </a:endParaRPr>
          </a:p>
          <a:p>
            <a:r>
              <a:rPr lang="es-ES" sz="2800" dirty="0">
                <a:solidFill>
                  <a:srgbClr val="000000"/>
                </a:solidFill>
                <a:latin typeface="Arial" panose="020B0604020202020204" pitchFamily="34" charset="0"/>
                <a:ea typeface="Calibri" panose="020F0502020204030204" pitchFamily="34" charset="0"/>
              </a:rPr>
              <a:t> </a:t>
            </a:r>
          </a:p>
          <a:p>
            <a:pPr marL="514350" indent="-514350" algn="just">
              <a:spcAft>
                <a:spcPts val="275"/>
              </a:spcAft>
              <a:buAutoNum type="arabicPeriod"/>
            </a:pPr>
            <a:r>
              <a:rPr lang="es-ES" sz="2800" b="1" dirty="0" smtClean="0">
                <a:solidFill>
                  <a:srgbClr val="000000"/>
                </a:solidFill>
                <a:latin typeface="Arial" panose="020B0604020202020204" pitchFamily="34" charset="0"/>
                <a:ea typeface="Calibri" panose="020F0502020204030204" pitchFamily="34" charset="0"/>
              </a:rPr>
              <a:t>Representar </a:t>
            </a:r>
            <a:r>
              <a:rPr lang="es-ES" sz="2800" b="1" dirty="0">
                <a:solidFill>
                  <a:srgbClr val="000000"/>
                </a:solidFill>
                <a:latin typeface="Arial" panose="020B0604020202020204" pitchFamily="34" charset="0"/>
                <a:ea typeface="Calibri" panose="020F0502020204030204" pitchFamily="34" charset="0"/>
              </a:rPr>
              <a:t>gráficamente</a:t>
            </a:r>
            <a:r>
              <a:rPr lang="es-ES" sz="2800" dirty="0">
                <a:solidFill>
                  <a:srgbClr val="000000"/>
                </a:solidFill>
                <a:latin typeface="Arial" panose="020B0604020202020204" pitchFamily="34" charset="0"/>
                <a:ea typeface="Calibri" panose="020F0502020204030204" pitchFamily="34" charset="0"/>
              </a:rPr>
              <a:t>, en un eje cartesiano cada una de las restricciones asociadas al modelo lineal y </a:t>
            </a:r>
            <a:r>
              <a:rPr lang="es-ES" sz="2800" b="1" dirty="0">
                <a:solidFill>
                  <a:srgbClr val="000000"/>
                </a:solidFill>
                <a:latin typeface="Arial" panose="020B0604020202020204" pitchFamily="34" charset="0"/>
                <a:ea typeface="Calibri" panose="020F0502020204030204" pitchFamily="34" charset="0"/>
              </a:rPr>
              <a:t>determinar el </a:t>
            </a:r>
            <a:r>
              <a:rPr lang="es-ES" sz="2800" b="1" dirty="0" err="1">
                <a:solidFill>
                  <a:srgbClr val="000000"/>
                </a:solidFill>
                <a:latin typeface="Arial" panose="020B0604020202020204" pitchFamily="34" charset="0"/>
                <a:ea typeface="Calibri" panose="020F0502020204030204" pitchFamily="34" charset="0"/>
              </a:rPr>
              <a:t>semiespacio</a:t>
            </a:r>
            <a:r>
              <a:rPr lang="es-ES" sz="2800" b="1" dirty="0">
                <a:solidFill>
                  <a:srgbClr val="000000"/>
                </a:solidFill>
                <a:latin typeface="Arial" panose="020B0604020202020204" pitchFamily="34" charset="0"/>
                <a:ea typeface="Calibri" panose="020F0502020204030204" pitchFamily="34" charset="0"/>
              </a:rPr>
              <a:t> generado </a:t>
            </a:r>
            <a:r>
              <a:rPr lang="es-ES" sz="2800" dirty="0">
                <a:solidFill>
                  <a:srgbClr val="000000"/>
                </a:solidFill>
                <a:latin typeface="Arial" panose="020B0604020202020204" pitchFamily="34" charset="0"/>
                <a:ea typeface="Calibri" panose="020F0502020204030204" pitchFamily="34" charset="0"/>
              </a:rPr>
              <a:t>por cada una de ellas. </a:t>
            </a:r>
            <a:endParaRPr lang="es-ES" sz="2800" dirty="0" smtClean="0">
              <a:solidFill>
                <a:srgbClr val="000000"/>
              </a:solidFill>
              <a:latin typeface="Arial" panose="020B0604020202020204" pitchFamily="34" charset="0"/>
              <a:ea typeface="Calibri" panose="020F0502020204030204" pitchFamily="34" charset="0"/>
            </a:endParaRPr>
          </a:p>
          <a:p>
            <a:pPr marL="514350" indent="-514350" algn="just">
              <a:spcAft>
                <a:spcPts val="275"/>
              </a:spcAft>
              <a:buAutoNum type="arabicPeriod"/>
            </a:pPr>
            <a:endParaRPr lang="es-ES" sz="2800" dirty="0">
              <a:solidFill>
                <a:srgbClr val="000000"/>
              </a:solidFill>
              <a:latin typeface="Arial" panose="020B0604020202020204" pitchFamily="34" charset="0"/>
              <a:ea typeface="Calibri" panose="020F0502020204030204" pitchFamily="34" charset="0"/>
            </a:endParaRPr>
          </a:p>
          <a:p>
            <a:pPr algn="just">
              <a:spcAft>
                <a:spcPts val="275"/>
              </a:spcAft>
            </a:pPr>
            <a:r>
              <a:rPr lang="es-ES" sz="2800" b="1" dirty="0">
                <a:solidFill>
                  <a:srgbClr val="000000"/>
                </a:solidFill>
                <a:latin typeface="Arial" panose="020B0604020202020204" pitchFamily="34" charset="0"/>
                <a:ea typeface="Calibri" panose="020F0502020204030204" pitchFamily="34" charset="0"/>
              </a:rPr>
              <a:t>2. Determinar la región de soluciones posibles o factible</a:t>
            </a:r>
            <a:r>
              <a:rPr lang="es-ES" sz="2800" dirty="0">
                <a:solidFill>
                  <a:srgbClr val="000000"/>
                </a:solidFill>
                <a:latin typeface="Arial" panose="020B0604020202020204" pitchFamily="34" charset="0"/>
                <a:ea typeface="Calibri" panose="020F0502020204030204" pitchFamily="34" charset="0"/>
              </a:rPr>
              <a:t>, y </a:t>
            </a:r>
            <a:r>
              <a:rPr lang="es-ES" sz="2800" b="1" dirty="0">
                <a:solidFill>
                  <a:srgbClr val="000000"/>
                </a:solidFill>
                <a:latin typeface="Arial" panose="020B0604020202020204" pitchFamily="34" charset="0"/>
                <a:ea typeface="Calibri" panose="020F0502020204030204" pitchFamily="34" charset="0"/>
              </a:rPr>
              <a:t>los puntos extremos</a:t>
            </a:r>
            <a:r>
              <a:rPr lang="es-ES" sz="2800" dirty="0">
                <a:solidFill>
                  <a:srgbClr val="000000"/>
                </a:solidFill>
                <a:latin typeface="Arial" panose="020B0604020202020204" pitchFamily="34" charset="0"/>
                <a:ea typeface="Calibri" panose="020F0502020204030204" pitchFamily="34" charset="0"/>
              </a:rPr>
              <a:t>. Para ello debe determinarse el conjunto de puntos que corresponde a la intersección de los </a:t>
            </a:r>
            <a:r>
              <a:rPr lang="es-ES" sz="2800" dirty="0" err="1">
                <a:solidFill>
                  <a:srgbClr val="000000"/>
                </a:solidFill>
                <a:latin typeface="Arial" panose="020B0604020202020204" pitchFamily="34" charset="0"/>
                <a:ea typeface="Calibri" panose="020F0502020204030204" pitchFamily="34" charset="0"/>
              </a:rPr>
              <a:t>semiespacios</a:t>
            </a:r>
            <a:r>
              <a:rPr lang="es-ES" sz="2800" dirty="0">
                <a:solidFill>
                  <a:srgbClr val="000000"/>
                </a:solidFill>
                <a:latin typeface="Arial" panose="020B0604020202020204" pitchFamily="34" charset="0"/>
                <a:ea typeface="Calibri" panose="020F0502020204030204" pitchFamily="34" charset="0"/>
              </a:rPr>
              <a:t> generados por cada restricción en el punto anterior. Al respecto debe observar, que si esta región existe, queda inscrita en el primer cuadrante del eje cartesiano, en la región de soluciones posibles. Dentro de este conjunto deben determinarse los puntos extremos. </a:t>
            </a:r>
          </a:p>
        </p:txBody>
      </p:sp>
    </p:spTree>
    <p:extLst>
      <p:ext uri="{BB962C8B-B14F-4D97-AF65-F5344CB8AC3E}">
        <p14:creationId xmlns:p14="http://schemas.microsoft.com/office/powerpoint/2010/main" val="29561562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614149" y="1000008"/>
            <a:ext cx="11191163" cy="4601260"/>
          </a:xfrm>
          <a:prstGeom prst="rect">
            <a:avLst/>
          </a:prstGeom>
        </p:spPr>
        <p:txBody>
          <a:bodyPr wrap="square">
            <a:spAutoFit/>
          </a:bodyPr>
          <a:lstStyle/>
          <a:p>
            <a:pPr algn="just">
              <a:spcAft>
                <a:spcPts val="275"/>
              </a:spcAft>
            </a:pPr>
            <a:r>
              <a:rPr lang="es-ES" sz="3200" b="1" dirty="0">
                <a:solidFill>
                  <a:srgbClr val="000000"/>
                </a:solidFill>
                <a:latin typeface="Arial" panose="020B0604020202020204" pitchFamily="34" charset="0"/>
                <a:ea typeface="Calibri" panose="020F0502020204030204" pitchFamily="34" charset="0"/>
              </a:rPr>
              <a:t>3. Determinar el punto geométrico que corresponde con la solución óptima</a:t>
            </a:r>
            <a:r>
              <a:rPr lang="es-ES" sz="3200" dirty="0">
                <a:solidFill>
                  <a:srgbClr val="000000"/>
                </a:solidFill>
                <a:latin typeface="Arial" panose="020B0604020202020204" pitchFamily="34" charset="0"/>
                <a:ea typeface="Calibri" panose="020F0502020204030204" pitchFamily="34" charset="0"/>
              </a:rPr>
              <a:t>. Para ello se puede utilizar uno de los siguientes procedimientos: </a:t>
            </a:r>
            <a:endParaRPr lang="es-ES" sz="3200" dirty="0" smtClean="0">
              <a:solidFill>
                <a:srgbClr val="000000"/>
              </a:solidFill>
              <a:latin typeface="Arial" panose="020B0604020202020204" pitchFamily="34" charset="0"/>
              <a:ea typeface="Calibri" panose="020F0502020204030204" pitchFamily="34" charset="0"/>
            </a:endParaRPr>
          </a:p>
          <a:p>
            <a:pPr algn="just">
              <a:spcAft>
                <a:spcPts val="275"/>
              </a:spcAft>
            </a:pPr>
            <a:endParaRPr lang="es-ES" sz="3200" dirty="0">
              <a:solidFill>
                <a:srgbClr val="000000"/>
              </a:solidFill>
              <a:latin typeface="Arial" panose="020B0604020202020204" pitchFamily="34" charset="0"/>
              <a:ea typeface="Calibri" panose="020F0502020204030204" pitchFamily="34" charset="0"/>
            </a:endParaRPr>
          </a:p>
          <a:p>
            <a:pPr algn="just">
              <a:spcAft>
                <a:spcPts val="275"/>
              </a:spcAft>
            </a:pPr>
            <a:r>
              <a:rPr lang="es-ES" sz="3200" b="1" dirty="0">
                <a:solidFill>
                  <a:srgbClr val="000000"/>
                </a:solidFill>
                <a:latin typeface="Arial" panose="020B0604020202020204" pitchFamily="34" charset="0"/>
                <a:ea typeface="Calibri" panose="020F0502020204030204" pitchFamily="34" charset="0"/>
              </a:rPr>
              <a:t>4. Determinar los posibles puntos óptimos. </a:t>
            </a:r>
            <a:r>
              <a:rPr lang="es-ES" sz="3200" dirty="0">
                <a:solidFill>
                  <a:srgbClr val="000000"/>
                </a:solidFill>
                <a:latin typeface="Arial" panose="020B0604020202020204" pitchFamily="34" charset="0"/>
                <a:ea typeface="Calibri" panose="020F0502020204030204" pitchFamily="34" charset="0"/>
              </a:rPr>
              <a:t>Estos se corresponden con los puntos extremos del conjunto de soluciones posibles, y </a:t>
            </a:r>
            <a:r>
              <a:rPr lang="es-ES" sz="3200" b="1" dirty="0">
                <a:solidFill>
                  <a:srgbClr val="000000"/>
                </a:solidFill>
                <a:latin typeface="Arial" panose="020B0604020202020204" pitchFamily="34" charset="0"/>
                <a:ea typeface="Calibri" panose="020F0502020204030204" pitchFamily="34" charset="0"/>
              </a:rPr>
              <a:t>evaluar (sustituyendo) con ellos la función objetivo. </a:t>
            </a:r>
            <a:r>
              <a:rPr lang="es-ES" sz="3200" dirty="0">
                <a:solidFill>
                  <a:srgbClr val="000000"/>
                </a:solidFill>
                <a:latin typeface="Arial" panose="020B0604020202020204" pitchFamily="34" charset="0"/>
                <a:ea typeface="Calibri" panose="020F0502020204030204" pitchFamily="34" charset="0"/>
              </a:rPr>
              <a:t>Seleccionar aquel que ofrece un mejor valor para la función objetivo. </a:t>
            </a:r>
          </a:p>
        </p:txBody>
      </p:sp>
    </p:spTree>
    <p:extLst>
      <p:ext uri="{BB962C8B-B14F-4D97-AF65-F5344CB8AC3E}">
        <p14:creationId xmlns:p14="http://schemas.microsoft.com/office/powerpoint/2010/main" val="32170457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559558" y="613049"/>
            <a:ext cx="11259403" cy="4601260"/>
          </a:xfrm>
          <a:prstGeom prst="rect">
            <a:avLst/>
          </a:prstGeom>
        </p:spPr>
        <p:txBody>
          <a:bodyPr wrap="square">
            <a:spAutoFit/>
          </a:bodyPr>
          <a:lstStyle/>
          <a:p>
            <a:pPr algn="just">
              <a:spcAft>
                <a:spcPts val="275"/>
              </a:spcAft>
            </a:pPr>
            <a:r>
              <a:rPr lang="es-ES" sz="3200" b="1" dirty="0">
                <a:solidFill>
                  <a:srgbClr val="000000"/>
                </a:solidFill>
                <a:latin typeface="Arial" panose="020B0604020202020204" pitchFamily="34" charset="0"/>
                <a:ea typeface="Calibri" panose="020F0502020204030204" pitchFamily="34" charset="0"/>
              </a:rPr>
              <a:t>5. Trazar la familia de rectas que representa a la función objetivo, </a:t>
            </a:r>
            <a:r>
              <a:rPr lang="es-ES" sz="3200" dirty="0">
                <a:solidFill>
                  <a:srgbClr val="000000"/>
                </a:solidFill>
                <a:latin typeface="Arial" panose="020B0604020202020204" pitchFamily="34" charset="0"/>
                <a:ea typeface="Calibri" panose="020F0502020204030204" pitchFamily="34" charset="0"/>
              </a:rPr>
              <a:t>y seleccionar como óptimo, a aquel punto de la región que corresponde al mejor valor de ella. </a:t>
            </a:r>
            <a:endParaRPr lang="es-ES" sz="3200" dirty="0" smtClean="0">
              <a:solidFill>
                <a:srgbClr val="000000"/>
              </a:solidFill>
              <a:latin typeface="Arial" panose="020B0604020202020204" pitchFamily="34" charset="0"/>
              <a:ea typeface="Calibri" panose="020F0502020204030204" pitchFamily="34" charset="0"/>
            </a:endParaRPr>
          </a:p>
          <a:p>
            <a:pPr algn="just">
              <a:spcAft>
                <a:spcPts val="275"/>
              </a:spcAft>
            </a:pPr>
            <a:endParaRPr lang="es-ES" sz="3200" dirty="0">
              <a:solidFill>
                <a:srgbClr val="000000"/>
              </a:solidFill>
              <a:latin typeface="Arial" panose="020B0604020202020204" pitchFamily="34" charset="0"/>
              <a:ea typeface="Calibri" panose="020F0502020204030204" pitchFamily="34" charset="0"/>
            </a:endParaRPr>
          </a:p>
          <a:p>
            <a:pPr algn="just"/>
            <a:r>
              <a:rPr lang="es-ES" sz="3200" b="1" dirty="0">
                <a:solidFill>
                  <a:srgbClr val="000000"/>
                </a:solidFill>
                <a:latin typeface="Arial" panose="020B0604020202020204" pitchFamily="34" charset="0"/>
                <a:ea typeface="Calibri" panose="020F0502020204030204" pitchFamily="34" charset="0"/>
              </a:rPr>
              <a:t>6. </a:t>
            </a:r>
            <a:r>
              <a:rPr lang="es-ES" sz="3200" dirty="0">
                <a:solidFill>
                  <a:srgbClr val="000000"/>
                </a:solidFill>
                <a:latin typeface="Arial" panose="020B0604020202020204" pitchFamily="34" charset="0"/>
                <a:ea typeface="Calibri" panose="020F0502020204030204" pitchFamily="34" charset="0"/>
              </a:rPr>
              <a:t>En cualquiera de los procedimientos utilizados debe hacerse notar que si más de un punto ofrece el mismo valor </a:t>
            </a:r>
            <a:r>
              <a:rPr lang="es-ES" sz="3200" dirty="0" err="1">
                <a:solidFill>
                  <a:srgbClr val="000000"/>
                </a:solidFill>
                <a:latin typeface="Arial" panose="020B0604020202020204" pitchFamily="34" charset="0"/>
                <a:ea typeface="Calibri" panose="020F0502020204030204" pitchFamily="34" charset="0"/>
              </a:rPr>
              <a:t>extremal</a:t>
            </a:r>
            <a:r>
              <a:rPr lang="es-ES" sz="3200" dirty="0">
                <a:solidFill>
                  <a:srgbClr val="000000"/>
                </a:solidFill>
                <a:latin typeface="Arial" panose="020B0604020202020204" pitchFamily="34" charset="0"/>
                <a:ea typeface="Calibri" panose="020F0502020204030204" pitchFamily="34" charset="0"/>
              </a:rPr>
              <a:t> para la función objetivo, entonces se tiene una </a:t>
            </a:r>
            <a:r>
              <a:rPr lang="es-ES" sz="3200" b="1" dirty="0">
                <a:solidFill>
                  <a:srgbClr val="000000"/>
                </a:solidFill>
                <a:latin typeface="Arial" panose="020B0604020202020204" pitchFamily="34" charset="0"/>
                <a:ea typeface="Calibri" panose="020F0502020204030204" pitchFamily="34" charset="0"/>
              </a:rPr>
              <a:t>solución óptima alterna y existen infinitas soluciones óptimas. </a:t>
            </a:r>
            <a:endParaRPr lang="es-ES" sz="3200" dirty="0">
              <a:solidFill>
                <a:srgbClr val="000000"/>
              </a:solidFill>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40674030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1105468" y="150518"/>
            <a:ext cx="2121093" cy="584775"/>
          </a:xfrm>
          <a:prstGeom prst="rect">
            <a:avLst/>
          </a:prstGeom>
          <a:noFill/>
        </p:spPr>
        <p:txBody>
          <a:bodyPr wrap="none" rtlCol="0">
            <a:spAutoFit/>
          </a:bodyPr>
          <a:lstStyle/>
          <a:p>
            <a:r>
              <a:rPr lang="es-ES" sz="3200" b="1" dirty="0" smtClean="0">
                <a:latin typeface="Arial" panose="020B0604020202020204" pitchFamily="34" charset="0"/>
                <a:cs typeface="Arial" panose="020B0604020202020204" pitchFamily="34" charset="0"/>
              </a:rPr>
              <a:t>Ejemplo 5</a:t>
            </a:r>
            <a:endParaRPr lang="es-ES" sz="3200" b="1" dirty="0">
              <a:latin typeface="Arial" panose="020B0604020202020204" pitchFamily="34" charset="0"/>
              <a:cs typeface="Arial" panose="020B0604020202020204" pitchFamily="34" charset="0"/>
            </a:endParaRPr>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573206" y="926362"/>
            <a:ext cx="11013743" cy="5931638"/>
          </a:xfrm>
          <a:prstGeom prst="rect">
            <a:avLst/>
          </a:prstGeom>
          <a:noFill/>
          <a:ln>
            <a:noFill/>
          </a:ln>
        </p:spPr>
      </p:pic>
    </p:spTree>
    <p:extLst>
      <p:ext uri="{BB962C8B-B14F-4D97-AF65-F5344CB8AC3E}">
        <p14:creationId xmlns:p14="http://schemas.microsoft.com/office/powerpoint/2010/main" val="24475494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900750" y="214951"/>
            <a:ext cx="7424383" cy="6063019"/>
          </a:xfrm>
          <a:prstGeom prst="rect">
            <a:avLst/>
          </a:prstGeom>
          <a:noFill/>
          <a:ln>
            <a:noFill/>
          </a:ln>
        </p:spPr>
      </p:pic>
      <p:pic>
        <p:nvPicPr>
          <p:cNvPr id="2" name="Imagen 1"/>
          <p:cNvPicPr>
            <a:picLocks noChangeAspect="1"/>
          </p:cNvPicPr>
          <p:nvPr/>
        </p:nvPicPr>
        <p:blipFill>
          <a:blip r:embed="rId4"/>
          <a:stretch>
            <a:fillRect/>
          </a:stretch>
        </p:blipFill>
        <p:spPr>
          <a:xfrm>
            <a:off x="8806783" y="1408420"/>
            <a:ext cx="3000375" cy="2266950"/>
          </a:xfrm>
          <a:prstGeom prst="rect">
            <a:avLst/>
          </a:prstGeom>
        </p:spPr>
      </p:pic>
    </p:spTree>
    <p:extLst>
      <p:ext uri="{BB962C8B-B14F-4D97-AF65-F5344CB8AC3E}">
        <p14:creationId xmlns:p14="http://schemas.microsoft.com/office/powerpoint/2010/main" val="41400503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968991"/>
            <a:ext cx="11468099" cy="3797963"/>
          </a:xfrm>
          <a:prstGeom prst="rect">
            <a:avLst/>
          </a:prstGeom>
        </p:spPr>
        <p:txBody>
          <a:bodyPr wrap="square">
            <a:spAutoFit/>
          </a:bodyPr>
          <a:lstStyle/>
          <a:p>
            <a:pPr>
              <a:lnSpc>
                <a:spcPct val="115000"/>
              </a:lnSpc>
              <a:spcBef>
                <a:spcPts val="600"/>
              </a:spcBef>
              <a:spcAft>
                <a:spcPts val="600"/>
              </a:spcAft>
            </a:pPr>
            <a:r>
              <a:rPr lang="es-ES" sz="3200" b="1" dirty="0">
                <a:latin typeface="Arial" panose="020B0604020202020204" pitchFamily="34" charset="0"/>
                <a:ea typeface="Calibri" panose="020F0502020204030204" pitchFamily="34" charset="0"/>
                <a:cs typeface="Arial" panose="020B0604020202020204" pitchFamily="34" charset="0"/>
              </a:rPr>
              <a:t>Paso 2. </a:t>
            </a:r>
            <a:r>
              <a:rPr lang="es-ES" sz="3200" dirty="0">
                <a:latin typeface="Arial" panose="020B0604020202020204" pitchFamily="34" charset="0"/>
                <a:ea typeface="Calibri" panose="020F0502020204030204" pitchFamily="34" charset="0"/>
                <a:cs typeface="Arial" panose="020B0604020202020204" pitchFamily="34" charset="0"/>
              </a:rPr>
              <a:t>Encontrar los Puntos extremos, en este ejemplo ilustrativo los puntos serían: </a:t>
            </a:r>
          </a:p>
          <a:p>
            <a:pPr>
              <a:lnSpc>
                <a:spcPct val="115000"/>
              </a:lnSpc>
              <a:spcBef>
                <a:spcPts val="600"/>
              </a:spcBef>
              <a:spcAft>
                <a:spcPts val="600"/>
              </a:spcAft>
            </a:pPr>
            <a:r>
              <a:rPr lang="es-ES" sz="3200" b="1" dirty="0">
                <a:latin typeface="Arial" panose="020B0604020202020204" pitchFamily="34" charset="0"/>
                <a:ea typeface="Calibri" panose="020F0502020204030204" pitchFamily="34" charset="0"/>
                <a:cs typeface="Arial" panose="020B0604020202020204" pitchFamily="34" charset="0"/>
              </a:rPr>
              <a:t>P1</a:t>
            </a:r>
            <a:r>
              <a:rPr lang="es-ES" sz="3200" dirty="0">
                <a:latin typeface="Arial" panose="020B0604020202020204" pitchFamily="34" charset="0"/>
                <a:ea typeface="Calibri" panose="020F0502020204030204" pitchFamily="34" charset="0"/>
                <a:cs typeface="Arial" panose="020B0604020202020204" pitchFamily="34" charset="0"/>
              </a:rPr>
              <a:t>: (0, 0);       </a:t>
            </a:r>
            <a:r>
              <a:rPr lang="es-ES" sz="3200" b="1" dirty="0">
                <a:latin typeface="Arial" panose="020B0604020202020204" pitchFamily="34" charset="0"/>
                <a:ea typeface="Calibri" panose="020F0502020204030204" pitchFamily="34" charset="0"/>
                <a:cs typeface="Arial" panose="020B0604020202020204" pitchFamily="34" charset="0"/>
              </a:rPr>
              <a:t>P2</a:t>
            </a:r>
            <a:r>
              <a:rPr lang="es-ES" sz="3200" dirty="0">
                <a:latin typeface="Arial" panose="020B0604020202020204" pitchFamily="34" charset="0"/>
                <a:ea typeface="Calibri" panose="020F0502020204030204" pitchFamily="34" charset="0"/>
                <a:cs typeface="Arial" panose="020B0604020202020204" pitchFamily="34" charset="0"/>
              </a:rPr>
              <a:t>: (4,0);      </a:t>
            </a:r>
            <a:r>
              <a:rPr lang="es-ES" sz="3200" b="1" dirty="0">
                <a:latin typeface="Arial" panose="020B0604020202020204" pitchFamily="34" charset="0"/>
                <a:ea typeface="Calibri" panose="020F0502020204030204" pitchFamily="34" charset="0"/>
                <a:cs typeface="Arial" panose="020B0604020202020204" pitchFamily="34" charset="0"/>
              </a:rPr>
              <a:t>P3</a:t>
            </a:r>
            <a:r>
              <a:rPr lang="es-ES" sz="3200" dirty="0">
                <a:latin typeface="Arial" panose="020B0604020202020204" pitchFamily="34" charset="0"/>
                <a:ea typeface="Calibri" panose="020F0502020204030204" pitchFamily="34" charset="0"/>
                <a:cs typeface="Arial" panose="020B0604020202020204" pitchFamily="34" charset="0"/>
              </a:rPr>
              <a:t>: (7.69, 1.8) (Se obtiene de simultanear las restricciones 2 y 3) </a:t>
            </a:r>
          </a:p>
          <a:p>
            <a:pPr>
              <a:lnSpc>
                <a:spcPct val="115000"/>
              </a:lnSpc>
              <a:spcBef>
                <a:spcPts val="600"/>
              </a:spcBef>
              <a:spcAft>
                <a:spcPts val="600"/>
              </a:spcAft>
            </a:pPr>
            <a:r>
              <a:rPr lang="es-ES" sz="3200" b="1" dirty="0">
                <a:latin typeface="Arial" panose="020B0604020202020204" pitchFamily="34" charset="0"/>
                <a:ea typeface="Calibri" panose="020F0502020204030204" pitchFamily="34" charset="0"/>
                <a:cs typeface="Arial" panose="020B0604020202020204" pitchFamily="34" charset="0"/>
              </a:rPr>
              <a:t>P4</a:t>
            </a:r>
            <a:r>
              <a:rPr lang="es-ES" sz="3200" dirty="0">
                <a:latin typeface="Arial" panose="020B0604020202020204" pitchFamily="34" charset="0"/>
                <a:ea typeface="Calibri" panose="020F0502020204030204" pitchFamily="34" charset="0"/>
                <a:cs typeface="Arial" panose="020B0604020202020204" pitchFamily="34" charset="0"/>
              </a:rPr>
              <a:t>: (1.07, 7.14) (Se obtiene de simultanear las restricciones 1 y 2);  </a:t>
            </a:r>
            <a:r>
              <a:rPr lang="es-ES" sz="3200" b="1" dirty="0">
                <a:latin typeface="Arial" panose="020B0604020202020204" pitchFamily="34" charset="0"/>
                <a:ea typeface="Calibri" panose="020F0502020204030204" pitchFamily="34" charset="0"/>
                <a:cs typeface="Arial" panose="020B0604020202020204" pitchFamily="34" charset="0"/>
              </a:rPr>
              <a:t>P5</a:t>
            </a:r>
            <a:r>
              <a:rPr lang="es-ES" sz="3200" dirty="0">
                <a:latin typeface="Arial" panose="020B0604020202020204" pitchFamily="34" charset="0"/>
                <a:ea typeface="Calibri" panose="020F0502020204030204" pitchFamily="34" charset="0"/>
                <a:cs typeface="Arial" panose="020B0604020202020204" pitchFamily="34" charset="0"/>
              </a:rPr>
              <a:t>: (0, 5) </a:t>
            </a:r>
            <a:endParaRPr lang="es-ES" sz="3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226847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uadroTexto 3"/>
          <p:cNvSpPr txBox="1"/>
          <p:nvPr/>
        </p:nvSpPr>
        <p:spPr>
          <a:xfrm>
            <a:off x="570137" y="1932875"/>
            <a:ext cx="2210937" cy="2677656"/>
          </a:xfrm>
          <a:prstGeom prst="rect">
            <a:avLst/>
          </a:prstGeom>
          <a:noFill/>
        </p:spPr>
        <p:txBody>
          <a:bodyPr wrap="square" rtlCol="0">
            <a:spAutoFit/>
          </a:bodyPr>
          <a:lstStyle/>
          <a:p>
            <a:r>
              <a:rPr lang="es-ES" sz="2800" dirty="0">
                <a:latin typeface="Arial" panose="020B0604020202020204" pitchFamily="34" charset="0"/>
                <a:cs typeface="Arial" panose="020B0604020202020204" pitchFamily="34" charset="0"/>
              </a:rPr>
              <a:t>X + 2y = 5</a:t>
            </a:r>
          </a:p>
          <a:p>
            <a:r>
              <a:rPr lang="es-ES" sz="2800" dirty="0">
                <a:latin typeface="Arial" panose="020B0604020202020204" pitchFamily="34" charset="0"/>
                <a:cs typeface="Arial" panose="020B0604020202020204" pitchFamily="34" charset="0"/>
              </a:rPr>
              <a:t>2x + y = 4</a:t>
            </a:r>
          </a:p>
          <a:p>
            <a:endParaRPr lang="es-ES" sz="2800" dirty="0">
              <a:latin typeface="Arial" panose="020B0604020202020204" pitchFamily="34" charset="0"/>
              <a:cs typeface="Arial" panose="020B0604020202020204" pitchFamily="34" charset="0"/>
            </a:endParaRPr>
          </a:p>
          <a:p>
            <a:r>
              <a:rPr lang="es-ES" sz="2800" dirty="0" smtClean="0">
                <a:latin typeface="Arial" panose="020B0604020202020204" pitchFamily="34" charset="0"/>
                <a:cs typeface="Arial" panose="020B0604020202020204" pitchFamily="34" charset="0"/>
              </a:rPr>
              <a:t>Sustitución</a:t>
            </a:r>
          </a:p>
          <a:p>
            <a:endParaRPr lang="es-ES" sz="2800" dirty="0">
              <a:latin typeface="Arial" panose="020B0604020202020204" pitchFamily="34" charset="0"/>
              <a:cs typeface="Arial" panose="020B0604020202020204" pitchFamily="34" charset="0"/>
            </a:endParaRPr>
          </a:p>
          <a:p>
            <a:r>
              <a:rPr lang="es-ES" sz="2800" dirty="0" smtClean="0">
                <a:latin typeface="Arial" panose="020B0604020202020204" pitchFamily="34" charset="0"/>
                <a:cs typeface="Arial" panose="020B0604020202020204" pitchFamily="34" charset="0"/>
              </a:rPr>
              <a:t>X = (5 - 2y)</a:t>
            </a:r>
            <a:endParaRPr lang="es-ES" sz="2800" dirty="0">
              <a:latin typeface="Arial" panose="020B0604020202020204" pitchFamily="34" charset="0"/>
              <a:cs typeface="Arial" panose="020B0604020202020204" pitchFamily="34" charset="0"/>
            </a:endParaRPr>
          </a:p>
        </p:txBody>
      </p:sp>
      <p:sp>
        <p:nvSpPr>
          <p:cNvPr id="5" name="Rectángulo 4"/>
          <p:cNvSpPr/>
          <p:nvPr/>
        </p:nvSpPr>
        <p:spPr>
          <a:xfrm>
            <a:off x="3605442" y="1918601"/>
            <a:ext cx="2479343" cy="3539430"/>
          </a:xfrm>
          <a:prstGeom prst="rect">
            <a:avLst/>
          </a:prstGeom>
        </p:spPr>
        <p:txBody>
          <a:bodyPr wrap="square">
            <a:spAutoFit/>
          </a:bodyPr>
          <a:lstStyle/>
          <a:p>
            <a:r>
              <a:rPr lang="es-ES" sz="2800" dirty="0" smtClean="0">
                <a:latin typeface="Arial" panose="020B0604020202020204" pitchFamily="34" charset="0"/>
                <a:cs typeface="Arial" panose="020B0604020202020204" pitchFamily="34" charset="0"/>
              </a:rPr>
              <a:t>2X </a:t>
            </a:r>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3y </a:t>
            </a:r>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13</a:t>
            </a:r>
            <a:endParaRPr lang="es-ES" sz="2800" dirty="0">
              <a:latin typeface="Arial" panose="020B0604020202020204" pitchFamily="34" charset="0"/>
              <a:cs typeface="Arial" panose="020B0604020202020204" pitchFamily="34" charset="0"/>
            </a:endParaRPr>
          </a:p>
          <a:p>
            <a:r>
              <a:rPr lang="es-ES" sz="2800" dirty="0" smtClean="0">
                <a:latin typeface="Arial" panose="020B0604020202020204" pitchFamily="34" charset="0"/>
                <a:cs typeface="Arial" panose="020B0604020202020204" pitchFamily="34" charset="0"/>
              </a:rPr>
              <a:t>4x </a:t>
            </a:r>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2y </a:t>
            </a:r>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14</a:t>
            </a:r>
            <a:endParaRPr lang="es-ES" sz="2800" dirty="0">
              <a:latin typeface="Arial" panose="020B0604020202020204" pitchFamily="34" charset="0"/>
              <a:cs typeface="Arial" panose="020B0604020202020204" pitchFamily="34" charset="0"/>
            </a:endParaRPr>
          </a:p>
          <a:p>
            <a:endParaRPr lang="es-ES" sz="2800" dirty="0">
              <a:latin typeface="Arial" panose="020B0604020202020204" pitchFamily="34" charset="0"/>
              <a:cs typeface="Arial" panose="020B0604020202020204" pitchFamily="34" charset="0"/>
            </a:endParaRPr>
          </a:p>
          <a:p>
            <a:r>
              <a:rPr lang="es-ES" sz="2800" dirty="0" smtClean="0">
                <a:latin typeface="Arial" panose="020B0604020202020204" pitchFamily="34" charset="0"/>
                <a:cs typeface="Arial" panose="020B0604020202020204" pitchFamily="34" charset="0"/>
              </a:rPr>
              <a:t>Reducción</a:t>
            </a:r>
          </a:p>
          <a:p>
            <a:r>
              <a:rPr lang="es-ES" sz="2800" dirty="0" smtClean="0">
                <a:latin typeface="Arial" panose="020B0604020202020204" pitchFamily="34" charset="0"/>
                <a:cs typeface="Arial" panose="020B0604020202020204" pitchFamily="34" charset="0"/>
              </a:rPr>
              <a:t>Multiplicar la primera por -2 y restar a la segunda</a:t>
            </a:r>
            <a:endParaRPr lang="es-ES" sz="2800" dirty="0">
              <a:latin typeface="Arial" panose="020B0604020202020204" pitchFamily="34" charset="0"/>
              <a:cs typeface="Arial" panose="020B0604020202020204" pitchFamily="34" charset="0"/>
            </a:endParaRPr>
          </a:p>
        </p:txBody>
      </p:sp>
      <p:sp>
        <p:nvSpPr>
          <p:cNvPr id="6" name="Rectángulo 5"/>
          <p:cNvSpPr/>
          <p:nvPr/>
        </p:nvSpPr>
        <p:spPr>
          <a:xfrm>
            <a:off x="6909153" y="1906423"/>
            <a:ext cx="5118724" cy="2246769"/>
          </a:xfrm>
          <a:prstGeom prst="rect">
            <a:avLst/>
          </a:prstGeom>
        </p:spPr>
        <p:txBody>
          <a:bodyPr wrap="square">
            <a:spAutoFit/>
          </a:bodyPr>
          <a:lstStyle/>
          <a:p>
            <a:r>
              <a:rPr lang="es-ES" sz="2800" dirty="0" smtClean="0">
                <a:latin typeface="Arial" panose="020B0604020202020204" pitchFamily="34" charset="0"/>
                <a:cs typeface="Arial" panose="020B0604020202020204" pitchFamily="34" charset="0"/>
              </a:rPr>
              <a:t>      3X </a:t>
            </a:r>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2y </a:t>
            </a:r>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10</a:t>
            </a:r>
            <a:endParaRPr lang="es-ES" sz="2800" dirty="0">
              <a:latin typeface="Arial" panose="020B0604020202020204" pitchFamily="34" charset="0"/>
              <a:cs typeface="Arial" panose="020B0604020202020204" pitchFamily="34" charset="0"/>
            </a:endParaRPr>
          </a:p>
          <a:p>
            <a:r>
              <a:rPr lang="es-ES" sz="2800" dirty="0" smtClean="0">
                <a:latin typeface="Arial" panose="020B0604020202020204" pitchFamily="34" charset="0"/>
                <a:cs typeface="Arial" panose="020B0604020202020204" pitchFamily="34" charset="0"/>
              </a:rPr>
              <a:t>       7x </a:t>
            </a:r>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3y </a:t>
            </a:r>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20</a:t>
            </a:r>
            <a:endParaRPr lang="es-ES" sz="2800" dirty="0">
              <a:latin typeface="Arial" panose="020B0604020202020204" pitchFamily="34" charset="0"/>
              <a:cs typeface="Arial" panose="020B0604020202020204" pitchFamily="34" charset="0"/>
            </a:endParaRPr>
          </a:p>
          <a:p>
            <a:endParaRPr lang="es-ES" sz="2800" dirty="0">
              <a:latin typeface="Arial" panose="020B0604020202020204" pitchFamily="34" charset="0"/>
              <a:cs typeface="Arial" panose="020B0604020202020204" pitchFamily="34" charset="0"/>
            </a:endParaRPr>
          </a:p>
          <a:p>
            <a:r>
              <a:rPr lang="es-ES" sz="2800" dirty="0" smtClean="0">
                <a:latin typeface="Arial" panose="020B0604020202020204" pitchFamily="34" charset="0"/>
                <a:cs typeface="Arial" panose="020B0604020202020204" pitchFamily="34" charset="0"/>
              </a:rPr>
              <a:t>Simultanear</a:t>
            </a:r>
          </a:p>
          <a:p>
            <a:r>
              <a:rPr lang="es-ES" sz="2800" dirty="0">
                <a:latin typeface="Arial" panose="020B0604020202020204" pitchFamily="34" charset="0"/>
                <a:cs typeface="Arial" panose="020B0604020202020204" pitchFamily="34" charset="0"/>
              </a:rPr>
              <a:t> </a:t>
            </a:r>
            <a:r>
              <a:rPr lang="es-ES" sz="2800" dirty="0" smtClean="0">
                <a:latin typeface="Arial" panose="020B0604020202020204" pitchFamily="34" charset="0"/>
                <a:cs typeface="Arial" panose="020B0604020202020204" pitchFamily="34" charset="0"/>
              </a:rPr>
              <a:t>x = (10 – 2y) / 3 = (20 – 37) / 7</a:t>
            </a:r>
            <a:endParaRPr lang="es-ES" sz="2800" dirty="0">
              <a:latin typeface="Arial" panose="020B0604020202020204" pitchFamily="34" charset="0"/>
              <a:cs typeface="Arial" panose="020B0604020202020204" pitchFamily="34" charset="0"/>
            </a:endParaRPr>
          </a:p>
        </p:txBody>
      </p:sp>
      <p:sp>
        <p:nvSpPr>
          <p:cNvPr id="7" name="CuadroTexto 6"/>
          <p:cNvSpPr txBox="1"/>
          <p:nvPr/>
        </p:nvSpPr>
        <p:spPr>
          <a:xfrm>
            <a:off x="823327" y="1101176"/>
            <a:ext cx="1527982" cy="584775"/>
          </a:xfrm>
          <a:prstGeom prst="rect">
            <a:avLst/>
          </a:prstGeom>
          <a:noFill/>
        </p:spPr>
        <p:txBody>
          <a:bodyPr wrap="none" rtlCol="0">
            <a:spAutoFit/>
          </a:bodyPr>
          <a:lstStyle/>
          <a:p>
            <a:r>
              <a:rPr lang="es-ES" sz="3200" b="1" dirty="0">
                <a:latin typeface="Arial" panose="020B0604020202020204" pitchFamily="34" charset="0"/>
                <a:cs typeface="Arial" panose="020B0604020202020204" pitchFamily="34" charset="0"/>
              </a:rPr>
              <a:t>Caso a</a:t>
            </a:r>
          </a:p>
        </p:txBody>
      </p:sp>
      <p:sp>
        <p:nvSpPr>
          <p:cNvPr id="8" name="CuadroTexto 7"/>
          <p:cNvSpPr txBox="1"/>
          <p:nvPr/>
        </p:nvSpPr>
        <p:spPr>
          <a:xfrm>
            <a:off x="3855019" y="1101175"/>
            <a:ext cx="1550424" cy="584775"/>
          </a:xfrm>
          <a:prstGeom prst="rect">
            <a:avLst/>
          </a:prstGeom>
          <a:noFill/>
        </p:spPr>
        <p:txBody>
          <a:bodyPr wrap="none" rtlCol="0">
            <a:spAutoFit/>
          </a:bodyPr>
          <a:lstStyle/>
          <a:p>
            <a:r>
              <a:rPr lang="es-ES" sz="3200" b="1" dirty="0">
                <a:latin typeface="Arial" panose="020B0604020202020204" pitchFamily="34" charset="0"/>
                <a:cs typeface="Arial" panose="020B0604020202020204" pitchFamily="34" charset="0"/>
              </a:rPr>
              <a:t>Caso </a:t>
            </a:r>
            <a:r>
              <a:rPr lang="es-ES" sz="3200" b="1" dirty="0" smtClean="0">
                <a:latin typeface="Arial" panose="020B0604020202020204" pitchFamily="34" charset="0"/>
                <a:cs typeface="Arial" panose="020B0604020202020204" pitchFamily="34" charset="0"/>
              </a:rPr>
              <a:t>b</a:t>
            </a:r>
            <a:endParaRPr lang="es-ES" sz="3200" b="1" dirty="0">
              <a:latin typeface="Arial" panose="020B0604020202020204" pitchFamily="34" charset="0"/>
              <a:cs typeface="Arial" panose="020B0604020202020204" pitchFamily="34" charset="0"/>
            </a:endParaRPr>
          </a:p>
        </p:txBody>
      </p:sp>
      <p:sp>
        <p:nvSpPr>
          <p:cNvPr id="9" name="CuadroTexto 8"/>
          <p:cNvSpPr txBox="1"/>
          <p:nvPr/>
        </p:nvSpPr>
        <p:spPr>
          <a:xfrm>
            <a:off x="7791157" y="1048575"/>
            <a:ext cx="1527982" cy="584775"/>
          </a:xfrm>
          <a:prstGeom prst="rect">
            <a:avLst/>
          </a:prstGeom>
          <a:noFill/>
        </p:spPr>
        <p:txBody>
          <a:bodyPr wrap="none" rtlCol="0">
            <a:spAutoFit/>
          </a:bodyPr>
          <a:lstStyle/>
          <a:p>
            <a:r>
              <a:rPr lang="es-ES" sz="3200" b="1" dirty="0">
                <a:latin typeface="Arial" panose="020B0604020202020204" pitchFamily="34" charset="0"/>
                <a:cs typeface="Arial" panose="020B0604020202020204" pitchFamily="34" charset="0"/>
              </a:rPr>
              <a:t>Caso </a:t>
            </a:r>
            <a:r>
              <a:rPr lang="es-ES" sz="3200" b="1" dirty="0" smtClean="0">
                <a:latin typeface="Arial" panose="020B0604020202020204" pitchFamily="34" charset="0"/>
                <a:cs typeface="Arial" panose="020B0604020202020204" pitchFamily="34" charset="0"/>
              </a:rPr>
              <a:t>c</a:t>
            </a:r>
            <a:endParaRPr lang="es-ES" sz="3200" b="1" dirty="0">
              <a:latin typeface="Arial" panose="020B0604020202020204" pitchFamily="34" charset="0"/>
              <a:cs typeface="Arial" panose="020B0604020202020204" pitchFamily="34" charset="0"/>
            </a:endParaRPr>
          </a:p>
        </p:txBody>
      </p:sp>
      <p:sp>
        <p:nvSpPr>
          <p:cNvPr id="10" name="CuadroTexto 9"/>
          <p:cNvSpPr txBox="1"/>
          <p:nvPr/>
        </p:nvSpPr>
        <p:spPr>
          <a:xfrm>
            <a:off x="1414275" y="102720"/>
            <a:ext cx="9341019" cy="646331"/>
          </a:xfrm>
          <a:prstGeom prst="rect">
            <a:avLst/>
          </a:prstGeom>
          <a:noFill/>
        </p:spPr>
        <p:txBody>
          <a:bodyPr wrap="none" rtlCol="0">
            <a:spAutoFit/>
          </a:bodyPr>
          <a:lstStyle/>
          <a:p>
            <a:r>
              <a:rPr lang="es-ES" sz="3600" dirty="0" smtClean="0">
                <a:latin typeface="Arial" panose="020B0604020202020204" pitchFamily="34" charset="0"/>
                <a:cs typeface="Arial" panose="020B0604020202020204" pitchFamily="34" charset="0"/>
              </a:rPr>
              <a:t>Solución de sistemas de ecuaciones simples</a:t>
            </a:r>
            <a:endParaRPr lang="es-E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51888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805218" y="43931"/>
            <a:ext cx="10222173" cy="4825937"/>
          </a:xfrm>
          <a:prstGeom prst="rect">
            <a:avLst/>
          </a:prstGeom>
        </p:spPr>
        <p:txBody>
          <a:bodyPr wrap="square">
            <a:spAutoFit/>
          </a:bodyPr>
          <a:lstStyle/>
          <a:p>
            <a:pPr>
              <a:lnSpc>
                <a:spcPct val="115000"/>
              </a:lnSpc>
              <a:spcBef>
                <a:spcPts val="600"/>
              </a:spcBef>
              <a:spcAft>
                <a:spcPts val="600"/>
              </a:spcAft>
            </a:pPr>
            <a:r>
              <a:rPr lang="es-ES" sz="3200" b="1" dirty="0">
                <a:latin typeface="Arial" panose="020B0604020202020204" pitchFamily="34" charset="0"/>
                <a:ea typeface="Calibri" panose="020F0502020204030204" pitchFamily="34" charset="0"/>
                <a:cs typeface="Arial" panose="020B0604020202020204" pitchFamily="34" charset="0"/>
              </a:rPr>
              <a:t>Paso 3. </a:t>
            </a:r>
            <a:r>
              <a:rPr lang="es-ES" sz="3200" dirty="0">
                <a:latin typeface="Arial" panose="020B0604020202020204" pitchFamily="34" charset="0"/>
                <a:ea typeface="Calibri" panose="020F0502020204030204" pitchFamily="34" charset="0"/>
                <a:cs typeface="Arial" panose="020B0604020202020204" pitchFamily="34" charset="0"/>
              </a:rPr>
              <a:t>Procedimiento prueba-error.</a:t>
            </a:r>
            <a:r>
              <a:rPr lang="es-ES" sz="3200" b="1"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Evaluando estos puntos en la función objetivo, se tiene: </a:t>
            </a:r>
          </a:p>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Z1 = 6 (0) + 5(0) = 0 </a:t>
            </a:r>
          </a:p>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Z2 = 6 (4) + 5(0) = 24 </a:t>
            </a:r>
          </a:p>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Z3 = 6 (7.69) + 5(1.8) = 55.14 </a:t>
            </a:r>
          </a:p>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Z4 = 6 (1.07) + 5(7.14) = 42.12 </a:t>
            </a:r>
          </a:p>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Z5 = 6 (0) + 5(6) = 30</a:t>
            </a:r>
            <a:endParaRPr lang="es-ES" sz="32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Rectángulo 3"/>
          <p:cNvSpPr/>
          <p:nvPr/>
        </p:nvSpPr>
        <p:spPr>
          <a:xfrm>
            <a:off x="419100" y="4869868"/>
            <a:ext cx="11468100" cy="2062103"/>
          </a:xfrm>
          <a:prstGeom prst="rect">
            <a:avLst/>
          </a:prstGeom>
        </p:spPr>
        <p:txBody>
          <a:bodyPr wrap="square">
            <a:spAutoFit/>
          </a:bodyPr>
          <a:lstStyle/>
          <a:p>
            <a:r>
              <a:rPr lang="es-ES" sz="3200" dirty="0">
                <a:latin typeface="Arial" panose="020B0604020202020204" pitchFamily="34" charset="0"/>
                <a:ea typeface="Calibri" panose="020F0502020204030204" pitchFamily="34" charset="0"/>
              </a:rPr>
              <a:t>Siendo la función objetivo </a:t>
            </a:r>
            <a:r>
              <a:rPr lang="es-ES" sz="3200" dirty="0" err="1">
                <a:latin typeface="Arial" panose="020B0604020202020204" pitchFamily="34" charset="0"/>
                <a:ea typeface="Calibri" panose="020F0502020204030204" pitchFamily="34" charset="0"/>
              </a:rPr>
              <a:t>Maximizante</a:t>
            </a:r>
            <a:r>
              <a:rPr lang="es-ES" sz="3200" dirty="0">
                <a:latin typeface="Arial" panose="020B0604020202020204" pitchFamily="34" charset="0"/>
                <a:ea typeface="Calibri" panose="020F0502020204030204" pitchFamily="34" charset="0"/>
              </a:rPr>
              <a:t>, debe observarse que el punto P3 proporciona el mayor valor de la función objetivo (55.14), y por esto la solución óptima al modelo es X1 = 1.8 y X2 = 7.69 </a:t>
            </a:r>
            <a:endParaRPr lang="es-ES" sz="3200" dirty="0"/>
          </a:p>
        </p:txBody>
      </p:sp>
      <p:sp>
        <p:nvSpPr>
          <p:cNvPr id="5" name="Elipse 4"/>
          <p:cNvSpPr/>
          <p:nvPr/>
        </p:nvSpPr>
        <p:spPr>
          <a:xfrm>
            <a:off x="5104262" y="2729552"/>
            <a:ext cx="1323833" cy="6823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p:cNvPicPr/>
          <p:nvPr/>
        </p:nvPicPr>
        <p:blipFill>
          <a:blip r:embed="rId3">
            <a:extLst>
              <a:ext uri="{28A0092B-C50C-407E-A947-70E740481C1C}">
                <a14:useLocalDpi xmlns:a14="http://schemas.microsoft.com/office/drawing/2010/main" val="0"/>
              </a:ext>
            </a:extLst>
          </a:blip>
          <a:srcRect/>
          <a:stretch>
            <a:fillRect/>
          </a:stretch>
        </p:blipFill>
        <p:spPr bwMode="auto">
          <a:xfrm>
            <a:off x="6974006" y="1310184"/>
            <a:ext cx="4439504" cy="3559683"/>
          </a:xfrm>
          <a:prstGeom prst="rect">
            <a:avLst/>
          </a:prstGeom>
          <a:noFill/>
          <a:ln>
            <a:noFill/>
          </a:ln>
        </p:spPr>
      </p:pic>
      <p:sp>
        <p:nvSpPr>
          <p:cNvPr id="7" name="Elipse 6"/>
          <p:cNvSpPr/>
          <p:nvPr/>
        </p:nvSpPr>
        <p:spPr>
          <a:xfrm>
            <a:off x="9526137" y="3575713"/>
            <a:ext cx="723332" cy="5322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438098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518614" y="764275"/>
            <a:ext cx="11013744" cy="5241435"/>
          </a:xfrm>
          <a:prstGeom prst="rect">
            <a:avLst/>
          </a:prstGeom>
        </p:spPr>
        <p:txBody>
          <a:bodyPr wrap="square">
            <a:spAutoFit/>
          </a:bodyPr>
          <a:lstStyle/>
          <a:p>
            <a:pPr algn="just">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El método gráfico tiene otro procedimiento Línea de indiferencia, que consiste la representación gráfica de Z .</a:t>
            </a:r>
          </a:p>
          <a:p>
            <a:pPr algn="just"/>
            <a:r>
              <a:rPr lang="es-ES" sz="3200" dirty="0">
                <a:latin typeface="Arial" panose="020B0604020202020204" pitchFamily="34" charset="0"/>
                <a:ea typeface="Calibri" panose="020F0502020204030204" pitchFamily="34" charset="0"/>
                <a:cs typeface="Arial" panose="020B0604020202020204" pitchFamily="34" charset="0"/>
              </a:rPr>
              <a:t>Para trazar una de las rectas que representa a la familia de Z asígnele un valor arbitrario cualquiera. Para facilitar el cálculo y la representación gráfica en este caso se consideró Z1 = 30, con lo cual sus </a:t>
            </a:r>
            <a:r>
              <a:rPr lang="es-ES" sz="3200" dirty="0" err="1">
                <a:latin typeface="Arial" panose="020B0604020202020204" pitchFamily="34" charset="0"/>
                <a:ea typeface="Calibri" panose="020F0502020204030204" pitchFamily="34" charset="0"/>
                <a:cs typeface="Arial" panose="020B0604020202020204" pitchFamily="34" charset="0"/>
              </a:rPr>
              <a:t>interceptos</a:t>
            </a:r>
            <a:r>
              <a:rPr lang="es-ES" sz="3200" dirty="0">
                <a:latin typeface="Arial" panose="020B0604020202020204" pitchFamily="34" charset="0"/>
                <a:ea typeface="Calibri" panose="020F0502020204030204" pitchFamily="34" charset="0"/>
                <a:cs typeface="Arial" panose="020B0604020202020204" pitchFamily="34" charset="0"/>
              </a:rPr>
              <a:t> son (0,6) y (5,0). El resto de las posibles soluciones de Z son paralelas a esta línea de indiferencia, y la solución óptima es aquella que toca uno de los puntos y que esté más alejada del </a:t>
            </a:r>
            <a:r>
              <a:rPr lang="es-ES" sz="3200" dirty="0" smtClean="0">
                <a:latin typeface="Arial" panose="020B0604020202020204" pitchFamily="34" charset="0"/>
                <a:ea typeface="Calibri" panose="020F0502020204030204" pitchFamily="34" charset="0"/>
                <a:cs typeface="Arial" panose="020B0604020202020204" pitchFamily="34" charset="0"/>
              </a:rPr>
              <a:t>origen</a:t>
            </a:r>
            <a:endParaRPr lang="es-E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5827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75306" y="784747"/>
            <a:ext cx="9378377" cy="5916304"/>
          </a:xfrm>
          <a:prstGeom prst="rect">
            <a:avLst/>
          </a:prstGeom>
          <a:noFill/>
          <a:ln>
            <a:noFill/>
          </a:ln>
        </p:spPr>
      </p:pic>
      <p:sp>
        <p:nvSpPr>
          <p:cNvPr id="2" name="Rectángulo 1"/>
          <p:cNvSpPr/>
          <p:nvPr/>
        </p:nvSpPr>
        <p:spPr>
          <a:xfrm>
            <a:off x="709684" y="116024"/>
            <a:ext cx="11482315" cy="523220"/>
          </a:xfrm>
          <a:prstGeom prst="rect">
            <a:avLst/>
          </a:prstGeom>
        </p:spPr>
        <p:txBody>
          <a:bodyPr wrap="square">
            <a:spAutoFit/>
          </a:bodyPr>
          <a:lstStyle/>
          <a:p>
            <a:r>
              <a:rPr lang="es-ES" sz="2800" b="1" dirty="0">
                <a:latin typeface="Arial" panose="020B0604020202020204" pitchFamily="34" charset="0"/>
                <a:ea typeface="Calibri" panose="020F0502020204030204" pitchFamily="34" charset="0"/>
                <a:cs typeface="Arial" panose="020B0604020202020204" pitchFamily="34" charset="0"/>
              </a:rPr>
              <a:t>Línea de indiferencia, que consiste la representación gráfica de Z </a:t>
            </a:r>
            <a:endParaRPr lang="es-ES" sz="2800" b="1" dirty="0"/>
          </a:p>
        </p:txBody>
      </p:sp>
      <p:sp>
        <p:nvSpPr>
          <p:cNvPr id="5" name="Rectángulo 4"/>
          <p:cNvSpPr/>
          <p:nvPr/>
        </p:nvSpPr>
        <p:spPr>
          <a:xfrm>
            <a:off x="5054131" y="1381110"/>
            <a:ext cx="5522884" cy="2536079"/>
          </a:xfrm>
          <a:prstGeom prst="rect">
            <a:avLst/>
          </a:prstGeom>
        </p:spPr>
        <p:txBody>
          <a:bodyPr wrap="square">
            <a:spAutoFit/>
          </a:bodyPr>
          <a:lstStyle/>
          <a:p>
            <a:pPr>
              <a:lnSpc>
                <a:spcPct val="115000"/>
              </a:lnSpc>
              <a:spcBef>
                <a:spcPts val="600"/>
              </a:spcBef>
              <a:spcAft>
                <a:spcPts val="600"/>
              </a:spcAft>
            </a:pPr>
            <a:r>
              <a:rPr lang="es-ES" sz="2800" dirty="0" smtClean="0">
                <a:latin typeface="Arial" panose="020B0604020202020204" pitchFamily="34" charset="0"/>
                <a:ea typeface="Calibri" panose="020F0502020204030204" pitchFamily="34" charset="0"/>
                <a:cs typeface="Arial" panose="020B0604020202020204" pitchFamily="34" charset="0"/>
              </a:rPr>
              <a:t>Max Z  = </a:t>
            </a:r>
            <a:r>
              <a:rPr lang="es-ES" sz="2800" dirty="0">
                <a:latin typeface="Arial" panose="020B0604020202020204" pitchFamily="34" charset="0"/>
                <a:ea typeface="Calibri" panose="020F0502020204030204" pitchFamily="34" charset="0"/>
                <a:cs typeface="Arial" panose="020B0604020202020204" pitchFamily="34" charset="0"/>
              </a:rPr>
              <a:t>6 </a:t>
            </a:r>
            <a:r>
              <a:rPr lang="es-ES" sz="2800" dirty="0" smtClean="0">
                <a:latin typeface="Arial" panose="020B0604020202020204" pitchFamily="34" charset="0"/>
                <a:ea typeface="Calibri" panose="020F0502020204030204" pitchFamily="34" charset="0"/>
                <a:cs typeface="Arial" panose="020B0604020202020204" pitchFamily="34" charset="0"/>
              </a:rPr>
              <a:t>(x</a:t>
            </a:r>
            <a:r>
              <a:rPr lang="es-ES" sz="2800" baseline="-25000" dirty="0" smtClean="0">
                <a:latin typeface="Arial" panose="020B0604020202020204" pitchFamily="34" charset="0"/>
                <a:ea typeface="Calibri" panose="020F0502020204030204" pitchFamily="34" charset="0"/>
                <a:cs typeface="Arial" panose="020B0604020202020204" pitchFamily="34" charset="0"/>
              </a:rPr>
              <a:t>1</a:t>
            </a:r>
            <a:r>
              <a:rPr lang="es-ES" sz="2800" dirty="0" smtClean="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 </a:t>
            </a:r>
            <a:r>
              <a:rPr lang="es-ES" sz="2800" dirty="0" smtClean="0">
                <a:latin typeface="Arial" panose="020B0604020202020204" pitchFamily="34" charset="0"/>
                <a:ea typeface="Calibri" panose="020F0502020204030204" pitchFamily="34" charset="0"/>
                <a:cs typeface="Arial" panose="020B0604020202020204" pitchFamily="34" charset="0"/>
              </a:rPr>
              <a:t>5(x</a:t>
            </a:r>
            <a:r>
              <a:rPr lang="es-ES" sz="2800" baseline="-25000" dirty="0" smtClean="0">
                <a:latin typeface="Arial" panose="020B0604020202020204" pitchFamily="34" charset="0"/>
                <a:ea typeface="Calibri" panose="020F0502020204030204" pitchFamily="34" charset="0"/>
                <a:cs typeface="Arial" panose="020B0604020202020204" pitchFamily="34" charset="0"/>
              </a:rPr>
              <a:t>2</a:t>
            </a:r>
            <a:r>
              <a:rPr lang="es-ES" sz="2800" dirty="0" smtClean="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 </a:t>
            </a:r>
            <a:r>
              <a:rPr lang="es-ES" sz="2800" dirty="0" smtClean="0">
                <a:latin typeface="Arial" panose="020B0604020202020204" pitchFamily="34" charset="0"/>
                <a:ea typeface="Calibri" panose="020F0502020204030204" pitchFamily="34" charset="0"/>
                <a:cs typeface="Arial" panose="020B0604020202020204" pitchFamily="34" charset="0"/>
              </a:rPr>
              <a:t>30</a:t>
            </a:r>
          </a:p>
          <a:p>
            <a:pPr>
              <a:lnSpc>
                <a:spcPct val="115000"/>
              </a:lnSpc>
              <a:spcBef>
                <a:spcPts val="600"/>
              </a:spcBef>
              <a:spcAft>
                <a:spcPts val="600"/>
              </a:spcAft>
            </a:pPr>
            <a:r>
              <a:rPr lang="es-ES" sz="2800" dirty="0" smtClean="0">
                <a:latin typeface="Arial" panose="020B0604020202020204" pitchFamily="34" charset="0"/>
                <a:ea typeface="Calibri" panose="020F0502020204030204" pitchFamily="34" charset="0"/>
                <a:cs typeface="Arial" panose="020B0604020202020204" pitchFamily="34" charset="0"/>
              </a:rPr>
              <a:t>X</a:t>
            </a:r>
            <a:r>
              <a:rPr lang="es-ES" sz="2800" baseline="-25000" dirty="0" smtClean="0">
                <a:latin typeface="Arial" panose="020B0604020202020204" pitchFamily="34" charset="0"/>
                <a:ea typeface="Calibri" panose="020F0502020204030204" pitchFamily="34" charset="0"/>
                <a:cs typeface="Arial" panose="020B0604020202020204" pitchFamily="34" charset="0"/>
              </a:rPr>
              <a:t>1</a:t>
            </a:r>
            <a:r>
              <a:rPr lang="es-ES" sz="2800" dirty="0" smtClean="0">
                <a:latin typeface="Arial" panose="020B0604020202020204" pitchFamily="34" charset="0"/>
                <a:ea typeface="Calibri" panose="020F0502020204030204" pitchFamily="34" charset="0"/>
                <a:cs typeface="Arial" panose="020B0604020202020204" pitchFamily="34" charset="0"/>
              </a:rPr>
              <a:t> = 0    X</a:t>
            </a:r>
            <a:r>
              <a:rPr lang="es-ES" sz="2800" baseline="-25000" dirty="0" smtClean="0">
                <a:latin typeface="Arial" panose="020B0604020202020204" pitchFamily="34" charset="0"/>
                <a:ea typeface="Calibri" panose="020F0502020204030204" pitchFamily="34" charset="0"/>
                <a:cs typeface="Arial" panose="020B0604020202020204" pitchFamily="34" charset="0"/>
              </a:rPr>
              <a:t>2</a:t>
            </a:r>
            <a:r>
              <a:rPr lang="es-ES" sz="2800" dirty="0" smtClean="0">
                <a:latin typeface="Arial" panose="020B0604020202020204" pitchFamily="34" charset="0"/>
                <a:ea typeface="Calibri" panose="020F0502020204030204" pitchFamily="34" charset="0"/>
                <a:cs typeface="Arial" panose="020B0604020202020204" pitchFamily="34" charset="0"/>
              </a:rPr>
              <a:t> = 6   (0 ; 6)</a:t>
            </a:r>
          </a:p>
          <a:p>
            <a:pPr>
              <a:lnSpc>
                <a:spcPct val="115000"/>
              </a:lnSpc>
              <a:spcBef>
                <a:spcPts val="600"/>
              </a:spcBef>
              <a:spcAft>
                <a:spcPts val="600"/>
              </a:spcAft>
            </a:pPr>
            <a:r>
              <a:rPr lang="es-ES" sz="2800" dirty="0" smtClean="0">
                <a:latin typeface="Arial" panose="020B0604020202020204" pitchFamily="34" charset="0"/>
                <a:ea typeface="Calibri" panose="020F0502020204030204" pitchFamily="34" charset="0"/>
                <a:cs typeface="Arial" panose="020B0604020202020204" pitchFamily="34" charset="0"/>
              </a:rPr>
              <a:t>X</a:t>
            </a:r>
            <a:r>
              <a:rPr lang="es-ES" sz="2800" baseline="-25000" dirty="0" smtClean="0">
                <a:latin typeface="Arial" panose="020B0604020202020204" pitchFamily="34" charset="0"/>
                <a:ea typeface="Calibri" panose="020F0502020204030204" pitchFamily="34" charset="0"/>
                <a:cs typeface="Arial" panose="020B0604020202020204" pitchFamily="34" charset="0"/>
              </a:rPr>
              <a:t>2</a:t>
            </a:r>
            <a:r>
              <a:rPr lang="es-ES" sz="2800" dirty="0" smtClean="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 0    X</a:t>
            </a:r>
            <a:r>
              <a:rPr lang="es-ES" sz="2800" baseline="-25000" dirty="0">
                <a:latin typeface="Arial" panose="020B0604020202020204" pitchFamily="34" charset="0"/>
                <a:ea typeface="Calibri" panose="020F0502020204030204" pitchFamily="34" charset="0"/>
                <a:cs typeface="Arial" panose="020B0604020202020204" pitchFamily="34" charset="0"/>
              </a:rPr>
              <a:t>2</a:t>
            </a:r>
            <a:r>
              <a:rPr lang="es-ES" sz="2800" dirty="0">
                <a:latin typeface="Arial" panose="020B0604020202020204" pitchFamily="34" charset="0"/>
                <a:ea typeface="Calibri" panose="020F0502020204030204" pitchFamily="34" charset="0"/>
                <a:cs typeface="Arial" panose="020B0604020202020204" pitchFamily="34" charset="0"/>
              </a:rPr>
              <a:t> = </a:t>
            </a:r>
            <a:r>
              <a:rPr lang="es-ES" sz="2800" dirty="0" smtClean="0">
                <a:latin typeface="Arial" panose="020B0604020202020204" pitchFamily="34" charset="0"/>
                <a:ea typeface="Calibri" panose="020F0502020204030204" pitchFamily="34" charset="0"/>
                <a:cs typeface="Arial" panose="020B0604020202020204" pitchFamily="34" charset="0"/>
              </a:rPr>
              <a:t>5   (5 ; 0)</a:t>
            </a:r>
            <a:endParaRPr lang="es-ES" sz="28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endParaRPr lang="es-ES" sz="28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02456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777921"/>
            <a:ext cx="10931856" cy="3453766"/>
          </a:xfrm>
          <a:prstGeom prst="rect">
            <a:avLst/>
          </a:prstGeom>
        </p:spPr>
        <p:txBody>
          <a:bodyPr wrap="square">
            <a:spAutoFit/>
          </a:bodyPr>
          <a:lstStyle/>
          <a:p>
            <a:pPr algn="just">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Times New Roman" panose="02020603050405020304" pitchFamily="18" charset="0"/>
              </a:rPr>
              <a:t>Cuando gráficamente la función objetivo se superpone con una de las líneas de restricción del conjunto de soluciones posibles estamos en presencia de un tipo especial de solución llamada </a:t>
            </a:r>
            <a:r>
              <a:rPr lang="es-ES" sz="3200" b="1" dirty="0">
                <a:latin typeface="Arial" panose="020B0604020202020204" pitchFamily="34" charset="0"/>
                <a:ea typeface="Calibri" panose="020F0502020204030204" pitchFamily="34" charset="0"/>
                <a:cs typeface="Times New Roman" panose="02020603050405020304" pitchFamily="18" charset="0"/>
              </a:rPr>
              <a:t>Solución óptima alterna</a:t>
            </a:r>
            <a:r>
              <a:rPr lang="es-ES" sz="3200" dirty="0">
                <a:latin typeface="Arial" panose="020B0604020202020204" pitchFamily="34" charset="0"/>
                <a:ea typeface="Calibri" panose="020F0502020204030204" pitchFamily="34" charset="0"/>
                <a:cs typeface="Times New Roman" panose="02020603050405020304" pitchFamily="18" charset="0"/>
              </a:rPr>
              <a:t>, y ello significa que existen infinitas soluciones óptimas para el problema en cuestión</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38701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645995" y="32877"/>
            <a:ext cx="11172966" cy="1569660"/>
          </a:xfrm>
          <a:prstGeom prst="rect">
            <a:avLst/>
          </a:prstGeom>
        </p:spPr>
        <p:txBody>
          <a:bodyPr wrap="square">
            <a:spAutoFit/>
          </a:bodyPr>
          <a:lstStyle/>
          <a:p>
            <a:pPr>
              <a:tabLst>
                <a:tab pos="6457950" algn="l"/>
              </a:tabLst>
            </a:pPr>
            <a:r>
              <a:rPr lang="es-ES" sz="3200" b="1" dirty="0">
                <a:latin typeface="Arial" panose="020B0604020202020204" pitchFamily="34" charset="0"/>
                <a:ea typeface="Arial" panose="020B0604020202020204" pitchFamily="34" charset="0"/>
              </a:rPr>
              <a:t>Propiedades</a:t>
            </a:r>
            <a:r>
              <a:rPr lang="es-ES" sz="3200" b="1" spc="-25" dirty="0">
                <a:latin typeface="Arial" panose="020B0604020202020204" pitchFamily="34" charset="0"/>
                <a:ea typeface="Arial" panose="020B0604020202020204" pitchFamily="34" charset="0"/>
              </a:rPr>
              <a:t> </a:t>
            </a:r>
            <a:r>
              <a:rPr lang="es-ES" sz="3200" b="1" dirty="0">
                <a:latin typeface="Arial" panose="020B0604020202020204" pitchFamily="34" charset="0"/>
                <a:ea typeface="Arial" panose="020B0604020202020204" pitchFamily="34" charset="0"/>
              </a:rPr>
              <a:t>básicas</a:t>
            </a:r>
            <a:r>
              <a:rPr lang="es-ES" sz="3200" b="1" spc="290" dirty="0">
                <a:latin typeface="Arial" panose="020B0604020202020204" pitchFamily="34" charset="0"/>
                <a:ea typeface="Arial" panose="020B0604020202020204" pitchFamily="34" charset="0"/>
              </a:rPr>
              <a:t> </a:t>
            </a:r>
            <a:r>
              <a:rPr lang="es-ES" sz="3200" b="1" dirty="0">
                <a:latin typeface="Arial" panose="020B0604020202020204" pitchFamily="34" charset="0"/>
                <a:ea typeface="Arial" panose="020B0604020202020204" pitchFamily="34" charset="0"/>
              </a:rPr>
              <a:t>de la</a:t>
            </a:r>
            <a:r>
              <a:rPr lang="es-ES" sz="3200" b="1" spc="-5" dirty="0">
                <a:latin typeface="Arial" panose="020B0604020202020204" pitchFamily="34" charset="0"/>
                <a:ea typeface="Arial" panose="020B0604020202020204" pitchFamily="34" charset="0"/>
              </a:rPr>
              <a:t> </a:t>
            </a:r>
            <a:r>
              <a:rPr lang="es-ES" sz="3200" b="1" dirty="0">
                <a:latin typeface="Arial" panose="020B0604020202020204" pitchFamily="34" charset="0"/>
                <a:ea typeface="Arial" panose="020B0604020202020204" pitchFamily="34" charset="0"/>
              </a:rPr>
              <a:t>solución</a:t>
            </a:r>
            <a:r>
              <a:rPr lang="es-ES" sz="3200" b="1" spc="-10" dirty="0">
                <a:latin typeface="Arial" panose="020B0604020202020204" pitchFamily="34" charset="0"/>
                <a:ea typeface="Arial" panose="020B0604020202020204" pitchFamily="34" charset="0"/>
              </a:rPr>
              <a:t> </a:t>
            </a:r>
            <a:r>
              <a:rPr lang="es-ES" sz="3200" b="1" dirty="0">
                <a:latin typeface="Arial" panose="020B0604020202020204" pitchFamily="34" charset="0"/>
                <a:ea typeface="Arial" panose="020B0604020202020204" pitchFamily="34" charset="0"/>
              </a:rPr>
              <a:t>al</a:t>
            </a:r>
            <a:r>
              <a:rPr lang="es-ES" sz="3200" b="1" spc="-25" dirty="0">
                <a:latin typeface="Arial" panose="020B0604020202020204" pitchFamily="34" charset="0"/>
                <a:ea typeface="Arial" panose="020B0604020202020204" pitchFamily="34" charset="0"/>
              </a:rPr>
              <a:t> </a:t>
            </a:r>
            <a:r>
              <a:rPr lang="es-ES" sz="3200" b="1" dirty="0">
                <a:latin typeface="Arial" panose="020B0604020202020204" pitchFamily="34" charset="0"/>
                <a:ea typeface="Arial" panose="020B0604020202020204" pitchFamily="34" charset="0"/>
              </a:rPr>
              <a:t>problema</a:t>
            </a:r>
            <a:r>
              <a:rPr lang="es-ES" sz="3200" b="1" spc="-5" dirty="0">
                <a:latin typeface="Arial" panose="020B0604020202020204" pitchFamily="34" charset="0"/>
                <a:ea typeface="Arial" panose="020B0604020202020204" pitchFamily="34" charset="0"/>
              </a:rPr>
              <a:t> </a:t>
            </a:r>
            <a:r>
              <a:rPr lang="es-ES" sz="3200" b="1" dirty="0">
                <a:latin typeface="Arial" panose="020B0604020202020204" pitchFamily="34" charset="0"/>
                <a:ea typeface="Arial" panose="020B0604020202020204" pitchFamily="34" charset="0"/>
              </a:rPr>
              <a:t>de Programación</a:t>
            </a:r>
            <a:r>
              <a:rPr lang="es-ES" sz="3200" b="1" spc="-15" dirty="0">
                <a:latin typeface="Arial" panose="020B0604020202020204" pitchFamily="34" charset="0"/>
                <a:ea typeface="Arial" panose="020B0604020202020204" pitchFamily="34" charset="0"/>
              </a:rPr>
              <a:t> </a:t>
            </a:r>
            <a:r>
              <a:rPr lang="es-ES" sz="3200" b="1" dirty="0">
                <a:latin typeface="Arial" panose="020B0604020202020204" pitchFamily="34" charset="0"/>
                <a:ea typeface="Arial" panose="020B0604020202020204" pitchFamily="34" charset="0"/>
              </a:rPr>
              <a:t>Lineal.</a:t>
            </a:r>
          </a:p>
          <a:p>
            <a:pPr algn="just">
              <a:tabLst>
                <a:tab pos="6457950" algn="l"/>
              </a:tabLst>
            </a:pPr>
            <a:r>
              <a:rPr lang="es-ES_tradnl" sz="3200" dirty="0">
                <a:latin typeface="Arial" panose="020B0604020202020204" pitchFamily="34" charset="0"/>
                <a:ea typeface="Times New Roman" panose="02020603050405020304" pitchFamily="18" charset="0"/>
                <a:cs typeface="Times New Roman" panose="02020603050405020304" pitchFamily="18" charset="0"/>
              </a:rPr>
              <a:t>Estas</a:t>
            </a:r>
            <a:r>
              <a:rPr lang="es-ES_tradnl" sz="3200" spc="-10" dirty="0">
                <a:latin typeface="Arial" panose="020B0604020202020204" pitchFamily="34" charset="0"/>
                <a:ea typeface="Times New Roman" panose="02020603050405020304" pitchFamily="18" charset="0"/>
                <a:cs typeface="Times New Roman" panose="02020603050405020304" pitchFamily="18" charset="0"/>
              </a:rPr>
              <a:t> </a:t>
            </a:r>
            <a:r>
              <a:rPr lang="es-ES_tradnl" sz="3200" dirty="0">
                <a:latin typeface="Arial" panose="020B0604020202020204" pitchFamily="34" charset="0"/>
                <a:ea typeface="Times New Roman" panose="02020603050405020304" pitchFamily="18" charset="0"/>
                <a:cs typeface="Times New Roman" panose="02020603050405020304" pitchFamily="18" charset="0"/>
              </a:rPr>
              <a:t>propiedades</a:t>
            </a:r>
            <a:r>
              <a:rPr lang="es-ES_tradnl" sz="3200" spc="-5" dirty="0">
                <a:latin typeface="Arial" panose="020B0604020202020204" pitchFamily="34" charset="0"/>
                <a:ea typeface="Times New Roman" panose="02020603050405020304" pitchFamily="18" charset="0"/>
                <a:cs typeface="Times New Roman" panose="02020603050405020304" pitchFamily="18" charset="0"/>
              </a:rPr>
              <a:t> </a:t>
            </a:r>
            <a:r>
              <a:rPr lang="es-ES_tradnl" sz="3200" dirty="0">
                <a:latin typeface="Arial" panose="020B0604020202020204" pitchFamily="34" charset="0"/>
                <a:ea typeface="Times New Roman" panose="02020603050405020304" pitchFamily="18" charset="0"/>
                <a:cs typeface="Times New Roman" panose="02020603050405020304" pitchFamily="18" charset="0"/>
              </a:rPr>
              <a:t>se</a:t>
            </a:r>
            <a:r>
              <a:rPr lang="es-ES_tradnl" sz="3200" spc="-5" dirty="0">
                <a:latin typeface="Arial" panose="020B0604020202020204" pitchFamily="34" charset="0"/>
                <a:ea typeface="Times New Roman" panose="02020603050405020304" pitchFamily="18" charset="0"/>
                <a:cs typeface="Times New Roman" panose="02020603050405020304" pitchFamily="18" charset="0"/>
              </a:rPr>
              <a:t> </a:t>
            </a:r>
            <a:r>
              <a:rPr lang="es-ES_tradnl" sz="3200" dirty="0">
                <a:latin typeface="Arial" panose="020B0604020202020204" pitchFamily="34" charset="0"/>
                <a:ea typeface="Times New Roman" panose="02020603050405020304" pitchFamily="18" charset="0"/>
                <a:cs typeface="Times New Roman" panose="02020603050405020304" pitchFamily="18" charset="0"/>
              </a:rPr>
              <a:t>expresan en</a:t>
            </a:r>
            <a:r>
              <a:rPr lang="es-ES_tradnl" sz="3200" spc="20" dirty="0">
                <a:latin typeface="Arial" panose="020B0604020202020204" pitchFamily="34" charset="0"/>
                <a:ea typeface="Times New Roman" panose="02020603050405020304" pitchFamily="18" charset="0"/>
                <a:cs typeface="Times New Roman" panose="02020603050405020304" pitchFamily="18" charset="0"/>
              </a:rPr>
              <a:t> </a:t>
            </a:r>
            <a:r>
              <a:rPr lang="es-ES_tradnl" sz="3200" dirty="0">
                <a:latin typeface="Arial" panose="020B0604020202020204" pitchFamily="34" charset="0"/>
                <a:ea typeface="Times New Roman" panose="02020603050405020304" pitchFamily="18" charset="0"/>
                <a:cs typeface="Times New Roman" panose="02020603050405020304" pitchFamily="18" charset="0"/>
              </a:rPr>
              <a:t>los</a:t>
            </a:r>
            <a:r>
              <a:rPr lang="es-ES_tradnl" sz="3200" spc="-5" dirty="0">
                <a:latin typeface="Arial" panose="020B0604020202020204" pitchFamily="34" charset="0"/>
                <a:ea typeface="Times New Roman" panose="02020603050405020304" pitchFamily="18" charset="0"/>
                <a:cs typeface="Times New Roman" panose="02020603050405020304" pitchFamily="18" charset="0"/>
              </a:rPr>
              <a:t> </a:t>
            </a:r>
            <a:r>
              <a:rPr lang="es-ES_tradnl" sz="3200" dirty="0">
                <a:latin typeface="Arial" panose="020B0604020202020204" pitchFamily="34" charset="0"/>
                <a:ea typeface="Times New Roman" panose="02020603050405020304" pitchFamily="18" charset="0"/>
                <a:cs typeface="Times New Roman" panose="02020603050405020304" pitchFamily="18" charset="0"/>
              </a:rPr>
              <a:t>siguientes</a:t>
            </a:r>
            <a:r>
              <a:rPr lang="es-ES_tradnl" sz="3200" spc="10" dirty="0">
                <a:latin typeface="Arial" panose="020B0604020202020204" pitchFamily="34" charset="0"/>
                <a:ea typeface="Times New Roman" panose="02020603050405020304" pitchFamily="18" charset="0"/>
                <a:cs typeface="Times New Roman" panose="02020603050405020304" pitchFamily="18" charset="0"/>
              </a:rPr>
              <a:t> </a:t>
            </a:r>
            <a:r>
              <a:rPr lang="es-ES_tradnl" sz="3200" dirty="0">
                <a:latin typeface="Arial" panose="020B0604020202020204" pitchFamily="34" charset="0"/>
                <a:ea typeface="Times New Roman" panose="02020603050405020304" pitchFamily="18" charset="0"/>
                <a:cs typeface="Times New Roman" panose="02020603050405020304" pitchFamily="18" charset="0"/>
              </a:rPr>
              <a:t>Teoremas </a:t>
            </a:r>
            <a:endParaRPr lang="es-ES" sz="3200" dirty="0">
              <a:latin typeface="Bookman Old Style" panose="02050604050505020204" pitchFamily="18" charset="0"/>
              <a:ea typeface="Times New Roman" panose="02020603050405020304" pitchFamily="18" charset="0"/>
              <a:cs typeface="Times New Roman" panose="02020603050405020304" pitchFamily="18" charset="0"/>
            </a:endParaRPr>
          </a:p>
        </p:txBody>
      </p:sp>
      <p:sp>
        <p:nvSpPr>
          <p:cNvPr id="4" name="Rectángulo 3"/>
          <p:cNvSpPr/>
          <p:nvPr/>
        </p:nvSpPr>
        <p:spPr>
          <a:xfrm>
            <a:off x="313899" y="2102316"/>
            <a:ext cx="11300346" cy="4031873"/>
          </a:xfrm>
          <a:prstGeom prst="rect">
            <a:avLst/>
          </a:prstGeom>
        </p:spPr>
        <p:txBody>
          <a:bodyPr wrap="square">
            <a:spAutoFit/>
          </a:bodyPr>
          <a:lstStyle/>
          <a:p>
            <a:pPr algn="just">
              <a:tabLst>
                <a:tab pos="6457950" algn="l"/>
              </a:tabLst>
            </a:pPr>
            <a:r>
              <a:rPr lang="es-ES_tradnl" sz="3200" b="1" dirty="0">
                <a:latin typeface="Arial" panose="020B0604020202020204" pitchFamily="34" charset="0"/>
                <a:ea typeface="Times New Roman" panose="02020603050405020304" pitchFamily="18" charset="0"/>
                <a:cs typeface="Arial" panose="020B0604020202020204" pitchFamily="34" charset="0"/>
              </a:rPr>
              <a:t>Teorema</a:t>
            </a:r>
            <a:r>
              <a:rPr lang="es-ES_tradnl" sz="3200" b="1" spc="65" dirty="0">
                <a:latin typeface="Arial" panose="020B0604020202020204" pitchFamily="34" charset="0"/>
                <a:ea typeface="Times New Roman" panose="02020603050405020304" pitchFamily="18" charset="0"/>
                <a:cs typeface="Arial" panose="020B0604020202020204" pitchFamily="34" charset="0"/>
              </a:rPr>
              <a:t> </a:t>
            </a:r>
            <a:r>
              <a:rPr lang="es-ES_tradnl" sz="3200" b="1" dirty="0">
                <a:latin typeface="Arial" panose="020B0604020202020204" pitchFamily="34" charset="0"/>
                <a:ea typeface="Times New Roman" panose="02020603050405020304" pitchFamily="18" charset="0"/>
                <a:cs typeface="Arial" panose="020B0604020202020204" pitchFamily="34" charset="0"/>
              </a:rPr>
              <a:t>1</a:t>
            </a:r>
            <a:r>
              <a:rPr lang="es-ES_tradnl" sz="3200" dirty="0">
                <a:latin typeface="Arial" panose="020B0604020202020204" pitchFamily="34" charset="0"/>
                <a:ea typeface="Times New Roman" panose="02020603050405020304" pitchFamily="18" charset="0"/>
                <a:cs typeface="Arial" panose="020B0604020202020204" pitchFamily="34" charset="0"/>
              </a:rPr>
              <a:t>.</a:t>
            </a:r>
            <a:r>
              <a:rPr lang="es-ES_tradnl" sz="3200" spc="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El</a:t>
            </a:r>
            <a:r>
              <a:rPr lang="es-ES_tradnl" sz="3200" spc="7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conjunto</a:t>
            </a:r>
            <a:r>
              <a:rPr lang="es-ES_tradnl" sz="3200" spc="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M</a:t>
            </a:r>
            <a:r>
              <a:rPr lang="es-ES_tradnl" sz="3200" spc="4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a:t>
            </a:r>
            <a:r>
              <a:rPr lang="es-ES_tradnl" sz="3200" spc="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soluciones</a:t>
            </a:r>
            <a:r>
              <a:rPr lang="es-ES_tradnl" sz="3200" spc="7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posibles</a:t>
            </a:r>
            <a:r>
              <a:rPr lang="es-ES_tradnl" sz="3200" spc="7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a</a:t>
            </a:r>
            <a:r>
              <a:rPr lang="es-ES_tradnl" sz="3200" spc="7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un</a:t>
            </a:r>
            <a:r>
              <a:rPr lang="es-ES_tradnl" sz="3200" spc="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problema</a:t>
            </a:r>
            <a:r>
              <a:rPr lang="es-ES_tradnl" sz="3200" spc="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a:t>
            </a:r>
            <a:r>
              <a:rPr lang="es-ES_tradnl" sz="3200" spc="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Programación</a:t>
            </a:r>
            <a:r>
              <a:rPr lang="es-ES_tradnl" sz="3200" spc="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Lineal</a:t>
            </a:r>
            <a:r>
              <a:rPr lang="es-ES_tradnl" sz="3200" spc="7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constituye </a:t>
            </a:r>
            <a:r>
              <a:rPr lang="es-ES_tradnl" sz="3200" spc="-28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un</a:t>
            </a:r>
            <a:r>
              <a:rPr lang="es-ES_tradnl" sz="3200" spc="25" dirty="0">
                <a:latin typeface="Arial" panose="020B0604020202020204" pitchFamily="34" charset="0"/>
                <a:ea typeface="Times New Roman" panose="02020603050405020304" pitchFamily="18" charset="0"/>
                <a:cs typeface="Arial" panose="020B0604020202020204" pitchFamily="34" charset="0"/>
              </a:rPr>
              <a:t> </a:t>
            </a:r>
            <a:r>
              <a:rPr lang="es-ES_tradnl" sz="3200" b="1" dirty="0">
                <a:latin typeface="Arial" panose="020B0604020202020204" pitchFamily="34" charset="0"/>
                <a:ea typeface="Times New Roman" panose="02020603050405020304" pitchFamily="18" charset="0"/>
                <a:cs typeface="Arial" panose="020B0604020202020204" pitchFamily="34" charset="0"/>
              </a:rPr>
              <a:t>conjunto</a:t>
            </a:r>
            <a:r>
              <a:rPr lang="es-ES_tradnl" sz="3200" b="1" spc="25" dirty="0">
                <a:latin typeface="Arial" panose="020B0604020202020204" pitchFamily="34" charset="0"/>
                <a:ea typeface="Times New Roman" panose="02020603050405020304" pitchFamily="18" charset="0"/>
                <a:cs typeface="Arial" panose="020B0604020202020204" pitchFamily="34" charset="0"/>
              </a:rPr>
              <a:t> </a:t>
            </a:r>
            <a:r>
              <a:rPr lang="es-ES_tradnl" sz="3200" b="1" dirty="0">
                <a:latin typeface="Arial" panose="020B0604020202020204" pitchFamily="34" charset="0"/>
                <a:ea typeface="Times New Roman" panose="02020603050405020304" pitchFamily="18" charset="0"/>
                <a:cs typeface="Arial" panose="020B0604020202020204" pitchFamily="34" charset="0"/>
              </a:rPr>
              <a:t>convexo</a:t>
            </a:r>
            <a:r>
              <a:rPr lang="es-ES_tradnl" sz="3200" dirty="0">
                <a:latin typeface="Arial" panose="020B0604020202020204" pitchFamily="34" charset="0"/>
                <a:ea typeface="Times New Roman" panose="02020603050405020304" pitchFamily="18" charset="0"/>
                <a:cs typeface="Arial" panose="020B0604020202020204" pitchFamily="34" charset="0"/>
              </a:rPr>
              <a:t>,</a:t>
            </a:r>
            <a:r>
              <a:rPr lang="es-ES_tradnl" sz="3200" spc="20"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siempre que</a:t>
            </a:r>
            <a:r>
              <a:rPr lang="es-ES_tradnl" sz="3200" spc="20" dirty="0">
                <a:latin typeface="Arial" panose="020B0604020202020204" pitchFamily="34" charset="0"/>
                <a:ea typeface="Times New Roman" panose="02020603050405020304" pitchFamily="18" charset="0"/>
                <a:cs typeface="Arial" panose="020B0604020202020204" pitchFamily="34" charset="0"/>
              </a:rPr>
              <a:t> no </a:t>
            </a:r>
            <a:r>
              <a:rPr lang="es-ES_tradnl" sz="3200" dirty="0">
                <a:latin typeface="Arial" panose="020B0604020202020204" pitchFamily="34" charset="0"/>
                <a:ea typeface="Times New Roman" panose="02020603050405020304" pitchFamily="18" charset="0"/>
                <a:cs typeface="Arial" panose="020B0604020202020204" pitchFamily="34" charset="0"/>
              </a:rPr>
              <a:t>sea vacío</a:t>
            </a:r>
            <a:r>
              <a:rPr lang="es-ES_tradnl" sz="3200" dirty="0" smtClean="0">
                <a:latin typeface="Arial" panose="020B0604020202020204" pitchFamily="34" charset="0"/>
                <a:ea typeface="Times New Roman" panose="02020603050405020304" pitchFamily="18" charset="0"/>
                <a:cs typeface="Arial" panose="020B0604020202020204" pitchFamily="34" charset="0"/>
              </a:rPr>
              <a:t>.</a:t>
            </a:r>
          </a:p>
          <a:p>
            <a:pPr algn="just">
              <a:tabLst>
                <a:tab pos="6457950" algn="l"/>
              </a:tabLst>
            </a:pPr>
            <a:endParaRPr lang="es-ES" sz="3200" dirty="0">
              <a:latin typeface="Arial" panose="020B0604020202020204" pitchFamily="34" charset="0"/>
              <a:ea typeface="Times New Roman" panose="02020603050405020304" pitchFamily="18" charset="0"/>
              <a:cs typeface="Arial" panose="020B0604020202020204" pitchFamily="34" charset="0"/>
            </a:endParaRPr>
          </a:p>
          <a:p>
            <a:pPr algn="just">
              <a:tabLst>
                <a:tab pos="6457950" algn="l"/>
              </a:tabLst>
            </a:pPr>
            <a:r>
              <a:rPr lang="es-ES_tradnl" sz="3200" b="1" dirty="0">
                <a:latin typeface="Arial" panose="020B0604020202020204" pitchFamily="34" charset="0"/>
                <a:ea typeface="Times New Roman" panose="02020603050405020304" pitchFamily="18" charset="0"/>
                <a:cs typeface="Arial" panose="020B0604020202020204" pitchFamily="34" charset="0"/>
              </a:rPr>
              <a:t>Teorema 2</a:t>
            </a:r>
            <a:r>
              <a:rPr lang="es-ES_tradnl" sz="3200" dirty="0">
                <a:latin typeface="Arial" panose="020B0604020202020204" pitchFamily="34" charset="0"/>
                <a:ea typeface="Times New Roman" panose="02020603050405020304" pitchFamily="18" charset="0"/>
                <a:cs typeface="Arial" panose="020B0604020202020204" pitchFamily="34" charset="0"/>
              </a:rPr>
              <a:t>. Si el problema de Programación Lineal posee una solución óptima, la función objetivo</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alcanza</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su</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valor óptimo</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(máximo</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err="1">
                <a:latin typeface="Arial" panose="020B0604020202020204" pitchFamily="34" charset="0"/>
                <a:ea typeface="Times New Roman" panose="02020603050405020304" pitchFamily="18" charset="0"/>
                <a:cs typeface="Arial" panose="020B0604020202020204" pitchFamily="34" charset="0"/>
              </a:rPr>
              <a:t>ó</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mínimo) en</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al menos</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un</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punto</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extremo</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del conjunto</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M de</a:t>
            </a:r>
            <a:r>
              <a:rPr lang="es-ES_tradnl" sz="3200" spc="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soluciones</a:t>
            </a:r>
            <a:r>
              <a:rPr lang="es-ES_tradnl" sz="3200" spc="-15" dirty="0">
                <a:latin typeface="Arial" panose="020B0604020202020204" pitchFamily="34" charset="0"/>
                <a:ea typeface="Times New Roman" panose="02020603050405020304" pitchFamily="18" charset="0"/>
                <a:cs typeface="Arial" panose="020B0604020202020204" pitchFamily="34" charset="0"/>
              </a:rPr>
              <a:t> </a:t>
            </a:r>
            <a:r>
              <a:rPr lang="es-ES_tradnl" sz="3200" dirty="0">
                <a:latin typeface="Arial" panose="020B0604020202020204" pitchFamily="34" charset="0"/>
                <a:ea typeface="Times New Roman" panose="02020603050405020304" pitchFamily="18" charset="0"/>
                <a:cs typeface="Arial" panose="020B0604020202020204" pitchFamily="34" charset="0"/>
              </a:rPr>
              <a:t>posibles.</a:t>
            </a:r>
            <a:endParaRPr lang="es-ES" sz="32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659521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419100" y="357829"/>
            <a:ext cx="11759537" cy="6494085"/>
          </a:xfrm>
          <a:prstGeom prst="rect">
            <a:avLst/>
          </a:prstGeom>
        </p:spPr>
        <p:txBody>
          <a:bodyPr wrap="square">
            <a:spAutoFit/>
          </a:bodyPr>
          <a:lstStyle/>
          <a:p>
            <a:r>
              <a:rPr lang="es-ES_tradnl" sz="3200" b="1" dirty="0">
                <a:latin typeface="Arial" panose="020B0604020202020204" pitchFamily="34" charset="0"/>
                <a:cs typeface="Arial" panose="020B0604020202020204" pitchFamily="34" charset="0"/>
              </a:rPr>
              <a:t>Teorema 3. </a:t>
            </a:r>
            <a:r>
              <a:rPr lang="es-ES_tradnl" sz="3200" dirty="0">
                <a:latin typeface="Arial" panose="020B0604020202020204" pitchFamily="34" charset="0"/>
                <a:cs typeface="Arial" panose="020B0604020202020204" pitchFamily="34" charset="0"/>
              </a:rPr>
              <a:t>Los puntos extremos del conjunto convexo M de soluciones posibles se corresponden con las </a:t>
            </a:r>
            <a:r>
              <a:rPr lang="es-ES_tradnl" sz="3200" u="sng" dirty="0">
                <a:latin typeface="Arial" panose="020B0604020202020204" pitchFamily="34" charset="0"/>
                <a:cs typeface="Arial" panose="020B0604020202020204" pitchFamily="34" charset="0"/>
              </a:rPr>
              <a:t>soluciones básicas factibles</a:t>
            </a:r>
            <a:r>
              <a:rPr lang="es-ES_tradnl" sz="3200" dirty="0">
                <a:latin typeface="Arial" panose="020B0604020202020204" pitchFamily="34" charset="0"/>
                <a:cs typeface="Arial" panose="020B0604020202020204" pitchFamily="34" charset="0"/>
              </a:rPr>
              <a:t> al problema de Programación lineal y viceversa</a:t>
            </a:r>
            <a:r>
              <a:rPr lang="es-ES_tradnl" sz="3200" dirty="0" smtClean="0">
                <a:latin typeface="Arial" panose="020B0604020202020204" pitchFamily="34" charset="0"/>
                <a:cs typeface="Arial" panose="020B0604020202020204" pitchFamily="34" charset="0"/>
              </a:rPr>
              <a:t>.</a:t>
            </a:r>
          </a:p>
          <a:p>
            <a:endParaRPr lang="es-ES" sz="3200" dirty="0">
              <a:latin typeface="Arial" panose="020B0604020202020204" pitchFamily="34" charset="0"/>
              <a:cs typeface="Arial" panose="020B0604020202020204" pitchFamily="34" charset="0"/>
            </a:endParaRPr>
          </a:p>
          <a:p>
            <a:r>
              <a:rPr lang="es-ES_tradnl" sz="3200" b="1" dirty="0">
                <a:latin typeface="Arial" panose="020B0604020202020204" pitchFamily="34" charset="0"/>
                <a:cs typeface="Arial" panose="020B0604020202020204" pitchFamily="34" charset="0"/>
              </a:rPr>
              <a:t>Teorema 4. </a:t>
            </a:r>
            <a:r>
              <a:rPr lang="es-ES_tradnl" sz="3200" dirty="0">
                <a:latin typeface="Arial" panose="020B0604020202020204" pitchFamily="34" charset="0"/>
                <a:cs typeface="Arial" panose="020B0604020202020204" pitchFamily="34" charset="0"/>
              </a:rPr>
              <a:t>Si el conjunto M de soluciones posibles es no vacío y la función objetivo está superiormente acotada (en problema de máximo), existe al menos </a:t>
            </a:r>
            <a:r>
              <a:rPr lang="es-ES_tradnl" sz="3200" u="sng" dirty="0">
                <a:latin typeface="Arial" panose="020B0604020202020204" pitchFamily="34" charset="0"/>
                <a:cs typeface="Arial" panose="020B0604020202020204" pitchFamily="34" charset="0"/>
              </a:rPr>
              <a:t>una solución óptima</a:t>
            </a:r>
            <a:r>
              <a:rPr lang="es-ES_tradnl" sz="3200" u="sng" dirty="0" smtClean="0">
                <a:latin typeface="Arial" panose="020B0604020202020204" pitchFamily="34" charset="0"/>
                <a:cs typeface="Arial" panose="020B0604020202020204" pitchFamily="34" charset="0"/>
              </a:rPr>
              <a:t>.</a:t>
            </a:r>
          </a:p>
          <a:p>
            <a:endParaRPr lang="es-ES" sz="3200" dirty="0">
              <a:latin typeface="Arial" panose="020B0604020202020204" pitchFamily="34" charset="0"/>
              <a:cs typeface="Arial" panose="020B0604020202020204" pitchFamily="34" charset="0"/>
            </a:endParaRPr>
          </a:p>
          <a:p>
            <a:r>
              <a:rPr lang="es-ES_tradnl" sz="3200" b="1" dirty="0">
                <a:latin typeface="Arial" panose="020B0604020202020204" pitchFamily="34" charset="0"/>
                <a:cs typeface="Arial" panose="020B0604020202020204" pitchFamily="34" charset="0"/>
              </a:rPr>
              <a:t>Teorema 5. </a:t>
            </a:r>
            <a:r>
              <a:rPr lang="es-ES_tradnl" sz="3200" dirty="0">
                <a:latin typeface="Arial" panose="020B0604020202020204" pitchFamily="34" charset="0"/>
                <a:cs typeface="Arial" panose="020B0604020202020204" pitchFamily="34" charset="0"/>
              </a:rPr>
              <a:t>Si el conjunto M de soluciones factibles es cerrado y la función objetivo toma su valor óptimo en más de un punto extremo, entonces la totalidad de las soluciones óptimas resulta de la combinación convexa de las soluciones posibles básicas óptimas.</a:t>
            </a:r>
            <a:endParaRPr lang="es-E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79715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777921" y="17736"/>
            <a:ext cx="11041041" cy="1041247"/>
          </a:xfrm>
          <a:prstGeom prst="rect">
            <a:avLst/>
          </a:prstGeom>
        </p:spPr>
        <p:txBody>
          <a:bodyPr wrap="square">
            <a:spAutoFit/>
          </a:bodyPr>
          <a:lstStyle/>
          <a:p>
            <a:pPr algn="just">
              <a:lnSpc>
                <a:spcPct val="115000"/>
              </a:lnSpc>
              <a:spcBef>
                <a:spcPts val="600"/>
              </a:spcBef>
              <a:spcAft>
                <a:spcPts val="600"/>
              </a:spcAft>
              <a:tabLst>
                <a:tab pos="6457950" algn="l"/>
              </a:tabLst>
            </a:pPr>
            <a:r>
              <a:rPr lang="es-ES" sz="2800" b="1" dirty="0">
                <a:latin typeface="Arial" panose="020B0604020202020204" pitchFamily="34" charset="0"/>
                <a:ea typeface="Calibri" panose="020F0502020204030204" pitchFamily="34" charset="0"/>
                <a:cs typeface="Arial" panose="020B0604020202020204" pitchFamily="34" charset="0"/>
              </a:rPr>
              <a:t>El método gráfico tiene como limitante que solo se puede emplear cuando existen dos variables decisión</a:t>
            </a:r>
            <a:r>
              <a:rPr lang="es-ES" sz="2800" b="1" spc="5" dirty="0">
                <a:latin typeface="Arial" panose="020B0604020202020204" pitchFamily="34" charset="0"/>
                <a:ea typeface="Calibri" panose="020F0502020204030204" pitchFamily="34" charset="0"/>
                <a:cs typeface="Arial" panose="020B0604020202020204" pitchFamily="34" charset="0"/>
              </a:rPr>
              <a:t> </a:t>
            </a:r>
            <a:r>
              <a:rPr lang="es-ES" sz="2800" b="1" dirty="0">
                <a:latin typeface="Arial" panose="020B0604020202020204" pitchFamily="34" charset="0"/>
                <a:ea typeface="Calibri" panose="020F0502020204030204" pitchFamily="34" charset="0"/>
                <a:cs typeface="Arial" panose="020B0604020202020204" pitchFamily="34" charset="0"/>
              </a:rPr>
              <a:t>o</a:t>
            </a:r>
            <a:r>
              <a:rPr lang="es-ES" sz="2800" b="1" spc="5" dirty="0">
                <a:latin typeface="Arial" panose="020B0604020202020204" pitchFamily="34" charset="0"/>
                <a:ea typeface="Calibri" panose="020F0502020204030204" pitchFamily="34" charset="0"/>
                <a:cs typeface="Arial" panose="020B0604020202020204" pitchFamily="34" charset="0"/>
              </a:rPr>
              <a:t> </a:t>
            </a:r>
            <a:r>
              <a:rPr lang="es-ES" sz="2800" b="1" dirty="0">
                <a:latin typeface="Arial" panose="020B0604020202020204" pitchFamily="34" charset="0"/>
                <a:ea typeface="Calibri" panose="020F0502020204030204" pitchFamily="34" charset="0"/>
                <a:cs typeface="Arial" panose="020B0604020202020204" pitchFamily="34" charset="0"/>
              </a:rPr>
              <a:t>esenciales</a:t>
            </a:r>
            <a:endParaRPr lang="es-ES" sz="28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2292824" y="1058983"/>
            <a:ext cx="8229599" cy="5799017"/>
          </a:xfrm>
          <a:prstGeom prst="rect">
            <a:avLst/>
          </a:prstGeom>
          <a:noFill/>
          <a:ln>
            <a:noFill/>
          </a:ln>
        </p:spPr>
      </p:pic>
    </p:spTree>
    <p:extLst>
      <p:ext uri="{BB962C8B-B14F-4D97-AF65-F5344CB8AC3E}">
        <p14:creationId xmlns:p14="http://schemas.microsoft.com/office/powerpoint/2010/main" val="19534995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0"/>
          <p:cNvGrpSpPr>
            <a:grpSpLocks/>
          </p:cNvGrpSpPr>
          <p:nvPr/>
        </p:nvGrpSpPr>
        <p:grpSpPr bwMode="auto">
          <a:xfrm>
            <a:off x="982639" y="1869743"/>
            <a:ext cx="10863618" cy="2975212"/>
            <a:chOff x="1296" y="1344"/>
            <a:chExt cx="3056" cy="432"/>
          </a:xfrm>
        </p:grpSpPr>
        <p:sp>
          <p:nvSpPr>
            <p:cNvPr id="8" name="AutoShape 5"/>
            <p:cNvSpPr>
              <a:spLocks noChangeArrowheads="1"/>
            </p:cNvSpPr>
            <p:nvPr/>
          </p:nvSpPr>
          <p:spPr bwMode="gray">
            <a:xfrm>
              <a:off x="1616" y="1406"/>
              <a:ext cx="2736" cy="288"/>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9"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11" name="Text Box 7"/>
            <p:cNvSpPr txBox="1">
              <a:spLocks noChangeArrowheads="1"/>
            </p:cNvSpPr>
            <p:nvPr/>
          </p:nvSpPr>
          <p:spPr bwMode="gray">
            <a:xfrm>
              <a:off x="1363" y="1482"/>
              <a:ext cx="239" cy="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2400" dirty="0" smtClean="0">
                  <a:solidFill>
                    <a:srgbClr val="000000"/>
                  </a:solidFill>
                </a:rPr>
                <a:t>1.5.</a:t>
              </a:r>
              <a:endParaRPr lang="en-US" altLang="es-ES" sz="2400" dirty="0">
                <a:solidFill>
                  <a:srgbClr val="000000"/>
                </a:solidFill>
              </a:endParaRPr>
            </a:p>
          </p:txBody>
        </p:sp>
      </p:grpSp>
      <p:sp>
        <p:nvSpPr>
          <p:cNvPr id="5" name="AutoShape 4"/>
          <p:cNvSpPr>
            <a:spLocks noChangeArrowheads="1"/>
          </p:cNvSpPr>
          <p:nvPr/>
        </p:nvSpPr>
        <p:spPr bwMode="gray">
          <a:xfrm>
            <a:off x="982639" y="1869743"/>
            <a:ext cx="1482978" cy="297521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dirty="0">
              <a:solidFill>
                <a:prstClr val="black"/>
              </a:solidFill>
              <a:latin typeface="Arial" panose="020B0604020202020204" pitchFamily="34" charset="0"/>
            </a:endParaRPr>
          </a:p>
        </p:txBody>
      </p:sp>
      <p:sp>
        <p:nvSpPr>
          <p:cNvPr id="6" name="Text Box 6"/>
          <p:cNvSpPr txBox="1">
            <a:spLocks noChangeArrowheads="1"/>
          </p:cNvSpPr>
          <p:nvPr/>
        </p:nvSpPr>
        <p:spPr bwMode="gray">
          <a:xfrm>
            <a:off x="2950100" y="2820158"/>
            <a:ext cx="89459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s-ES" sz="3200" b="1" u="sng" dirty="0"/>
              <a:t>MÉTODO DE SOLUCIÓN SIMPLEX. </a:t>
            </a:r>
            <a:endParaRPr lang="es-ES" sz="3200" dirty="0">
              <a:solidFill>
                <a:srgbClr val="000000"/>
              </a:solidFill>
              <a:ea typeface="Calibri" panose="020F0502020204030204" pitchFamily="34" charset="0"/>
            </a:endParaRPr>
          </a:p>
        </p:txBody>
      </p:sp>
      <p:sp>
        <p:nvSpPr>
          <p:cNvPr id="12" name="Text Box 7"/>
          <p:cNvSpPr txBox="1">
            <a:spLocks noChangeArrowheads="1"/>
          </p:cNvSpPr>
          <p:nvPr/>
        </p:nvSpPr>
        <p:spPr bwMode="gray">
          <a:xfrm>
            <a:off x="1349951" y="3033657"/>
            <a:ext cx="86754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3200" dirty="0" smtClean="0">
                <a:solidFill>
                  <a:srgbClr val="000000"/>
                </a:solidFill>
              </a:rPr>
              <a:t>2.6.</a:t>
            </a:r>
            <a:endParaRPr lang="en-US" altLang="es-ES" sz="3200" dirty="0">
              <a:solidFill>
                <a:srgbClr val="000000"/>
              </a:solidFill>
            </a:endParaRPr>
          </a:p>
        </p:txBody>
      </p:sp>
      <p:pic>
        <p:nvPicPr>
          <p:cNvPr id="10"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131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613049"/>
            <a:ext cx="11236088" cy="4524315"/>
          </a:xfrm>
          <a:prstGeom prst="rect">
            <a:avLst/>
          </a:prstGeom>
        </p:spPr>
        <p:txBody>
          <a:bodyPr wrap="square">
            <a:spAutoFit/>
          </a:bodyPr>
          <a:lstStyle/>
          <a:p>
            <a:pPr algn="just">
              <a:tabLst>
                <a:tab pos="5486400" algn="l"/>
              </a:tabLst>
            </a:pPr>
            <a:r>
              <a:rPr lang="es-ES" sz="3200" dirty="0">
                <a:latin typeface="Arial" panose="020B0604020202020204" pitchFamily="34" charset="0"/>
                <a:ea typeface="Calibri" panose="020F0502020204030204" pitchFamily="34" charset="0"/>
                <a:cs typeface="Arial" panose="020B0604020202020204" pitchFamily="34" charset="0"/>
              </a:rPr>
              <a:t>El Método Simplex es un método analítico iterativo de solución de problemas de programación lineal capaz de resolver modelos más complejos que los resueltos mediante el método gráfico sin restricción en el número de variables.</a:t>
            </a:r>
            <a:endParaRPr lang="es-ES" sz="3200" dirty="0">
              <a:latin typeface="Arial" panose="020B0604020202020204" pitchFamily="34" charset="0"/>
              <a:ea typeface="Times New Roman" panose="02020603050405020304" pitchFamily="18" charset="0"/>
              <a:cs typeface="Arial" panose="020B0604020202020204" pitchFamily="34" charset="0"/>
            </a:endParaRPr>
          </a:p>
          <a:p>
            <a:pPr algn="just">
              <a:tabLst>
                <a:tab pos="5486400" algn="l"/>
              </a:tabLst>
            </a:pPr>
            <a:r>
              <a:rPr lang="es-ES" sz="3200" dirty="0">
                <a:latin typeface="Arial" panose="020B0604020202020204" pitchFamily="34" charset="0"/>
                <a:ea typeface="Calibri" panose="020F0502020204030204" pitchFamily="34" charset="0"/>
                <a:cs typeface="Arial" panose="020B0604020202020204" pitchFamily="34" charset="0"/>
              </a:rPr>
              <a:t>Este famosísimo método fue creado en el año de 1947 por el estadounidense George Bernard </a:t>
            </a:r>
            <a:r>
              <a:rPr lang="es-ES" sz="3200" dirty="0" err="1">
                <a:latin typeface="Arial" panose="020B0604020202020204" pitchFamily="34" charset="0"/>
                <a:ea typeface="Calibri" panose="020F0502020204030204" pitchFamily="34" charset="0"/>
                <a:cs typeface="Arial" panose="020B0604020202020204" pitchFamily="34" charset="0"/>
              </a:rPr>
              <a:t>Dantzig</a:t>
            </a:r>
            <a:r>
              <a:rPr lang="es-ES" sz="3200" dirty="0">
                <a:latin typeface="Arial" panose="020B0604020202020204" pitchFamily="34" charset="0"/>
                <a:ea typeface="Calibri" panose="020F0502020204030204" pitchFamily="34" charset="0"/>
                <a:cs typeface="Arial" panose="020B0604020202020204" pitchFamily="34" charset="0"/>
              </a:rPr>
              <a:t> y el ruso </a:t>
            </a:r>
            <a:r>
              <a:rPr lang="es-ES" sz="3200" dirty="0" err="1">
                <a:latin typeface="Arial" panose="020B0604020202020204" pitchFamily="34" charset="0"/>
                <a:ea typeface="Calibri" panose="020F0502020204030204" pitchFamily="34" charset="0"/>
                <a:cs typeface="Arial" panose="020B0604020202020204" pitchFamily="34" charset="0"/>
              </a:rPr>
              <a:t>Leonid</a:t>
            </a:r>
            <a:r>
              <a:rPr lang="es-ES" sz="3200" dirty="0">
                <a:latin typeface="Arial" panose="020B0604020202020204" pitchFamily="34" charset="0"/>
                <a:ea typeface="Calibri" panose="020F0502020204030204" pitchFamily="34" charset="0"/>
                <a:cs typeface="Arial" panose="020B0604020202020204" pitchFamily="34" charset="0"/>
              </a:rPr>
              <a:t> </a:t>
            </a:r>
            <a:r>
              <a:rPr lang="es-ES" sz="3200" dirty="0" err="1">
                <a:latin typeface="Arial" panose="020B0604020202020204" pitchFamily="34" charset="0"/>
                <a:ea typeface="Calibri" panose="020F0502020204030204" pitchFamily="34" charset="0"/>
                <a:cs typeface="Arial" panose="020B0604020202020204" pitchFamily="34" charset="0"/>
              </a:rPr>
              <a:t>Vitalievich</a:t>
            </a:r>
            <a:r>
              <a:rPr lang="es-ES" sz="3200" dirty="0">
                <a:latin typeface="Arial" panose="020B0604020202020204" pitchFamily="34" charset="0"/>
                <a:ea typeface="Calibri" panose="020F0502020204030204" pitchFamily="34" charset="0"/>
                <a:cs typeface="Arial" panose="020B0604020202020204" pitchFamily="34" charset="0"/>
              </a:rPr>
              <a:t> </a:t>
            </a:r>
            <a:r>
              <a:rPr lang="es-ES" sz="3200" dirty="0" err="1">
                <a:latin typeface="Arial" panose="020B0604020202020204" pitchFamily="34" charset="0"/>
                <a:ea typeface="Calibri" panose="020F0502020204030204" pitchFamily="34" charset="0"/>
                <a:cs typeface="Arial" panose="020B0604020202020204" pitchFamily="34" charset="0"/>
              </a:rPr>
              <a:t>Kantorovich</a:t>
            </a:r>
            <a:r>
              <a:rPr lang="es-ES" sz="3200" dirty="0">
                <a:latin typeface="Arial" panose="020B0604020202020204" pitchFamily="34" charset="0"/>
                <a:ea typeface="Calibri" panose="020F0502020204030204" pitchFamily="34" charset="0"/>
                <a:cs typeface="Arial" panose="020B0604020202020204" pitchFamily="34" charset="0"/>
              </a:rPr>
              <a:t>, con el ánimo de crear un algoritmo capaz de solucionar problemas de m restricciones y n variables.</a:t>
            </a:r>
            <a:endParaRPr lang="es-ES" sz="32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5369787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ángulo 5"/>
          <p:cNvSpPr/>
          <p:nvPr/>
        </p:nvSpPr>
        <p:spPr>
          <a:xfrm>
            <a:off x="545911" y="465750"/>
            <a:ext cx="11313993" cy="2554545"/>
          </a:xfrm>
          <a:prstGeom prst="rect">
            <a:avLst/>
          </a:prstGeom>
        </p:spPr>
        <p:txBody>
          <a:bodyPr wrap="square">
            <a:spAutoFit/>
          </a:bodyPr>
          <a:lstStyle/>
          <a:p>
            <a:pPr algn="just"/>
            <a:r>
              <a:rPr lang="es-ES" sz="3200" dirty="0">
                <a:solidFill>
                  <a:srgbClr val="000000"/>
                </a:solidFill>
                <a:latin typeface="Arial" panose="020B0604020202020204" pitchFamily="34" charset="0"/>
                <a:ea typeface="Calibri" panose="020F0502020204030204" pitchFamily="34" charset="0"/>
              </a:rPr>
              <a:t>Este modelo puede ser siempre transformado de forma tal que el sistema de </a:t>
            </a:r>
            <a:r>
              <a:rPr lang="es-ES" sz="3200" b="1" dirty="0">
                <a:solidFill>
                  <a:srgbClr val="000000"/>
                </a:solidFill>
                <a:latin typeface="Arial" panose="020B0604020202020204" pitchFamily="34" charset="0"/>
                <a:ea typeface="Calibri" panose="020F0502020204030204" pitchFamily="34" charset="0"/>
              </a:rPr>
              <a:t>restricciones esté constituido solo por ecuaciones lineales</a:t>
            </a:r>
            <a:r>
              <a:rPr lang="es-ES" sz="3200" dirty="0">
                <a:solidFill>
                  <a:srgbClr val="000000"/>
                </a:solidFill>
                <a:latin typeface="Arial" panose="020B0604020202020204" pitchFamily="34" charset="0"/>
                <a:ea typeface="Calibri" panose="020F0502020204030204" pitchFamily="34" charset="0"/>
              </a:rPr>
              <a:t>. Esta transformación puede ser llevada a cabo de una forma muy simple introduciendo algunas variables adicionales, las cuales se denominan </a:t>
            </a:r>
          </a:p>
        </p:txBody>
      </p:sp>
      <p:graphicFrame>
        <p:nvGraphicFramePr>
          <p:cNvPr id="7" name="Tabla 6"/>
          <p:cNvGraphicFramePr>
            <a:graphicFrameLocks noGrp="1"/>
          </p:cNvGraphicFramePr>
          <p:nvPr>
            <p:extLst>
              <p:ext uri="{D42A27DB-BD31-4B8C-83A1-F6EECF244321}">
                <p14:modId xmlns:p14="http://schemas.microsoft.com/office/powerpoint/2010/main" val="4055538735"/>
              </p:ext>
            </p:extLst>
          </p:nvPr>
        </p:nvGraphicFramePr>
        <p:xfrm>
          <a:off x="2729552" y="3285395"/>
          <a:ext cx="6059606" cy="2801507"/>
        </p:xfrm>
        <a:graphic>
          <a:graphicData uri="http://schemas.openxmlformats.org/drawingml/2006/table">
            <a:tbl>
              <a:tblPr firstRow="1" firstCol="1" bandRow="1">
                <a:tableStyleId>{5940675A-B579-460E-94D1-54222C63F5DA}</a:tableStyleId>
              </a:tblPr>
              <a:tblGrid>
                <a:gridCol w="2019868">
                  <a:extLst>
                    <a:ext uri="{9D8B030D-6E8A-4147-A177-3AD203B41FA5}">
                      <a16:colId xmlns:a16="http://schemas.microsoft.com/office/drawing/2014/main" val="1058485119"/>
                    </a:ext>
                  </a:extLst>
                </a:gridCol>
                <a:gridCol w="4039738">
                  <a:extLst>
                    <a:ext uri="{9D8B030D-6E8A-4147-A177-3AD203B41FA5}">
                      <a16:colId xmlns:a16="http://schemas.microsoft.com/office/drawing/2014/main" val="801339185"/>
                    </a:ext>
                  </a:extLst>
                </a:gridCol>
              </a:tblGrid>
              <a:tr h="1101977">
                <a:tc>
                  <a:txBody>
                    <a:bodyPr/>
                    <a:lstStyle/>
                    <a:p>
                      <a:pPr marL="0" marR="0" algn="ctr">
                        <a:lnSpc>
                          <a:spcPct val="115000"/>
                        </a:lnSpc>
                        <a:spcBef>
                          <a:spcPts val="0"/>
                        </a:spcBef>
                        <a:spcAft>
                          <a:spcPts val="0"/>
                        </a:spcAft>
                      </a:pPr>
                      <a:r>
                        <a:rPr lang="es-ES" sz="2400" b="1" dirty="0">
                          <a:effectLst/>
                          <a:latin typeface="Arial" panose="020B0604020202020204" pitchFamily="34" charset="0"/>
                          <a:cs typeface="Arial" panose="020B0604020202020204" pitchFamily="34" charset="0"/>
                        </a:rPr>
                        <a:t>Tipo de desigualdad</a:t>
                      </a:r>
                      <a:endParaRPr lang="es-ES" sz="2400" b="1" dirty="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gn="ctr">
                        <a:lnSpc>
                          <a:spcPct val="115000"/>
                        </a:lnSpc>
                        <a:spcBef>
                          <a:spcPts val="0"/>
                        </a:spcBef>
                        <a:spcAft>
                          <a:spcPts val="0"/>
                        </a:spcAft>
                      </a:pPr>
                      <a:r>
                        <a:rPr lang="es-ES" sz="2400" b="1">
                          <a:effectLst/>
                          <a:latin typeface="Arial" panose="020B0604020202020204" pitchFamily="34" charset="0"/>
                          <a:cs typeface="Arial" panose="020B0604020202020204" pitchFamily="34" charset="0"/>
                        </a:rPr>
                        <a:t>Tipo de variable que aparece</a:t>
                      </a:r>
                      <a:endParaRPr lang="es-ES" sz="2400" b="1">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347500641"/>
                  </a:ext>
                </a:extLst>
              </a:tr>
              <a:tr h="566510">
                <a:tc>
                  <a:txBody>
                    <a:bodyPr/>
                    <a:lstStyle/>
                    <a:p>
                      <a:pPr marL="0" marR="0" algn="ctr">
                        <a:lnSpc>
                          <a:spcPct val="115000"/>
                        </a:lnSpc>
                        <a:spcBef>
                          <a:spcPts val="0"/>
                        </a:spcBef>
                        <a:spcAft>
                          <a:spcPts val="0"/>
                        </a:spcAft>
                      </a:pPr>
                      <a:r>
                        <a:rPr lang="es-ES" sz="2400" b="1" dirty="0">
                          <a:effectLst/>
                          <a:latin typeface="Arial" panose="020B0604020202020204" pitchFamily="34" charset="0"/>
                          <a:cs typeface="Arial" panose="020B0604020202020204" pitchFamily="34" charset="0"/>
                        </a:rPr>
                        <a:t>≤</a:t>
                      </a:r>
                      <a:endParaRPr lang="es-ES" sz="2400" b="1" dirty="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gn="ctr">
                        <a:lnSpc>
                          <a:spcPct val="115000"/>
                        </a:lnSpc>
                        <a:spcBef>
                          <a:spcPts val="0"/>
                        </a:spcBef>
                        <a:spcAft>
                          <a:spcPts val="0"/>
                        </a:spcAft>
                      </a:pPr>
                      <a:r>
                        <a:rPr lang="es-ES" sz="2400" b="1" dirty="0">
                          <a:effectLst/>
                          <a:latin typeface="Arial" panose="020B0604020202020204" pitchFamily="34" charset="0"/>
                          <a:cs typeface="Arial" panose="020B0604020202020204" pitchFamily="34" charset="0"/>
                        </a:rPr>
                        <a:t>+ holgura</a:t>
                      </a:r>
                      <a:endParaRPr lang="es-ES" sz="2400" b="1" dirty="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202849431"/>
                  </a:ext>
                </a:extLst>
              </a:tr>
              <a:tr h="566510">
                <a:tc>
                  <a:txBody>
                    <a:bodyPr/>
                    <a:lstStyle/>
                    <a:p>
                      <a:pPr marL="0" marR="0" algn="ctr">
                        <a:lnSpc>
                          <a:spcPct val="115000"/>
                        </a:lnSpc>
                        <a:spcBef>
                          <a:spcPts val="0"/>
                        </a:spcBef>
                        <a:spcAft>
                          <a:spcPts val="0"/>
                        </a:spcAft>
                      </a:pPr>
                      <a:r>
                        <a:rPr lang="es-ES" sz="2400" b="1">
                          <a:effectLst/>
                          <a:latin typeface="Arial" panose="020B0604020202020204" pitchFamily="34" charset="0"/>
                          <a:cs typeface="Arial" panose="020B0604020202020204" pitchFamily="34" charset="0"/>
                        </a:rPr>
                        <a:t>≥</a:t>
                      </a:r>
                      <a:endParaRPr lang="es-ES" sz="2400" b="1">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gn="ctr">
                        <a:lnSpc>
                          <a:spcPct val="115000"/>
                        </a:lnSpc>
                        <a:spcBef>
                          <a:spcPts val="0"/>
                        </a:spcBef>
                        <a:spcAft>
                          <a:spcPts val="0"/>
                        </a:spcAft>
                      </a:pPr>
                      <a:r>
                        <a:rPr lang="es-ES" sz="2400" b="1" dirty="0">
                          <a:effectLst/>
                          <a:latin typeface="Arial" panose="020B0604020202020204" pitchFamily="34" charset="0"/>
                          <a:cs typeface="Arial" panose="020B0604020202020204" pitchFamily="34" charset="0"/>
                        </a:rPr>
                        <a:t>- exceso + artificial</a:t>
                      </a:r>
                      <a:endParaRPr lang="es-ES" sz="2400" b="1" dirty="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56226967"/>
                  </a:ext>
                </a:extLst>
              </a:tr>
              <a:tr h="566510">
                <a:tc>
                  <a:txBody>
                    <a:bodyPr/>
                    <a:lstStyle/>
                    <a:p>
                      <a:pPr marL="0" marR="0" algn="ctr">
                        <a:lnSpc>
                          <a:spcPct val="115000"/>
                        </a:lnSpc>
                        <a:spcBef>
                          <a:spcPts val="0"/>
                        </a:spcBef>
                        <a:spcAft>
                          <a:spcPts val="0"/>
                        </a:spcAft>
                      </a:pPr>
                      <a:r>
                        <a:rPr lang="es-ES" sz="2400" b="1">
                          <a:effectLst/>
                          <a:latin typeface="Arial" panose="020B0604020202020204" pitchFamily="34" charset="0"/>
                          <a:cs typeface="Arial" panose="020B0604020202020204" pitchFamily="34" charset="0"/>
                        </a:rPr>
                        <a:t>=</a:t>
                      </a:r>
                      <a:endParaRPr lang="es-ES" sz="2400" b="1">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gn="ctr">
                        <a:lnSpc>
                          <a:spcPct val="115000"/>
                        </a:lnSpc>
                        <a:spcBef>
                          <a:spcPts val="0"/>
                        </a:spcBef>
                        <a:spcAft>
                          <a:spcPts val="0"/>
                        </a:spcAft>
                      </a:pPr>
                      <a:r>
                        <a:rPr lang="es-ES" sz="2400" b="1" dirty="0">
                          <a:effectLst/>
                          <a:latin typeface="Arial" panose="020B0604020202020204" pitchFamily="34" charset="0"/>
                          <a:cs typeface="Arial" panose="020B0604020202020204" pitchFamily="34" charset="0"/>
                        </a:rPr>
                        <a:t>+ artificial</a:t>
                      </a:r>
                      <a:endParaRPr lang="es-ES" sz="2400" b="1" dirty="0">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805627752"/>
                  </a:ext>
                </a:extLst>
              </a:tr>
            </a:tbl>
          </a:graphicData>
        </a:graphic>
      </p:graphicFrame>
    </p:spTree>
    <p:extLst>
      <p:ext uri="{BB962C8B-B14F-4D97-AF65-F5344CB8AC3E}">
        <p14:creationId xmlns:p14="http://schemas.microsoft.com/office/powerpoint/2010/main" val="27500847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996287" y="941696"/>
            <a:ext cx="10003809" cy="3835019"/>
          </a:xfrm>
          <a:prstGeom prst="rect">
            <a:avLst/>
          </a:prstGeom>
          <a:noFill/>
          <a:ln>
            <a:noFill/>
          </a:ln>
        </p:spPr>
      </p:pic>
    </p:spTree>
    <p:extLst>
      <p:ext uri="{BB962C8B-B14F-4D97-AF65-F5344CB8AC3E}">
        <p14:creationId xmlns:p14="http://schemas.microsoft.com/office/powerpoint/2010/main" val="31317161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46525"/>
            <a:ext cx="11345270" cy="3010119"/>
          </a:xfrm>
          <a:prstGeom prst="rect">
            <a:avLst/>
          </a:prstGeom>
        </p:spPr>
        <p:txBody>
          <a:bodyPr wrap="square">
            <a:spAutoFit/>
          </a:bodyPr>
          <a:lstStyle/>
          <a:p>
            <a:r>
              <a:rPr lang="es-ES" sz="2800" b="1" u="sng" dirty="0">
                <a:latin typeface="Arial" panose="020B0604020202020204" pitchFamily="34" charset="0"/>
                <a:ea typeface="Arial" panose="020B0604020202020204" pitchFamily="34" charset="0"/>
              </a:rPr>
              <a:t>Paso</a:t>
            </a:r>
            <a:r>
              <a:rPr lang="es-ES" sz="2800" b="1" u="sng" spc="-20" dirty="0">
                <a:latin typeface="Arial" panose="020B0604020202020204" pitchFamily="34" charset="0"/>
                <a:ea typeface="Arial" panose="020B0604020202020204" pitchFamily="34" charset="0"/>
              </a:rPr>
              <a:t> </a:t>
            </a:r>
            <a:r>
              <a:rPr lang="es-ES" sz="2800" b="1" u="sng" dirty="0">
                <a:latin typeface="Arial" panose="020B0604020202020204" pitchFamily="34" charset="0"/>
                <a:ea typeface="Arial" panose="020B0604020202020204" pitchFamily="34" charset="0"/>
              </a:rPr>
              <a:t>1.</a:t>
            </a:r>
            <a:r>
              <a:rPr lang="es-ES" sz="2800" b="1" u="sng" spc="-5" dirty="0">
                <a:latin typeface="Arial" panose="020B0604020202020204" pitchFamily="34" charset="0"/>
                <a:ea typeface="Arial" panose="020B0604020202020204" pitchFamily="34" charset="0"/>
              </a:rPr>
              <a:t> </a:t>
            </a:r>
            <a:r>
              <a:rPr lang="es-ES" sz="2800" b="1" u="sng" dirty="0">
                <a:latin typeface="Arial" panose="020B0604020202020204" pitchFamily="34" charset="0"/>
                <a:ea typeface="Arial" panose="020B0604020202020204" pitchFamily="34" charset="0"/>
              </a:rPr>
              <a:t>Estandarizar</a:t>
            </a:r>
            <a:r>
              <a:rPr lang="es-ES" sz="2800" b="1" u="sng" spc="-15" dirty="0">
                <a:latin typeface="Arial" panose="020B0604020202020204" pitchFamily="34" charset="0"/>
                <a:ea typeface="Arial" panose="020B0604020202020204" pitchFamily="34" charset="0"/>
              </a:rPr>
              <a:t> </a:t>
            </a:r>
            <a:r>
              <a:rPr lang="es-ES" sz="2800" b="1" u="sng" dirty="0">
                <a:latin typeface="Arial" panose="020B0604020202020204" pitchFamily="34" charset="0"/>
                <a:ea typeface="Arial" panose="020B0604020202020204" pitchFamily="34" charset="0"/>
              </a:rPr>
              <a:t>el</a:t>
            </a:r>
            <a:r>
              <a:rPr lang="es-ES" sz="2800" b="1" u="sng" spc="-30" dirty="0">
                <a:latin typeface="Arial" panose="020B0604020202020204" pitchFamily="34" charset="0"/>
                <a:ea typeface="Arial" panose="020B0604020202020204" pitchFamily="34" charset="0"/>
              </a:rPr>
              <a:t> </a:t>
            </a:r>
            <a:r>
              <a:rPr lang="es-ES" sz="2800" b="1" u="sng" dirty="0">
                <a:latin typeface="Arial" panose="020B0604020202020204" pitchFamily="34" charset="0"/>
                <a:ea typeface="Arial" panose="020B0604020202020204" pitchFamily="34" charset="0"/>
              </a:rPr>
              <a:t>sistema</a:t>
            </a:r>
            <a:r>
              <a:rPr lang="es-ES" sz="2800" b="1" u="sng" spc="-10" dirty="0">
                <a:latin typeface="Arial" panose="020B0604020202020204" pitchFamily="34" charset="0"/>
                <a:ea typeface="Arial" panose="020B0604020202020204" pitchFamily="34" charset="0"/>
              </a:rPr>
              <a:t> </a:t>
            </a:r>
            <a:r>
              <a:rPr lang="es-ES" sz="2800" b="1" u="sng" dirty="0">
                <a:latin typeface="Arial" panose="020B0604020202020204" pitchFamily="34" charset="0"/>
                <a:ea typeface="Arial" panose="020B0604020202020204" pitchFamily="34" charset="0"/>
              </a:rPr>
              <a:t>como</a:t>
            </a:r>
            <a:r>
              <a:rPr lang="es-ES" sz="2800" b="1" u="sng" spc="-15" dirty="0">
                <a:latin typeface="Arial" panose="020B0604020202020204" pitchFamily="34" charset="0"/>
                <a:ea typeface="Arial" panose="020B0604020202020204" pitchFamily="34" charset="0"/>
              </a:rPr>
              <a:t> </a:t>
            </a:r>
            <a:r>
              <a:rPr lang="es-ES" sz="2800" b="1" u="sng" dirty="0">
                <a:latin typeface="Arial" panose="020B0604020202020204" pitchFamily="34" charset="0"/>
                <a:ea typeface="Arial" panose="020B0604020202020204" pitchFamily="34" charset="0"/>
              </a:rPr>
              <a:t>un</a:t>
            </a:r>
            <a:r>
              <a:rPr lang="es-ES" sz="2800" b="1" u="sng" spc="-20" dirty="0">
                <a:latin typeface="Arial" panose="020B0604020202020204" pitchFamily="34" charset="0"/>
                <a:ea typeface="Arial" panose="020B0604020202020204" pitchFamily="34" charset="0"/>
              </a:rPr>
              <a:t> </a:t>
            </a:r>
            <a:r>
              <a:rPr lang="es-ES" sz="2800" b="1" u="sng" dirty="0">
                <a:latin typeface="Arial" panose="020B0604020202020204" pitchFamily="34" charset="0"/>
                <a:ea typeface="Arial" panose="020B0604020202020204" pitchFamily="34" charset="0"/>
              </a:rPr>
              <a:t>sistema</a:t>
            </a:r>
            <a:r>
              <a:rPr lang="es-ES" sz="2800" b="1" u="sng" spc="-10" dirty="0">
                <a:latin typeface="Arial" panose="020B0604020202020204" pitchFamily="34" charset="0"/>
                <a:ea typeface="Arial" panose="020B0604020202020204" pitchFamily="34" charset="0"/>
              </a:rPr>
              <a:t> </a:t>
            </a:r>
            <a:r>
              <a:rPr lang="es-ES" sz="2800" b="1" u="sng" dirty="0">
                <a:latin typeface="Arial" panose="020B0604020202020204" pitchFamily="34" charset="0"/>
                <a:ea typeface="Arial" panose="020B0604020202020204" pitchFamily="34" charset="0"/>
              </a:rPr>
              <a:t>de</a:t>
            </a:r>
            <a:r>
              <a:rPr lang="es-ES" sz="2800" b="1" u="sng" spc="-10" dirty="0">
                <a:latin typeface="Arial" panose="020B0604020202020204" pitchFamily="34" charset="0"/>
                <a:ea typeface="Arial" panose="020B0604020202020204" pitchFamily="34" charset="0"/>
              </a:rPr>
              <a:t> </a:t>
            </a:r>
            <a:r>
              <a:rPr lang="es-ES" sz="2800" b="1" u="sng" dirty="0">
                <a:latin typeface="Arial" panose="020B0604020202020204" pitchFamily="34" charset="0"/>
                <a:ea typeface="Arial" panose="020B0604020202020204" pitchFamily="34" charset="0"/>
              </a:rPr>
              <a:t>ecuaciones.</a:t>
            </a:r>
            <a:endParaRPr lang="es-ES" sz="2800" b="1" dirty="0">
              <a:latin typeface="Arial" panose="020B0604020202020204" pitchFamily="34" charset="0"/>
              <a:ea typeface="Arial" panose="020B0604020202020204" pitchFamily="34" charset="0"/>
            </a:endParaRPr>
          </a:p>
          <a:p>
            <a:pPr marR="449580" algn="just">
              <a:lnSpc>
                <a:spcPct val="116000"/>
              </a:lnSpc>
              <a:spcBef>
                <a:spcPts val="240"/>
              </a:spcBef>
            </a:pPr>
            <a:r>
              <a:rPr lang="es-ES_tradnl" sz="2800" dirty="0">
                <a:latin typeface="Arial" panose="020B0604020202020204" pitchFamily="34" charset="0"/>
                <a:ea typeface="Times New Roman" panose="02020603050405020304" pitchFamily="18" charset="0"/>
                <a:cs typeface="Times New Roman" panose="02020603050405020304" pitchFamily="18" charset="0"/>
              </a:rPr>
              <a:t>Para ello se utilizan las variables de holgura X</a:t>
            </a:r>
            <a:r>
              <a:rPr lang="es-ES_tradnl" sz="2800" baseline="-25000" dirty="0">
                <a:latin typeface="Arial" panose="020B0604020202020204" pitchFamily="34" charset="0"/>
                <a:ea typeface="Times New Roman" panose="02020603050405020304" pitchFamily="18" charset="0"/>
                <a:cs typeface="Times New Roman" panose="02020603050405020304" pitchFamily="18" charset="0"/>
              </a:rPr>
              <a:t>3</a:t>
            </a:r>
            <a:r>
              <a:rPr lang="es-ES_tradnl" sz="2800" dirty="0">
                <a:latin typeface="Arial" panose="020B0604020202020204" pitchFamily="34" charset="0"/>
                <a:ea typeface="Times New Roman" panose="02020603050405020304" pitchFamily="18" charset="0"/>
                <a:cs typeface="Times New Roman" panose="02020603050405020304" pitchFamily="18" charset="0"/>
              </a:rPr>
              <a:t> y X</a:t>
            </a:r>
            <a:r>
              <a:rPr lang="es-ES_tradnl" sz="2800" baseline="-25000" dirty="0">
                <a:latin typeface="Arial" panose="020B0604020202020204" pitchFamily="34" charset="0"/>
                <a:ea typeface="Times New Roman" panose="02020603050405020304" pitchFamily="18" charset="0"/>
                <a:cs typeface="Times New Roman" panose="02020603050405020304" pitchFamily="18" charset="0"/>
              </a:rPr>
              <a:t>4</a:t>
            </a:r>
            <a:r>
              <a:rPr lang="es-ES_tradnl" sz="2800" dirty="0">
                <a:latin typeface="Arial" panose="020B0604020202020204" pitchFamily="34" charset="0"/>
                <a:ea typeface="Times New Roman" panose="02020603050405020304" pitchFamily="18" charset="0"/>
                <a:cs typeface="Times New Roman" panose="02020603050405020304" pitchFamily="18" charset="0"/>
              </a:rPr>
              <a:t>. Observe que la primera restricción al ser</a:t>
            </a:r>
            <a:r>
              <a:rPr lang="es-ES_tradnl" sz="2800" spc="5" dirty="0">
                <a:latin typeface="Arial" panose="020B0604020202020204" pitchFamily="34" charset="0"/>
                <a:ea typeface="Times New Roman" panose="02020603050405020304" pitchFamily="18" charset="0"/>
                <a:cs typeface="Times New Roman" panose="02020603050405020304" pitchFamily="18" charset="0"/>
              </a:rPr>
              <a:t> </a:t>
            </a:r>
            <a:r>
              <a:rPr lang="es-ES_tradnl" sz="2800" dirty="0">
                <a:latin typeface="Arial" panose="020B0604020202020204" pitchFamily="34" charset="0"/>
                <a:ea typeface="Times New Roman" panose="02020603050405020304" pitchFamily="18" charset="0"/>
                <a:cs typeface="Times New Roman" panose="02020603050405020304" pitchFamily="18" charset="0"/>
              </a:rPr>
              <a:t>originalmente una ecuación no requiere de este tipo de variable. Recuerde que para este tipo de</a:t>
            </a:r>
            <a:r>
              <a:rPr lang="es-ES_tradnl" sz="2800" spc="5" dirty="0">
                <a:latin typeface="Arial" panose="020B0604020202020204" pitchFamily="34" charset="0"/>
                <a:ea typeface="Times New Roman" panose="02020603050405020304" pitchFamily="18" charset="0"/>
                <a:cs typeface="Times New Roman" panose="02020603050405020304" pitchFamily="18" charset="0"/>
              </a:rPr>
              <a:t> </a:t>
            </a:r>
            <a:r>
              <a:rPr lang="es-ES_tradnl" sz="2800" dirty="0">
                <a:latin typeface="Arial" panose="020B0604020202020204" pitchFamily="34" charset="0"/>
                <a:ea typeface="Times New Roman" panose="02020603050405020304" pitchFamily="18" charset="0"/>
                <a:cs typeface="Times New Roman" panose="02020603050405020304" pitchFamily="18" charset="0"/>
              </a:rPr>
              <a:t>variable se plantea también la condición la no negatividad y que sus coeficientes son ceros en la</a:t>
            </a:r>
            <a:r>
              <a:rPr lang="es-ES_tradnl" sz="2800" spc="5" dirty="0">
                <a:latin typeface="Arial" panose="020B0604020202020204" pitchFamily="34" charset="0"/>
                <a:ea typeface="Times New Roman" panose="02020603050405020304" pitchFamily="18" charset="0"/>
                <a:cs typeface="Times New Roman" panose="02020603050405020304" pitchFamily="18" charset="0"/>
              </a:rPr>
              <a:t> </a:t>
            </a:r>
            <a:r>
              <a:rPr lang="es-ES_tradnl" sz="2800" dirty="0">
                <a:latin typeface="Arial" panose="020B0604020202020204" pitchFamily="34" charset="0"/>
                <a:ea typeface="Times New Roman" panose="02020603050405020304" pitchFamily="18" charset="0"/>
                <a:cs typeface="Times New Roman" panose="02020603050405020304" pitchFamily="18" charset="0"/>
              </a:rPr>
              <a:t>función</a:t>
            </a:r>
            <a:r>
              <a:rPr lang="es-ES_tradnl" sz="2800" spc="-5" dirty="0">
                <a:latin typeface="Arial" panose="020B0604020202020204" pitchFamily="34" charset="0"/>
                <a:ea typeface="Times New Roman" panose="02020603050405020304" pitchFamily="18" charset="0"/>
                <a:cs typeface="Times New Roman" panose="02020603050405020304" pitchFamily="18" charset="0"/>
              </a:rPr>
              <a:t> </a:t>
            </a:r>
            <a:r>
              <a:rPr lang="es-ES_tradnl" sz="2800" dirty="0">
                <a:latin typeface="Arial" panose="020B0604020202020204" pitchFamily="34" charset="0"/>
                <a:ea typeface="Times New Roman" panose="02020603050405020304" pitchFamily="18" charset="0"/>
                <a:cs typeface="Times New Roman" panose="02020603050405020304" pitchFamily="18" charset="0"/>
              </a:rPr>
              <a:t>objetivo.</a:t>
            </a:r>
            <a:endParaRPr lang="es-ES" sz="2800" dirty="0">
              <a:latin typeface="Bookman Old Style" panose="02050604050505020204" pitchFamily="18" charset="0"/>
              <a:ea typeface="Times New Roman" panose="02020603050405020304" pitchFamily="18" charset="0"/>
              <a:cs typeface="Times New Roman" panose="02020603050405020304" pitchFamily="18" charset="0"/>
            </a:endParaRPr>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2632027" y="3234889"/>
            <a:ext cx="6730337" cy="2933900"/>
          </a:xfrm>
          <a:prstGeom prst="rect">
            <a:avLst/>
          </a:prstGeom>
          <a:noFill/>
          <a:ln>
            <a:noFill/>
          </a:ln>
        </p:spPr>
      </p:pic>
    </p:spTree>
    <p:extLst>
      <p:ext uri="{BB962C8B-B14F-4D97-AF65-F5344CB8AC3E}">
        <p14:creationId xmlns:p14="http://schemas.microsoft.com/office/powerpoint/2010/main" val="7295455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582872" y="17736"/>
            <a:ext cx="11399862" cy="4032642"/>
          </a:xfrm>
          <a:prstGeom prst="rect">
            <a:avLst/>
          </a:prstGeom>
        </p:spPr>
        <p:txBody>
          <a:bodyPr wrap="square">
            <a:spAutoFit/>
          </a:bodyPr>
          <a:lstStyle/>
          <a:p>
            <a:pPr>
              <a:lnSpc>
                <a:spcPct val="115000"/>
              </a:lnSpc>
              <a:spcBef>
                <a:spcPts val="600"/>
              </a:spcBef>
              <a:spcAft>
                <a:spcPts val="600"/>
              </a:spcAft>
            </a:pPr>
            <a:r>
              <a:rPr lang="es-ES" sz="2400" b="1" u="sng" spc="5" dirty="0">
                <a:latin typeface="Arial" panose="020B0604020202020204" pitchFamily="34" charset="0"/>
                <a:ea typeface="Calibri" panose="020F0502020204030204" pitchFamily="34" charset="0"/>
                <a:cs typeface="Arial" panose="020B0604020202020204" pitchFamily="34" charset="0"/>
              </a:rPr>
              <a:t>Paso 2. Completar en la matriz “A” un número “m” de vectores linealmente independientes</a:t>
            </a:r>
            <a:r>
              <a:rPr lang="es-ES" sz="2400" b="1" spc="5" dirty="0">
                <a:latin typeface="Arial" panose="020B0604020202020204" pitchFamily="34" charset="0"/>
                <a:ea typeface="Calibri" panose="020F0502020204030204" pitchFamily="34" charset="0"/>
                <a:cs typeface="Arial" panose="020B0604020202020204" pitchFamily="34" charset="0"/>
              </a:rPr>
              <a:t>.</a:t>
            </a:r>
            <a:endParaRPr lang="es-ES" sz="24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2400" dirty="0">
                <a:latin typeface="Arial" panose="020B0604020202020204" pitchFamily="34" charset="0"/>
                <a:ea typeface="Calibri" panose="020F0502020204030204" pitchFamily="34" charset="0"/>
                <a:cs typeface="Arial" panose="020B0604020202020204" pitchFamily="34" charset="0"/>
              </a:rPr>
              <a:t> </a:t>
            </a:r>
            <a:r>
              <a:rPr lang="es-ES" sz="2400" spc="5" dirty="0">
                <a:latin typeface="Arial" panose="020B0604020202020204" pitchFamily="34" charset="0"/>
                <a:ea typeface="Calibri" panose="020F0502020204030204" pitchFamily="34" charset="0"/>
                <a:cs typeface="Arial" panose="020B0604020202020204" pitchFamily="34" charset="0"/>
              </a:rPr>
              <a:t>Esto se puede resumir de manera que en las restricciones de igualdad o mayor o igual que (=; ≥) se introducen </a:t>
            </a:r>
            <a:r>
              <a:rPr lang="es-ES" sz="2400" b="1" spc="5" dirty="0">
                <a:latin typeface="Arial" panose="020B0604020202020204" pitchFamily="34" charset="0"/>
                <a:ea typeface="Calibri" panose="020F0502020204030204" pitchFamily="34" charset="0"/>
                <a:cs typeface="Arial" panose="020B0604020202020204" pitchFamily="34" charset="0"/>
              </a:rPr>
              <a:t>variables artificiales</a:t>
            </a:r>
            <a:r>
              <a:rPr lang="es-ES" sz="2400" spc="5" dirty="0">
                <a:latin typeface="Arial" panose="020B0604020202020204" pitchFamily="34" charset="0"/>
                <a:ea typeface="Calibri" panose="020F0502020204030204" pitchFamily="34" charset="0"/>
                <a:cs typeface="Arial" panose="020B0604020202020204" pitchFamily="34" charset="0"/>
              </a:rPr>
              <a:t> en este ejemplo la X</a:t>
            </a:r>
            <a:r>
              <a:rPr lang="es-ES" sz="2400" spc="5" baseline="-25000" dirty="0">
                <a:latin typeface="Arial" panose="020B0604020202020204" pitchFamily="34" charset="0"/>
                <a:ea typeface="Calibri" panose="020F0502020204030204" pitchFamily="34" charset="0"/>
                <a:cs typeface="Arial" panose="020B0604020202020204" pitchFamily="34" charset="0"/>
              </a:rPr>
              <a:t>5</a:t>
            </a:r>
            <a:r>
              <a:rPr lang="es-ES" sz="2400" spc="5" dirty="0">
                <a:latin typeface="Arial" panose="020B0604020202020204" pitchFamily="34" charset="0"/>
                <a:ea typeface="Calibri" panose="020F0502020204030204" pitchFamily="34" charset="0"/>
                <a:cs typeface="Arial" panose="020B0604020202020204" pitchFamily="34" charset="0"/>
              </a:rPr>
              <a:t> y X</a:t>
            </a:r>
            <a:r>
              <a:rPr lang="es-ES" sz="2400" spc="5" baseline="-25000" dirty="0">
                <a:latin typeface="Arial" panose="020B0604020202020204" pitchFamily="34" charset="0"/>
                <a:ea typeface="Calibri" panose="020F0502020204030204" pitchFamily="34" charset="0"/>
                <a:cs typeface="Arial" panose="020B0604020202020204" pitchFamily="34" charset="0"/>
              </a:rPr>
              <a:t>6. </a:t>
            </a:r>
            <a:r>
              <a:rPr lang="es-ES" sz="2400" dirty="0">
                <a:latin typeface="Arial" panose="020B0604020202020204" pitchFamily="34" charset="0"/>
                <a:ea typeface="Calibri" panose="020F0502020204030204" pitchFamily="34" charset="0"/>
                <a:cs typeface="Arial" panose="020B0604020202020204" pitchFamily="34" charset="0"/>
              </a:rPr>
              <a:t>Observe que estas nuevas variables también aparecen en la condición de no negatividad y que su coeficiente es contrario a los propósitos del modelo, es decir, que en problemas </a:t>
            </a:r>
            <a:r>
              <a:rPr lang="es-ES" sz="2400" dirty="0" err="1">
                <a:latin typeface="Arial" panose="020B0604020202020204" pitchFamily="34" charset="0"/>
                <a:ea typeface="Calibri" panose="020F0502020204030204" pitchFamily="34" charset="0"/>
                <a:cs typeface="Arial" panose="020B0604020202020204" pitchFamily="34" charset="0"/>
              </a:rPr>
              <a:t>maximizantes</a:t>
            </a:r>
            <a:r>
              <a:rPr lang="es-ES" sz="2400" dirty="0">
                <a:latin typeface="Arial" panose="020B0604020202020204" pitchFamily="34" charset="0"/>
                <a:ea typeface="Calibri" panose="020F0502020204030204" pitchFamily="34" charset="0"/>
                <a:cs typeface="Arial" panose="020B0604020202020204" pitchFamily="34" charset="0"/>
              </a:rPr>
              <a:t> son extremadamente negativos, y en casos </a:t>
            </a:r>
            <a:r>
              <a:rPr lang="es-ES" sz="2400" dirty="0" err="1">
                <a:latin typeface="Arial" panose="020B0604020202020204" pitchFamily="34" charset="0"/>
                <a:ea typeface="Calibri" panose="020F0502020204030204" pitchFamily="34" charset="0"/>
                <a:cs typeface="Arial" panose="020B0604020202020204" pitchFamily="34" charset="0"/>
              </a:rPr>
              <a:t>minimizantes</a:t>
            </a:r>
            <a:r>
              <a:rPr lang="es-ES" sz="2400" dirty="0">
                <a:latin typeface="Arial" panose="020B0604020202020204" pitchFamily="34" charset="0"/>
                <a:ea typeface="Calibri" panose="020F0502020204030204" pitchFamily="34" charset="0"/>
                <a:cs typeface="Arial" panose="020B0604020202020204" pitchFamily="34" charset="0"/>
              </a:rPr>
              <a:t> son extremadamente altos. Convencionalmente se utilizan códigos como –M y M, </a:t>
            </a:r>
            <a:r>
              <a:rPr lang="es-ES" sz="2400" dirty="0" err="1">
                <a:latin typeface="Arial" panose="020B0604020202020204" pitchFamily="34" charset="0"/>
                <a:ea typeface="Calibri" panose="020F0502020204030204" pitchFamily="34" charset="0"/>
                <a:cs typeface="Arial" panose="020B0604020202020204" pitchFamily="34" charset="0"/>
              </a:rPr>
              <a:t>ó</a:t>
            </a:r>
            <a:r>
              <a:rPr lang="es-ES" sz="2400" dirty="0">
                <a:latin typeface="Arial" panose="020B0604020202020204" pitchFamily="34" charset="0"/>
                <a:ea typeface="Calibri" panose="020F0502020204030204" pitchFamily="34" charset="0"/>
                <a:cs typeface="Arial" panose="020B0604020202020204" pitchFamily="34" charset="0"/>
              </a:rPr>
              <a:t> W y –W para indicar estos valores en la función objetivo.</a:t>
            </a:r>
            <a:endParaRPr lang="es-ES" sz="2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2811438" y="4217088"/>
            <a:ext cx="5650174" cy="2585792"/>
          </a:xfrm>
          <a:prstGeom prst="rect">
            <a:avLst/>
          </a:prstGeom>
          <a:noFill/>
          <a:ln>
            <a:noFill/>
          </a:ln>
        </p:spPr>
      </p:pic>
    </p:spTree>
    <p:extLst>
      <p:ext uri="{BB962C8B-B14F-4D97-AF65-F5344CB8AC3E}">
        <p14:creationId xmlns:p14="http://schemas.microsoft.com/office/powerpoint/2010/main" val="21434841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1501254" y="613049"/>
            <a:ext cx="8461611" cy="3918008"/>
          </a:xfrm>
          <a:prstGeom prst="rect">
            <a:avLst/>
          </a:prstGeom>
          <a:noFill/>
          <a:ln>
            <a:noFill/>
          </a:ln>
        </p:spPr>
      </p:pic>
    </p:spTree>
    <p:extLst>
      <p:ext uri="{BB962C8B-B14F-4D97-AF65-F5344CB8AC3E}">
        <p14:creationId xmlns:p14="http://schemas.microsoft.com/office/powerpoint/2010/main" val="5992140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887105" y="186664"/>
            <a:ext cx="11054686" cy="6112443"/>
          </a:xfrm>
          <a:prstGeom prst="rect">
            <a:avLst/>
          </a:prstGeom>
        </p:spPr>
        <p:txBody>
          <a:bodyPr wrap="square">
            <a:spAutoFit/>
          </a:bodyPr>
          <a:lstStyle/>
          <a:p>
            <a:pPr>
              <a:lnSpc>
                <a:spcPct val="115000"/>
              </a:lnSpc>
              <a:spcBef>
                <a:spcPts val="600"/>
              </a:spcBef>
              <a:spcAft>
                <a:spcPts val="600"/>
              </a:spcAft>
            </a:pPr>
            <a:r>
              <a:rPr lang="es-ES" sz="3200" b="1" u="sng" dirty="0">
                <a:latin typeface="Arial" panose="020B0604020202020204" pitchFamily="34" charset="0"/>
                <a:ea typeface="Calibri" panose="020F0502020204030204" pitchFamily="34" charset="0"/>
                <a:cs typeface="Arial" panose="020B0604020202020204" pitchFamily="34" charset="0"/>
              </a:rPr>
              <a:t>Paso 3. Cálculo de la Solución Básica Inicial.</a:t>
            </a:r>
            <a:endParaRPr lang="es-ES" sz="32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3200" b="1" dirty="0">
                <a:latin typeface="Arial" panose="020B0604020202020204" pitchFamily="34" charset="0"/>
                <a:ea typeface="Calibri" panose="020F0502020204030204" pitchFamily="34" charset="0"/>
                <a:cs typeface="Arial" panose="020B0604020202020204" pitchFamily="34" charset="0"/>
              </a:rPr>
              <a:t>Solución Básica Inicial: </a:t>
            </a:r>
            <a:endParaRPr lang="es-ES" sz="32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X</a:t>
            </a:r>
            <a:r>
              <a:rPr lang="es-ES" sz="3200" baseline="-25000" dirty="0">
                <a:latin typeface="Arial" panose="020B0604020202020204" pitchFamily="34" charset="0"/>
                <a:ea typeface="Calibri" panose="020F0502020204030204" pitchFamily="34" charset="0"/>
                <a:cs typeface="Arial" panose="020B0604020202020204" pitchFamily="34" charset="0"/>
              </a:rPr>
              <a:t>1</a:t>
            </a:r>
            <a:r>
              <a:rPr lang="es-ES" sz="3200" dirty="0">
                <a:latin typeface="Arial" panose="020B0604020202020204" pitchFamily="34" charset="0"/>
                <a:ea typeface="Calibri" panose="020F0502020204030204" pitchFamily="34" charset="0"/>
                <a:cs typeface="Arial" panose="020B0604020202020204" pitchFamily="34" charset="0"/>
              </a:rPr>
              <a:t>= X</a:t>
            </a:r>
            <a:r>
              <a:rPr lang="es-ES" sz="3200" baseline="-25000" dirty="0">
                <a:latin typeface="Arial" panose="020B0604020202020204" pitchFamily="34" charset="0"/>
                <a:ea typeface="Calibri" panose="020F0502020204030204" pitchFamily="34" charset="0"/>
                <a:cs typeface="Arial" panose="020B0604020202020204" pitchFamily="34" charset="0"/>
              </a:rPr>
              <a:t>2</a:t>
            </a:r>
            <a:r>
              <a:rPr lang="es-ES" sz="3200" dirty="0">
                <a:latin typeface="Arial" panose="020B0604020202020204" pitchFamily="34" charset="0"/>
                <a:ea typeface="Calibri" panose="020F0502020204030204" pitchFamily="34" charset="0"/>
                <a:cs typeface="Arial" panose="020B0604020202020204" pitchFamily="34" charset="0"/>
              </a:rPr>
              <a:t> = X</a:t>
            </a:r>
            <a:r>
              <a:rPr lang="es-ES" sz="3200" baseline="-25000" dirty="0">
                <a:latin typeface="Arial" panose="020B0604020202020204" pitchFamily="34" charset="0"/>
                <a:ea typeface="Calibri" panose="020F0502020204030204" pitchFamily="34" charset="0"/>
                <a:cs typeface="Arial" panose="020B0604020202020204" pitchFamily="34" charset="0"/>
              </a:rPr>
              <a:t>4</a:t>
            </a:r>
            <a:r>
              <a:rPr lang="es-ES" sz="3200" dirty="0">
                <a:latin typeface="Arial" panose="020B0604020202020204" pitchFamily="34" charset="0"/>
                <a:ea typeface="Calibri" panose="020F0502020204030204" pitchFamily="34" charset="0"/>
                <a:cs typeface="Arial" panose="020B0604020202020204" pitchFamily="34" charset="0"/>
              </a:rPr>
              <a:t> = 0 (Variables no básicas, las declaradas inicialmente y la de exceso o de </a:t>
            </a:r>
            <a:r>
              <a:rPr lang="es-ES" sz="3200" dirty="0" err="1" smtClean="0">
                <a:latin typeface="Arial" panose="020B0604020202020204" pitchFamily="34" charset="0"/>
                <a:ea typeface="Calibri" panose="020F0502020204030204" pitchFamily="34" charset="0"/>
                <a:cs typeface="Arial" panose="020B0604020202020204" pitchFamily="34" charset="0"/>
              </a:rPr>
              <a:t>holguna</a:t>
            </a:r>
            <a:r>
              <a:rPr lang="es-ES" sz="3200" dirty="0" smtClean="0">
                <a:latin typeface="Arial" panose="020B0604020202020204" pitchFamily="34" charset="0"/>
                <a:ea typeface="Calibri" panose="020F0502020204030204" pitchFamily="34" charset="0"/>
                <a:cs typeface="Arial" panose="020B0604020202020204" pitchFamily="34" charset="0"/>
              </a:rPr>
              <a:t> negativa se igualan a cero) </a:t>
            </a:r>
            <a:endParaRPr lang="es-ES" sz="32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X</a:t>
            </a:r>
            <a:r>
              <a:rPr lang="es-ES" sz="3200" baseline="-25000" dirty="0">
                <a:latin typeface="Arial" panose="020B0604020202020204" pitchFamily="34" charset="0"/>
                <a:ea typeface="Calibri" panose="020F0502020204030204" pitchFamily="34" charset="0"/>
                <a:cs typeface="Arial" panose="020B0604020202020204" pitchFamily="34" charset="0"/>
              </a:rPr>
              <a:t>5</a:t>
            </a:r>
            <a:r>
              <a:rPr lang="es-ES" sz="3200" dirty="0">
                <a:latin typeface="Arial" panose="020B0604020202020204" pitchFamily="34" charset="0"/>
                <a:ea typeface="Calibri" panose="020F0502020204030204" pitchFamily="34" charset="0"/>
                <a:cs typeface="Arial" panose="020B0604020202020204" pitchFamily="34" charset="0"/>
              </a:rPr>
              <a:t> = 8         (Variables de holgura y las artificiales)</a:t>
            </a:r>
          </a:p>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X</a:t>
            </a:r>
            <a:r>
              <a:rPr lang="es-ES" sz="3200" baseline="-25000" dirty="0">
                <a:latin typeface="Arial" panose="020B0604020202020204" pitchFamily="34" charset="0"/>
                <a:ea typeface="Calibri" panose="020F0502020204030204" pitchFamily="34" charset="0"/>
                <a:cs typeface="Arial" panose="020B0604020202020204" pitchFamily="34" charset="0"/>
              </a:rPr>
              <a:t>3</a:t>
            </a:r>
            <a:r>
              <a:rPr lang="es-ES" sz="3200" dirty="0">
                <a:latin typeface="Arial" panose="020B0604020202020204" pitchFamily="34" charset="0"/>
                <a:ea typeface="Calibri" panose="020F0502020204030204" pitchFamily="34" charset="0"/>
                <a:cs typeface="Arial" panose="020B0604020202020204" pitchFamily="34" charset="0"/>
              </a:rPr>
              <a:t> = 12 </a:t>
            </a:r>
          </a:p>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X</a:t>
            </a:r>
            <a:r>
              <a:rPr lang="es-ES" sz="3200" baseline="-25000" dirty="0">
                <a:latin typeface="Arial" panose="020B0604020202020204" pitchFamily="34" charset="0"/>
                <a:ea typeface="Calibri" panose="020F0502020204030204" pitchFamily="34" charset="0"/>
                <a:cs typeface="Arial" panose="020B0604020202020204" pitchFamily="34" charset="0"/>
              </a:rPr>
              <a:t>6</a:t>
            </a:r>
            <a:r>
              <a:rPr lang="es-ES" sz="3200" dirty="0">
                <a:latin typeface="Arial" panose="020B0604020202020204" pitchFamily="34" charset="0"/>
                <a:ea typeface="Calibri" panose="020F0502020204030204" pitchFamily="34" charset="0"/>
                <a:cs typeface="Arial" panose="020B0604020202020204" pitchFamily="34" charset="0"/>
              </a:rPr>
              <a:t> = 4 </a:t>
            </a:r>
          </a:p>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Z = 3(0) + 2(0) + 0(12) -W(8) – W(4) Z = -12W</a:t>
            </a:r>
            <a:endParaRPr lang="es-ES" sz="3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310494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573206" y="0"/>
            <a:ext cx="11423176" cy="2042547"/>
          </a:xfrm>
          <a:prstGeom prst="rect">
            <a:avLst/>
          </a:prstGeom>
        </p:spPr>
        <p:txBody>
          <a:bodyPr wrap="square">
            <a:spAutoFit/>
          </a:bodyPr>
          <a:lstStyle/>
          <a:p>
            <a:pPr>
              <a:lnSpc>
                <a:spcPct val="115000"/>
              </a:lnSpc>
              <a:spcBef>
                <a:spcPts val="600"/>
              </a:spcBef>
              <a:spcAft>
                <a:spcPts val="600"/>
              </a:spcAft>
            </a:pPr>
            <a:r>
              <a:rPr lang="es-ES" sz="2800" b="1" dirty="0">
                <a:latin typeface="Arial" panose="020B0604020202020204" pitchFamily="34" charset="0"/>
                <a:ea typeface="Calibri" panose="020F0502020204030204" pitchFamily="34" charset="0"/>
                <a:cs typeface="Times New Roman" panose="02020603050405020304" pitchFamily="18" charset="0"/>
              </a:rPr>
              <a:t>La Tabla Simplex. </a:t>
            </a:r>
            <a:r>
              <a:rPr lang="es-ES" sz="2800" dirty="0">
                <a:latin typeface="Arial" panose="020B0604020202020204" pitchFamily="34" charset="0"/>
                <a:ea typeface="Calibri" panose="020F0502020204030204" pitchFamily="34" charset="0"/>
                <a:cs typeface="Times New Roman" panose="02020603050405020304" pitchFamily="18" charset="0"/>
              </a:rPr>
              <a:t>La Tabla Simplex es un formato convencional (del cual existen variantes) en que se puede mostrar la información referida a una solución posible básica a un modelo de programación lineal. A continuación se muestra su estructura:</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1119117" y="2042547"/>
            <a:ext cx="8748214" cy="3786311"/>
          </a:xfrm>
          <a:prstGeom prst="rect">
            <a:avLst/>
          </a:prstGeom>
          <a:noFill/>
          <a:ln>
            <a:noFill/>
          </a:ln>
        </p:spPr>
      </p:pic>
      <p:sp>
        <p:nvSpPr>
          <p:cNvPr id="5" name="CuadroTexto 4"/>
          <p:cNvSpPr txBox="1"/>
          <p:nvPr/>
        </p:nvSpPr>
        <p:spPr>
          <a:xfrm>
            <a:off x="209550" y="5657952"/>
            <a:ext cx="11464118" cy="1077218"/>
          </a:xfrm>
          <a:prstGeom prst="rect">
            <a:avLst/>
          </a:prstGeom>
          <a:noFill/>
        </p:spPr>
        <p:txBody>
          <a:bodyPr wrap="square" rtlCol="0">
            <a:spAutoFit/>
          </a:bodyPr>
          <a:lstStyle/>
          <a:p>
            <a:r>
              <a:rPr lang="es-ES" sz="3200" b="1" dirty="0" smtClean="0">
                <a:latin typeface="Arial" panose="020B0604020202020204" pitchFamily="34" charset="0"/>
                <a:cs typeface="Arial" panose="020B0604020202020204" pitchFamily="34" charset="0"/>
              </a:rPr>
              <a:t>Como elaborar la Tabla con la solución inicial  del método simplex?</a:t>
            </a:r>
            <a:endParaRPr lang="es-E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04495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209550" y="3128750"/>
            <a:ext cx="11778017" cy="3951851"/>
          </a:xfrm>
          <a:prstGeom prst="rect">
            <a:avLst/>
          </a:prstGeom>
        </p:spPr>
        <p:txBody>
          <a:bodyPr wrap="square">
            <a:spAutoFit/>
          </a:bodyPr>
          <a:lstStyle/>
          <a:p>
            <a:pPr>
              <a:lnSpc>
                <a:spcPct val="115000"/>
              </a:lnSpc>
              <a:spcBef>
                <a:spcPts val="600"/>
              </a:spcBef>
              <a:spcAft>
                <a:spcPts val="600"/>
              </a:spcAft>
            </a:pPr>
            <a:r>
              <a:rPr lang="es-ES" sz="2400" b="1" dirty="0">
                <a:latin typeface="Arial" panose="020B0604020202020204" pitchFamily="34" charset="0"/>
                <a:ea typeface="Calibri" panose="020F0502020204030204" pitchFamily="34" charset="0"/>
                <a:cs typeface="Arial" panose="020B0604020202020204" pitchFamily="34" charset="0"/>
              </a:rPr>
              <a:t>BASE</a:t>
            </a:r>
            <a:r>
              <a:rPr lang="es-ES" sz="2400" dirty="0">
                <a:latin typeface="Arial" panose="020B0604020202020204" pitchFamily="34" charset="0"/>
                <a:ea typeface="Calibri" panose="020F0502020204030204" pitchFamily="34" charset="0"/>
                <a:cs typeface="Arial" panose="020B0604020202020204" pitchFamily="34" charset="0"/>
              </a:rPr>
              <a:t>: Da título a las tres primeras columnas de la Tabla, en las que se resume la información referida a las variables básicas de una solución en particular, sus coeficientes en la función objetivo y valor.</a:t>
            </a:r>
          </a:p>
          <a:p>
            <a:pPr>
              <a:lnSpc>
                <a:spcPct val="115000"/>
              </a:lnSpc>
              <a:spcBef>
                <a:spcPts val="600"/>
              </a:spcBef>
              <a:spcAft>
                <a:spcPts val="600"/>
              </a:spcAft>
            </a:pPr>
            <a:r>
              <a:rPr lang="es-ES" sz="2400" dirty="0">
                <a:latin typeface="Arial" panose="020B0604020202020204" pitchFamily="34" charset="0"/>
                <a:ea typeface="Calibri" panose="020F0502020204030204" pitchFamily="34" charset="0"/>
                <a:cs typeface="Arial" panose="020B0604020202020204" pitchFamily="34" charset="0"/>
              </a:rPr>
              <a:t> </a:t>
            </a:r>
            <a:r>
              <a:rPr lang="es-ES" sz="2400" b="1" dirty="0">
                <a:latin typeface="Arial" panose="020B0604020202020204" pitchFamily="34" charset="0"/>
                <a:ea typeface="Calibri" panose="020F0502020204030204" pitchFamily="34" charset="0"/>
                <a:cs typeface="Arial" panose="020B0604020202020204" pitchFamily="34" charset="0"/>
              </a:rPr>
              <a:t>CB</a:t>
            </a:r>
            <a:r>
              <a:rPr lang="es-ES" sz="2400" dirty="0">
                <a:latin typeface="Arial" panose="020B0604020202020204" pitchFamily="34" charset="0"/>
                <a:ea typeface="Calibri" panose="020F0502020204030204" pitchFamily="34" charset="0"/>
                <a:cs typeface="Arial" panose="020B0604020202020204" pitchFamily="34" charset="0"/>
              </a:rPr>
              <a:t>: En la primera columna de la Tabla, indica los coeficientes en la función objetivo de las variables básicas </a:t>
            </a:r>
          </a:p>
          <a:p>
            <a:pPr>
              <a:lnSpc>
                <a:spcPct val="115000"/>
              </a:lnSpc>
              <a:spcBef>
                <a:spcPts val="600"/>
              </a:spcBef>
              <a:spcAft>
                <a:spcPts val="600"/>
              </a:spcAft>
            </a:pPr>
            <a:r>
              <a:rPr lang="es-ES" sz="2400" b="1" dirty="0">
                <a:latin typeface="Arial" panose="020B0604020202020204" pitchFamily="34" charset="0"/>
                <a:ea typeface="Calibri" panose="020F0502020204030204" pitchFamily="34" charset="0"/>
                <a:cs typeface="Arial" panose="020B0604020202020204" pitchFamily="34" charset="0"/>
              </a:rPr>
              <a:t>Var: </a:t>
            </a:r>
            <a:r>
              <a:rPr lang="es-ES" sz="2400" dirty="0">
                <a:latin typeface="Arial" panose="020B0604020202020204" pitchFamily="34" charset="0"/>
                <a:ea typeface="Calibri" panose="020F0502020204030204" pitchFamily="34" charset="0"/>
                <a:cs typeface="Arial" panose="020B0604020202020204" pitchFamily="34" charset="0"/>
              </a:rPr>
              <a:t>En la segunda columna, declara las variables básicas en la solución</a:t>
            </a:r>
            <a:r>
              <a:rPr lang="es-ES" sz="2400" b="1" dirty="0">
                <a:latin typeface="Arial" panose="020B0604020202020204" pitchFamily="34" charset="0"/>
                <a:ea typeface="Calibri" panose="020F0502020204030204" pitchFamily="34" charset="0"/>
                <a:cs typeface="Arial" panose="020B0604020202020204" pitchFamily="34" charset="0"/>
              </a:rPr>
              <a:t>.</a:t>
            </a:r>
            <a:endParaRPr lang="es-ES" sz="24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2400" b="1" dirty="0">
                <a:latin typeface="Arial" panose="020B0604020202020204" pitchFamily="34" charset="0"/>
                <a:ea typeface="Calibri" panose="020F0502020204030204" pitchFamily="34" charset="0"/>
                <a:cs typeface="Arial" panose="020B0604020202020204" pitchFamily="34" charset="0"/>
              </a:rPr>
              <a:t> XB: </a:t>
            </a:r>
            <a:r>
              <a:rPr lang="es-ES" sz="2400" dirty="0">
                <a:latin typeface="Arial" panose="020B0604020202020204" pitchFamily="34" charset="0"/>
                <a:ea typeface="Calibri" panose="020F0502020204030204" pitchFamily="34" charset="0"/>
                <a:cs typeface="Arial" panose="020B0604020202020204" pitchFamily="34" charset="0"/>
              </a:rPr>
              <a:t>En la tercera columna expresa el valor que alcanzan las variables básicas en la solución. </a:t>
            </a:r>
            <a:endParaRPr lang="es-ES" sz="2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764275" y="315392"/>
            <a:ext cx="3353439" cy="2717145"/>
          </a:xfrm>
          <a:prstGeom prst="rect">
            <a:avLst/>
          </a:prstGeom>
        </p:spPr>
      </p:pic>
    </p:spTree>
    <p:extLst>
      <p:ext uri="{BB962C8B-B14F-4D97-AF65-F5344CB8AC3E}">
        <p14:creationId xmlns:p14="http://schemas.microsoft.com/office/powerpoint/2010/main" val="2761161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746647" y="2501748"/>
            <a:ext cx="10594642" cy="1832233"/>
          </a:xfrm>
          <a:prstGeom prst="rect">
            <a:avLst/>
          </a:prstGeom>
        </p:spPr>
        <p:txBody>
          <a:bodyPr wrap="square">
            <a:spAutoFit/>
          </a:bodyPr>
          <a:lstStyle/>
          <a:p>
            <a:pPr>
              <a:lnSpc>
                <a:spcPct val="115000"/>
              </a:lnSpc>
              <a:spcBef>
                <a:spcPts val="600"/>
              </a:spcBef>
              <a:spcAft>
                <a:spcPts val="600"/>
              </a:spcAft>
            </a:pPr>
            <a:r>
              <a:rPr lang="es-ES" sz="3200" b="1" dirty="0" err="1">
                <a:latin typeface="Arial" panose="020B0604020202020204" pitchFamily="34" charset="0"/>
                <a:ea typeface="Calibri" panose="020F0502020204030204" pitchFamily="34" charset="0"/>
                <a:cs typeface="Arial" panose="020B0604020202020204" pitchFamily="34" charset="0"/>
              </a:rPr>
              <a:t>Cj</a:t>
            </a:r>
            <a:r>
              <a:rPr lang="es-ES" sz="3200" b="1"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En la primera fila, reproduce los coeficientes de todas las variables del modelo en la función objetivo. </a:t>
            </a:r>
            <a:endParaRPr lang="es-ES" sz="3200" dirty="0" smtClean="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endParaRPr lang="es-ES" sz="2800" dirty="0">
              <a:latin typeface="Arial" panose="020B0604020202020204" pitchFamily="34" charset="0"/>
              <a:ea typeface="Calibri" panose="020F050202020403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1" y="930171"/>
            <a:ext cx="12192000" cy="1057359"/>
          </a:xfrm>
          <a:prstGeom prst="rect">
            <a:avLst/>
          </a:prstGeom>
        </p:spPr>
      </p:pic>
      <p:sp>
        <p:nvSpPr>
          <p:cNvPr id="5" name="Rectángulo 4"/>
          <p:cNvSpPr/>
          <p:nvPr/>
        </p:nvSpPr>
        <p:spPr>
          <a:xfrm>
            <a:off x="1657885" y="4542955"/>
            <a:ext cx="8542723" cy="610488"/>
          </a:xfrm>
          <a:prstGeom prst="rect">
            <a:avLst/>
          </a:prstGeom>
        </p:spPr>
        <p:txBody>
          <a:bodyPr wrap="none">
            <a:spAutoFit/>
          </a:bodyPr>
          <a:lstStyle/>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Arial" panose="020B0604020202020204" pitchFamily="34" charset="0"/>
              </a:rPr>
              <a:t>Z = 3(0) + 2(0) + 0(12) -W(8) – W(4) Z = -12W</a:t>
            </a:r>
          </a:p>
        </p:txBody>
      </p:sp>
    </p:spTree>
    <p:extLst>
      <p:ext uri="{BB962C8B-B14F-4D97-AF65-F5344CB8AC3E}">
        <p14:creationId xmlns:p14="http://schemas.microsoft.com/office/powerpoint/2010/main" val="33255690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17736"/>
            <a:ext cx="11750722" cy="1791260"/>
          </a:xfrm>
          <a:prstGeom prst="rect">
            <a:avLst/>
          </a:prstGeom>
        </p:spPr>
        <p:txBody>
          <a:bodyPr wrap="square">
            <a:spAutoFit/>
          </a:bodyPr>
          <a:lstStyle/>
          <a:p>
            <a:pPr>
              <a:lnSpc>
                <a:spcPct val="115000"/>
              </a:lnSpc>
              <a:spcBef>
                <a:spcPts val="600"/>
              </a:spcBef>
              <a:spcAft>
                <a:spcPts val="600"/>
              </a:spcAft>
            </a:pPr>
            <a:r>
              <a:rPr lang="es-ES" sz="3200" b="1" dirty="0" err="1">
                <a:latin typeface="Arial" panose="020B0604020202020204" pitchFamily="34" charset="0"/>
                <a:ea typeface="Calibri" panose="020F0502020204030204" pitchFamily="34" charset="0"/>
                <a:cs typeface="Times New Roman" panose="02020603050405020304" pitchFamily="18" charset="0"/>
              </a:rPr>
              <a:t>P</a:t>
            </a:r>
            <a:r>
              <a:rPr lang="es-ES" sz="3200" b="1" baseline="-25000" dirty="0" err="1">
                <a:latin typeface="Arial" panose="020B0604020202020204" pitchFamily="34" charset="0"/>
                <a:ea typeface="Calibri" panose="020F0502020204030204" pitchFamily="34" charset="0"/>
                <a:cs typeface="Times New Roman" panose="02020603050405020304" pitchFamily="18" charset="0"/>
              </a:rPr>
              <a:t>j</a:t>
            </a:r>
            <a:r>
              <a:rPr lang="es-ES" sz="3200" dirty="0">
                <a:latin typeface="Arial" panose="020B0604020202020204" pitchFamily="34" charset="0"/>
                <a:ea typeface="Calibri" panose="020F0502020204030204" pitchFamily="34" charset="0"/>
                <a:cs typeface="Times New Roman" panose="02020603050405020304" pitchFamily="18" charset="0"/>
              </a:rPr>
              <a:t>: Vectores columna de la Tabla (</a:t>
            </a:r>
            <a:r>
              <a:rPr lang="es-ES" sz="3200" b="1" dirty="0">
                <a:latin typeface="Arial" panose="020B0604020202020204" pitchFamily="34" charset="0"/>
                <a:ea typeface="Calibri" panose="020F0502020204030204" pitchFamily="34" charset="0"/>
                <a:cs typeface="Times New Roman" panose="02020603050405020304" pitchFamily="18" charset="0"/>
              </a:rPr>
              <a:t>P</a:t>
            </a:r>
            <a:r>
              <a:rPr lang="es-ES" sz="3200" b="1" baseline="-25000" dirty="0">
                <a:latin typeface="Arial" panose="020B0604020202020204" pitchFamily="34" charset="0"/>
                <a:ea typeface="Calibri" panose="020F0502020204030204" pitchFamily="34" charset="0"/>
                <a:cs typeface="Times New Roman" panose="02020603050405020304" pitchFamily="18" charset="0"/>
              </a:rPr>
              <a:t>1</a:t>
            </a:r>
            <a:r>
              <a:rPr lang="es-ES" sz="3200" b="1" dirty="0">
                <a:latin typeface="Arial" panose="020B0604020202020204" pitchFamily="34" charset="0"/>
                <a:ea typeface="Calibri" panose="020F0502020204030204" pitchFamily="34" charset="0"/>
                <a:cs typeface="Times New Roman" panose="02020603050405020304" pitchFamily="18" charset="0"/>
              </a:rPr>
              <a:t>, P</a:t>
            </a:r>
            <a:r>
              <a:rPr lang="es-ES" sz="3200" b="1" baseline="-25000" dirty="0">
                <a:latin typeface="Arial" panose="020B0604020202020204" pitchFamily="34" charset="0"/>
                <a:ea typeface="Calibri" panose="020F0502020204030204" pitchFamily="34" charset="0"/>
                <a:cs typeface="Times New Roman" panose="02020603050405020304" pitchFamily="18" charset="0"/>
              </a:rPr>
              <a:t>2</a:t>
            </a:r>
            <a:r>
              <a:rPr lang="es-ES" sz="3200" b="1" dirty="0">
                <a:latin typeface="Arial" panose="020B0604020202020204" pitchFamily="34" charset="0"/>
                <a:ea typeface="Calibri" panose="020F0502020204030204" pitchFamily="34" charset="0"/>
                <a:cs typeface="Times New Roman" panose="02020603050405020304" pitchFamily="18" charset="0"/>
              </a:rPr>
              <a:t>, P</a:t>
            </a:r>
            <a:r>
              <a:rPr lang="es-ES" sz="3200" b="1" baseline="-25000" dirty="0">
                <a:latin typeface="Arial" panose="020B0604020202020204" pitchFamily="34" charset="0"/>
                <a:ea typeface="Calibri" panose="020F0502020204030204" pitchFamily="34" charset="0"/>
                <a:cs typeface="Times New Roman" panose="02020603050405020304" pitchFamily="18" charset="0"/>
              </a:rPr>
              <a:t>3</a:t>
            </a:r>
            <a:r>
              <a:rPr lang="es-ES" sz="3200" b="1" dirty="0">
                <a:latin typeface="Arial" panose="020B0604020202020204" pitchFamily="34" charset="0"/>
                <a:ea typeface="Calibri" panose="020F0502020204030204" pitchFamily="34" charset="0"/>
                <a:cs typeface="Times New Roman" panose="02020603050405020304" pitchFamily="18" charset="0"/>
              </a:rPr>
              <a:t>….. </a:t>
            </a:r>
            <a:r>
              <a:rPr lang="es-ES" sz="3200" b="1" dirty="0" err="1">
                <a:latin typeface="Arial" panose="020B0604020202020204" pitchFamily="34" charset="0"/>
                <a:ea typeface="Calibri" panose="020F0502020204030204" pitchFamily="34" charset="0"/>
                <a:cs typeface="Times New Roman" panose="02020603050405020304" pitchFamily="18" charset="0"/>
              </a:rPr>
              <a:t>P</a:t>
            </a:r>
            <a:r>
              <a:rPr lang="es-ES" sz="3200" b="1" baseline="-25000" dirty="0" err="1">
                <a:latin typeface="Arial" panose="020B0604020202020204" pitchFamily="34" charset="0"/>
                <a:ea typeface="Calibri" panose="020F0502020204030204" pitchFamily="34" charset="0"/>
                <a:cs typeface="Times New Roman" panose="02020603050405020304" pitchFamily="18" charset="0"/>
              </a:rPr>
              <a:t>n</a:t>
            </a:r>
            <a:r>
              <a:rPr lang="es-ES" sz="3200" dirty="0">
                <a:latin typeface="Arial" panose="020B0604020202020204" pitchFamily="34" charset="0"/>
                <a:ea typeface="Calibri" panose="020F0502020204030204" pitchFamily="34" charset="0"/>
                <a:cs typeface="Times New Roman" panose="02020603050405020304" pitchFamily="18" charset="0"/>
              </a:rPr>
              <a:t>), y se denominan vectores coordenados de los vectores </a:t>
            </a:r>
            <a:r>
              <a:rPr lang="es-ES" sz="3200" b="1" dirty="0">
                <a:latin typeface="Arial" panose="020B0604020202020204" pitchFamily="34" charset="0"/>
                <a:ea typeface="Calibri" panose="020F0502020204030204" pitchFamily="34" charset="0"/>
                <a:cs typeface="Times New Roman" panose="02020603050405020304" pitchFamily="18" charset="0"/>
              </a:rPr>
              <a:t>a</a:t>
            </a:r>
            <a:r>
              <a:rPr lang="es-ES" sz="3200" b="1" baseline="-25000" dirty="0">
                <a:latin typeface="Arial" panose="020B0604020202020204" pitchFamily="34" charset="0"/>
                <a:ea typeface="Calibri" panose="020F0502020204030204" pitchFamily="34" charset="0"/>
                <a:cs typeface="Times New Roman" panose="02020603050405020304" pitchFamily="18" charset="0"/>
              </a:rPr>
              <a:t>j</a:t>
            </a:r>
            <a:r>
              <a:rPr lang="es-ES" sz="3200" b="1" dirty="0">
                <a:latin typeface="Arial" panose="020B0604020202020204" pitchFamily="34" charset="0"/>
                <a:ea typeface="Calibri" panose="020F0502020204030204" pitchFamily="34" charset="0"/>
                <a:cs typeface="Times New Roman" panose="02020603050405020304" pitchFamily="18" charset="0"/>
              </a:rPr>
              <a:t> </a:t>
            </a:r>
            <a:r>
              <a:rPr lang="es-ES" sz="3200" dirty="0">
                <a:latin typeface="Arial" panose="020B0604020202020204" pitchFamily="34" charset="0"/>
                <a:ea typeface="Calibri" panose="020F0502020204030204" pitchFamily="34" charset="0"/>
                <a:cs typeface="Times New Roman" panose="02020603050405020304" pitchFamily="18" charset="0"/>
              </a:rPr>
              <a:t>del modelo con relación a la base. Se determinan como </a:t>
            </a:r>
            <a:r>
              <a:rPr lang="es-ES" sz="3200" b="1" dirty="0" err="1">
                <a:latin typeface="Arial" panose="020B0604020202020204" pitchFamily="34" charset="0"/>
                <a:ea typeface="Calibri" panose="020F0502020204030204" pitchFamily="34" charset="0"/>
                <a:cs typeface="Times New Roman" panose="02020603050405020304" pitchFamily="18" charset="0"/>
              </a:rPr>
              <a:t>P</a:t>
            </a:r>
            <a:r>
              <a:rPr lang="es-ES" sz="3200" b="1" baseline="-25000" dirty="0" err="1">
                <a:latin typeface="Arial" panose="020B0604020202020204" pitchFamily="34" charset="0"/>
                <a:ea typeface="Calibri" panose="020F0502020204030204" pitchFamily="34" charset="0"/>
                <a:cs typeface="Times New Roman" panose="02020603050405020304" pitchFamily="18" charset="0"/>
              </a:rPr>
              <a:t>j</a:t>
            </a:r>
            <a:r>
              <a:rPr lang="es-ES" sz="3200" b="1" dirty="0">
                <a:latin typeface="Arial" panose="020B0604020202020204" pitchFamily="34" charset="0"/>
                <a:ea typeface="Calibri" panose="020F0502020204030204" pitchFamily="34" charset="0"/>
                <a:cs typeface="Times New Roman" panose="02020603050405020304" pitchFamily="18" charset="0"/>
              </a:rPr>
              <a:t> = B</a:t>
            </a:r>
            <a:r>
              <a:rPr lang="es-ES" sz="3200" b="1" baseline="30000" dirty="0">
                <a:latin typeface="Arial" panose="020B0604020202020204" pitchFamily="34" charset="0"/>
                <a:ea typeface="Calibri" panose="020F0502020204030204" pitchFamily="34" charset="0"/>
                <a:cs typeface="Times New Roman" panose="02020603050405020304" pitchFamily="18" charset="0"/>
              </a:rPr>
              <a:t>-1</a:t>
            </a:r>
            <a:r>
              <a:rPr lang="es-ES" sz="3200" b="1" dirty="0">
                <a:latin typeface="Arial" panose="020B0604020202020204" pitchFamily="34" charset="0"/>
                <a:ea typeface="Calibri" panose="020F0502020204030204" pitchFamily="34" charset="0"/>
                <a:cs typeface="Times New Roman" panose="02020603050405020304" pitchFamily="18" charset="0"/>
              </a:rPr>
              <a:t> a</a:t>
            </a:r>
            <a:r>
              <a:rPr lang="es-ES" sz="3200" b="1" baseline="-25000" dirty="0">
                <a:latin typeface="Arial" panose="020B0604020202020204" pitchFamily="34" charset="0"/>
                <a:ea typeface="Calibri" panose="020F0502020204030204" pitchFamily="34" charset="0"/>
                <a:cs typeface="Times New Roman" panose="02020603050405020304" pitchFamily="18" charset="0"/>
              </a:rPr>
              <a:t>j</a:t>
            </a:r>
            <a:r>
              <a:rPr lang="es-ES" sz="3200" b="1" dirty="0">
                <a:latin typeface="Arial" panose="020B0604020202020204" pitchFamily="34" charset="0"/>
                <a:ea typeface="Calibri" panose="020F0502020204030204" pitchFamily="34" charset="0"/>
                <a:cs typeface="Times New Roman" panose="02020603050405020304" pitchFamily="18" charset="0"/>
              </a:rPr>
              <a:t> .</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p:cNvPicPr>
            <a:picLocks noChangeAspect="1"/>
          </p:cNvPicPr>
          <p:nvPr/>
        </p:nvPicPr>
        <p:blipFill>
          <a:blip r:embed="rId3"/>
          <a:stretch>
            <a:fillRect/>
          </a:stretch>
        </p:blipFill>
        <p:spPr>
          <a:xfrm>
            <a:off x="1127682" y="1924335"/>
            <a:ext cx="9749583" cy="2470245"/>
          </a:xfrm>
          <a:prstGeom prst="rect">
            <a:avLst/>
          </a:prstGeom>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1774210" y="4264869"/>
            <a:ext cx="7629098" cy="2593131"/>
          </a:xfrm>
          <a:prstGeom prst="rect">
            <a:avLst/>
          </a:prstGeom>
          <a:noFill/>
          <a:ln>
            <a:noFill/>
          </a:ln>
        </p:spPr>
      </p:pic>
    </p:spTree>
    <p:extLst>
      <p:ext uri="{BB962C8B-B14F-4D97-AF65-F5344CB8AC3E}">
        <p14:creationId xmlns:p14="http://schemas.microsoft.com/office/powerpoint/2010/main" val="25258566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17736"/>
            <a:ext cx="11372566" cy="1791260"/>
          </a:xfrm>
          <a:prstGeom prst="rect">
            <a:avLst/>
          </a:prstGeom>
        </p:spPr>
        <p:txBody>
          <a:bodyPr wrap="square">
            <a:spAutoFit/>
          </a:bodyPr>
          <a:lstStyle/>
          <a:p>
            <a:pPr>
              <a:lnSpc>
                <a:spcPct val="115000"/>
              </a:lnSpc>
              <a:spcBef>
                <a:spcPts val="600"/>
              </a:spcBef>
              <a:spcAft>
                <a:spcPts val="600"/>
              </a:spcAft>
            </a:pPr>
            <a:r>
              <a:rPr lang="es-ES" sz="3200" b="1" dirty="0" err="1">
                <a:latin typeface="Arial" panose="020B0604020202020204" pitchFamily="34" charset="0"/>
                <a:ea typeface="Calibri" panose="020F0502020204030204" pitchFamily="34" charset="0"/>
                <a:cs typeface="Times New Roman" panose="02020603050405020304" pitchFamily="18" charset="0"/>
              </a:rPr>
              <a:t>Zj</a:t>
            </a:r>
            <a:r>
              <a:rPr lang="es-ES" sz="3200" dirty="0">
                <a:latin typeface="Arial" panose="020B0604020202020204" pitchFamily="34" charset="0"/>
                <a:ea typeface="Calibri" panose="020F0502020204030204" pitchFamily="34" charset="0"/>
                <a:cs typeface="Times New Roman" panose="02020603050405020304" pitchFamily="18" charset="0"/>
              </a:rPr>
              <a:t>: Penúltima fila de la Tabla y corresponde a un indicador asociado a cada uno de los vectores coordenados </a:t>
            </a:r>
            <a:r>
              <a:rPr lang="es-ES" sz="3200" dirty="0" err="1">
                <a:latin typeface="Arial" panose="020B0604020202020204" pitchFamily="34" charset="0"/>
                <a:ea typeface="Calibri" panose="020F0502020204030204" pitchFamily="34" charset="0"/>
                <a:cs typeface="Times New Roman" panose="02020603050405020304" pitchFamily="18" charset="0"/>
              </a:rPr>
              <a:t>Pj</a:t>
            </a:r>
            <a:r>
              <a:rPr lang="es-ES" sz="3200" dirty="0">
                <a:latin typeface="Arial" panose="020B0604020202020204" pitchFamily="34" charset="0"/>
                <a:ea typeface="Calibri" panose="020F0502020204030204" pitchFamily="34" charset="0"/>
                <a:cs typeface="Times New Roman" panose="02020603050405020304" pitchFamily="18" charset="0"/>
              </a:rPr>
              <a:t>, y que se calcula como: </a:t>
            </a:r>
            <a:r>
              <a:rPr lang="es-ES" sz="3200" b="1" dirty="0" err="1">
                <a:latin typeface="Arial" panose="020B0604020202020204" pitchFamily="34" charset="0"/>
                <a:ea typeface="Calibri" panose="020F0502020204030204" pitchFamily="34" charset="0"/>
                <a:cs typeface="Times New Roman" panose="02020603050405020304" pitchFamily="18" charset="0"/>
              </a:rPr>
              <a:t>Zj</a:t>
            </a:r>
            <a:r>
              <a:rPr lang="es-ES" sz="3200" b="1" dirty="0">
                <a:latin typeface="Arial" panose="020B0604020202020204" pitchFamily="34" charset="0"/>
                <a:ea typeface="Calibri" panose="020F0502020204030204" pitchFamily="34" charset="0"/>
                <a:cs typeface="Times New Roman" panose="02020603050405020304" pitchFamily="18" charset="0"/>
              </a:rPr>
              <a:t> =Σ </a:t>
            </a:r>
            <a:r>
              <a:rPr lang="es-ES" sz="3200" b="1" dirty="0" err="1">
                <a:latin typeface="Arial" panose="020B0604020202020204" pitchFamily="34" charset="0"/>
                <a:ea typeface="Calibri" panose="020F0502020204030204" pitchFamily="34" charset="0"/>
                <a:cs typeface="Times New Roman" panose="02020603050405020304" pitchFamily="18" charset="0"/>
              </a:rPr>
              <a:t>CB.Pj</a:t>
            </a:r>
            <a:r>
              <a:rPr lang="es-ES" sz="3200" b="1" dirty="0">
                <a:latin typeface="Arial" panose="020B0604020202020204" pitchFamily="34" charset="0"/>
                <a:ea typeface="Calibri" panose="020F0502020204030204" pitchFamily="34" charset="0"/>
                <a:cs typeface="Times New Roman" panose="02020603050405020304" pitchFamily="18" charset="0"/>
              </a:rPr>
              <a:t> </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p:cNvPicPr>
            <a:picLocks noChangeAspect="1"/>
          </p:cNvPicPr>
          <p:nvPr/>
        </p:nvPicPr>
        <p:blipFill>
          <a:blip r:embed="rId3"/>
          <a:stretch>
            <a:fillRect/>
          </a:stretch>
        </p:blipFill>
        <p:spPr>
          <a:xfrm>
            <a:off x="160336" y="2060813"/>
            <a:ext cx="12031664" cy="2565778"/>
          </a:xfrm>
          <a:prstGeom prst="rect">
            <a:avLst/>
          </a:prstGeom>
        </p:spPr>
      </p:pic>
      <p:pic>
        <p:nvPicPr>
          <p:cNvPr id="8" name="Imagen 7"/>
          <p:cNvPicPr>
            <a:picLocks noChangeAspect="1"/>
          </p:cNvPicPr>
          <p:nvPr/>
        </p:nvPicPr>
        <p:blipFill>
          <a:blip r:embed="rId4"/>
          <a:stretch>
            <a:fillRect/>
          </a:stretch>
        </p:blipFill>
        <p:spPr>
          <a:xfrm>
            <a:off x="559558" y="4626591"/>
            <a:ext cx="4190890" cy="593055"/>
          </a:xfrm>
          <a:prstGeom prst="rect">
            <a:avLst/>
          </a:prstGeom>
        </p:spPr>
      </p:pic>
      <p:pic>
        <p:nvPicPr>
          <p:cNvPr id="9" name="Imagen 8"/>
          <p:cNvPicPr>
            <a:picLocks noChangeAspect="1"/>
          </p:cNvPicPr>
          <p:nvPr/>
        </p:nvPicPr>
        <p:blipFill>
          <a:blip r:embed="rId5"/>
          <a:stretch>
            <a:fillRect/>
          </a:stretch>
        </p:blipFill>
        <p:spPr>
          <a:xfrm>
            <a:off x="5802856" y="4697716"/>
            <a:ext cx="2905175" cy="450803"/>
          </a:xfrm>
          <a:prstGeom prst="rect">
            <a:avLst/>
          </a:prstGeom>
        </p:spPr>
      </p:pic>
      <p:pic>
        <p:nvPicPr>
          <p:cNvPr id="10" name="Imagen 9"/>
          <p:cNvPicPr>
            <a:picLocks noChangeAspect="1"/>
          </p:cNvPicPr>
          <p:nvPr/>
        </p:nvPicPr>
        <p:blipFill>
          <a:blip r:embed="rId6"/>
          <a:stretch>
            <a:fillRect/>
          </a:stretch>
        </p:blipFill>
        <p:spPr>
          <a:xfrm>
            <a:off x="4651263" y="5513909"/>
            <a:ext cx="3049809" cy="354629"/>
          </a:xfrm>
          <a:prstGeom prst="rect">
            <a:avLst/>
          </a:prstGeom>
        </p:spPr>
      </p:pic>
      <p:cxnSp>
        <p:nvCxnSpPr>
          <p:cNvPr id="12" name="Conector recto 11"/>
          <p:cNvCxnSpPr/>
          <p:nvPr/>
        </p:nvCxnSpPr>
        <p:spPr>
          <a:xfrm>
            <a:off x="5186149" y="4484839"/>
            <a:ext cx="177421" cy="93332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6459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202603"/>
            <a:ext cx="11440804" cy="1547027"/>
          </a:xfrm>
          <a:prstGeom prst="rect">
            <a:avLst/>
          </a:prstGeom>
        </p:spPr>
        <p:txBody>
          <a:bodyPr wrap="square">
            <a:spAutoFit/>
          </a:bodyPr>
          <a:lstStyle/>
          <a:p>
            <a:pPr>
              <a:lnSpc>
                <a:spcPct val="115000"/>
              </a:lnSpc>
              <a:spcBef>
                <a:spcPts val="600"/>
              </a:spcBef>
              <a:spcAft>
                <a:spcPts val="600"/>
              </a:spcAft>
            </a:pPr>
            <a:r>
              <a:rPr lang="es-ES" sz="2800" b="1" dirty="0" err="1" smtClean="0">
                <a:latin typeface="Arial" panose="020B0604020202020204" pitchFamily="34" charset="0"/>
                <a:ea typeface="Calibri" panose="020F0502020204030204" pitchFamily="34" charset="0"/>
                <a:cs typeface="Times New Roman" panose="02020603050405020304" pitchFamily="18" charset="0"/>
              </a:rPr>
              <a:t>Zj</a:t>
            </a:r>
            <a:r>
              <a:rPr lang="es-ES" sz="2800" b="1" dirty="0" smtClean="0">
                <a:latin typeface="Arial" panose="020B0604020202020204" pitchFamily="34" charset="0"/>
                <a:ea typeface="Calibri" panose="020F0502020204030204" pitchFamily="34" charset="0"/>
                <a:cs typeface="Times New Roman" panose="02020603050405020304" pitchFamily="18" charset="0"/>
              </a:rPr>
              <a:t> </a:t>
            </a:r>
            <a:r>
              <a:rPr lang="es-ES" sz="2800" b="1" dirty="0">
                <a:latin typeface="Arial" panose="020B0604020202020204" pitchFamily="34" charset="0"/>
                <a:ea typeface="Calibri" panose="020F0502020204030204" pitchFamily="34" charset="0"/>
                <a:cs typeface="Times New Roman" panose="02020603050405020304" pitchFamily="18" charset="0"/>
              </a:rPr>
              <a:t>– </a:t>
            </a:r>
            <a:r>
              <a:rPr lang="es-ES" sz="2800" b="1" dirty="0" err="1">
                <a:latin typeface="Arial" panose="020B0604020202020204" pitchFamily="34" charset="0"/>
                <a:ea typeface="Calibri" panose="020F0502020204030204" pitchFamily="34" charset="0"/>
                <a:cs typeface="Times New Roman" panose="02020603050405020304" pitchFamily="18" charset="0"/>
              </a:rPr>
              <a:t>Cj</a:t>
            </a:r>
            <a:r>
              <a:rPr lang="es-ES" sz="2800" dirty="0">
                <a:latin typeface="Arial" panose="020B0604020202020204" pitchFamily="34" charset="0"/>
                <a:ea typeface="Calibri" panose="020F0502020204030204" pitchFamily="34" charset="0"/>
                <a:cs typeface="Times New Roman" panose="02020603050405020304" pitchFamily="18" charset="0"/>
              </a:rPr>
              <a:t>: Ultima fila de la Tabla. Son valores que se calculan como la diferencia, término a término, entre las filas </a:t>
            </a:r>
            <a:r>
              <a:rPr lang="es-ES" sz="2800" dirty="0" err="1">
                <a:latin typeface="Arial" panose="020B0604020202020204" pitchFamily="34" charset="0"/>
                <a:ea typeface="Calibri" panose="020F0502020204030204" pitchFamily="34" charset="0"/>
                <a:cs typeface="Times New Roman" panose="02020603050405020304" pitchFamily="18" charset="0"/>
              </a:rPr>
              <a:t>Zj</a:t>
            </a:r>
            <a:r>
              <a:rPr lang="es-ES" sz="2800" dirty="0">
                <a:latin typeface="Arial" panose="020B0604020202020204" pitchFamily="34" charset="0"/>
                <a:ea typeface="Calibri" panose="020F0502020204030204" pitchFamily="34" charset="0"/>
                <a:cs typeface="Times New Roman" panose="02020603050405020304" pitchFamily="18" charset="0"/>
              </a:rPr>
              <a:t> y </a:t>
            </a:r>
            <a:r>
              <a:rPr lang="es-ES" sz="2800" dirty="0" err="1">
                <a:latin typeface="Arial" panose="020B0604020202020204" pitchFamily="34" charset="0"/>
                <a:ea typeface="Calibri" panose="020F0502020204030204" pitchFamily="34" charset="0"/>
                <a:cs typeface="Times New Roman" panose="02020603050405020304" pitchFamily="18" charset="0"/>
              </a:rPr>
              <a:t>Cj</a:t>
            </a:r>
            <a:r>
              <a:rPr lang="es-ES" sz="2800" dirty="0">
                <a:latin typeface="Arial" panose="020B0604020202020204" pitchFamily="34" charset="0"/>
                <a:ea typeface="Calibri" panose="020F0502020204030204" pitchFamily="34" charset="0"/>
                <a:cs typeface="Times New Roman" panose="02020603050405020304" pitchFamily="18" charset="0"/>
              </a:rPr>
              <a:t>. Denominados multiplicadores Simplex, tienen un uso trascendente en el Método. </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a:blip r:embed="rId3"/>
          <a:stretch>
            <a:fillRect/>
          </a:stretch>
        </p:blipFill>
        <p:spPr>
          <a:xfrm>
            <a:off x="209550" y="1749630"/>
            <a:ext cx="11650354" cy="4193348"/>
          </a:xfrm>
          <a:prstGeom prst="rect">
            <a:avLst/>
          </a:prstGeom>
        </p:spPr>
      </p:pic>
      <p:sp>
        <p:nvSpPr>
          <p:cNvPr id="5" name="CuadroTexto 4"/>
          <p:cNvSpPr txBox="1"/>
          <p:nvPr/>
        </p:nvSpPr>
        <p:spPr>
          <a:xfrm>
            <a:off x="4514179" y="6109452"/>
            <a:ext cx="7072770" cy="584775"/>
          </a:xfrm>
          <a:prstGeom prst="rect">
            <a:avLst/>
          </a:prstGeom>
          <a:noFill/>
        </p:spPr>
        <p:txBody>
          <a:bodyPr wrap="none" rtlCol="0">
            <a:spAutoFit/>
          </a:bodyPr>
          <a:lstStyle/>
          <a:p>
            <a:r>
              <a:rPr lang="es-ES" sz="3200" b="1" dirty="0" smtClean="0">
                <a:latin typeface="Arial" panose="020B0604020202020204" pitchFamily="34" charset="0"/>
                <a:cs typeface="Arial" panose="020B0604020202020204" pitchFamily="34" charset="0"/>
              </a:rPr>
              <a:t>Tabla con la Solución Básica Inicial</a:t>
            </a:r>
            <a:endParaRPr lang="es-E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77169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2764411" y="17736"/>
            <a:ext cx="4890441" cy="622222"/>
          </a:xfrm>
          <a:prstGeom prst="rect">
            <a:avLst/>
          </a:prstGeom>
        </p:spPr>
        <p:txBody>
          <a:bodyPr wrap="none">
            <a:spAutoFit/>
          </a:bodyPr>
          <a:lstStyle/>
          <a:p>
            <a:pPr>
              <a:lnSpc>
                <a:spcPct val="115000"/>
              </a:lnSpc>
              <a:spcBef>
                <a:spcPts val="600"/>
              </a:spcBef>
              <a:spcAft>
                <a:spcPts val="600"/>
              </a:spcAft>
            </a:pPr>
            <a:r>
              <a:rPr lang="es-ES" sz="3200" b="1" u="sng" spc="5" dirty="0">
                <a:latin typeface="Arial" panose="020B0604020202020204" pitchFamily="34" charset="0"/>
                <a:ea typeface="Calibri" panose="020F0502020204030204" pitchFamily="34" charset="0"/>
                <a:cs typeface="Times New Roman" panose="02020603050405020304" pitchFamily="18" charset="0"/>
              </a:rPr>
              <a:t>Criterios de </a:t>
            </a:r>
            <a:r>
              <a:rPr lang="es-ES" sz="3200" b="1" u="sng" spc="5" dirty="0" err="1">
                <a:latin typeface="Arial" panose="020B0604020202020204" pitchFamily="34" charset="0"/>
                <a:ea typeface="Calibri" panose="020F0502020204030204" pitchFamily="34" charset="0"/>
                <a:cs typeface="Times New Roman" panose="02020603050405020304" pitchFamily="18" charset="0"/>
              </a:rPr>
              <a:t>optimalidad</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232012" y="639958"/>
            <a:ext cx="11655188" cy="6047445"/>
          </a:xfrm>
          <a:prstGeom prst="rect">
            <a:avLst/>
          </a:prstGeom>
          <a:noFill/>
          <a:ln>
            <a:noFill/>
          </a:ln>
        </p:spPr>
      </p:pic>
    </p:spTree>
    <p:extLst>
      <p:ext uri="{BB962C8B-B14F-4D97-AF65-F5344CB8AC3E}">
        <p14:creationId xmlns:p14="http://schemas.microsoft.com/office/powerpoint/2010/main" val="25127491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600502" y="430874"/>
            <a:ext cx="10754436" cy="954107"/>
          </a:xfrm>
          <a:prstGeom prst="rect">
            <a:avLst/>
          </a:prstGeom>
        </p:spPr>
        <p:txBody>
          <a:bodyPr wrap="square">
            <a:spAutoFit/>
          </a:bodyPr>
          <a:lstStyle/>
          <a:p>
            <a:r>
              <a:rPr lang="es-ES" sz="2800" dirty="0">
                <a:solidFill>
                  <a:srgbClr val="000000"/>
                </a:solidFill>
                <a:latin typeface="Arial" panose="020B0604020202020204" pitchFamily="34" charset="0"/>
                <a:ea typeface="Calibri" panose="020F0502020204030204" pitchFamily="34" charset="0"/>
              </a:rPr>
              <a:t>a) ¿Es óptima la solución básica inicial del </a:t>
            </a:r>
            <a:r>
              <a:rPr lang="es-ES" sz="2800" b="1" dirty="0">
                <a:solidFill>
                  <a:srgbClr val="000000"/>
                </a:solidFill>
                <a:latin typeface="Arial" panose="020B0604020202020204" pitchFamily="34" charset="0"/>
                <a:ea typeface="Calibri" panose="020F0502020204030204" pitchFamily="34" charset="0"/>
              </a:rPr>
              <a:t>Ejemplo </a:t>
            </a:r>
            <a:r>
              <a:rPr lang="es-ES" sz="2800" dirty="0">
                <a:solidFill>
                  <a:srgbClr val="000000"/>
                </a:solidFill>
                <a:latin typeface="Arial" panose="020B0604020202020204" pitchFamily="34" charset="0"/>
                <a:ea typeface="Calibri" panose="020F0502020204030204" pitchFamily="34" charset="0"/>
              </a:rPr>
              <a:t>plasmada en la iteración cero? </a:t>
            </a:r>
          </a:p>
        </p:txBody>
      </p:sp>
      <p:pic>
        <p:nvPicPr>
          <p:cNvPr id="4" name="Imagen 3"/>
          <p:cNvPicPr>
            <a:picLocks noChangeAspect="1"/>
          </p:cNvPicPr>
          <p:nvPr/>
        </p:nvPicPr>
        <p:blipFill>
          <a:blip r:embed="rId3"/>
          <a:stretch>
            <a:fillRect/>
          </a:stretch>
        </p:blipFill>
        <p:spPr>
          <a:xfrm>
            <a:off x="0" y="1790377"/>
            <a:ext cx="12089484" cy="632843"/>
          </a:xfrm>
          <a:prstGeom prst="rect">
            <a:avLst/>
          </a:prstGeom>
        </p:spPr>
      </p:pic>
      <p:sp>
        <p:nvSpPr>
          <p:cNvPr id="5" name="Rectángulo 4"/>
          <p:cNvSpPr/>
          <p:nvPr/>
        </p:nvSpPr>
        <p:spPr>
          <a:xfrm>
            <a:off x="426698" y="2562309"/>
            <a:ext cx="11236088" cy="3490186"/>
          </a:xfrm>
          <a:prstGeom prst="rect">
            <a:avLst/>
          </a:prstGeom>
        </p:spPr>
        <p:txBody>
          <a:bodyPr wrap="square">
            <a:spAutoFit/>
          </a:bodyPr>
          <a:lstStyle/>
          <a:p>
            <a:pPr>
              <a:lnSpc>
                <a:spcPct val="115000"/>
              </a:lnSpc>
              <a:spcBef>
                <a:spcPts val="600"/>
              </a:spcBef>
              <a:spcAft>
                <a:spcPts val="600"/>
              </a:spcAft>
            </a:pPr>
            <a:r>
              <a:rPr lang="es-ES" sz="3200" dirty="0">
                <a:latin typeface="Arial" panose="020B0604020202020204" pitchFamily="34" charset="0"/>
                <a:ea typeface="Calibri" panose="020F0502020204030204" pitchFamily="34" charset="0"/>
                <a:cs typeface="Times New Roman" panose="02020603050405020304" pitchFamily="18" charset="0"/>
              </a:rPr>
              <a:t>Observemos cuidadosamente la iteración cero: Los valores Z</a:t>
            </a:r>
            <a:r>
              <a:rPr lang="es-ES" sz="3200" baseline="-25000" dirty="0">
                <a:latin typeface="Arial" panose="020B0604020202020204" pitchFamily="34" charset="0"/>
                <a:ea typeface="Calibri" panose="020F0502020204030204" pitchFamily="34" charset="0"/>
                <a:cs typeface="Times New Roman" panose="02020603050405020304" pitchFamily="18" charset="0"/>
              </a:rPr>
              <a:t>1</a:t>
            </a:r>
            <a:r>
              <a:rPr lang="es-ES" sz="3200" dirty="0">
                <a:latin typeface="Arial" panose="020B0604020202020204" pitchFamily="34" charset="0"/>
                <a:ea typeface="Calibri" panose="020F0502020204030204" pitchFamily="34" charset="0"/>
                <a:cs typeface="Times New Roman" panose="02020603050405020304" pitchFamily="18" charset="0"/>
              </a:rPr>
              <a:t> – C</a:t>
            </a:r>
            <a:r>
              <a:rPr lang="es-ES" sz="3200" baseline="-25000" dirty="0">
                <a:latin typeface="Arial" panose="020B0604020202020204" pitchFamily="34" charset="0"/>
                <a:ea typeface="Calibri" panose="020F0502020204030204" pitchFamily="34" charset="0"/>
                <a:cs typeface="Times New Roman" panose="02020603050405020304" pitchFamily="18" charset="0"/>
              </a:rPr>
              <a:t>1</a:t>
            </a:r>
            <a:r>
              <a:rPr lang="es-ES" sz="3200" dirty="0">
                <a:latin typeface="Arial" panose="020B0604020202020204" pitchFamily="34" charset="0"/>
                <a:ea typeface="Calibri" panose="020F0502020204030204" pitchFamily="34" charset="0"/>
                <a:cs typeface="Times New Roman" panose="02020603050405020304" pitchFamily="18" charset="0"/>
              </a:rPr>
              <a:t> = -6w-3, y Z</a:t>
            </a:r>
            <a:r>
              <a:rPr lang="es-ES" sz="3200" baseline="-25000" dirty="0">
                <a:latin typeface="Arial" panose="020B0604020202020204" pitchFamily="34" charset="0"/>
                <a:ea typeface="Calibri" panose="020F0502020204030204" pitchFamily="34" charset="0"/>
                <a:cs typeface="Times New Roman" panose="02020603050405020304" pitchFamily="18" charset="0"/>
              </a:rPr>
              <a:t>2</a:t>
            </a:r>
            <a:r>
              <a:rPr lang="es-ES" sz="3200" dirty="0">
                <a:latin typeface="Arial" panose="020B0604020202020204" pitchFamily="34" charset="0"/>
                <a:ea typeface="Calibri" panose="020F0502020204030204" pitchFamily="34" charset="0"/>
                <a:cs typeface="Times New Roman" panose="02020603050405020304" pitchFamily="18" charset="0"/>
              </a:rPr>
              <a:t>- C</a:t>
            </a:r>
            <a:r>
              <a:rPr lang="es-ES" sz="3200" baseline="-25000" dirty="0">
                <a:latin typeface="Arial" panose="020B0604020202020204" pitchFamily="34" charset="0"/>
                <a:ea typeface="Calibri" panose="020F0502020204030204" pitchFamily="34" charset="0"/>
                <a:cs typeface="Times New Roman" panose="02020603050405020304" pitchFamily="18" charset="0"/>
              </a:rPr>
              <a:t>2</a:t>
            </a:r>
            <a:r>
              <a:rPr lang="es-ES" sz="3200" dirty="0">
                <a:latin typeface="Arial" panose="020B0604020202020204" pitchFamily="34" charset="0"/>
                <a:ea typeface="Calibri" panose="020F0502020204030204" pitchFamily="34" charset="0"/>
                <a:cs typeface="Times New Roman" panose="02020603050405020304" pitchFamily="18" charset="0"/>
              </a:rPr>
              <a:t> = -2w-2 indican que existen vectores cuyos </a:t>
            </a:r>
            <a:r>
              <a:rPr lang="es-ES" sz="3200" dirty="0" err="1">
                <a:latin typeface="Arial" panose="020B0604020202020204" pitchFamily="34" charset="0"/>
                <a:ea typeface="Calibri" panose="020F0502020204030204" pitchFamily="34" charset="0"/>
                <a:cs typeface="Times New Roman" panose="02020603050405020304" pitchFamily="18" charset="0"/>
              </a:rPr>
              <a:t>Zj</a:t>
            </a:r>
            <a:r>
              <a:rPr lang="es-ES" sz="3200" dirty="0">
                <a:latin typeface="Arial" panose="020B0604020202020204" pitchFamily="34" charset="0"/>
                <a:ea typeface="Calibri" panose="020F0502020204030204" pitchFamily="34" charset="0"/>
                <a:cs typeface="Times New Roman" panose="02020603050405020304" pitchFamily="18" charset="0"/>
              </a:rPr>
              <a:t>- </a:t>
            </a:r>
            <a:r>
              <a:rPr lang="es-ES" sz="3200" dirty="0" err="1">
                <a:latin typeface="Arial" panose="020B0604020202020204" pitchFamily="34" charset="0"/>
                <a:ea typeface="Calibri" panose="020F0502020204030204" pitchFamily="34" charset="0"/>
                <a:cs typeface="Times New Roman" panose="02020603050405020304" pitchFamily="18" charset="0"/>
              </a:rPr>
              <a:t>Cj</a:t>
            </a:r>
            <a:r>
              <a:rPr lang="es-ES" sz="3200" dirty="0">
                <a:latin typeface="Arial" panose="020B0604020202020204" pitchFamily="34" charset="0"/>
                <a:ea typeface="Calibri" panose="020F0502020204030204" pitchFamily="34" charset="0"/>
                <a:cs typeface="Times New Roman" panose="02020603050405020304" pitchFamily="18" charset="0"/>
              </a:rPr>
              <a:t> son negativos. Siendo la función objetivo </a:t>
            </a:r>
            <a:r>
              <a:rPr lang="es-ES" sz="3200" dirty="0" err="1">
                <a:latin typeface="Arial" panose="020B0604020202020204" pitchFamily="34" charset="0"/>
                <a:ea typeface="Calibri" panose="020F0502020204030204" pitchFamily="34" charset="0"/>
                <a:cs typeface="Times New Roman" panose="02020603050405020304" pitchFamily="18" charset="0"/>
              </a:rPr>
              <a:t>maximizante</a:t>
            </a:r>
            <a:r>
              <a:rPr lang="es-ES" sz="3200" dirty="0">
                <a:latin typeface="Arial" panose="020B0604020202020204" pitchFamily="34" charset="0"/>
                <a:ea typeface="Calibri" panose="020F0502020204030204" pitchFamily="34" charset="0"/>
                <a:cs typeface="Times New Roman" panose="02020603050405020304" pitchFamily="18" charset="0"/>
              </a:rPr>
              <a:t>, no se cumple la condición de que todo vector posea un </a:t>
            </a:r>
            <a:r>
              <a:rPr lang="es-ES" sz="3200" b="1" dirty="0">
                <a:latin typeface="Arial" panose="020B0604020202020204" pitchFamily="34" charset="0"/>
                <a:ea typeface="Calibri" panose="020F0502020204030204" pitchFamily="34" charset="0"/>
                <a:cs typeface="Times New Roman" panose="02020603050405020304" pitchFamily="18" charset="0"/>
              </a:rPr>
              <a:t>(</a:t>
            </a:r>
            <a:r>
              <a:rPr lang="es-ES" sz="3200" b="1" dirty="0" err="1">
                <a:latin typeface="Arial" panose="020B0604020202020204" pitchFamily="34" charset="0"/>
                <a:ea typeface="Calibri" panose="020F0502020204030204" pitchFamily="34" charset="0"/>
                <a:cs typeface="Times New Roman" panose="02020603050405020304" pitchFamily="18" charset="0"/>
              </a:rPr>
              <a:t>Zj</a:t>
            </a:r>
            <a:r>
              <a:rPr lang="es-ES" sz="3200" b="1" dirty="0">
                <a:latin typeface="Arial" panose="020B0604020202020204" pitchFamily="34" charset="0"/>
                <a:ea typeface="Calibri" panose="020F0502020204030204" pitchFamily="34" charset="0"/>
                <a:cs typeface="Times New Roman" panose="02020603050405020304" pitchFamily="18" charset="0"/>
              </a:rPr>
              <a:t> – </a:t>
            </a:r>
            <a:r>
              <a:rPr lang="es-ES" sz="3200" b="1" dirty="0" err="1">
                <a:latin typeface="Arial" panose="020B0604020202020204" pitchFamily="34" charset="0"/>
                <a:ea typeface="Calibri" panose="020F0502020204030204" pitchFamily="34" charset="0"/>
                <a:cs typeface="Times New Roman" panose="02020603050405020304" pitchFamily="18" charset="0"/>
              </a:rPr>
              <a:t>Cj</a:t>
            </a:r>
            <a:r>
              <a:rPr lang="es-ES" sz="3200" b="1" dirty="0">
                <a:latin typeface="Arial" panose="020B0604020202020204" pitchFamily="34" charset="0"/>
                <a:ea typeface="Calibri" panose="020F0502020204030204" pitchFamily="34" charset="0"/>
                <a:cs typeface="Times New Roman" panose="02020603050405020304" pitchFamily="18" charset="0"/>
              </a:rPr>
              <a:t>) ≥ 0. </a:t>
            </a:r>
            <a:r>
              <a:rPr lang="es-ES" sz="3200" dirty="0">
                <a:latin typeface="Arial" panose="020B0604020202020204" pitchFamily="34" charset="0"/>
                <a:ea typeface="Calibri" panose="020F0502020204030204" pitchFamily="34" charset="0"/>
                <a:cs typeface="Times New Roman" panose="02020603050405020304" pitchFamily="18" charset="0"/>
              </a:rPr>
              <a:t>Por ello puede afirmarse que la solución alcanzada no es la óptima.</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73853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17736"/>
            <a:ext cx="11468100" cy="3142399"/>
          </a:xfrm>
          <a:prstGeom prst="rect">
            <a:avLst/>
          </a:prstGeom>
        </p:spPr>
        <p:txBody>
          <a:bodyPr wrap="square">
            <a:spAutoFit/>
          </a:bodyPr>
          <a:lstStyle/>
          <a:p>
            <a:pPr>
              <a:lnSpc>
                <a:spcPct val="115000"/>
              </a:lnSpc>
            </a:pPr>
            <a:r>
              <a:rPr lang="es-ES" sz="2800" dirty="0">
                <a:solidFill>
                  <a:srgbClr val="000000"/>
                </a:solidFill>
                <a:latin typeface="Arial" panose="020B0604020202020204" pitchFamily="34" charset="0"/>
                <a:ea typeface="Calibri" panose="020F0502020204030204" pitchFamily="34" charset="0"/>
                <a:cs typeface="Arial" panose="020B0604020202020204" pitchFamily="34" charset="0"/>
              </a:rPr>
              <a:t>b) Si la solución alcanzada no es la óptima, ¿qué cambios se deben producir en la base de modo que se produzca el mayor beneficio posible del valor de la función objetivo? </a:t>
            </a:r>
            <a:endParaRPr lang="es-ES" sz="28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2800" dirty="0">
                <a:latin typeface="Arial" panose="020B0604020202020204" pitchFamily="34" charset="0"/>
                <a:ea typeface="Calibri" panose="020F0502020204030204" pitchFamily="34" charset="0"/>
                <a:cs typeface="Arial" panose="020B0604020202020204" pitchFamily="34" charset="0"/>
              </a:rPr>
              <a:t>En primer lugar se aplica el criterio de entrada a la base. Para ello, teniendo en cuenta que el problema es </a:t>
            </a:r>
            <a:r>
              <a:rPr lang="es-ES" sz="2800" dirty="0" err="1">
                <a:latin typeface="Arial" panose="020B0604020202020204" pitchFamily="34" charset="0"/>
                <a:ea typeface="Calibri" panose="020F0502020204030204" pitchFamily="34" charset="0"/>
                <a:cs typeface="Arial" panose="020B0604020202020204" pitchFamily="34" charset="0"/>
              </a:rPr>
              <a:t>maximizante</a:t>
            </a:r>
            <a:r>
              <a:rPr lang="es-ES" sz="2800" dirty="0">
                <a:latin typeface="Arial" panose="020B0604020202020204" pitchFamily="34" charset="0"/>
                <a:ea typeface="Calibri" panose="020F0502020204030204" pitchFamily="34" charset="0"/>
                <a:cs typeface="Arial" panose="020B0604020202020204" pitchFamily="34" charset="0"/>
              </a:rPr>
              <a:t>, se selecciona como entrante aquel vector no básico cuyo (</a:t>
            </a:r>
            <a:r>
              <a:rPr lang="es-ES" sz="2800" b="1" dirty="0" err="1">
                <a:latin typeface="Arial" panose="020B0604020202020204" pitchFamily="34" charset="0"/>
                <a:ea typeface="Calibri" panose="020F0502020204030204" pitchFamily="34" charset="0"/>
                <a:cs typeface="Arial" panose="020B0604020202020204" pitchFamily="34" charset="0"/>
              </a:rPr>
              <a:t>Zj-Cj</a:t>
            </a:r>
            <a:r>
              <a:rPr lang="es-ES" sz="2800" b="1" dirty="0">
                <a:latin typeface="Arial" panose="020B0604020202020204" pitchFamily="34" charset="0"/>
                <a:ea typeface="Calibri" panose="020F0502020204030204" pitchFamily="34" charset="0"/>
                <a:cs typeface="Arial" panose="020B0604020202020204" pitchFamily="34" charset="0"/>
              </a:rPr>
              <a:t>)= Min ((</a:t>
            </a:r>
            <a:r>
              <a:rPr lang="es-ES" sz="2800" b="1" dirty="0" err="1">
                <a:latin typeface="Arial" panose="020B0604020202020204" pitchFamily="34" charset="0"/>
                <a:ea typeface="Calibri" panose="020F0502020204030204" pitchFamily="34" charset="0"/>
                <a:cs typeface="Arial" panose="020B0604020202020204" pitchFamily="34" charset="0"/>
              </a:rPr>
              <a:t>Zj-Cj</a:t>
            </a:r>
            <a:r>
              <a:rPr lang="es-ES" sz="2800" b="1" dirty="0">
                <a:latin typeface="Arial" panose="020B0604020202020204" pitchFamily="34" charset="0"/>
                <a:ea typeface="Calibri" panose="020F0502020204030204" pitchFamily="34" charset="0"/>
                <a:cs typeface="Arial" panose="020B0604020202020204" pitchFamily="34" charset="0"/>
              </a:rPr>
              <a:t>) &lt; 0.</a:t>
            </a:r>
            <a:endParaRPr lang="es-ES" sz="28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576352" y="3160135"/>
            <a:ext cx="11059275" cy="3491514"/>
          </a:xfrm>
          <a:prstGeom prst="rect">
            <a:avLst/>
          </a:prstGeom>
        </p:spPr>
      </p:pic>
      <p:sp>
        <p:nvSpPr>
          <p:cNvPr id="5" name="CuadroTexto 4"/>
          <p:cNvSpPr txBox="1"/>
          <p:nvPr/>
        </p:nvSpPr>
        <p:spPr>
          <a:xfrm>
            <a:off x="5540991" y="6298734"/>
            <a:ext cx="1703736" cy="523220"/>
          </a:xfrm>
          <a:prstGeom prst="rect">
            <a:avLst/>
          </a:prstGeom>
          <a:noFill/>
        </p:spPr>
        <p:txBody>
          <a:bodyPr wrap="none" rtlCol="0">
            <a:spAutoFit/>
          </a:bodyPr>
          <a:lstStyle/>
          <a:p>
            <a:r>
              <a:rPr lang="es-ES" sz="2800" dirty="0" smtClean="0">
                <a:latin typeface="Arial" panose="020B0604020202020204" pitchFamily="34" charset="0"/>
                <a:cs typeface="Arial" panose="020B0604020202020204" pitchFamily="34" charset="0"/>
              </a:rPr>
              <a:t>Vector a1</a:t>
            </a:r>
            <a:endParaRPr lang="es-ES" sz="2800" dirty="0">
              <a:latin typeface="Arial" panose="020B0604020202020204" pitchFamily="34" charset="0"/>
              <a:cs typeface="Arial" panose="020B0604020202020204" pitchFamily="34" charset="0"/>
            </a:endParaRPr>
          </a:p>
        </p:txBody>
      </p:sp>
      <p:sp>
        <p:nvSpPr>
          <p:cNvPr id="6" name="Rectángulo 5"/>
          <p:cNvSpPr/>
          <p:nvPr/>
        </p:nvSpPr>
        <p:spPr>
          <a:xfrm>
            <a:off x="6578221" y="6469039"/>
            <a:ext cx="109182" cy="1826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n w="0"/>
              <a:solidFill>
                <a:schemeClr val="bg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4631852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31777"/>
            <a:ext cx="11481748" cy="3142399"/>
          </a:xfrm>
          <a:prstGeom prst="rect">
            <a:avLst/>
          </a:prstGeom>
        </p:spPr>
        <p:txBody>
          <a:bodyPr wrap="square">
            <a:spAutoFit/>
          </a:bodyPr>
          <a:lstStyle/>
          <a:p>
            <a:pPr>
              <a:lnSpc>
                <a:spcPct val="115000"/>
              </a:lnSpc>
            </a:pPr>
            <a:r>
              <a:rPr lang="es-ES" sz="2800" dirty="0">
                <a:solidFill>
                  <a:srgbClr val="000000"/>
                </a:solidFill>
                <a:latin typeface="Arial" panose="020B0604020202020204" pitchFamily="34" charset="0"/>
                <a:ea typeface="Calibri" panose="020F0502020204030204" pitchFamily="34" charset="0"/>
                <a:cs typeface="Arial" panose="020B0604020202020204" pitchFamily="34" charset="0"/>
              </a:rPr>
              <a:t>b) Si la solución alcanzada no es la óptima, ¿qué cambios se deben producir en la base de modo que se produzca el mayor beneficio posible del valor de la función objetivo? </a:t>
            </a:r>
            <a:endParaRPr lang="es-ES" sz="28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2800" dirty="0" smtClean="0">
                <a:latin typeface="Arial" panose="020B0604020202020204" pitchFamily="34" charset="0"/>
                <a:ea typeface="Calibri" panose="020F0502020204030204" pitchFamily="34" charset="0"/>
                <a:cs typeface="Arial" panose="020B0604020202020204" pitchFamily="34" charset="0"/>
              </a:rPr>
              <a:t>Una </a:t>
            </a:r>
            <a:r>
              <a:rPr lang="es-ES" sz="2800" dirty="0">
                <a:latin typeface="Arial" panose="020B0604020202020204" pitchFamily="34" charset="0"/>
                <a:ea typeface="Calibri" panose="020F0502020204030204" pitchFamily="34" charset="0"/>
                <a:cs typeface="Arial" panose="020B0604020202020204" pitchFamily="34" charset="0"/>
              </a:rPr>
              <a:t>vez determinado el vector entrante, se determina el vector saliente de la base. Aplicando el criterio de salida se tiene: θ =Min (8/2, 12/4, 4/4) = 4/4 = 1, y que indica que debe salir de la base el vector </a:t>
            </a:r>
            <a:r>
              <a:rPr lang="es-ES" sz="2800" b="1" dirty="0">
                <a:latin typeface="Arial" panose="020B0604020202020204" pitchFamily="34" charset="0"/>
                <a:ea typeface="Calibri" panose="020F0502020204030204" pitchFamily="34" charset="0"/>
                <a:cs typeface="Arial" panose="020B0604020202020204" pitchFamily="34" charset="0"/>
              </a:rPr>
              <a:t>a</a:t>
            </a:r>
            <a:r>
              <a:rPr lang="es-ES" sz="2800" b="1" baseline="-25000" dirty="0">
                <a:latin typeface="Arial" panose="020B0604020202020204" pitchFamily="34" charset="0"/>
                <a:ea typeface="Calibri" panose="020F0502020204030204" pitchFamily="34" charset="0"/>
                <a:cs typeface="Arial" panose="020B0604020202020204" pitchFamily="34" charset="0"/>
              </a:rPr>
              <a:t>6</a:t>
            </a:r>
            <a:r>
              <a:rPr lang="es-ES" sz="2800" b="1" dirty="0">
                <a:latin typeface="Arial" panose="020B0604020202020204" pitchFamily="34" charset="0"/>
                <a:ea typeface="Calibri" panose="020F0502020204030204" pitchFamily="34" charset="0"/>
                <a:cs typeface="Arial" panose="020B0604020202020204" pitchFamily="34" charset="0"/>
              </a:rPr>
              <a:t>.</a:t>
            </a:r>
            <a:endParaRPr lang="es-ES" sz="28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154486" y="3272554"/>
            <a:ext cx="11728087" cy="3374989"/>
          </a:xfrm>
          <a:prstGeom prst="rect">
            <a:avLst/>
          </a:prstGeom>
        </p:spPr>
      </p:pic>
    </p:spTree>
    <p:extLst>
      <p:ext uri="{BB962C8B-B14F-4D97-AF65-F5344CB8AC3E}">
        <p14:creationId xmlns:p14="http://schemas.microsoft.com/office/powerpoint/2010/main" val="8024491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696686" y="315392"/>
            <a:ext cx="11175999" cy="3320909"/>
          </a:xfrm>
          <a:prstGeom prst="rect">
            <a:avLst/>
          </a:prstGeom>
        </p:spPr>
        <p:txBody>
          <a:bodyPr wrap="square">
            <a:spAutoFit/>
          </a:bodyPr>
          <a:lstStyle/>
          <a:p>
            <a:r>
              <a:rPr lang="es-ES" sz="2800" dirty="0">
                <a:solidFill>
                  <a:srgbClr val="000000"/>
                </a:solidFill>
                <a:latin typeface="Arial" panose="020B0604020202020204" pitchFamily="34" charset="0"/>
                <a:ea typeface="Calibri" panose="020F0502020204030204" pitchFamily="34" charset="0"/>
                <a:cs typeface="Arial" panose="020B0604020202020204" pitchFamily="34" charset="0"/>
              </a:rPr>
              <a:t>c) Una vez realizado el cambio de base propuesto, ¿en cuánto mejorará el valor de la función objetivo? ¿Cuál será su nuevo valor? </a:t>
            </a:r>
          </a:p>
          <a:p>
            <a:pPr>
              <a:lnSpc>
                <a:spcPct val="115000"/>
              </a:lnSpc>
              <a:spcBef>
                <a:spcPts val="600"/>
              </a:spcBef>
              <a:spcAft>
                <a:spcPts val="600"/>
              </a:spcAft>
            </a:pPr>
            <a:r>
              <a:rPr lang="es-ES" sz="2800" dirty="0">
                <a:latin typeface="Arial" panose="020B0604020202020204" pitchFamily="34" charset="0"/>
                <a:ea typeface="Calibri" panose="020F0502020204030204" pitchFamily="34" charset="0"/>
                <a:cs typeface="Arial" panose="020B0604020202020204" pitchFamily="34" charset="0"/>
              </a:rPr>
              <a:t>Para responder esta pregunta utilizaremos la expresión: </a:t>
            </a:r>
            <a:endParaRPr lang="es-ES" sz="2800" dirty="0" smtClean="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2800" b="1" dirty="0" smtClean="0">
                <a:latin typeface="Arial" panose="020B0604020202020204" pitchFamily="34" charset="0"/>
                <a:ea typeface="Calibri" panose="020F0502020204030204" pitchFamily="34" charset="0"/>
                <a:cs typeface="Arial" panose="020B0604020202020204" pitchFamily="34" charset="0"/>
              </a:rPr>
              <a:t>Ž </a:t>
            </a:r>
            <a:r>
              <a:rPr lang="es-ES" sz="2800" b="1" dirty="0">
                <a:latin typeface="Arial" panose="020B0604020202020204" pitchFamily="34" charset="0"/>
                <a:ea typeface="Calibri" panose="020F0502020204030204" pitchFamily="34" charset="0"/>
                <a:cs typeface="Arial" panose="020B0604020202020204" pitchFamily="34" charset="0"/>
              </a:rPr>
              <a:t>= Z - Ө (</a:t>
            </a:r>
            <a:r>
              <a:rPr lang="es-ES" sz="2800" b="1" dirty="0" err="1">
                <a:latin typeface="Arial" panose="020B0604020202020204" pitchFamily="34" charset="0"/>
                <a:ea typeface="Calibri" panose="020F0502020204030204" pitchFamily="34" charset="0"/>
                <a:cs typeface="Arial" panose="020B0604020202020204" pitchFamily="34" charset="0"/>
              </a:rPr>
              <a:t>Zj</a:t>
            </a:r>
            <a:r>
              <a:rPr lang="es-ES" sz="2800" b="1" dirty="0">
                <a:latin typeface="Arial" panose="020B0604020202020204" pitchFamily="34" charset="0"/>
                <a:ea typeface="Calibri" panose="020F0502020204030204" pitchFamily="34" charset="0"/>
                <a:cs typeface="Arial" panose="020B0604020202020204" pitchFamily="34" charset="0"/>
              </a:rPr>
              <a:t>- </a:t>
            </a:r>
            <a:r>
              <a:rPr lang="es-ES" sz="2800" b="1" dirty="0" err="1">
                <a:latin typeface="Arial" panose="020B0604020202020204" pitchFamily="34" charset="0"/>
                <a:ea typeface="Calibri" panose="020F0502020204030204" pitchFamily="34" charset="0"/>
                <a:cs typeface="Arial" panose="020B0604020202020204" pitchFamily="34" charset="0"/>
              </a:rPr>
              <a:t>Cj</a:t>
            </a:r>
            <a:r>
              <a:rPr lang="es-ES" sz="2800" b="1" dirty="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y sustituyamos en ella</a:t>
            </a:r>
          </a:p>
          <a:p>
            <a:pPr>
              <a:lnSpc>
                <a:spcPct val="115000"/>
              </a:lnSpc>
              <a:spcBef>
                <a:spcPts val="600"/>
              </a:spcBef>
              <a:spcAft>
                <a:spcPts val="600"/>
              </a:spcAft>
            </a:pPr>
            <a:r>
              <a:rPr lang="es-ES" sz="2800" dirty="0">
                <a:latin typeface="Arial" panose="020B0604020202020204" pitchFamily="34" charset="0"/>
                <a:ea typeface="Calibri" panose="020F0502020204030204" pitchFamily="34" charset="0"/>
                <a:cs typeface="Arial" panose="020B0604020202020204" pitchFamily="34" charset="0"/>
              </a:rPr>
              <a:t> </a:t>
            </a:r>
            <a:r>
              <a:rPr lang="es-ES" sz="2800" b="1" dirty="0">
                <a:latin typeface="Arial" panose="020B0604020202020204" pitchFamily="34" charset="0"/>
                <a:ea typeface="Calibri" panose="020F0502020204030204" pitchFamily="34" charset="0"/>
                <a:cs typeface="Arial" panose="020B0604020202020204" pitchFamily="34" charset="0"/>
              </a:rPr>
              <a:t>Ž = </a:t>
            </a:r>
            <a:r>
              <a:rPr lang="es-ES" sz="2800" dirty="0">
                <a:latin typeface="Arial" panose="020B0604020202020204" pitchFamily="34" charset="0"/>
                <a:ea typeface="Calibri" panose="020F0502020204030204" pitchFamily="34" charset="0"/>
                <a:cs typeface="Arial" panose="020B0604020202020204" pitchFamily="34" charset="0"/>
              </a:rPr>
              <a:t>-12w - 1(-6w-3) = -12w + 6w +3 = -6w +3 La función objetivo mejorará su valor en (6w +3) y su nuevo valor será de (-6w +3).</a:t>
            </a:r>
            <a:endParaRPr lang="es-ES" sz="28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713956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0"/>
          <p:cNvGrpSpPr>
            <a:grpSpLocks/>
          </p:cNvGrpSpPr>
          <p:nvPr/>
        </p:nvGrpSpPr>
        <p:grpSpPr bwMode="auto">
          <a:xfrm>
            <a:off x="982639" y="1869743"/>
            <a:ext cx="10490693" cy="2975212"/>
            <a:chOff x="1296" y="1344"/>
            <a:chExt cx="3056" cy="432"/>
          </a:xfrm>
        </p:grpSpPr>
        <p:sp>
          <p:nvSpPr>
            <p:cNvPr id="8" name="AutoShape 5"/>
            <p:cNvSpPr>
              <a:spLocks noChangeArrowheads="1"/>
            </p:cNvSpPr>
            <p:nvPr/>
          </p:nvSpPr>
          <p:spPr bwMode="gray">
            <a:xfrm>
              <a:off x="1616" y="1406"/>
              <a:ext cx="2736" cy="288"/>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9"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11" name="Text Box 7"/>
            <p:cNvSpPr txBox="1">
              <a:spLocks noChangeArrowheads="1"/>
            </p:cNvSpPr>
            <p:nvPr/>
          </p:nvSpPr>
          <p:spPr bwMode="gray">
            <a:xfrm>
              <a:off x="1363" y="1482"/>
              <a:ext cx="239" cy="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2400" dirty="0" smtClean="0">
                  <a:solidFill>
                    <a:srgbClr val="000000"/>
                  </a:solidFill>
                </a:rPr>
                <a:t>1.5.</a:t>
              </a:r>
              <a:endParaRPr lang="en-US" altLang="es-ES" sz="2400" dirty="0">
                <a:solidFill>
                  <a:srgbClr val="000000"/>
                </a:solidFill>
              </a:endParaRPr>
            </a:p>
          </p:txBody>
        </p:sp>
      </p:grpSp>
      <p:sp>
        <p:nvSpPr>
          <p:cNvPr id="5" name="AutoShape 4"/>
          <p:cNvSpPr>
            <a:spLocks noChangeArrowheads="1"/>
          </p:cNvSpPr>
          <p:nvPr/>
        </p:nvSpPr>
        <p:spPr bwMode="gray">
          <a:xfrm>
            <a:off x="982639" y="1869743"/>
            <a:ext cx="1482978" cy="297521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dirty="0">
              <a:solidFill>
                <a:prstClr val="black"/>
              </a:solidFill>
              <a:latin typeface="Arial" panose="020B0604020202020204" pitchFamily="34" charset="0"/>
            </a:endParaRPr>
          </a:p>
        </p:txBody>
      </p:sp>
      <p:sp>
        <p:nvSpPr>
          <p:cNvPr id="6" name="Text Box 6"/>
          <p:cNvSpPr txBox="1">
            <a:spLocks noChangeArrowheads="1"/>
          </p:cNvSpPr>
          <p:nvPr/>
        </p:nvSpPr>
        <p:spPr bwMode="gray">
          <a:xfrm>
            <a:off x="2560970" y="2664324"/>
            <a:ext cx="89459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z="3200" b="1" u="sng" dirty="0" smtClean="0"/>
              <a:t>INTERPRETACIÓN </a:t>
            </a:r>
            <a:r>
              <a:rPr lang="es-ES" sz="3200" b="1" u="sng" dirty="0"/>
              <a:t>ECONÓMICA DE LA SOLUCIÓN ÓPTIMA UTILIZANDO LA TABLA SIMPLEX</a:t>
            </a:r>
            <a:endParaRPr lang="es-ES" sz="3200" dirty="0"/>
          </a:p>
        </p:txBody>
      </p:sp>
      <p:sp>
        <p:nvSpPr>
          <p:cNvPr id="12" name="Text Box 7"/>
          <p:cNvSpPr txBox="1">
            <a:spLocks noChangeArrowheads="1"/>
          </p:cNvSpPr>
          <p:nvPr/>
        </p:nvSpPr>
        <p:spPr bwMode="gray">
          <a:xfrm>
            <a:off x="1176542" y="3037413"/>
            <a:ext cx="109517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3200" dirty="0" smtClean="0">
                <a:solidFill>
                  <a:srgbClr val="000000"/>
                </a:solidFill>
              </a:rPr>
              <a:t>2.6.1</a:t>
            </a:r>
            <a:endParaRPr lang="en-US" altLang="es-ES" sz="3200" dirty="0">
              <a:solidFill>
                <a:srgbClr val="000000"/>
              </a:solidFill>
            </a:endParaRPr>
          </a:p>
        </p:txBody>
      </p:sp>
      <p:pic>
        <p:nvPicPr>
          <p:cNvPr id="10"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9721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246743" y="484953"/>
            <a:ext cx="11684000" cy="5996450"/>
          </a:xfrm>
          <a:prstGeom prst="rect">
            <a:avLst/>
          </a:prstGeom>
        </p:spPr>
        <p:txBody>
          <a:bodyPr wrap="square">
            <a:spAutoFit/>
          </a:bodyPr>
          <a:lstStyle/>
          <a:p>
            <a:pPr marL="342900" marR="0" lvl="0" indent="-342900">
              <a:lnSpc>
                <a:spcPct val="115000"/>
              </a:lnSpc>
              <a:spcBef>
                <a:spcPts val="0"/>
              </a:spcBef>
              <a:spcAft>
                <a:spcPts val="0"/>
              </a:spcAft>
              <a:buFont typeface="Symbol" panose="05050102010706020507" pitchFamily="18" charset="2"/>
              <a:buChar char=""/>
            </a:pPr>
            <a:r>
              <a:rPr lang="es-ES" sz="2800" dirty="0">
                <a:latin typeface="Arial" panose="020B0604020202020204" pitchFamily="34" charset="0"/>
                <a:ea typeface="Calibri" panose="020F0502020204030204" pitchFamily="34" charset="0"/>
                <a:cs typeface="Arial" panose="020B0604020202020204" pitchFamily="34" charset="0"/>
              </a:rPr>
              <a:t>Si las variable esenciales toma valor positivo indicará la cantidad que se producirá del producto. Si toma valor cero indicará la no producción del producto.</a:t>
            </a:r>
          </a:p>
          <a:p>
            <a:pPr marL="342900" marR="0" lvl="0" indent="-342900">
              <a:lnSpc>
                <a:spcPct val="115000"/>
              </a:lnSpc>
              <a:spcBef>
                <a:spcPts val="0"/>
              </a:spcBef>
              <a:spcAft>
                <a:spcPts val="0"/>
              </a:spcAft>
              <a:buFont typeface="Symbol" panose="05050102010706020507" pitchFamily="18" charset="2"/>
              <a:buChar char=""/>
            </a:pPr>
            <a:r>
              <a:rPr lang="es-ES" sz="2800" dirty="0">
                <a:latin typeface="Arial" panose="020B0604020202020204" pitchFamily="34" charset="0"/>
                <a:ea typeface="Calibri" panose="020F0502020204030204" pitchFamily="34" charset="0"/>
                <a:cs typeface="Arial" panose="020B0604020202020204" pitchFamily="34" charset="0"/>
              </a:rPr>
              <a:t>Si la variable de holgura se añade a una restricción cuyo signo es </a:t>
            </a:r>
            <a:r>
              <a:rPr lang="es-ES" sz="2800" dirty="0" smtClean="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su valor indica la cantidad subutilizada del recurso (o la demanda insatisfecha del producto).</a:t>
            </a:r>
          </a:p>
          <a:p>
            <a:pPr marL="342900" marR="0" lvl="0" indent="-342900">
              <a:lnSpc>
                <a:spcPct val="115000"/>
              </a:lnSpc>
              <a:spcBef>
                <a:spcPts val="0"/>
              </a:spcBef>
              <a:spcAft>
                <a:spcPts val="0"/>
              </a:spcAft>
              <a:buFont typeface="Symbol" panose="05050102010706020507" pitchFamily="18" charset="2"/>
              <a:buChar char=""/>
            </a:pPr>
            <a:r>
              <a:rPr lang="es-ES" sz="2800" dirty="0">
                <a:latin typeface="Arial" panose="020B0604020202020204" pitchFamily="34" charset="0"/>
                <a:ea typeface="Calibri" panose="020F0502020204030204" pitchFamily="34" charset="0"/>
                <a:cs typeface="Arial" panose="020B0604020202020204" pitchFamily="34" charset="0"/>
              </a:rPr>
              <a:t>Si la variable de holgura se añade a una restricción cuyo signo es </a:t>
            </a:r>
            <a:r>
              <a:rPr lang="es-ES" sz="2800" dirty="0" smtClean="0">
                <a:latin typeface="Arial" panose="020B0604020202020204" pitchFamily="34" charset="0"/>
                <a:ea typeface="Calibri" panose="020F0502020204030204" pitchFamily="34" charset="0"/>
                <a:cs typeface="Arial" panose="020B0604020202020204" pitchFamily="34" charset="0"/>
              </a:rPr>
              <a:t>≥ </a:t>
            </a:r>
            <a:r>
              <a:rPr lang="es-ES" sz="2800" dirty="0">
                <a:latin typeface="Arial" panose="020B0604020202020204" pitchFamily="34" charset="0"/>
                <a:ea typeface="Calibri" panose="020F0502020204030204" pitchFamily="34" charset="0"/>
                <a:cs typeface="Arial" panose="020B0604020202020204" pitchFamily="34" charset="0"/>
              </a:rPr>
              <a:t>su valor indica la cantidad sobre utilizada del recurso ( o la sobre producción del producto).</a:t>
            </a:r>
          </a:p>
          <a:p>
            <a:pPr marL="342900" marR="0" lvl="0" indent="-342900">
              <a:lnSpc>
                <a:spcPct val="115000"/>
              </a:lnSpc>
              <a:spcBef>
                <a:spcPts val="0"/>
              </a:spcBef>
              <a:spcAft>
                <a:spcPts val="0"/>
              </a:spcAft>
              <a:buFont typeface="Symbol" panose="05050102010706020507" pitchFamily="18" charset="2"/>
              <a:buChar char=""/>
            </a:pPr>
            <a:r>
              <a:rPr lang="es-ES" sz="2800" dirty="0">
                <a:latin typeface="Arial" panose="020B0604020202020204" pitchFamily="34" charset="0"/>
                <a:ea typeface="Calibri" panose="020F0502020204030204" pitchFamily="34" charset="0"/>
                <a:cs typeface="Arial" panose="020B0604020202020204" pitchFamily="34" charset="0"/>
              </a:rPr>
              <a:t>Por último el valor de la función objetivo </a:t>
            </a:r>
            <a:r>
              <a:rPr lang="es-ES" sz="2800" dirty="0" err="1">
                <a:latin typeface="Arial" panose="020B0604020202020204" pitchFamily="34" charset="0"/>
                <a:ea typeface="Calibri" panose="020F0502020204030204" pitchFamily="34" charset="0"/>
                <a:cs typeface="Arial" panose="020B0604020202020204" pitchFamily="34" charset="0"/>
              </a:rPr>
              <a:t>Zj</a:t>
            </a:r>
            <a:r>
              <a:rPr lang="es-ES" sz="2800" dirty="0">
                <a:latin typeface="Arial" panose="020B0604020202020204" pitchFamily="34" charset="0"/>
                <a:ea typeface="Calibri" panose="020F0502020204030204" pitchFamily="34" charset="0"/>
                <a:cs typeface="Arial" panose="020B0604020202020204" pitchFamily="34" charset="0"/>
              </a:rPr>
              <a:t> así como su interpretación económica, que puede ser un mínimo de costo </a:t>
            </a:r>
            <a:r>
              <a:rPr lang="es-ES" sz="2800" dirty="0" err="1">
                <a:latin typeface="Arial" panose="020B0604020202020204" pitchFamily="34" charset="0"/>
                <a:ea typeface="Calibri" panose="020F0502020204030204" pitchFamily="34" charset="0"/>
                <a:cs typeface="Arial" panose="020B0604020202020204" pitchFamily="34" charset="0"/>
              </a:rPr>
              <a:t>ó</a:t>
            </a:r>
            <a:r>
              <a:rPr lang="es-ES" sz="2800" dirty="0">
                <a:latin typeface="Arial" panose="020B0604020202020204" pitchFamily="34" charset="0"/>
                <a:ea typeface="Calibri" panose="020F0502020204030204" pitchFamily="34" charset="0"/>
                <a:cs typeface="Arial" panose="020B0604020202020204" pitchFamily="34" charset="0"/>
              </a:rPr>
              <a:t> un máximo de ganancia</a:t>
            </a:r>
            <a:endParaRPr lang="es-ES" sz="28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895404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551544" y="870857"/>
            <a:ext cx="10929256" cy="5196114"/>
          </a:xfrm>
          <a:prstGeom prst="rect">
            <a:avLst/>
          </a:prstGeom>
          <a:noFill/>
          <a:ln>
            <a:noFill/>
          </a:ln>
        </p:spPr>
      </p:pic>
    </p:spTree>
    <p:extLst>
      <p:ext uri="{BB962C8B-B14F-4D97-AF65-F5344CB8AC3E}">
        <p14:creationId xmlns:p14="http://schemas.microsoft.com/office/powerpoint/2010/main" val="18961462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551544" y="232230"/>
            <a:ext cx="11161486" cy="6168570"/>
          </a:xfrm>
          <a:prstGeom prst="rect">
            <a:avLst/>
          </a:prstGeom>
          <a:noFill/>
          <a:ln>
            <a:noFill/>
          </a:ln>
        </p:spPr>
      </p:pic>
    </p:spTree>
    <p:extLst>
      <p:ext uri="{BB962C8B-B14F-4D97-AF65-F5344CB8AC3E}">
        <p14:creationId xmlns:p14="http://schemas.microsoft.com/office/powerpoint/2010/main" val="6268880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304800" y="986971"/>
            <a:ext cx="11596914" cy="5529943"/>
          </a:xfrm>
          <a:prstGeom prst="rect">
            <a:avLst/>
          </a:prstGeom>
          <a:noFill/>
          <a:ln>
            <a:noFill/>
          </a:ln>
        </p:spPr>
      </p:pic>
    </p:spTree>
    <p:extLst>
      <p:ext uri="{BB962C8B-B14F-4D97-AF65-F5344CB8AC3E}">
        <p14:creationId xmlns:p14="http://schemas.microsoft.com/office/powerpoint/2010/main" val="5218296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0"/>
          <p:cNvGrpSpPr>
            <a:grpSpLocks/>
          </p:cNvGrpSpPr>
          <p:nvPr/>
        </p:nvGrpSpPr>
        <p:grpSpPr bwMode="auto">
          <a:xfrm>
            <a:off x="982639" y="1869743"/>
            <a:ext cx="10490693" cy="2975212"/>
            <a:chOff x="1296" y="1344"/>
            <a:chExt cx="3056" cy="432"/>
          </a:xfrm>
        </p:grpSpPr>
        <p:sp>
          <p:nvSpPr>
            <p:cNvPr id="8" name="AutoShape 5"/>
            <p:cNvSpPr>
              <a:spLocks noChangeArrowheads="1"/>
            </p:cNvSpPr>
            <p:nvPr/>
          </p:nvSpPr>
          <p:spPr bwMode="gray">
            <a:xfrm>
              <a:off x="1616" y="1406"/>
              <a:ext cx="2736" cy="288"/>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9"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11" name="Text Box 7"/>
            <p:cNvSpPr txBox="1">
              <a:spLocks noChangeArrowheads="1"/>
            </p:cNvSpPr>
            <p:nvPr/>
          </p:nvSpPr>
          <p:spPr bwMode="gray">
            <a:xfrm>
              <a:off x="1363" y="1482"/>
              <a:ext cx="239" cy="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2400" dirty="0" smtClean="0">
                  <a:solidFill>
                    <a:srgbClr val="000000"/>
                  </a:solidFill>
                </a:rPr>
                <a:t>1.5.</a:t>
              </a:r>
              <a:endParaRPr lang="en-US" altLang="es-ES" sz="2400" dirty="0">
                <a:solidFill>
                  <a:srgbClr val="000000"/>
                </a:solidFill>
              </a:endParaRPr>
            </a:p>
          </p:txBody>
        </p:sp>
      </p:grpSp>
      <p:sp>
        <p:nvSpPr>
          <p:cNvPr id="5" name="AutoShape 4"/>
          <p:cNvSpPr>
            <a:spLocks noChangeArrowheads="1"/>
          </p:cNvSpPr>
          <p:nvPr/>
        </p:nvSpPr>
        <p:spPr bwMode="gray">
          <a:xfrm>
            <a:off x="982639" y="1869743"/>
            <a:ext cx="1482978" cy="297521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dirty="0">
              <a:solidFill>
                <a:prstClr val="black"/>
              </a:solidFill>
              <a:latin typeface="Arial" panose="020B0604020202020204" pitchFamily="34" charset="0"/>
            </a:endParaRPr>
          </a:p>
        </p:txBody>
      </p:sp>
      <p:sp>
        <p:nvSpPr>
          <p:cNvPr id="6" name="Text Box 6"/>
          <p:cNvSpPr txBox="1">
            <a:spLocks noChangeArrowheads="1"/>
          </p:cNvSpPr>
          <p:nvPr/>
        </p:nvSpPr>
        <p:spPr bwMode="gray">
          <a:xfrm>
            <a:off x="2560970" y="2326297"/>
            <a:ext cx="89459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z="3200" b="1" u="sng" dirty="0"/>
              <a:t>MÉTODO DE SOLUCIÓN CON PAQUETES INFORMÁTICOS (EXCEL, SOLVER, WINQS)</a:t>
            </a:r>
            <a:endParaRPr lang="es-ES" sz="3200" dirty="0"/>
          </a:p>
          <a:p>
            <a:r>
              <a:rPr lang="es-ES" sz="3200" b="1" u="sng" dirty="0" smtClean="0"/>
              <a:t>SOLUCIÓN </a:t>
            </a:r>
            <a:r>
              <a:rPr lang="es-ES" sz="3200" b="1" u="sng" dirty="0"/>
              <a:t>CON LA APLICACIÓN SOLVER.</a:t>
            </a:r>
            <a:endParaRPr lang="es-ES" sz="3200" dirty="0"/>
          </a:p>
        </p:txBody>
      </p:sp>
      <p:sp>
        <p:nvSpPr>
          <p:cNvPr id="12" name="Text Box 7"/>
          <p:cNvSpPr txBox="1">
            <a:spLocks noChangeArrowheads="1"/>
          </p:cNvSpPr>
          <p:nvPr/>
        </p:nvSpPr>
        <p:spPr bwMode="gray">
          <a:xfrm>
            <a:off x="1349951" y="3033657"/>
            <a:ext cx="86754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3200" dirty="0" smtClean="0">
                <a:solidFill>
                  <a:srgbClr val="000000"/>
                </a:solidFill>
              </a:rPr>
              <a:t>2.7.</a:t>
            </a:r>
            <a:endParaRPr lang="en-US" altLang="es-ES" sz="3200" dirty="0">
              <a:solidFill>
                <a:srgbClr val="000000"/>
              </a:solidFill>
            </a:endParaRPr>
          </a:p>
        </p:txBody>
      </p:sp>
      <p:pic>
        <p:nvPicPr>
          <p:cNvPr id="10"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9235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209550" y="754743"/>
            <a:ext cx="11611429" cy="5326742"/>
          </a:xfrm>
          <a:prstGeom prst="rect">
            <a:avLst/>
          </a:prstGeom>
          <a:noFill/>
          <a:ln>
            <a:noFill/>
          </a:ln>
        </p:spPr>
      </p:pic>
    </p:spTree>
    <p:extLst>
      <p:ext uri="{BB962C8B-B14F-4D97-AF65-F5344CB8AC3E}">
        <p14:creationId xmlns:p14="http://schemas.microsoft.com/office/powerpoint/2010/main" val="12460709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3"/>
          <a:stretch>
            <a:fillRect/>
          </a:stretch>
        </p:blipFill>
        <p:spPr>
          <a:xfrm>
            <a:off x="0" y="613049"/>
            <a:ext cx="11729980" cy="5816780"/>
          </a:xfrm>
          <a:prstGeom prst="rect">
            <a:avLst/>
          </a:prstGeom>
        </p:spPr>
      </p:pic>
    </p:spTree>
    <p:extLst>
      <p:ext uri="{BB962C8B-B14F-4D97-AF65-F5344CB8AC3E}">
        <p14:creationId xmlns:p14="http://schemas.microsoft.com/office/powerpoint/2010/main" val="9080264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3"/>
          <a:stretch>
            <a:fillRect/>
          </a:stretch>
        </p:blipFill>
        <p:spPr>
          <a:xfrm>
            <a:off x="209550" y="812799"/>
            <a:ext cx="11441195" cy="5413830"/>
          </a:xfrm>
          <a:prstGeom prst="rect">
            <a:avLst/>
          </a:prstGeom>
        </p:spPr>
      </p:pic>
    </p:spTree>
    <p:extLst>
      <p:ext uri="{BB962C8B-B14F-4D97-AF65-F5344CB8AC3E}">
        <p14:creationId xmlns:p14="http://schemas.microsoft.com/office/powerpoint/2010/main" val="37743403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607786" y="0"/>
            <a:ext cx="10800443" cy="5123542"/>
          </a:xfrm>
          <a:prstGeom prst="rect">
            <a:avLst/>
          </a:prstGeom>
          <a:noFill/>
          <a:ln>
            <a:noFill/>
          </a:ln>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bwMode="auto">
          <a:xfrm>
            <a:off x="2815772" y="5054963"/>
            <a:ext cx="5471885" cy="1803037"/>
          </a:xfrm>
          <a:prstGeom prst="rect">
            <a:avLst/>
          </a:prstGeom>
          <a:noFill/>
          <a:ln>
            <a:noFill/>
          </a:ln>
        </p:spPr>
      </p:pic>
    </p:spTree>
    <p:extLst>
      <p:ext uri="{BB962C8B-B14F-4D97-AF65-F5344CB8AC3E}">
        <p14:creationId xmlns:p14="http://schemas.microsoft.com/office/powerpoint/2010/main" val="28873531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209550" y="2964626"/>
            <a:ext cx="11611429" cy="3893374"/>
          </a:xfrm>
          <a:prstGeom prst="rect">
            <a:avLst/>
          </a:prstGeom>
        </p:spPr>
        <p:txBody>
          <a:bodyPr wrap="square">
            <a:spAutoFit/>
          </a:bodyPr>
          <a:lstStyle/>
          <a:p>
            <a:pPr>
              <a:lnSpc>
                <a:spcPct val="115000"/>
              </a:lnSpc>
              <a:spcBef>
                <a:spcPts val="600"/>
              </a:spcBef>
              <a:spcAft>
                <a:spcPts val="600"/>
              </a:spcAft>
            </a:pPr>
            <a:r>
              <a:rPr lang="es-ES" sz="2000" b="1" spc="5" dirty="0">
                <a:latin typeface="Arial" panose="020B0604020202020204" pitchFamily="34" charset="0"/>
                <a:ea typeface="Calibri" panose="020F0502020204030204" pitchFamily="34" charset="0"/>
                <a:cs typeface="Arial" panose="020B0604020202020204" pitchFamily="34" charset="0"/>
              </a:rPr>
              <a:t>Solución</a:t>
            </a:r>
            <a:r>
              <a:rPr lang="es-ES" sz="2000" spc="5" dirty="0">
                <a:latin typeface="Arial" panose="020B0604020202020204" pitchFamily="34" charset="0"/>
                <a:ea typeface="Calibri" panose="020F0502020204030204" pitchFamily="34" charset="0"/>
                <a:cs typeface="Arial" panose="020B0604020202020204" pitchFamily="34" charset="0"/>
              </a:rPr>
              <a:t>: producir </a:t>
            </a:r>
            <a:r>
              <a:rPr lang="es-ES" sz="2000" b="1" spc="5" dirty="0">
                <a:latin typeface="Arial" panose="020B0604020202020204" pitchFamily="34" charset="0"/>
                <a:ea typeface="Calibri" panose="020F0502020204030204" pitchFamily="34" charset="0"/>
                <a:cs typeface="Arial" panose="020B0604020202020204" pitchFamily="34" charset="0"/>
              </a:rPr>
              <a:t>500</a:t>
            </a:r>
            <a:r>
              <a:rPr lang="es-ES" sz="2000" spc="5" dirty="0">
                <a:latin typeface="Arial" panose="020B0604020202020204" pitchFamily="34" charset="0"/>
                <a:ea typeface="Calibri" panose="020F0502020204030204" pitchFamily="34" charset="0"/>
                <a:cs typeface="Arial" panose="020B0604020202020204" pitchFamily="34" charset="0"/>
              </a:rPr>
              <a:t> unidades del producto A; no producir el B y producir </a:t>
            </a:r>
            <a:r>
              <a:rPr lang="es-ES" sz="2000" b="1" spc="5" dirty="0">
                <a:latin typeface="Arial" panose="020B0604020202020204" pitchFamily="34" charset="0"/>
                <a:ea typeface="Calibri" panose="020F0502020204030204" pitchFamily="34" charset="0"/>
                <a:cs typeface="Arial" panose="020B0604020202020204" pitchFamily="34" charset="0"/>
              </a:rPr>
              <a:t>200</a:t>
            </a:r>
            <a:r>
              <a:rPr lang="es-ES" sz="2000" spc="5" dirty="0">
                <a:latin typeface="Arial" panose="020B0604020202020204" pitchFamily="34" charset="0"/>
                <a:ea typeface="Calibri" panose="020F0502020204030204" pitchFamily="34" charset="0"/>
                <a:cs typeface="Arial" panose="020B0604020202020204" pitchFamily="34" charset="0"/>
              </a:rPr>
              <a:t> unidades del C.</a:t>
            </a:r>
            <a:endParaRPr lang="es-ES" sz="2000" dirty="0">
              <a:latin typeface="Arial" panose="020B0604020202020204" pitchFamily="34" charset="0"/>
              <a:ea typeface="Calibri" panose="020F0502020204030204" pitchFamily="34" charset="0"/>
              <a:cs typeface="Arial" panose="020B0604020202020204" pitchFamily="34" charset="0"/>
            </a:endParaRPr>
          </a:p>
          <a:p>
            <a:pPr indent="448310">
              <a:lnSpc>
                <a:spcPct val="115000"/>
              </a:lnSpc>
              <a:spcBef>
                <a:spcPts val="600"/>
              </a:spcBef>
              <a:spcAft>
                <a:spcPts val="600"/>
              </a:spcAft>
            </a:pPr>
            <a:r>
              <a:rPr lang="es-ES" sz="2000" spc="5" dirty="0">
                <a:latin typeface="Arial" panose="020B0604020202020204" pitchFamily="34" charset="0"/>
                <a:ea typeface="Calibri" panose="020F0502020204030204" pitchFamily="34" charset="0"/>
                <a:cs typeface="Arial" panose="020B0604020202020204" pitchFamily="34" charset="0"/>
              </a:rPr>
              <a:t>Como la R1 es de </a:t>
            </a:r>
            <a:r>
              <a:rPr lang="es-ES" sz="2000" b="1" spc="5" dirty="0">
                <a:latin typeface="Arial" panose="020B0604020202020204" pitchFamily="34" charset="0"/>
                <a:ea typeface="Calibri" panose="020F0502020204030204" pitchFamily="34" charset="0"/>
                <a:cs typeface="Arial" panose="020B0604020202020204" pitchFamily="34" charset="0"/>
              </a:rPr>
              <a:t>≤</a:t>
            </a:r>
            <a:r>
              <a:rPr lang="es-ES" sz="2000" spc="5" dirty="0">
                <a:latin typeface="Arial" panose="020B0604020202020204" pitchFamily="34" charset="0"/>
                <a:ea typeface="Calibri" panose="020F0502020204030204" pitchFamily="34" charset="0"/>
                <a:cs typeface="Arial" panose="020B0604020202020204" pitchFamily="34" charset="0"/>
              </a:rPr>
              <a:t> el resultado </a:t>
            </a:r>
            <a:r>
              <a:rPr lang="es-ES" sz="2000" b="1" spc="5" dirty="0">
                <a:latin typeface="Arial" panose="020B0604020202020204" pitchFamily="34" charset="0"/>
                <a:ea typeface="Calibri" panose="020F0502020204030204" pitchFamily="34" charset="0"/>
                <a:cs typeface="Arial" panose="020B0604020202020204" pitchFamily="34" charset="0"/>
              </a:rPr>
              <a:t>0</a:t>
            </a:r>
            <a:r>
              <a:rPr lang="es-ES" sz="2000" spc="5" dirty="0">
                <a:latin typeface="Arial" panose="020B0604020202020204" pitchFamily="34" charset="0"/>
                <a:ea typeface="Calibri" panose="020F0502020204030204" pitchFamily="34" charset="0"/>
                <a:cs typeface="Arial" panose="020B0604020202020204" pitchFamily="34" charset="0"/>
              </a:rPr>
              <a:t> indica que </a:t>
            </a:r>
            <a:r>
              <a:rPr lang="es-ES" sz="2000" b="1" spc="5" dirty="0">
                <a:latin typeface="Arial" panose="020B0604020202020204" pitchFamily="34" charset="0"/>
                <a:ea typeface="Calibri" panose="020F0502020204030204" pitchFamily="34" charset="0"/>
                <a:cs typeface="Arial" panose="020B0604020202020204" pitchFamily="34" charset="0"/>
              </a:rPr>
              <a:t>no queda tiempo disponible</a:t>
            </a:r>
            <a:r>
              <a:rPr lang="es-ES" sz="2000" spc="5" dirty="0">
                <a:latin typeface="Arial" panose="020B0604020202020204" pitchFamily="34" charset="0"/>
                <a:ea typeface="Calibri" panose="020F0502020204030204" pitchFamily="34" charset="0"/>
                <a:cs typeface="Arial" panose="020B0604020202020204" pitchFamily="34" charset="0"/>
              </a:rPr>
              <a:t>, se consume todas las horas del departamento de mezclado (6400) </a:t>
            </a:r>
            <a:r>
              <a:rPr lang="es-ES" sz="2000" b="1" spc="5" dirty="0">
                <a:latin typeface="Arial" panose="020B0604020202020204" pitchFamily="34" charset="0"/>
                <a:ea typeface="Calibri" panose="020F0502020204030204" pitchFamily="34" charset="0"/>
                <a:cs typeface="Arial" panose="020B0604020202020204" pitchFamily="34" charset="0"/>
              </a:rPr>
              <a:t>(recurso crítico).</a:t>
            </a:r>
            <a:endParaRPr lang="es-ES" sz="2000" dirty="0">
              <a:latin typeface="Arial" panose="020B0604020202020204" pitchFamily="34" charset="0"/>
              <a:ea typeface="Calibri" panose="020F0502020204030204" pitchFamily="34" charset="0"/>
              <a:cs typeface="Arial" panose="020B0604020202020204" pitchFamily="34" charset="0"/>
            </a:endParaRPr>
          </a:p>
          <a:p>
            <a:pPr indent="448310">
              <a:lnSpc>
                <a:spcPct val="115000"/>
              </a:lnSpc>
              <a:spcBef>
                <a:spcPts val="600"/>
              </a:spcBef>
              <a:spcAft>
                <a:spcPts val="600"/>
              </a:spcAft>
            </a:pPr>
            <a:r>
              <a:rPr lang="es-ES" sz="2000" spc="5" dirty="0">
                <a:latin typeface="Arial" panose="020B0604020202020204" pitchFamily="34" charset="0"/>
                <a:ea typeface="Calibri" panose="020F0502020204030204" pitchFamily="34" charset="0"/>
                <a:cs typeface="Arial" panose="020B0604020202020204" pitchFamily="34" charset="0"/>
              </a:rPr>
              <a:t>Como la R2 es de </a:t>
            </a:r>
            <a:r>
              <a:rPr lang="es-ES" sz="2000" b="1" spc="5" dirty="0">
                <a:latin typeface="Arial" panose="020B0604020202020204" pitchFamily="34" charset="0"/>
                <a:ea typeface="Calibri" panose="020F0502020204030204" pitchFamily="34" charset="0"/>
                <a:cs typeface="Arial" panose="020B0604020202020204" pitchFamily="34" charset="0"/>
              </a:rPr>
              <a:t>≤</a:t>
            </a:r>
            <a:r>
              <a:rPr lang="es-ES" sz="2000" spc="5" dirty="0">
                <a:latin typeface="Arial" panose="020B0604020202020204" pitchFamily="34" charset="0"/>
                <a:ea typeface="Calibri" panose="020F0502020204030204" pitchFamily="34" charset="0"/>
                <a:cs typeface="Arial" panose="020B0604020202020204" pitchFamily="34" charset="0"/>
              </a:rPr>
              <a:t> el resultado </a:t>
            </a:r>
            <a:r>
              <a:rPr lang="es-ES" sz="2000" b="1" spc="5" dirty="0">
                <a:latin typeface="Arial" panose="020B0604020202020204" pitchFamily="34" charset="0"/>
                <a:ea typeface="Calibri" panose="020F0502020204030204" pitchFamily="34" charset="0"/>
                <a:cs typeface="Arial" panose="020B0604020202020204" pitchFamily="34" charset="0"/>
              </a:rPr>
              <a:t>1100</a:t>
            </a:r>
            <a:r>
              <a:rPr lang="es-ES" sz="2000" spc="5" dirty="0">
                <a:latin typeface="Arial" panose="020B0604020202020204" pitchFamily="34" charset="0"/>
                <a:ea typeface="Calibri" panose="020F0502020204030204" pitchFamily="34" charset="0"/>
                <a:cs typeface="Arial" panose="020B0604020202020204" pitchFamily="34" charset="0"/>
              </a:rPr>
              <a:t> indica que </a:t>
            </a:r>
            <a:r>
              <a:rPr lang="es-ES" sz="2000" b="1" spc="5" dirty="0">
                <a:latin typeface="Arial" panose="020B0604020202020204" pitchFamily="34" charset="0"/>
                <a:ea typeface="Calibri" panose="020F0502020204030204" pitchFamily="34" charset="0"/>
                <a:cs typeface="Arial" panose="020B0604020202020204" pitchFamily="34" charset="0"/>
              </a:rPr>
              <a:t>quedan disponible</a:t>
            </a:r>
            <a:r>
              <a:rPr lang="es-ES" sz="2000" spc="5" dirty="0">
                <a:latin typeface="Arial" panose="020B0604020202020204" pitchFamily="34" charset="0"/>
                <a:ea typeface="Calibri" panose="020F0502020204030204" pitchFamily="34" charset="0"/>
                <a:cs typeface="Arial" panose="020B0604020202020204" pitchFamily="34" charset="0"/>
              </a:rPr>
              <a:t> </a:t>
            </a:r>
            <a:r>
              <a:rPr lang="es-ES" sz="2000" b="1" spc="5" dirty="0">
                <a:latin typeface="Arial" panose="020B0604020202020204" pitchFamily="34" charset="0"/>
                <a:ea typeface="Calibri" panose="020F0502020204030204" pitchFamily="34" charset="0"/>
                <a:cs typeface="Arial" panose="020B0604020202020204" pitchFamily="34" charset="0"/>
              </a:rPr>
              <a:t>1100</a:t>
            </a:r>
            <a:r>
              <a:rPr lang="es-ES" sz="2000" spc="5" dirty="0">
                <a:latin typeface="Arial" panose="020B0604020202020204" pitchFamily="34" charset="0"/>
                <a:ea typeface="Calibri" panose="020F0502020204030204" pitchFamily="34" charset="0"/>
                <a:cs typeface="Arial" panose="020B0604020202020204" pitchFamily="34" charset="0"/>
              </a:rPr>
              <a:t> h del departamento de condensado, solo se consumieron de las 2000 h 900 h.</a:t>
            </a:r>
            <a:endParaRPr lang="es-ES" sz="2000" dirty="0">
              <a:latin typeface="Arial" panose="020B0604020202020204" pitchFamily="34" charset="0"/>
              <a:ea typeface="Calibri" panose="020F0502020204030204" pitchFamily="34" charset="0"/>
              <a:cs typeface="Arial" panose="020B0604020202020204" pitchFamily="34" charset="0"/>
            </a:endParaRPr>
          </a:p>
          <a:p>
            <a:pPr indent="448310">
              <a:lnSpc>
                <a:spcPct val="115000"/>
              </a:lnSpc>
              <a:spcBef>
                <a:spcPts val="600"/>
              </a:spcBef>
              <a:spcAft>
                <a:spcPts val="600"/>
              </a:spcAft>
            </a:pPr>
            <a:r>
              <a:rPr lang="es-ES" sz="2000" spc="5" dirty="0">
                <a:latin typeface="Arial" panose="020B0604020202020204" pitchFamily="34" charset="0"/>
                <a:ea typeface="Calibri" panose="020F0502020204030204" pitchFamily="34" charset="0"/>
                <a:cs typeface="Arial" panose="020B0604020202020204" pitchFamily="34" charset="0"/>
              </a:rPr>
              <a:t>Como la R3 es de </a:t>
            </a:r>
            <a:r>
              <a:rPr lang="es-ES" sz="2000" b="1" spc="5" dirty="0">
                <a:latin typeface="Arial" panose="020B0604020202020204" pitchFamily="34" charset="0"/>
                <a:ea typeface="Calibri" panose="020F0502020204030204" pitchFamily="34" charset="0"/>
                <a:cs typeface="Arial" panose="020B0604020202020204" pitchFamily="34" charset="0"/>
              </a:rPr>
              <a:t>≥</a:t>
            </a:r>
            <a:r>
              <a:rPr lang="es-ES" sz="2000" spc="5" dirty="0">
                <a:latin typeface="Arial" panose="020B0604020202020204" pitchFamily="34" charset="0"/>
                <a:ea typeface="Calibri" panose="020F0502020204030204" pitchFamily="34" charset="0"/>
                <a:cs typeface="Arial" panose="020B0604020202020204" pitchFamily="34" charset="0"/>
              </a:rPr>
              <a:t> el resultado </a:t>
            </a:r>
            <a:r>
              <a:rPr lang="es-ES" sz="2000" b="1" spc="5" dirty="0">
                <a:latin typeface="Arial" panose="020B0604020202020204" pitchFamily="34" charset="0"/>
                <a:ea typeface="Calibri" panose="020F0502020204030204" pitchFamily="34" charset="0"/>
                <a:cs typeface="Arial" panose="020B0604020202020204" pitchFamily="34" charset="0"/>
              </a:rPr>
              <a:t>400</a:t>
            </a:r>
            <a:r>
              <a:rPr lang="es-ES" sz="2000" spc="5" dirty="0">
                <a:latin typeface="Arial" panose="020B0604020202020204" pitchFamily="34" charset="0"/>
                <a:ea typeface="Calibri" panose="020F0502020204030204" pitchFamily="34" charset="0"/>
                <a:cs typeface="Arial" panose="020B0604020202020204" pitchFamily="34" charset="0"/>
              </a:rPr>
              <a:t> indica </a:t>
            </a:r>
            <a:r>
              <a:rPr lang="es-ES" sz="2000" b="1" spc="5" dirty="0">
                <a:latin typeface="Arial" panose="020B0604020202020204" pitchFamily="34" charset="0"/>
                <a:ea typeface="Calibri" panose="020F0502020204030204" pitchFamily="34" charset="0"/>
                <a:cs typeface="Arial" panose="020B0604020202020204" pitchFamily="34" charset="0"/>
              </a:rPr>
              <a:t>utilizar 400 por encima de las 1600 h</a:t>
            </a:r>
            <a:r>
              <a:rPr lang="es-ES" sz="2000" spc="5" dirty="0">
                <a:latin typeface="Arial" panose="020B0604020202020204" pitchFamily="34" charset="0"/>
                <a:ea typeface="Calibri" panose="020F0502020204030204" pitchFamily="34" charset="0"/>
                <a:cs typeface="Arial" panose="020B0604020202020204" pitchFamily="34" charset="0"/>
              </a:rPr>
              <a:t> disponible computándose 2000 horas en el departamento de secado</a:t>
            </a:r>
            <a:endParaRPr lang="es-ES" sz="2000" dirty="0">
              <a:latin typeface="Arial" panose="020B0604020202020204" pitchFamily="34" charset="0"/>
              <a:ea typeface="Calibri" panose="020F0502020204030204" pitchFamily="34" charset="0"/>
              <a:cs typeface="Arial" panose="020B0604020202020204" pitchFamily="34" charset="0"/>
            </a:endParaRPr>
          </a:p>
          <a:p>
            <a:pPr indent="448310">
              <a:lnSpc>
                <a:spcPct val="115000"/>
              </a:lnSpc>
              <a:spcBef>
                <a:spcPts val="600"/>
              </a:spcBef>
              <a:spcAft>
                <a:spcPts val="600"/>
              </a:spcAft>
            </a:pPr>
            <a:r>
              <a:rPr lang="es-ES" sz="2000" spc="5" dirty="0">
                <a:latin typeface="Arial" panose="020B0604020202020204" pitchFamily="34" charset="0"/>
                <a:ea typeface="Calibri" panose="020F0502020204030204" pitchFamily="34" charset="0"/>
                <a:cs typeface="Arial" panose="020B0604020202020204" pitchFamily="34" charset="0"/>
              </a:rPr>
              <a:t>Como la R4 es de </a:t>
            </a:r>
            <a:r>
              <a:rPr lang="es-ES" sz="2000" b="1" spc="5" dirty="0">
                <a:latin typeface="Arial" panose="020B0604020202020204" pitchFamily="34" charset="0"/>
                <a:ea typeface="Calibri" panose="020F0502020204030204" pitchFamily="34" charset="0"/>
                <a:cs typeface="Arial" panose="020B0604020202020204" pitchFamily="34" charset="0"/>
              </a:rPr>
              <a:t>≥</a:t>
            </a:r>
            <a:r>
              <a:rPr lang="es-ES" sz="2000" spc="5" dirty="0">
                <a:latin typeface="Arial" panose="020B0604020202020204" pitchFamily="34" charset="0"/>
                <a:ea typeface="Calibri" panose="020F0502020204030204" pitchFamily="34" charset="0"/>
                <a:cs typeface="Arial" panose="020B0604020202020204" pitchFamily="34" charset="0"/>
              </a:rPr>
              <a:t> el resultado </a:t>
            </a:r>
            <a:r>
              <a:rPr lang="es-ES" sz="2000" b="1" spc="5" dirty="0">
                <a:latin typeface="Arial" panose="020B0604020202020204" pitchFamily="34" charset="0"/>
                <a:ea typeface="Calibri" panose="020F0502020204030204" pitchFamily="34" charset="0"/>
                <a:cs typeface="Arial" panose="020B0604020202020204" pitchFamily="34" charset="0"/>
              </a:rPr>
              <a:t>0</a:t>
            </a:r>
            <a:r>
              <a:rPr lang="es-ES" sz="2000" spc="5" dirty="0">
                <a:latin typeface="Arial" panose="020B0604020202020204" pitchFamily="34" charset="0"/>
                <a:ea typeface="Calibri" panose="020F0502020204030204" pitchFamily="34" charset="0"/>
                <a:cs typeface="Arial" panose="020B0604020202020204" pitchFamily="34" charset="0"/>
              </a:rPr>
              <a:t> indica </a:t>
            </a:r>
            <a:r>
              <a:rPr lang="es-ES" sz="2000" b="1" spc="5" dirty="0">
                <a:latin typeface="Arial" panose="020B0604020202020204" pitchFamily="34" charset="0"/>
                <a:ea typeface="Calibri" panose="020F0502020204030204" pitchFamily="34" charset="0"/>
                <a:cs typeface="Arial" panose="020B0604020202020204" pitchFamily="34" charset="0"/>
              </a:rPr>
              <a:t>utilizar todas las horas</a:t>
            </a:r>
            <a:r>
              <a:rPr lang="es-ES" sz="2000" spc="5" dirty="0">
                <a:latin typeface="Arial" panose="020B0604020202020204" pitchFamily="34" charset="0"/>
                <a:ea typeface="Calibri" panose="020F0502020204030204" pitchFamily="34" charset="0"/>
                <a:cs typeface="Arial" panose="020B0604020202020204" pitchFamily="34" charset="0"/>
              </a:rPr>
              <a:t>, del departamento de envasado o sea las 1200 h </a:t>
            </a:r>
            <a:r>
              <a:rPr lang="es-ES" sz="2000" b="1" spc="5" dirty="0">
                <a:latin typeface="Arial" panose="020B0604020202020204" pitchFamily="34" charset="0"/>
                <a:ea typeface="Calibri" panose="020F0502020204030204" pitchFamily="34" charset="0"/>
                <a:cs typeface="Arial" panose="020B0604020202020204" pitchFamily="34" charset="0"/>
              </a:rPr>
              <a:t>(recurso crítico)</a:t>
            </a:r>
            <a:endParaRPr lang="es-ES" sz="20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209550" y="87145"/>
            <a:ext cx="8233229" cy="3018851"/>
          </a:xfrm>
          <a:prstGeom prst="rect">
            <a:avLst/>
          </a:prstGeom>
        </p:spPr>
      </p:pic>
      <p:pic>
        <p:nvPicPr>
          <p:cNvPr id="5" name="Imagen 4"/>
          <p:cNvPicPr>
            <a:picLocks noChangeAspect="1"/>
          </p:cNvPicPr>
          <p:nvPr/>
        </p:nvPicPr>
        <p:blipFill>
          <a:blip r:embed="rId4"/>
          <a:stretch>
            <a:fillRect/>
          </a:stretch>
        </p:blipFill>
        <p:spPr>
          <a:xfrm>
            <a:off x="7708220" y="1468377"/>
            <a:ext cx="4323217" cy="1496249"/>
          </a:xfrm>
          <a:prstGeom prst="rect">
            <a:avLst/>
          </a:prstGeom>
        </p:spPr>
      </p:pic>
    </p:spTree>
    <p:extLst>
      <p:ext uri="{BB962C8B-B14F-4D97-AF65-F5344CB8AC3E}">
        <p14:creationId xmlns:p14="http://schemas.microsoft.com/office/powerpoint/2010/main" val="37083284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537029" y="1712687"/>
            <a:ext cx="10522857" cy="2157514"/>
          </a:xfrm>
          <a:prstGeom prst="rect">
            <a:avLst/>
          </a:prstGeom>
        </p:spPr>
        <p:txBody>
          <a:bodyPr wrap="square">
            <a:spAutoFit/>
          </a:bodyPr>
          <a:lstStyle/>
          <a:p>
            <a:pPr>
              <a:lnSpc>
                <a:spcPct val="115000"/>
              </a:lnSpc>
              <a:spcBef>
                <a:spcPts val="600"/>
              </a:spcBef>
              <a:spcAft>
                <a:spcPts val="600"/>
              </a:spcAft>
            </a:pPr>
            <a:r>
              <a:rPr lang="es-ES" sz="3600" b="1" u="sng" spc="5" dirty="0">
                <a:latin typeface="Arial" panose="020B0604020202020204" pitchFamily="34" charset="0"/>
                <a:ea typeface="Calibri" panose="020F0502020204030204" pitchFamily="34" charset="0"/>
                <a:cs typeface="Arial" panose="020B0604020202020204" pitchFamily="34" charset="0"/>
              </a:rPr>
              <a:t>2.7.2. SOLUCIÓN CON LA APLICACIÓN EXCEL.</a:t>
            </a:r>
            <a:endParaRPr lang="es-ES" sz="36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r>
              <a:rPr lang="es-ES" sz="3600" spc="5" dirty="0">
                <a:latin typeface="Arial" panose="020B0604020202020204" pitchFamily="34" charset="0"/>
                <a:ea typeface="Calibri" panose="020F0502020204030204" pitchFamily="34" charset="0"/>
                <a:cs typeface="Arial" panose="020B0604020202020204" pitchFamily="34" charset="0"/>
              </a:rPr>
              <a:t> Excel tiene el complemento </a:t>
            </a:r>
            <a:r>
              <a:rPr lang="es-ES" sz="3600" spc="5" dirty="0" err="1">
                <a:latin typeface="Arial" panose="020B0604020202020204" pitchFamily="34" charset="0"/>
                <a:ea typeface="Calibri" panose="020F0502020204030204" pitchFamily="34" charset="0"/>
                <a:cs typeface="Arial" panose="020B0604020202020204" pitchFamily="34" charset="0"/>
              </a:rPr>
              <a:t>Solver</a:t>
            </a:r>
            <a:r>
              <a:rPr lang="es-ES" sz="3600" spc="5" dirty="0">
                <a:latin typeface="Arial" panose="020B0604020202020204" pitchFamily="34" charset="0"/>
                <a:ea typeface="Calibri" panose="020F0502020204030204" pitchFamily="34" charset="0"/>
                <a:cs typeface="Arial" panose="020B0604020202020204" pitchFamily="34" charset="0"/>
              </a:rPr>
              <a:t>,  ver videos adjunto a esta conferencia.</a:t>
            </a:r>
            <a:endParaRPr lang="es-ES" sz="36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800873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0"/>
          <p:cNvGrpSpPr>
            <a:grpSpLocks/>
          </p:cNvGrpSpPr>
          <p:nvPr/>
        </p:nvGrpSpPr>
        <p:grpSpPr bwMode="auto">
          <a:xfrm>
            <a:off x="982639" y="1869743"/>
            <a:ext cx="10490693" cy="2975212"/>
            <a:chOff x="1296" y="1344"/>
            <a:chExt cx="3056" cy="432"/>
          </a:xfrm>
        </p:grpSpPr>
        <p:sp>
          <p:nvSpPr>
            <p:cNvPr id="8" name="AutoShape 5"/>
            <p:cNvSpPr>
              <a:spLocks noChangeArrowheads="1"/>
            </p:cNvSpPr>
            <p:nvPr/>
          </p:nvSpPr>
          <p:spPr bwMode="gray">
            <a:xfrm>
              <a:off x="1616" y="1406"/>
              <a:ext cx="2736" cy="288"/>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9"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11" name="Text Box 7"/>
            <p:cNvSpPr txBox="1">
              <a:spLocks noChangeArrowheads="1"/>
            </p:cNvSpPr>
            <p:nvPr/>
          </p:nvSpPr>
          <p:spPr bwMode="gray">
            <a:xfrm>
              <a:off x="1363" y="1482"/>
              <a:ext cx="239" cy="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2400" dirty="0" smtClean="0">
                  <a:solidFill>
                    <a:srgbClr val="000000"/>
                  </a:solidFill>
                </a:rPr>
                <a:t>1.5.</a:t>
              </a:r>
              <a:endParaRPr lang="en-US" altLang="es-ES" sz="2400" dirty="0">
                <a:solidFill>
                  <a:srgbClr val="000000"/>
                </a:solidFill>
              </a:endParaRPr>
            </a:p>
          </p:txBody>
        </p:sp>
      </p:grpSp>
      <p:sp>
        <p:nvSpPr>
          <p:cNvPr id="5" name="AutoShape 4"/>
          <p:cNvSpPr>
            <a:spLocks noChangeArrowheads="1"/>
          </p:cNvSpPr>
          <p:nvPr/>
        </p:nvSpPr>
        <p:spPr bwMode="gray">
          <a:xfrm>
            <a:off x="982639" y="1869743"/>
            <a:ext cx="1482978" cy="297521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dirty="0">
              <a:solidFill>
                <a:prstClr val="black"/>
              </a:solidFill>
              <a:latin typeface="Arial" panose="020B0604020202020204" pitchFamily="34" charset="0"/>
            </a:endParaRPr>
          </a:p>
        </p:txBody>
      </p:sp>
      <p:sp>
        <p:nvSpPr>
          <p:cNvPr id="6" name="Text Box 6"/>
          <p:cNvSpPr txBox="1">
            <a:spLocks noChangeArrowheads="1"/>
          </p:cNvSpPr>
          <p:nvPr/>
        </p:nvSpPr>
        <p:spPr bwMode="gray">
          <a:xfrm>
            <a:off x="2575466" y="2296741"/>
            <a:ext cx="8945925" cy="2074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15000"/>
              </a:lnSpc>
              <a:spcBef>
                <a:spcPts val="600"/>
              </a:spcBef>
              <a:spcAft>
                <a:spcPts val="600"/>
              </a:spcAft>
            </a:pPr>
            <a:r>
              <a:rPr lang="es-ES" sz="2800" b="1" u="sng" spc="5" dirty="0" smtClean="0">
                <a:ea typeface="Calibri" panose="020F0502020204030204" pitchFamily="34" charset="0"/>
                <a:cs typeface="Times New Roman" panose="02020603050405020304" pitchFamily="18" charset="0"/>
              </a:rPr>
              <a:t>SOLUCIÓN </a:t>
            </a:r>
            <a:r>
              <a:rPr lang="es-ES" sz="2800" b="1" u="sng" spc="5" dirty="0">
                <a:ea typeface="Calibri" panose="020F0502020204030204" pitchFamily="34" charset="0"/>
                <a:cs typeface="Times New Roman" panose="02020603050405020304" pitchFamily="18" charset="0"/>
              </a:rPr>
              <a:t>CON EL PROGRAMA WINQSB (</a:t>
            </a:r>
            <a:r>
              <a:rPr lang="es-ES" sz="2800" b="1" u="sng" dirty="0">
                <a:ea typeface="Calibri" panose="020F0502020204030204" pitchFamily="34" charset="0"/>
                <a:cs typeface="Times New Roman" panose="02020603050405020304" pitchFamily="18" charset="0"/>
              </a:rPr>
              <a:t>QUANTITATIVE SYSTEM FOR BUSSINES) PARA WINDOWS INTERPRETACIÓN DE LA TABLA DE SALIDA.</a:t>
            </a:r>
            <a:endParaRPr lang="es-ES"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 Box 7"/>
          <p:cNvSpPr txBox="1">
            <a:spLocks noChangeArrowheads="1"/>
          </p:cNvSpPr>
          <p:nvPr/>
        </p:nvSpPr>
        <p:spPr bwMode="gray">
          <a:xfrm>
            <a:off x="1212638" y="2996090"/>
            <a:ext cx="120898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3200" dirty="0" smtClean="0">
                <a:solidFill>
                  <a:srgbClr val="000000"/>
                </a:solidFill>
              </a:rPr>
              <a:t>2.7.3.</a:t>
            </a:r>
            <a:endParaRPr lang="en-US" altLang="es-ES" sz="3200" dirty="0">
              <a:solidFill>
                <a:srgbClr val="000000"/>
              </a:solidFill>
            </a:endParaRPr>
          </a:p>
        </p:txBody>
      </p:sp>
      <p:pic>
        <p:nvPicPr>
          <p:cNvPr id="10"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49330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311150" y="50214"/>
            <a:ext cx="11742056" cy="2042547"/>
          </a:xfrm>
          <a:prstGeom prst="rect">
            <a:avLst/>
          </a:prstGeom>
        </p:spPr>
        <p:txBody>
          <a:bodyPr wrap="square">
            <a:spAutoFit/>
          </a:bodyPr>
          <a:lstStyle/>
          <a:p>
            <a:pPr algn="just">
              <a:lnSpc>
                <a:spcPct val="115000"/>
              </a:lnSpc>
              <a:spcBef>
                <a:spcPts val="600"/>
              </a:spcBef>
              <a:spcAft>
                <a:spcPts val="600"/>
              </a:spcAft>
            </a:pPr>
            <a:r>
              <a:rPr lang="es-ES" sz="2800" dirty="0" smtClean="0">
                <a:latin typeface="Arial" panose="020B0604020202020204" pitchFamily="34" charset="0"/>
                <a:ea typeface="Calibri" panose="020F0502020204030204" pitchFamily="34" charset="0"/>
                <a:cs typeface="Times New Roman" panose="02020603050405020304" pitchFamily="18" charset="0"/>
              </a:rPr>
              <a:t>A </a:t>
            </a:r>
            <a:r>
              <a:rPr lang="es-ES" sz="2800" dirty="0">
                <a:latin typeface="Arial" panose="020B0604020202020204" pitchFamily="34" charset="0"/>
                <a:ea typeface="Calibri" panose="020F0502020204030204" pitchFamily="34" charset="0"/>
                <a:cs typeface="Times New Roman" panose="02020603050405020304" pitchFamily="18" charset="0"/>
              </a:rPr>
              <a:t>continuación se ilustra con algunas imágenes, los principales elementos de su MENU para el uso de la programación lineal, la forma implícita de entrada de datos y una tabla de salida correspondiente a la solución del modelo. </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2444749" y="1976647"/>
            <a:ext cx="8360229" cy="4881353"/>
          </a:xfrm>
          <a:prstGeom prst="rect">
            <a:avLst/>
          </a:prstGeom>
          <a:noFill/>
          <a:ln>
            <a:noFill/>
          </a:ln>
        </p:spPr>
      </p:pic>
    </p:spTree>
    <p:extLst>
      <p:ext uri="{BB962C8B-B14F-4D97-AF65-F5344CB8AC3E}">
        <p14:creationId xmlns:p14="http://schemas.microsoft.com/office/powerpoint/2010/main" val="13184327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740228" y="315392"/>
            <a:ext cx="7910286" cy="658642"/>
          </a:xfrm>
          <a:prstGeom prst="rect">
            <a:avLst/>
          </a:prstGeom>
        </p:spPr>
        <p:txBody>
          <a:bodyPr wrap="square">
            <a:spAutoFit/>
          </a:bodyPr>
          <a:lstStyle/>
          <a:p>
            <a:pPr>
              <a:lnSpc>
                <a:spcPct val="115000"/>
              </a:lnSpc>
              <a:spcBef>
                <a:spcPts val="600"/>
              </a:spcBef>
              <a:spcAft>
                <a:spcPts val="600"/>
              </a:spcAft>
            </a:pPr>
            <a:r>
              <a:rPr lang="es-ES" sz="3200" b="1" dirty="0">
                <a:latin typeface="Arial" panose="020B0604020202020204" pitchFamily="34" charset="0"/>
                <a:ea typeface="Calibri" panose="020F0502020204030204" pitchFamily="34" charset="0"/>
                <a:cs typeface="Times New Roman" panose="02020603050405020304" pitchFamily="18" charset="0"/>
              </a:rPr>
              <a:t>Tabla 1- Datos iniciales del modelo</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1262745" y="974034"/>
            <a:ext cx="10029370" cy="5883966"/>
          </a:xfrm>
          <a:prstGeom prst="rect">
            <a:avLst/>
          </a:prstGeom>
          <a:noFill/>
          <a:ln>
            <a:noFill/>
          </a:ln>
        </p:spPr>
      </p:pic>
    </p:spTree>
    <p:extLst>
      <p:ext uri="{BB962C8B-B14F-4D97-AF65-F5344CB8AC3E}">
        <p14:creationId xmlns:p14="http://schemas.microsoft.com/office/powerpoint/2010/main" val="26141399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537028" y="613049"/>
            <a:ext cx="11059886" cy="6121580"/>
          </a:xfrm>
          <a:prstGeom prst="rect">
            <a:avLst/>
          </a:prstGeom>
          <a:noFill/>
          <a:ln>
            <a:noFill/>
          </a:ln>
        </p:spPr>
      </p:pic>
    </p:spTree>
    <p:extLst>
      <p:ext uri="{BB962C8B-B14F-4D97-AF65-F5344CB8AC3E}">
        <p14:creationId xmlns:p14="http://schemas.microsoft.com/office/powerpoint/2010/main" val="9841864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315392"/>
            <a:ext cx="11105243" cy="2677656"/>
          </a:xfrm>
          <a:prstGeom prst="rect">
            <a:avLst/>
          </a:prstGeom>
        </p:spPr>
        <p:txBody>
          <a:bodyPr wrap="square">
            <a:spAutoFit/>
          </a:bodyPr>
          <a:lstStyle/>
          <a:p>
            <a:r>
              <a:rPr lang="es-ES" sz="2800" dirty="0">
                <a:latin typeface="Arial" panose="020B0604020202020204" pitchFamily="34" charset="0"/>
                <a:cs typeface="Arial" panose="020B0604020202020204" pitchFamily="34" charset="0"/>
              </a:rPr>
              <a:t> En la primera columna de la 1ra parte de la tabla, denominada </a:t>
            </a:r>
            <a:r>
              <a:rPr lang="es-ES" sz="2800" dirty="0" smtClean="0">
                <a:latin typeface="Arial" panose="020B0604020202020204" pitchFamily="34" charset="0"/>
                <a:cs typeface="Arial" panose="020B0604020202020204" pitchFamily="34" charset="0"/>
              </a:rPr>
              <a:t>Decisión </a:t>
            </a:r>
            <a:r>
              <a:rPr lang="es-ES" sz="2800" dirty="0">
                <a:latin typeface="Arial" panose="020B0604020202020204" pitchFamily="34" charset="0"/>
                <a:cs typeface="Arial" panose="020B0604020202020204" pitchFamily="34" charset="0"/>
              </a:rPr>
              <a:t>Variable, aparecen las variables de decisión y a continuación en la columna </a:t>
            </a:r>
            <a:r>
              <a:rPr lang="es-ES" sz="2800" dirty="0" err="1">
                <a:latin typeface="Arial" panose="020B0604020202020204" pitchFamily="34" charset="0"/>
                <a:cs typeface="Arial" panose="020B0604020202020204" pitchFamily="34" charset="0"/>
              </a:rPr>
              <a:t>Solution</a:t>
            </a:r>
            <a:r>
              <a:rPr lang="es-ES" sz="2800" dirty="0">
                <a:latin typeface="Arial" panose="020B0604020202020204" pitchFamily="34" charset="0"/>
                <a:cs typeface="Arial" panose="020B0604020202020204" pitchFamily="34" charset="0"/>
              </a:rPr>
              <a:t> </a:t>
            </a:r>
            <a:r>
              <a:rPr lang="es-ES" sz="2800" dirty="0" err="1">
                <a:latin typeface="Arial" panose="020B0604020202020204" pitchFamily="34" charset="0"/>
                <a:cs typeface="Arial" panose="020B0604020202020204" pitchFamily="34" charset="0"/>
              </a:rPr>
              <a:t>Value</a:t>
            </a:r>
            <a:r>
              <a:rPr lang="es-ES" sz="2800" dirty="0">
                <a:latin typeface="Arial" panose="020B0604020202020204" pitchFamily="34" charset="0"/>
                <a:cs typeface="Arial" panose="020B0604020202020204" pitchFamily="34" charset="0"/>
              </a:rPr>
              <a:t>, se muestra el valor que toman en la solución óptima, esto es: X</a:t>
            </a:r>
            <a:r>
              <a:rPr lang="es-ES" sz="2800" baseline="-25000" dirty="0">
                <a:latin typeface="Arial" panose="020B0604020202020204" pitchFamily="34" charset="0"/>
                <a:cs typeface="Arial" panose="020B0604020202020204" pitchFamily="34" charset="0"/>
              </a:rPr>
              <a:t>1</a:t>
            </a:r>
            <a:r>
              <a:rPr lang="es-ES" sz="2800" dirty="0">
                <a:latin typeface="Arial" panose="020B0604020202020204" pitchFamily="34" charset="0"/>
                <a:cs typeface="Arial" panose="020B0604020202020204" pitchFamily="34" charset="0"/>
              </a:rPr>
              <a:t> = 500, X</a:t>
            </a:r>
            <a:r>
              <a:rPr lang="es-ES" sz="2800" baseline="-25000" dirty="0">
                <a:latin typeface="Arial" panose="020B0604020202020204" pitchFamily="34" charset="0"/>
                <a:cs typeface="Arial" panose="020B0604020202020204" pitchFamily="34" charset="0"/>
              </a:rPr>
              <a:t>2</a:t>
            </a:r>
            <a:r>
              <a:rPr lang="es-ES" sz="2800" dirty="0">
                <a:latin typeface="Arial" panose="020B0604020202020204" pitchFamily="34" charset="0"/>
                <a:cs typeface="Arial" panose="020B0604020202020204" pitchFamily="34" charset="0"/>
              </a:rPr>
              <a:t>= 0 y X</a:t>
            </a:r>
            <a:r>
              <a:rPr lang="es-ES" sz="2800" baseline="-25000" dirty="0">
                <a:latin typeface="Arial" panose="020B0604020202020204" pitchFamily="34" charset="0"/>
                <a:cs typeface="Arial" panose="020B0604020202020204" pitchFamily="34" charset="0"/>
              </a:rPr>
              <a:t>3</a:t>
            </a:r>
            <a:r>
              <a:rPr lang="es-ES" sz="2800" dirty="0">
                <a:latin typeface="Arial" panose="020B0604020202020204" pitchFamily="34" charset="0"/>
                <a:cs typeface="Arial" panose="020B0604020202020204" pitchFamily="34" charset="0"/>
              </a:rPr>
              <a:t> = 200, valores que por supuesto son los mismos ya vistos en la solución obtenida con la Tabla Simplex.</a:t>
            </a:r>
          </a:p>
        </p:txBody>
      </p:sp>
      <p:pic>
        <p:nvPicPr>
          <p:cNvPr id="4" name="Imagen 3"/>
          <p:cNvPicPr>
            <a:picLocks noChangeAspect="1"/>
          </p:cNvPicPr>
          <p:nvPr/>
        </p:nvPicPr>
        <p:blipFill>
          <a:blip r:embed="rId3"/>
          <a:stretch>
            <a:fillRect/>
          </a:stretch>
        </p:blipFill>
        <p:spPr>
          <a:xfrm>
            <a:off x="150231" y="3290704"/>
            <a:ext cx="11642979" cy="2979467"/>
          </a:xfrm>
          <a:prstGeom prst="rect">
            <a:avLst/>
          </a:prstGeom>
        </p:spPr>
      </p:pic>
      <p:sp>
        <p:nvSpPr>
          <p:cNvPr id="5" name="Rectángulo redondeado 4"/>
          <p:cNvSpPr/>
          <p:nvPr/>
        </p:nvSpPr>
        <p:spPr>
          <a:xfrm>
            <a:off x="1741714" y="4412343"/>
            <a:ext cx="1407886" cy="1422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252968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315392"/>
            <a:ext cx="11374110" cy="2862322"/>
          </a:xfrm>
          <a:prstGeom prst="rect">
            <a:avLst/>
          </a:prstGeom>
        </p:spPr>
        <p:txBody>
          <a:bodyPr wrap="square">
            <a:spAutoFit/>
          </a:bodyPr>
          <a:lstStyle/>
          <a:p>
            <a:r>
              <a:rPr lang="es-ES" sz="3600" dirty="0">
                <a:latin typeface="Arial" panose="020B0604020202020204" pitchFamily="34" charset="0"/>
                <a:cs typeface="Arial" panose="020B0604020202020204" pitchFamily="34" charset="0"/>
              </a:rPr>
              <a:t> En el centro de la Tabla aparece una fila identificada por </a:t>
            </a:r>
            <a:r>
              <a:rPr lang="es-ES" sz="3600" dirty="0" err="1">
                <a:latin typeface="Arial" panose="020B0604020202020204" pitchFamily="34" charset="0"/>
                <a:cs typeface="Arial" panose="020B0604020202020204" pitchFamily="34" charset="0"/>
              </a:rPr>
              <a:t>Objective</a:t>
            </a:r>
            <a:r>
              <a:rPr lang="es-ES" sz="3600" dirty="0">
                <a:latin typeface="Arial" panose="020B0604020202020204" pitchFamily="34" charset="0"/>
                <a:cs typeface="Arial" panose="020B0604020202020204" pitchFamily="34" charset="0"/>
              </a:rPr>
              <a:t> </a:t>
            </a:r>
            <a:r>
              <a:rPr lang="es-ES" sz="3600" dirty="0" err="1">
                <a:latin typeface="Arial" panose="020B0604020202020204" pitchFamily="34" charset="0"/>
                <a:cs typeface="Arial" panose="020B0604020202020204" pitchFamily="34" charset="0"/>
              </a:rPr>
              <a:t>Function</a:t>
            </a:r>
            <a:r>
              <a:rPr lang="es-ES" sz="3600" dirty="0">
                <a:latin typeface="Arial" panose="020B0604020202020204" pitchFamily="34" charset="0"/>
                <a:cs typeface="Arial" panose="020B0604020202020204" pitchFamily="34" charset="0"/>
              </a:rPr>
              <a:t> y a continuación (Min.) = 9000, lo cual indica directamente el valor óptimo de la función objetivo. </a:t>
            </a:r>
          </a:p>
          <a:p>
            <a:endParaRPr lang="es-ES" sz="36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150231" y="3043961"/>
            <a:ext cx="11642979" cy="2979467"/>
          </a:xfrm>
          <a:prstGeom prst="rect">
            <a:avLst/>
          </a:prstGeom>
        </p:spPr>
      </p:pic>
      <p:sp>
        <p:nvSpPr>
          <p:cNvPr id="5" name="Rectángulo redondeado 4"/>
          <p:cNvSpPr/>
          <p:nvPr/>
        </p:nvSpPr>
        <p:spPr>
          <a:xfrm>
            <a:off x="419099" y="5457371"/>
            <a:ext cx="6025243" cy="56605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77670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100557"/>
            <a:ext cx="11584214" cy="1578894"/>
          </a:xfrm>
          <a:prstGeom prst="rect">
            <a:avLst/>
          </a:prstGeom>
        </p:spPr>
        <p:txBody>
          <a:bodyPr wrap="square">
            <a:spAutoFit/>
          </a:bodyPr>
          <a:lstStyle/>
          <a:p>
            <a:pPr>
              <a:lnSpc>
                <a:spcPct val="115000"/>
              </a:lnSpc>
              <a:spcBef>
                <a:spcPts val="600"/>
              </a:spcBef>
              <a:spcAft>
                <a:spcPts val="600"/>
              </a:spcAft>
            </a:pPr>
            <a:r>
              <a:rPr lang="es-ES" sz="2800" dirty="0">
                <a:latin typeface="Arial" panose="020B0604020202020204" pitchFamily="34" charset="0"/>
                <a:ea typeface="Calibri" panose="020F0502020204030204" pitchFamily="34" charset="0"/>
                <a:cs typeface="Times New Roman" panose="02020603050405020304" pitchFamily="18" charset="0"/>
              </a:rPr>
              <a:t>En la 2da. Parte de la Tabla, la primera columna denominada </a:t>
            </a:r>
            <a:r>
              <a:rPr lang="es-ES" sz="2800" dirty="0" err="1">
                <a:latin typeface="Arial" panose="020B0604020202020204" pitchFamily="34" charset="0"/>
                <a:ea typeface="Calibri" panose="020F0502020204030204" pitchFamily="34" charset="0"/>
                <a:cs typeface="Times New Roman" panose="02020603050405020304" pitchFamily="18" charset="0"/>
              </a:rPr>
              <a:t>Constraint</a:t>
            </a:r>
            <a:r>
              <a:rPr lang="es-ES" sz="2800" dirty="0">
                <a:latin typeface="Arial" panose="020B0604020202020204" pitchFamily="34" charset="0"/>
                <a:ea typeface="Calibri" panose="020F0502020204030204" pitchFamily="34" charset="0"/>
                <a:cs typeface="Times New Roman" panose="02020603050405020304" pitchFamily="18" charset="0"/>
              </a:rPr>
              <a:t> identifica a las restricciones que aparecen con la letra C y un número que indica el número de la restricción tal como aparecen en el modelo. </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p:cNvSpPr/>
          <p:nvPr/>
        </p:nvSpPr>
        <p:spPr>
          <a:xfrm>
            <a:off x="419100" y="1679451"/>
            <a:ext cx="11584214" cy="2723823"/>
          </a:xfrm>
          <a:prstGeom prst="rect">
            <a:avLst/>
          </a:prstGeom>
        </p:spPr>
        <p:txBody>
          <a:bodyPr wrap="square">
            <a:spAutoFit/>
          </a:bodyPr>
          <a:lstStyle/>
          <a:p>
            <a:pPr>
              <a:lnSpc>
                <a:spcPct val="115000"/>
              </a:lnSpc>
              <a:spcBef>
                <a:spcPts val="600"/>
              </a:spcBef>
              <a:spcAft>
                <a:spcPts val="600"/>
              </a:spcAft>
            </a:pPr>
            <a:r>
              <a:rPr lang="es-ES" sz="2800" dirty="0">
                <a:latin typeface="Arial" panose="020B0604020202020204" pitchFamily="34" charset="0"/>
                <a:ea typeface="Calibri" panose="020F0502020204030204" pitchFamily="34" charset="0"/>
                <a:cs typeface="Arial" panose="020B0604020202020204" pitchFamily="34" charset="0"/>
              </a:rPr>
              <a:t>El valor óptimo que toman esas variables aparece en la columna 5, identificada por </a:t>
            </a:r>
            <a:r>
              <a:rPr lang="es-ES" sz="2800" dirty="0" err="1">
                <a:latin typeface="Arial" panose="020B0604020202020204" pitchFamily="34" charset="0"/>
                <a:ea typeface="Calibri" panose="020F0502020204030204" pitchFamily="34" charset="0"/>
                <a:cs typeface="Arial" panose="020B0604020202020204" pitchFamily="34" charset="0"/>
              </a:rPr>
              <a:t>Slack</a:t>
            </a:r>
            <a:r>
              <a:rPr lang="es-ES" sz="2800" dirty="0">
                <a:latin typeface="Arial" panose="020B0604020202020204" pitchFamily="34" charset="0"/>
                <a:ea typeface="Calibri" panose="020F0502020204030204" pitchFamily="34" charset="0"/>
                <a:cs typeface="Arial" panose="020B0604020202020204" pitchFamily="34" charset="0"/>
              </a:rPr>
              <a:t> </a:t>
            </a:r>
            <a:r>
              <a:rPr lang="es-ES" sz="2800" dirty="0" err="1">
                <a:latin typeface="Arial" panose="020B0604020202020204" pitchFamily="34" charset="0"/>
                <a:ea typeface="Calibri" panose="020F0502020204030204" pitchFamily="34" charset="0"/>
                <a:cs typeface="Arial" panose="020B0604020202020204" pitchFamily="34" charset="0"/>
              </a:rPr>
              <a:t>or</a:t>
            </a:r>
            <a:r>
              <a:rPr lang="es-ES" sz="2800" dirty="0">
                <a:latin typeface="Arial" panose="020B0604020202020204" pitchFamily="34" charset="0"/>
                <a:ea typeface="Calibri" panose="020F0502020204030204" pitchFamily="34" charset="0"/>
                <a:cs typeface="Arial" panose="020B0604020202020204" pitchFamily="34" charset="0"/>
              </a:rPr>
              <a:t> Surplus, pudiendo identificarse que: </a:t>
            </a:r>
          </a:p>
          <a:p>
            <a:pPr>
              <a:lnSpc>
                <a:spcPct val="115000"/>
              </a:lnSpc>
              <a:spcBef>
                <a:spcPts val="600"/>
              </a:spcBef>
              <a:spcAft>
                <a:spcPts val="600"/>
              </a:spcAft>
            </a:pPr>
            <a:r>
              <a:rPr lang="es-ES" sz="2800" dirty="0">
                <a:latin typeface="Arial" panose="020B0604020202020204" pitchFamily="34" charset="0"/>
                <a:ea typeface="Calibri" panose="020F0502020204030204" pitchFamily="34" charset="0"/>
                <a:cs typeface="Arial" panose="020B0604020202020204" pitchFamily="34" charset="0"/>
              </a:rPr>
              <a:t>X4 = 0,     X5 = 1100,     X6= 400, y     X7= 0, los cuales por supuesto coinciden con los valores que se vieron en la Tabla simplex </a:t>
            </a:r>
            <a:r>
              <a:rPr lang="es-ES" sz="2800" dirty="0" smtClean="0">
                <a:latin typeface="Arial" panose="020B0604020202020204" pitchFamily="34" charset="0"/>
                <a:ea typeface="Calibri" panose="020F0502020204030204" pitchFamily="34" charset="0"/>
                <a:cs typeface="Arial" panose="020B0604020202020204" pitchFamily="34" charset="0"/>
              </a:rPr>
              <a:t>y con </a:t>
            </a:r>
            <a:r>
              <a:rPr lang="es-ES" sz="2800" dirty="0" err="1" smtClean="0">
                <a:latin typeface="Arial" panose="020B0604020202020204" pitchFamily="34" charset="0"/>
                <a:ea typeface="Calibri" panose="020F0502020204030204" pitchFamily="34" charset="0"/>
                <a:cs typeface="Arial" panose="020B0604020202020204" pitchFamily="34" charset="0"/>
              </a:rPr>
              <a:t>Solver</a:t>
            </a:r>
            <a:r>
              <a:rPr lang="es-ES" sz="2800" dirty="0" smtClean="0">
                <a:latin typeface="Arial" panose="020B0604020202020204" pitchFamily="34" charset="0"/>
                <a:ea typeface="Calibri" panose="020F0502020204030204" pitchFamily="34" charset="0"/>
                <a:cs typeface="Arial" panose="020B0604020202020204" pitchFamily="34" charset="0"/>
              </a:rPr>
              <a:t> de </a:t>
            </a:r>
            <a:r>
              <a:rPr lang="es-ES" sz="2800" dirty="0">
                <a:latin typeface="Arial" panose="020B0604020202020204" pitchFamily="34" charset="0"/>
                <a:ea typeface="Calibri" panose="020F0502020204030204" pitchFamily="34" charset="0"/>
                <a:cs typeface="Arial" panose="020B0604020202020204" pitchFamily="34" charset="0"/>
              </a:rPr>
              <a:t>la iteración óptima. </a:t>
            </a:r>
            <a:endParaRPr lang="es-ES" sz="28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0" y="4403274"/>
            <a:ext cx="7827905" cy="2302325"/>
          </a:xfrm>
          <a:prstGeom prst="rect">
            <a:avLst/>
          </a:prstGeom>
        </p:spPr>
      </p:pic>
      <p:pic>
        <p:nvPicPr>
          <p:cNvPr id="6" name="Imagen 5"/>
          <p:cNvPicPr>
            <a:picLocks noChangeAspect="1"/>
          </p:cNvPicPr>
          <p:nvPr/>
        </p:nvPicPr>
        <p:blipFill>
          <a:blip r:embed="rId4"/>
          <a:stretch>
            <a:fillRect/>
          </a:stretch>
        </p:blipFill>
        <p:spPr>
          <a:xfrm>
            <a:off x="7868783" y="5206759"/>
            <a:ext cx="4323217" cy="1550818"/>
          </a:xfrm>
          <a:prstGeom prst="rect">
            <a:avLst/>
          </a:prstGeom>
        </p:spPr>
      </p:pic>
    </p:spTree>
    <p:extLst>
      <p:ext uri="{BB962C8B-B14F-4D97-AF65-F5344CB8AC3E}">
        <p14:creationId xmlns:p14="http://schemas.microsoft.com/office/powerpoint/2010/main" val="5201247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0"/>
          <p:cNvGrpSpPr>
            <a:grpSpLocks/>
          </p:cNvGrpSpPr>
          <p:nvPr/>
        </p:nvGrpSpPr>
        <p:grpSpPr bwMode="auto">
          <a:xfrm>
            <a:off x="982639" y="1869743"/>
            <a:ext cx="10490693" cy="2382943"/>
            <a:chOff x="1296" y="1344"/>
            <a:chExt cx="3056" cy="432"/>
          </a:xfrm>
        </p:grpSpPr>
        <p:sp>
          <p:nvSpPr>
            <p:cNvPr id="4" name="AutoShape 5"/>
            <p:cNvSpPr>
              <a:spLocks noChangeArrowheads="1"/>
            </p:cNvSpPr>
            <p:nvPr/>
          </p:nvSpPr>
          <p:spPr bwMode="gray">
            <a:xfrm>
              <a:off x="1616" y="1406"/>
              <a:ext cx="2736" cy="288"/>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5"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grpSp>
      <p:sp>
        <p:nvSpPr>
          <p:cNvPr id="2" name="Rectángulo 1"/>
          <p:cNvSpPr/>
          <p:nvPr/>
        </p:nvSpPr>
        <p:spPr>
          <a:xfrm>
            <a:off x="3360195" y="2713665"/>
            <a:ext cx="5908990" cy="584775"/>
          </a:xfrm>
          <a:prstGeom prst="rect">
            <a:avLst/>
          </a:prstGeom>
        </p:spPr>
        <p:txBody>
          <a:bodyPr wrap="none">
            <a:spAutoFit/>
          </a:bodyPr>
          <a:lstStyle/>
          <a:p>
            <a:r>
              <a:rPr lang="es-ES" sz="3200" b="1" u="sng" dirty="0">
                <a:latin typeface="Arial" panose="020B0604020202020204" pitchFamily="34" charset="0"/>
                <a:cs typeface="Arial" panose="020B0604020202020204" pitchFamily="34" charset="0"/>
              </a:rPr>
              <a:t>ANÁLISIS DE SENSIBILIDAD.</a:t>
            </a:r>
            <a:endParaRPr lang="es-ES" sz="3200" dirty="0">
              <a:latin typeface="Arial" panose="020B0604020202020204" pitchFamily="34" charset="0"/>
              <a:cs typeface="Arial" panose="020B0604020202020204" pitchFamily="34" charset="0"/>
            </a:endParaRPr>
          </a:p>
        </p:txBody>
      </p:sp>
      <p:pic>
        <p:nvPicPr>
          <p:cNvPr id="6"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p:cNvSpPr txBox="1"/>
          <p:nvPr/>
        </p:nvSpPr>
        <p:spPr>
          <a:xfrm>
            <a:off x="1186563" y="2768826"/>
            <a:ext cx="1246417" cy="584775"/>
          </a:xfrm>
          <a:prstGeom prst="rect">
            <a:avLst/>
          </a:prstGeom>
          <a:noFill/>
        </p:spPr>
        <p:txBody>
          <a:bodyPr wrap="square" rtlCol="0">
            <a:spAutoFit/>
          </a:bodyPr>
          <a:lstStyle/>
          <a:p>
            <a:r>
              <a:rPr lang="es-ES" sz="3200" dirty="0" smtClean="0">
                <a:latin typeface="Arial" panose="020B0604020202020204" pitchFamily="34" charset="0"/>
                <a:cs typeface="Arial" panose="020B0604020202020204" pitchFamily="34" charset="0"/>
              </a:rPr>
              <a:t>2.8.</a:t>
            </a:r>
            <a:endParaRPr lang="es-E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87534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419100" y="17736"/>
            <a:ext cx="11321143" cy="4672048"/>
          </a:xfrm>
          <a:prstGeom prst="rect">
            <a:avLst/>
          </a:prstGeom>
        </p:spPr>
        <p:txBody>
          <a:bodyPr wrap="square">
            <a:spAutoFit/>
          </a:bodyPr>
          <a:lstStyle/>
          <a:p>
            <a:pPr>
              <a:lnSpc>
                <a:spcPct val="115000"/>
              </a:lnSpc>
              <a:spcBef>
                <a:spcPts val="600"/>
              </a:spcBef>
              <a:spcAft>
                <a:spcPts val="600"/>
              </a:spcAft>
            </a:pPr>
            <a:r>
              <a:rPr lang="es-ES" sz="2800" dirty="0">
                <a:latin typeface="Arial" panose="020B0604020202020204" pitchFamily="34" charset="0"/>
                <a:ea typeface="Calibri" panose="020F0502020204030204" pitchFamily="34" charset="0"/>
                <a:cs typeface="Arial" panose="020B0604020202020204" pitchFamily="34" charset="0"/>
              </a:rPr>
              <a:t>La Tabla de salida que proporciona el WINQSB permite hacer el análisis de sensibilidad, pues ésta proporciona directamente los intervalos de variación tanto de los </a:t>
            </a:r>
            <a:r>
              <a:rPr lang="es-ES" sz="2800" dirty="0" err="1">
                <a:latin typeface="Arial" panose="020B0604020202020204" pitchFamily="34" charset="0"/>
                <a:ea typeface="Calibri" panose="020F0502020204030204" pitchFamily="34" charset="0"/>
                <a:cs typeface="Arial" panose="020B0604020202020204" pitchFamily="34" charset="0"/>
              </a:rPr>
              <a:t>Cj</a:t>
            </a:r>
            <a:r>
              <a:rPr lang="es-ES" sz="2800" dirty="0">
                <a:latin typeface="Arial" panose="020B0604020202020204" pitchFamily="34" charset="0"/>
                <a:ea typeface="Calibri" panose="020F0502020204030204" pitchFamily="34" charset="0"/>
                <a:cs typeface="Arial" panose="020B0604020202020204" pitchFamily="34" charset="0"/>
              </a:rPr>
              <a:t> como de los </a:t>
            </a:r>
            <a:r>
              <a:rPr lang="es-ES" sz="2800" dirty="0" err="1">
                <a:latin typeface="Arial" panose="020B0604020202020204" pitchFamily="34" charset="0"/>
                <a:ea typeface="Calibri" panose="020F0502020204030204" pitchFamily="34" charset="0"/>
                <a:cs typeface="Arial" panose="020B0604020202020204" pitchFamily="34" charset="0"/>
              </a:rPr>
              <a:t>bi</a:t>
            </a:r>
            <a:r>
              <a:rPr lang="es-ES" sz="2800" dirty="0">
                <a:latin typeface="Arial" panose="020B0604020202020204" pitchFamily="34" charset="0"/>
                <a:ea typeface="Calibri" panose="020F0502020204030204" pitchFamily="34" charset="0"/>
                <a:cs typeface="Arial" panose="020B0604020202020204" pitchFamily="34" charset="0"/>
              </a:rPr>
              <a:t>.  </a:t>
            </a:r>
          </a:p>
          <a:p>
            <a:r>
              <a:rPr lang="es-ES" sz="2800" dirty="0">
                <a:solidFill>
                  <a:srgbClr val="000000"/>
                </a:solidFill>
                <a:latin typeface="Arial" panose="020B0604020202020204" pitchFamily="34" charset="0"/>
                <a:ea typeface="Calibri" panose="020F0502020204030204" pitchFamily="34" charset="0"/>
                <a:cs typeface="Arial" panose="020B0604020202020204" pitchFamily="34" charset="0"/>
              </a:rPr>
              <a:t>Los intervalos de variación para los coeficientes de la función objetivo se toman de las 2 últimas columnas de la Tabla, identificadas por </a:t>
            </a:r>
            <a:r>
              <a:rPr lang="es-ES" sz="2800" dirty="0" err="1">
                <a:solidFill>
                  <a:srgbClr val="000000"/>
                </a:solidFill>
                <a:latin typeface="Arial" panose="020B0604020202020204" pitchFamily="34" charset="0"/>
                <a:ea typeface="Calibri" panose="020F0502020204030204" pitchFamily="34" charset="0"/>
                <a:cs typeface="Arial" panose="020B0604020202020204" pitchFamily="34" charset="0"/>
              </a:rPr>
              <a:t>Allowable</a:t>
            </a:r>
            <a:r>
              <a:rPr lang="es-ES" sz="2800" dirty="0">
                <a:solidFill>
                  <a:srgbClr val="000000"/>
                </a:solidFill>
                <a:latin typeface="Arial" panose="020B0604020202020204" pitchFamily="34" charset="0"/>
                <a:ea typeface="Calibri" panose="020F0502020204030204" pitchFamily="34" charset="0"/>
                <a:cs typeface="Arial" panose="020B0604020202020204" pitchFamily="34" charset="0"/>
              </a:rPr>
              <a:t> Min. (</a:t>
            </a:r>
            <a:r>
              <a:rPr lang="es-ES" sz="2800" dirty="0" err="1">
                <a:solidFill>
                  <a:srgbClr val="000000"/>
                </a:solidFill>
                <a:latin typeface="Arial" panose="020B0604020202020204" pitchFamily="34" charset="0"/>
                <a:ea typeface="Calibri" panose="020F0502020204030204" pitchFamily="34" charset="0"/>
                <a:cs typeface="Arial" panose="020B0604020202020204" pitchFamily="34" charset="0"/>
              </a:rPr>
              <a:t>cj</a:t>
            </a:r>
            <a:r>
              <a:rPr lang="es-ES" sz="2800" dirty="0">
                <a:solidFill>
                  <a:srgbClr val="000000"/>
                </a:solidFill>
                <a:latin typeface="Arial" panose="020B0604020202020204" pitchFamily="34" charset="0"/>
                <a:ea typeface="Calibri" panose="020F0502020204030204" pitchFamily="34" charset="0"/>
                <a:cs typeface="Arial" panose="020B0604020202020204" pitchFamily="34" charset="0"/>
              </a:rPr>
              <a:t>) (que indica el valor mínimo que puede tomar el coeficiente) y </a:t>
            </a:r>
            <a:r>
              <a:rPr lang="es-ES" sz="2800" dirty="0" err="1">
                <a:solidFill>
                  <a:srgbClr val="000000"/>
                </a:solidFill>
                <a:latin typeface="Arial" panose="020B0604020202020204" pitchFamily="34" charset="0"/>
                <a:ea typeface="Calibri" panose="020F0502020204030204" pitchFamily="34" charset="0"/>
                <a:cs typeface="Arial" panose="020B0604020202020204" pitchFamily="34" charset="0"/>
              </a:rPr>
              <a:t>Allowable</a:t>
            </a:r>
            <a:r>
              <a:rPr lang="es-ES" sz="2800" dirty="0">
                <a:solidFill>
                  <a:srgbClr val="000000"/>
                </a:solidFill>
                <a:latin typeface="Arial" panose="020B0604020202020204" pitchFamily="34" charset="0"/>
                <a:ea typeface="Calibri" panose="020F0502020204030204" pitchFamily="34" charset="0"/>
                <a:cs typeface="Arial" panose="020B0604020202020204" pitchFamily="34" charset="0"/>
              </a:rPr>
              <a:t> Máx. (</a:t>
            </a:r>
            <a:r>
              <a:rPr lang="es-ES" sz="2800" dirty="0" err="1">
                <a:solidFill>
                  <a:srgbClr val="000000"/>
                </a:solidFill>
                <a:latin typeface="Arial" panose="020B0604020202020204" pitchFamily="34" charset="0"/>
                <a:ea typeface="Calibri" panose="020F0502020204030204" pitchFamily="34" charset="0"/>
                <a:cs typeface="Arial" panose="020B0604020202020204" pitchFamily="34" charset="0"/>
              </a:rPr>
              <a:t>cj</a:t>
            </a:r>
            <a:r>
              <a:rPr lang="es-ES" sz="2800" dirty="0">
                <a:solidFill>
                  <a:srgbClr val="000000"/>
                </a:solidFill>
                <a:latin typeface="Arial" panose="020B0604020202020204" pitchFamily="34" charset="0"/>
                <a:ea typeface="Calibri" panose="020F0502020204030204" pitchFamily="34" charset="0"/>
                <a:cs typeface="Arial" panose="020B0604020202020204" pitchFamily="34" charset="0"/>
              </a:rPr>
              <a:t>)), (que indica el valor máximo que puede tomar el coeficiente) correspondientes a las filas que identifican a las variables de decisión, teniendo en este caso que: </a:t>
            </a:r>
          </a:p>
          <a:p>
            <a:r>
              <a:rPr lang="es-ES" sz="2800" b="1"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s-ES" sz="280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pic>
        <p:nvPicPr>
          <p:cNvPr id="5" name="Imagen 4"/>
          <p:cNvPicPr>
            <a:picLocks noChangeAspect="1"/>
          </p:cNvPicPr>
          <p:nvPr/>
        </p:nvPicPr>
        <p:blipFill>
          <a:blip r:embed="rId3"/>
          <a:stretch>
            <a:fillRect/>
          </a:stretch>
        </p:blipFill>
        <p:spPr>
          <a:xfrm>
            <a:off x="4310743" y="4174137"/>
            <a:ext cx="3842162" cy="2683863"/>
          </a:xfrm>
          <a:prstGeom prst="rect">
            <a:avLst/>
          </a:prstGeom>
        </p:spPr>
      </p:pic>
    </p:spTree>
    <p:extLst>
      <p:ext uri="{BB962C8B-B14F-4D97-AF65-F5344CB8AC3E}">
        <p14:creationId xmlns:p14="http://schemas.microsoft.com/office/powerpoint/2010/main" val="38233631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ángulo 4"/>
          <p:cNvSpPr/>
          <p:nvPr/>
        </p:nvSpPr>
        <p:spPr>
          <a:xfrm>
            <a:off x="419100" y="199767"/>
            <a:ext cx="11480800" cy="6658233"/>
          </a:xfrm>
          <a:prstGeom prst="rect">
            <a:avLst/>
          </a:prstGeom>
        </p:spPr>
        <p:txBody>
          <a:bodyPr wrap="square">
            <a:spAutoFit/>
          </a:bodyPr>
          <a:lstStyle/>
          <a:p>
            <a:r>
              <a:rPr lang="es-ES" sz="2800" b="1" dirty="0">
                <a:solidFill>
                  <a:srgbClr val="000000"/>
                </a:solidFill>
                <a:latin typeface="Arial" panose="020B0604020202020204" pitchFamily="34" charset="0"/>
                <a:ea typeface="Calibri" panose="020F0502020204030204" pitchFamily="34" charset="0"/>
              </a:rPr>
              <a:t>Los Intervalos de variación admisibles para los coeficientes de la función objetivo (costos de producción) son los siguientes: </a:t>
            </a:r>
            <a:endParaRPr lang="es-ES" sz="2800" dirty="0">
              <a:solidFill>
                <a:srgbClr val="000000"/>
              </a:solidFill>
              <a:latin typeface="Arial" panose="020B0604020202020204" pitchFamily="34" charset="0"/>
              <a:ea typeface="Calibri" panose="020F0502020204030204" pitchFamily="34" charset="0"/>
            </a:endParaRPr>
          </a:p>
          <a:p>
            <a:pPr>
              <a:spcAft>
                <a:spcPts val="350"/>
              </a:spcAft>
            </a:pPr>
            <a:r>
              <a:rPr lang="es-ES" sz="2800" dirty="0">
                <a:solidFill>
                  <a:srgbClr val="000000"/>
                </a:solidFill>
                <a:latin typeface="Arial" panose="020B0604020202020204" pitchFamily="34" charset="0"/>
                <a:ea typeface="Calibri" panose="020F0502020204030204" pitchFamily="34" charset="0"/>
              </a:rPr>
              <a:t>Producto A…… (-M, 40) </a:t>
            </a:r>
          </a:p>
          <a:p>
            <a:pPr>
              <a:spcAft>
                <a:spcPts val="350"/>
              </a:spcAft>
            </a:pPr>
            <a:r>
              <a:rPr lang="es-ES" sz="2800" dirty="0">
                <a:solidFill>
                  <a:srgbClr val="000000"/>
                </a:solidFill>
                <a:latin typeface="Arial" panose="020B0604020202020204" pitchFamily="34" charset="0"/>
                <a:ea typeface="Calibri" panose="020F0502020204030204" pitchFamily="34" charset="0"/>
              </a:rPr>
              <a:t>Producto B……. ( 5, M) </a:t>
            </a:r>
          </a:p>
          <a:p>
            <a:r>
              <a:rPr lang="es-ES" sz="2800" dirty="0">
                <a:solidFill>
                  <a:srgbClr val="000000"/>
                </a:solidFill>
                <a:latin typeface="Arial" panose="020B0604020202020204" pitchFamily="34" charset="0"/>
                <a:ea typeface="Calibri" panose="020F0502020204030204" pitchFamily="34" charset="0"/>
              </a:rPr>
              <a:t>Producto C…… ( 5, M) </a:t>
            </a:r>
          </a:p>
          <a:p>
            <a:r>
              <a:rPr lang="es-ES" sz="2800" dirty="0">
                <a:solidFill>
                  <a:srgbClr val="000000"/>
                </a:solidFill>
                <a:latin typeface="Arial" panose="020B0604020202020204" pitchFamily="34" charset="0"/>
                <a:ea typeface="Calibri" panose="020F0502020204030204" pitchFamily="34" charset="0"/>
              </a:rPr>
              <a:t> </a:t>
            </a:r>
          </a:p>
          <a:p>
            <a:r>
              <a:rPr lang="es-ES" sz="2800" dirty="0">
                <a:solidFill>
                  <a:srgbClr val="000000"/>
                </a:solidFill>
                <a:latin typeface="Arial" panose="020B0604020202020204" pitchFamily="34" charset="0"/>
                <a:ea typeface="Calibri" panose="020F0502020204030204" pitchFamily="34" charset="0"/>
              </a:rPr>
              <a:t>Donde M identifica un número muy grande. Si aparece con signo negativo, o sea, (-M), esto indica un número muy pequeño y con signo positivo indica que es un número muy grande. </a:t>
            </a:r>
          </a:p>
          <a:p>
            <a:r>
              <a:rPr lang="es-ES" sz="2800" dirty="0">
                <a:solidFill>
                  <a:srgbClr val="000000"/>
                </a:solidFill>
                <a:latin typeface="Arial" panose="020B0604020202020204" pitchFamily="34" charset="0"/>
                <a:ea typeface="Calibri" panose="020F0502020204030204" pitchFamily="34" charset="0"/>
              </a:rPr>
              <a:t> </a:t>
            </a:r>
          </a:p>
          <a:p>
            <a:r>
              <a:rPr lang="es-ES" sz="2800" dirty="0">
                <a:solidFill>
                  <a:srgbClr val="000000"/>
                </a:solidFill>
                <a:latin typeface="Arial" panose="020B0604020202020204" pitchFamily="34" charset="0"/>
                <a:ea typeface="Calibri" panose="020F0502020204030204" pitchFamily="34" charset="0"/>
              </a:rPr>
              <a:t>Nótese que para el producto A el limite inferior </a:t>
            </a:r>
            <a:r>
              <a:rPr lang="es-ES" sz="2800" b="1" dirty="0">
                <a:solidFill>
                  <a:srgbClr val="000000"/>
                </a:solidFill>
                <a:latin typeface="Arial" panose="020B0604020202020204" pitchFamily="34" charset="0"/>
                <a:ea typeface="Calibri" panose="020F0502020204030204" pitchFamily="34" charset="0"/>
              </a:rPr>
              <a:t>es –M</a:t>
            </a:r>
            <a:r>
              <a:rPr lang="es-ES" sz="2800" dirty="0">
                <a:solidFill>
                  <a:srgbClr val="000000"/>
                </a:solidFill>
                <a:latin typeface="Arial" panose="020B0604020202020204" pitchFamily="34" charset="0"/>
                <a:ea typeface="Calibri" panose="020F0502020204030204" pitchFamily="34" charset="0"/>
              </a:rPr>
              <a:t>, el cual es un limite matemático, sin embargo, </a:t>
            </a:r>
            <a:r>
              <a:rPr lang="es-ES" sz="2800" b="1" dirty="0">
                <a:solidFill>
                  <a:srgbClr val="000000"/>
                </a:solidFill>
                <a:latin typeface="Arial" panose="020B0604020202020204" pitchFamily="34" charset="0"/>
                <a:ea typeface="Calibri" panose="020F0502020204030204" pitchFamily="34" charset="0"/>
              </a:rPr>
              <a:t>dado que este coeficiente representa costo, no se puede tener un costo negativo, por tanto, el limite inferior del intervalo es 0. </a:t>
            </a:r>
            <a:r>
              <a:rPr lang="es-ES" sz="2800" dirty="0">
                <a:solidFill>
                  <a:srgbClr val="000000"/>
                </a:solidFill>
                <a:latin typeface="Arial" panose="020B0604020202020204" pitchFamily="34" charset="0"/>
                <a:ea typeface="Calibri" panose="020F0502020204030204" pitchFamily="34" charset="0"/>
              </a:rPr>
              <a:t>En el caso de los productos B y C, el intervalo indica que los coeficientes puede aumentar sin </a:t>
            </a:r>
            <a:r>
              <a:rPr lang="es-ES" sz="2800" dirty="0" smtClean="0">
                <a:solidFill>
                  <a:srgbClr val="000000"/>
                </a:solidFill>
                <a:latin typeface="Arial" panose="020B0604020202020204" pitchFamily="34" charset="0"/>
                <a:ea typeface="Calibri" panose="020F0502020204030204" pitchFamily="34" charset="0"/>
              </a:rPr>
              <a:t>límite</a:t>
            </a:r>
            <a:r>
              <a:rPr lang="es-ES" sz="2800" dirty="0">
                <a:solidFill>
                  <a:srgbClr val="000000"/>
                </a:solidFill>
                <a:latin typeface="Arial" panose="020B0604020202020204" pitchFamily="34" charset="0"/>
                <a:ea typeface="Calibri" panose="020F0502020204030204" pitchFamily="34" charset="0"/>
              </a:rPr>
              <a:t>. </a:t>
            </a:r>
          </a:p>
        </p:txBody>
      </p:sp>
    </p:spTree>
    <p:extLst>
      <p:ext uri="{BB962C8B-B14F-4D97-AF65-F5344CB8AC3E}">
        <p14:creationId xmlns:p14="http://schemas.microsoft.com/office/powerpoint/2010/main" val="11405918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725715" y="634707"/>
            <a:ext cx="11219542" cy="3539430"/>
          </a:xfrm>
          <a:prstGeom prst="rect">
            <a:avLst/>
          </a:prstGeom>
        </p:spPr>
        <p:txBody>
          <a:bodyPr wrap="square">
            <a:spAutoFit/>
          </a:bodyPr>
          <a:lstStyle/>
          <a:p>
            <a:r>
              <a:rPr lang="es-ES" sz="3200" dirty="0">
                <a:solidFill>
                  <a:srgbClr val="000000"/>
                </a:solidFill>
                <a:latin typeface="Arial" panose="020B0604020202020204" pitchFamily="34" charset="0"/>
                <a:ea typeface="Calibri" panose="020F0502020204030204" pitchFamily="34" charset="0"/>
              </a:rPr>
              <a:t>Si el nuevo coeficiente se mantiene entre estos intervalos puede afirmarse que se mantiene la solución óptima hallada, y solo se tendrá afectaciones en el valor de la función objetivo. Si la variación excede al intervalo, se afecta la solución óptima hallada y entonces se recomienda recalcular la solución óptima al modelo. </a:t>
            </a:r>
          </a:p>
          <a:p>
            <a:r>
              <a:rPr lang="es-ES" sz="3200" dirty="0">
                <a:solidFill>
                  <a:srgbClr val="000000"/>
                </a:solidFill>
                <a:latin typeface="Arial" panose="020B0604020202020204" pitchFamily="34" charset="0"/>
                <a:ea typeface="Calibri" panose="020F0502020204030204" pitchFamily="34" charset="0"/>
              </a:rPr>
              <a:t> </a:t>
            </a:r>
          </a:p>
        </p:txBody>
      </p:sp>
      <p:pic>
        <p:nvPicPr>
          <p:cNvPr id="5" name="Imagen 4"/>
          <p:cNvPicPr>
            <a:picLocks noChangeAspect="1"/>
          </p:cNvPicPr>
          <p:nvPr/>
        </p:nvPicPr>
        <p:blipFill>
          <a:blip r:embed="rId3"/>
          <a:stretch>
            <a:fillRect/>
          </a:stretch>
        </p:blipFill>
        <p:spPr>
          <a:xfrm>
            <a:off x="7039429" y="4174137"/>
            <a:ext cx="3842162" cy="2683863"/>
          </a:xfrm>
          <a:prstGeom prst="rect">
            <a:avLst/>
          </a:prstGeom>
        </p:spPr>
      </p:pic>
      <p:pic>
        <p:nvPicPr>
          <p:cNvPr id="6" name="Imagen 5"/>
          <p:cNvPicPr>
            <a:picLocks noChangeAspect="1"/>
          </p:cNvPicPr>
          <p:nvPr/>
        </p:nvPicPr>
        <p:blipFill>
          <a:blip r:embed="rId4"/>
          <a:stretch>
            <a:fillRect/>
          </a:stretch>
        </p:blipFill>
        <p:spPr>
          <a:xfrm>
            <a:off x="3367314" y="5313133"/>
            <a:ext cx="1741715" cy="1415144"/>
          </a:xfrm>
          <a:prstGeom prst="rect">
            <a:avLst/>
          </a:prstGeom>
        </p:spPr>
      </p:pic>
    </p:spTree>
    <p:extLst>
      <p:ext uri="{BB962C8B-B14F-4D97-AF65-F5344CB8AC3E}">
        <p14:creationId xmlns:p14="http://schemas.microsoft.com/office/powerpoint/2010/main" val="35124621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2978877"/>
            <a:ext cx="11538858" cy="3223959"/>
          </a:xfrm>
          <a:prstGeom prst="rect">
            <a:avLst/>
          </a:prstGeom>
        </p:spPr>
        <p:txBody>
          <a:bodyPr wrap="square">
            <a:spAutoFit/>
          </a:bodyPr>
          <a:lstStyle/>
          <a:p>
            <a:r>
              <a:rPr lang="es-ES" sz="2800" b="1" dirty="0">
                <a:solidFill>
                  <a:srgbClr val="000000"/>
                </a:solidFill>
                <a:latin typeface="Arial" panose="020B0604020202020204" pitchFamily="34" charset="0"/>
                <a:ea typeface="Calibri" panose="020F0502020204030204" pitchFamily="34" charset="0"/>
              </a:rPr>
              <a:t>Intervalos de variación admisibles de los términos independientes </a:t>
            </a:r>
            <a:r>
              <a:rPr lang="es-ES" sz="2800" dirty="0">
                <a:solidFill>
                  <a:srgbClr val="000000"/>
                </a:solidFill>
                <a:latin typeface="Arial" panose="020B0604020202020204" pitchFamily="34" charset="0"/>
                <a:ea typeface="Calibri" panose="020F0502020204030204" pitchFamily="34" charset="0"/>
              </a:rPr>
              <a:t>(correspondientes a restricciones de recursos, demanda, etc.): </a:t>
            </a:r>
          </a:p>
          <a:p>
            <a:r>
              <a:rPr lang="es-ES" sz="2800" dirty="0">
                <a:solidFill>
                  <a:srgbClr val="000000"/>
                </a:solidFill>
                <a:latin typeface="Arial" panose="020B0604020202020204" pitchFamily="34" charset="0"/>
                <a:ea typeface="Calibri" panose="020F0502020204030204" pitchFamily="34" charset="0"/>
              </a:rPr>
              <a:t> </a:t>
            </a:r>
          </a:p>
          <a:p>
            <a:pPr>
              <a:spcAft>
                <a:spcPts val="325"/>
              </a:spcAft>
            </a:pPr>
            <a:r>
              <a:rPr lang="es-ES" sz="2800" dirty="0">
                <a:solidFill>
                  <a:srgbClr val="000000"/>
                </a:solidFill>
                <a:latin typeface="Arial" panose="020B0604020202020204" pitchFamily="34" charset="0"/>
                <a:ea typeface="Calibri" panose="020F0502020204030204" pitchFamily="34" charset="0"/>
              </a:rPr>
              <a:t>Horas del Departamento Mezclado…………. (5600, 7200) </a:t>
            </a:r>
          </a:p>
          <a:p>
            <a:pPr>
              <a:spcAft>
                <a:spcPts val="325"/>
              </a:spcAft>
            </a:pPr>
            <a:r>
              <a:rPr lang="es-ES" sz="2800" dirty="0">
                <a:solidFill>
                  <a:srgbClr val="000000"/>
                </a:solidFill>
                <a:latin typeface="Arial" panose="020B0604020202020204" pitchFamily="34" charset="0"/>
                <a:ea typeface="Calibri" panose="020F0502020204030204" pitchFamily="34" charset="0"/>
              </a:rPr>
              <a:t>Horas del Departamento Condensado……… (900, M) </a:t>
            </a:r>
          </a:p>
          <a:p>
            <a:pPr>
              <a:spcAft>
                <a:spcPts val="325"/>
              </a:spcAft>
            </a:pPr>
            <a:r>
              <a:rPr lang="es-ES" sz="2800" dirty="0">
                <a:solidFill>
                  <a:srgbClr val="000000"/>
                </a:solidFill>
                <a:latin typeface="Arial" panose="020B0604020202020204" pitchFamily="34" charset="0"/>
                <a:ea typeface="Calibri" panose="020F0502020204030204" pitchFamily="34" charset="0"/>
              </a:rPr>
              <a:t>Horas del Departamento Secado …………… (0, 2000) </a:t>
            </a:r>
          </a:p>
          <a:p>
            <a:r>
              <a:rPr lang="es-ES" sz="2800" dirty="0">
                <a:solidFill>
                  <a:srgbClr val="000000"/>
                </a:solidFill>
                <a:latin typeface="Arial" panose="020B0604020202020204" pitchFamily="34" charset="0"/>
                <a:ea typeface="Calibri" panose="020F0502020204030204" pitchFamily="34" charset="0"/>
              </a:rPr>
              <a:t>Horas del Departamento Envasado…………. (1 066.66, 1600)  </a:t>
            </a:r>
          </a:p>
        </p:txBody>
      </p:sp>
      <p:pic>
        <p:nvPicPr>
          <p:cNvPr id="4" name="Imagen 3"/>
          <p:cNvPicPr>
            <a:picLocks noChangeAspect="1"/>
          </p:cNvPicPr>
          <p:nvPr/>
        </p:nvPicPr>
        <p:blipFill>
          <a:blip r:embed="rId3"/>
          <a:stretch>
            <a:fillRect/>
          </a:stretch>
        </p:blipFill>
        <p:spPr>
          <a:xfrm>
            <a:off x="419100" y="213792"/>
            <a:ext cx="11538858" cy="2569029"/>
          </a:xfrm>
          <a:prstGeom prst="rect">
            <a:avLst/>
          </a:prstGeom>
        </p:spPr>
      </p:pic>
      <p:sp>
        <p:nvSpPr>
          <p:cNvPr id="5" name="Rectángulo 4"/>
          <p:cNvSpPr/>
          <p:nvPr/>
        </p:nvSpPr>
        <p:spPr>
          <a:xfrm>
            <a:off x="8911771" y="213792"/>
            <a:ext cx="3046187" cy="256902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1432256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582840" y="17736"/>
            <a:ext cx="11001828" cy="2074414"/>
          </a:xfrm>
          <a:prstGeom prst="rect">
            <a:avLst/>
          </a:prstGeom>
        </p:spPr>
        <p:txBody>
          <a:bodyPr wrap="square">
            <a:spAutoFit/>
          </a:bodyPr>
          <a:lstStyle/>
          <a:p>
            <a:pPr algn="just">
              <a:lnSpc>
                <a:spcPct val="115000"/>
              </a:lnSpc>
              <a:spcBef>
                <a:spcPts val="600"/>
              </a:spcBef>
              <a:spcAft>
                <a:spcPts val="600"/>
              </a:spcAft>
            </a:pPr>
            <a:r>
              <a:rPr lang="es-ES" sz="2800" dirty="0">
                <a:latin typeface="Arial" panose="020B0604020202020204" pitchFamily="34" charset="0"/>
                <a:ea typeface="Calibri" panose="020F0502020204030204" pitchFamily="34" charset="0"/>
                <a:cs typeface="Times New Roman" panose="02020603050405020304" pitchFamily="18" charset="0"/>
              </a:rPr>
              <a:t>Nótese que en el intervalo que corresponde a las Horas del Dpto. de Secado, aunque en la Tabla de salida aparece un –M, se ha tomado el valor 0 como límite inferior al intervalo, por la misma razón señalada anteriormente. </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a:blip r:embed="rId3"/>
          <a:stretch>
            <a:fillRect/>
          </a:stretch>
        </p:blipFill>
        <p:spPr>
          <a:xfrm>
            <a:off x="582840" y="2002067"/>
            <a:ext cx="10364560" cy="2307582"/>
          </a:xfrm>
          <a:prstGeom prst="rect">
            <a:avLst/>
          </a:prstGeom>
        </p:spPr>
      </p:pic>
      <p:sp>
        <p:nvSpPr>
          <p:cNvPr id="5" name="Elipse 4"/>
          <p:cNvSpPr/>
          <p:nvPr/>
        </p:nvSpPr>
        <p:spPr>
          <a:xfrm>
            <a:off x="8606972" y="3367315"/>
            <a:ext cx="696686" cy="4934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144916" y="4288066"/>
            <a:ext cx="11877676" cy="2569934"/>
          </a:xfrm>
          <a:prstGeom prst="rect">
            <a:avLst/>
          </a:prstGeom>
        </p:spPr>
        <p:txBody>
          <a:bodyPr wrap="square">
            <a:spAutoFit/>
          </a:bodyPr>
          <a:lstStyle/>
          <a:p>
            <a:pPr algn="just">
              <a:lnSpc>
                <a:spcPct val="115000"/>
              </a:lnSpc>
              <a:spcBef>
                <a:spcPts val="600"/>
              </a:spcBef>
              <a:spcAft>
                <a:spcPts val="600"/>
              </a:spcAft>
            </a:pPr>
            <a:r>
              <a:rPr lang="es-ES" sz="2800" b="1" dirty="0">
                <a:latin typeface="Arial" panose="020B0604020202020204" pitchFamily="34" charset="0"/>
                <a:ea typeface="Calibri" panose="020F0502020204030204" pitchFamily="34" charset="0"/>
                <a:cs typeface="Times New Roman" panose="02020603050405020304" pitchFamily="18" charset="0"/>
              </a:rPr>
              <a:t>Si el cambio que se produce en el valor del termino independiente se mantiene dentro de su intervalo, puede decirse que conviene producir los productos que indica la solución óptima</a:t>
            </a:r>
            <a:r>
              <a:rPr lang="es-ES" sz="2800" dirty="0">
                <a:latin typeface="Arial" panose="020B0604020202020204" pitchFamily="34" charset="0"/>
                <a:ea typeface="Calibri" panose="020F0502020204030204" pitchFamily="34" charset="0"/>
                <a:cs typeface="Times New Roman" panose="02020603050405020304" pitchFamily="18" charset="0"/>
              </a:rPr>
              <a:t>, aunque el valor de las variables se modificará en dependencia de si se dispone de más o de menos recurso. </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24050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537028" y="315392"/>
            <a:ext cx="11030858" cy="3939540"/>
          </a:xfrm>
          <a:prstGeom prst="rect">
            <a:avLst/>
          </a:prstGeom>
        </p:spPr>
        <p:txBody>
          <a:bodyPr wrap="square">
            <a:spAutoFit/>
          </a:bodyPr>
          <a:lstStyle/>
          <a:p>
            <a:pPr algn="just">
              <a:lnSpc>
                <a:spcPct val="115000"/>
              </a:lnSpc>
              <a:spcBef>
                <a:spcPts val="600"/>
              </a:spcBef>
              <a:spcAft>
                <a:spcPts val="600"/>
              </a:spcAft>
            </a:pPr>
            <a:r>
              <a:rPr lang="es-ES" sz="2800" dirty="0">
                <a:latin typeface="Arial" panose="020B0604020202020204" pitchFamily="34" charset="0"/>
                <a:ea typeface="Calibri" panose="020F0502020204030204" pitchFamily="34" charset="0"/>
                <a:cs typeface="Arial" panose="020B0604020202020204" pitchFamily="34" charset="0"/>
              </a:rPr>
              <a:t>Por ejemplo, si las Horas del Dpto. de Mezclado, disminuyen hasta 5600 o aumentan hasta 7200, esto significa que conviene seguir produciendo los productos A y C, aunque pueden varían sus cantidades en dependencia de la disponibilidad de Horas en el Dpto. </a:t>
            </a:r>
          </a:p>
          <a:p>
            <a:pPr algn="just"/>
            <a:r>
              <a:rPr lang="es-ES" sz="2800" dirty="0">
                <a:latin typeface="Arial" panose="020B0604020202020204" pitchFamily="34" charset="0"/>
                <a:ea typeface="Calibri" panose="020F0502020204030204" pitchFamily="34" charset="0"/>
                <a:cs typeface="Arial" panose="020B0604020202020204" pitchFamily="34" charset="0"/>
              </a:rPr>
              <a:t>Si la variación en las horas cae fuera del intervalo puede ya no ser conveniente producir los productos A y/o C, por lo que se afecta completamente la solución, la cual hay que recalcular</a:t>
            </a:r>
            <a:endParaRPr lang="es-ES" sz="28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3"/>
          <a:stretch>
            <a:fillRect/>
          </a:stretch>
        </p:blipFill>
        <p:spPr>
          <a:xfrm>
            <a:off x="870177" y="4396924"/>
            <a:ext cx="10364560" cy="2307582"/>
          </a:xfrm>
          <a:prstGeom prst="rect">
            <a:avLst/>
          </a:prstGeom>
        </p:spPr>
      </p:pic>
    </p:spTree>
    <p:extLst>
      <p:ext uri="{BB962C8B-B14F-4D97-AF65-F5344CB8AC3E}">
        <p14:creationId xmlns:p14="http://schemas.microsoft.com/office/powerpoint/2010/main" val="5266982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0"/>
          <p:cNvGrpSpPr>
            <a:grpSpLocks/>
          </p:cNvGrpSpPr>
          <p:nvPr/>
        </p:nvGrpSpPr>
        <p:grpSpPr bwMode="auto">
          <a:xfrm>
            <a:off x="982639" y="1869743"/>
            <a:ext cx="10490693" cy="2223286"/>
            <a:chOff x="1296" y="1344"/>
            <a:chExt cx="3056" cy="432"/>
          </a:xfrm>
        </p:grpSpPr>
        <p:sp>
          <p:nvSpPr>
            <p:cNvPr id="8" name="AutoShape 5"/>
            <p:cNvSpPr>
              <a:spLocks noChangeArrowheads="1"/>
            </p:cNvSpPr>
            <p:nvPr/>
          </p:nvSpPr>
          <p:spPr bwMode="gray">
            <a:xfrm>
              <a:off x="1616" y="1406"/>
              <a:ext cx="2736" cy="288"/>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9"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11" name="Text Box 7"/>
            <p:cNvSpPr txBox="1">
              <a:spLocks noChangeArrowheads="1"/>
            </p:cNvSpPr>
            <p:nvPr/>
          </p:nvSpPr>
          <p:spPr bwMode="gray">
            <a:xfrm>
              <a:off x="1363" y="1482"/>
              <a:ext cx="54" cy="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endParaRPr lang="en-US" altLang="es-ES" sz="2400" dirty="0">
                <a:solidFill>
                  <a:srgbClr val="000000"/>
                </a:solidFill>
              </a:endParaRPr>
            </a:p>
          </p:txBody>
        </p:sp>
      </p:grpSp>
      <p:sp>
        <p:nvSpPr>
          <p:cNvPr id="12" name="Text Box 7"/>
          <p:cNvSpPr txBox="1">
            <a:spLocks noChangeArrowheads="1"/>
          </p:cNvSpPr>
          <p:nvPr/>
        </p:nvSpPr>
        <p:spPr bwMode="gray">
          <a:xfrm>
            <a:off x="1215166" y="2637533"/>
            <a:ext cx="86754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r>
              <a:rPr lang="en-US" altLang="es-ES" sz="3200" dirty="0" smtClean="0">
                <a:solidFill>
                  <a:srgbClr val="000000"/>
                </a:solidFill>
              </a:rPr>
              <a:t>2.9.</a:t>
            </a:r>
            <a:endParaRPr lang="en-US" altLang="es-ES" sz="3200" dirty="0">
              <a:solidFill>
                <a:srgbClr val="000000"/>
              </a:solidFill>
            </a:endParaRPr>
          </a:p>
        </p:txBody>
      </p:sp>
      <p:pic>
        <p:nvPicPr>
          <p:cNvPr id="10"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ángulo 12"/>
          <p:cNvSpPr/>
          <p:nvPr/>
        </p:nvSpPr>
        <p:spPr>
          <a:xfrm>
            <a:off x="3433490" y="2516056"/>
            <a:ext cx="4401911" cy="658642"/>
          </a:xfrm>
          <a:prstGeom prst="rect">
            <a:avLst/>
          </a:prstGeom>
        </p:spPr>
        <p:txBody>
          <a:bodyPr wrap="none">
            <a:spAutoFit/>
          </a:bodyPr>
          <a:lstStyle/>
          <a:p>
            <a:pPr>
              <a:lnSpc>
                <a:spcPct val="115000"/>
              </a:lnSpc>
              <a:spcBef>
                <a:spcPts val="600"/>
              </a:spcBef>
              <a:spcAft>
                <a:spcPts val="600"/>
              </a:spcAft>
            </a:pPr>
            <a:r>
              <a:rPr lang="es-ES" sz="3200" b="1" u="sng" dirty="0">
                <a:latin typeface="Arial" panose="020B0604020202020204" pitchFamily="34" charset="0"/>
                <a:ea typeface="Calibri" panose="020F0502020204030204" pitchFamily="34" charset="0"/>
                <a:cs typeface="Times New Roman" panose="02020603050405020304" pitchFamily="18" charset="0"/>
              </a:rPr>
              <a:t>EL PROBLEMA DUAL</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52684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419100" y="163106"/>
            <a:ext cx="11466286" cy="7103483"/>
          </a:xfrm>
          <a:prstGeom prst="rect">
            <a:avLst/>
          </a:prstGeom>
        </p:spPr>
        <p:txBody>
          <a:bodyPr wrap="square">
            <a:spAutoFit/>
          </a:bodyPr>
          <a:lstStyle/>
          <a:p>
            <a:pPr algn="just">
              <a:lnSpc>
                <a:spcPct val="115000"/>
              </a:lnSpc>
              <a:spcBef>
                <a:spcPts val="600"/>
              </a:spcBef>
              <a:spcAft>
                <a:spcPts val="600"/>
              </a:spcAft>
            </a:pPr>
            <a:r>
              <a:rPr lang="es-ES" sz="2800" spc="5" dirty="0">
                <a:latin typeface="Arial" panose="020B0604020202020204" pitchFamily="34" charset="0"/>
                <a:ea typeface="Calibri" panose="020F0502020204030204" pitchFamily="34" charset="0"/>
                <a:cs typeface="Arial" panose="020B0604020202020204" pitchFamily="34" charset="0"/>
              </a:rPr>
              <a:t>Todo problema de PL está asociado con un problema complementario llamado dual, al problema original se le llama problema primal, si el problema primal trata de maximizar el problema dual  será minimizar.</a:t>
            </a:r>
            <a:endParaRPr lang="es-ES" sz="2800"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Bef>
                <a:spcPts val="600"/>
              </a:spcBef>
              <a:spcAft>
                <a:spcPts val="600"/>
              </a:spcAft>
            </a:pPr>
            <a:r>
              <a:rPr lang="es-ES" sz="2800" spc="5" dirty="0">
                <a:latin typeface="Arial" panose="020B0604020202020204" pitchFamily="34" charset="0"/>
                <a:ea typeface="Calibri" panose="020F0502020204030204" pitchFamily="34" charset="0"/>
                <a:cs typeface="Arial" panose="020B0604020202020204" pitchFamily="34" charset="0"/>
              </a:rPr>
              <a:t>Por ejemplo si un fabricante tiene dos recursos disponibles R</a:t>
            </a:r>
            <a:r>
              <a:rPr lang="es-ES" sz="2800" spc="5" baseline="-25000" dirty="0">
                <a:latin typeface="Arial" panose="020B0604020202020204" pitchFamily="34" charset="0"/>
                <a:ea typeface="Calibri" panose="020F0502020204030204" pitchFamily="34" charset="0"/>
                <a:cs typeface="Arial" panose="020B0604020202020204" pitchFamily="34" charset="0"/>
              </a:rPr>
              <a:t>1</a:t>
            </a:r>
            <a:r>
              <a:rPr lang="es-ES" sz="2800" spc="5" dirty="0">
                <a:latin typeface="Arial" panose="020B0604020202020204" pitchFamily="34" charset="0"/>
                <a:ea typeface="Calibri" panose="020F0502020204030204" pitchFamily="34" charset="0"/>
                <a:cs typeface="Arial" panose="020B0604020202020204" pitchFamily="34" charset="0"/>
              </a:rPr>
              <a:t> y R</a:t>
            </a:r>
            <a:r>
              <a:rPr lang="es-ES" sz="2800" spc="5" baseline="-25000" dirty="0">
                <a:latin typeface="Arial" panose="020B0604020202020204" pitchFamily="34" charset="0"/>
                <a:ea typeface="Calibri" panose="020F0502020204030204" pitchFamily="34" charset="0"/>
                <a:cs typeface="Arial" panose="020B0604020202020204" pitchFamily="34" charset="0"/>
              </a:rPr>
              <a:t>2</a:t>
            </a:r>
            <a:r>
              <a:rPr lang="es-ES" sz="2800" spc="5" dirty="0">
                <a:latin typeface="Arial" panose="020B0604020202020204" pitchFamily="34" charset="0"/>
                <a:ea typeface="Calibri" panose="020F0502020204030204" pitchFamily="34" charset="0"/>
                <a:cs typeface="Arial" panose="020B0604020202020204" pitchFamily="34" charset="0"/>
              </a:rPr>
              <a:t>  los que pueden usarse para producir diferentes productos A y B de acuerdo a las siguientes reglas </a:t>
            </a:r>
            <a:endParaRPr lang="es-ES" sz="2800" dirty="0">
              <a:latin typeface="Arial" panose="020B0604020202020204" pitchFamily="34" charset="0"/>
              <a:ea typeface="Calibri" panose="020F0502020204030204" pitchFamily="34" charset="0"/>
              <a:cs typeface="Arial" panose="020B0604020202020204" pitchFamily="34" charset="0"/>
            </a:endParaRPr>
          </a:p>
          <a:p>
            <a:pPr algn="ctr">
              <a:lnSpc>
                <a:spcPct val="115000"/>
              </a:lnSpc>
              <a:spcBef>
                <a:spcPts val="600"/>
              </a:spcBef>
              <a:spcAft>
                <a:spcPts val="600"/>
              </a:spcAft>
            </a:pPr>
            <a:r>
              <a:rPr lang="es-ES" sz="2800" spc="5" dirty="0">
                <a:latin typeface="Arial" panose="020B0604020202020204" pitchFamily="34" charset="0"/>
                <a:ea typeface="Calibri" panose="020F0502020204030204" pitchFamily="34" charset="0"/>
                <a:cs typeface="Arial" panose="020B0604020202020204" pitchFamily="34" charset="0"/>
              </a:rPr>
              <a:t>A+B ≤ 3 (recursos R</a:t>
            </a:r>
            <a:r>
              <a:rPr lang="es-ES" sz="2800" spc="5" baseline="-25000" dirty="0">
                <a:latin typeface="Arial" panose="020B0604020202020204" pitchFamily="34" charset="0"/>
                <a:ea typeface="Calibri" panose="020F0502020204030204" pitchFamily="34" charset="0"/>
                <a:cs typeface="Arial" panose="020B0604020202020204" pitchFamily="34" charset="0"/>
              </a:rPr>
              <a:t>1</a:t>
            </a:r>
            <a:r>
              <a:rPr lang="es-ES" sz="2800" spc="5" dirty="0">
                <a:latin typeface="Arial" panose="020B0604020202020204" pitchFamily="34" charset="0"/>
                <a:ea typeface="Calibri" panose="020F0502020204030204" pitchFamily="34" charset="0"/>
                <a:cs typeface="Arial" panose="020B0604020202020204" pitchFamily="34" charset="0"/>
              </a:rPr>
              <a:t>)</a:t>
            </a:r>
            <a:endParaRPr lang="es-ES" sz="2800" dirty="0">
              <a:latin typeface="Arial" panose="020B0604020202020204" pitchFamily="34" charset="0"/>
              <a:ea typeface="Calibri" panose="020F0502020204030204" pitchFamily="34" charset="0"/>
              <a:cs typeface="Arial" panose="020B0604020202020204" pitchFamily="34" charset="0"/>
            </a:endParaRPr>
          </a:p>
          <a:p>
            <a:pPr algn="ctr">
              <a:lnSpc>
                <a:spcPct val="115000"/>
              </a:lnSpc>
              <a:spcBef>
                <a:spcPts val="600"/>
              </a:spcBef>
              <a:spcAft>
                <a:spcPts val="600"/>
              </a:spcAft>
            </a:pPr>
            <a:r>
              <a:rPr lang="es-ES" sz="2800" spc="5" dirty="0">
                <a:latin typeface="Arial" panose="020B0604020202020204" pitchFamily="34" charset="0"/>
                <a:ea typeface="Calibri" panose="020F0502020204030204" pitchFamily="34" charset="0"/>
                <a:cs typeface="Arial" panose="020B0604020202020204" pitchFamily="34" charset="0"/>
              </a:rPr>
              <a:t>4A + 2B ≤ 8 (recursos R</a:t>
            </a:r>
            <a:r>
              <a:rPr lang="es-ES" sz="2800" spc="5" baseline="-25000" dirty="0">
                <a:latin typeface="Arial" panose="020B0604020202020204" pitchFamily="34" charset="0"/>
                <a:ea typeface="Calibri" panose="020F0502020204030204" pitchFamily="34" charset="0"/>
                <a:cs typeface="Arial" panose="020B0604020202020204" pitchFamily="34" charset="0"/>
              </a:rPr>
              <a:t>2</a:t>
            </a:r>
            <a:r>
              <a:rPr lang="es-ES" sz="2800" spc="5" dirty="0">
                <a:latin typeface="Arial" panose="020B0604020202020204" pitchFamily="34" charset="0"/>
                <a:ea typeface="Calibri" panose="020F0502020204030204" pitchFamily="34" charset="0"/>
                <a:cs typeface="Arial" panose="020B0604020202020204" pitchFamily="34" charset="0"/>
              </a:rPr>
              <a:t>)  y     A y B  ≥  0</a:t>
            </a:r>
            <a:endParaRPr lang="es-ES" sz="2800" dirty="0">
              <a:latin typeface="Arial" panose="020B0604020202020204" pitchFamily="34" charset="0"/>
              <a:ea typeface="Calibri" panose="020F0502020204030204" pitchFamily="34" charset="0"/>
              <a:cs typeface="Arial" panose="020B0604020202020204" pitchFamily="34" charset="0"/>
            </a:endParaRPr>
          </a:p>
          <a:p>
            <a:pPr algn="ctr">
              <a:lnSpc>
                <a:spcPct val="115000"/>
              </a:lnSpc>
              <a:spcBef>
                <a:spcPts val="600"/>
              </a:spcBef>
              <a:spcAft>
                <a:spcPts val="600"/>
              </a:spcAft>
            </a:pPr>
            <a:r>
              <a:rPr lang="es-ES" sz="2800" b="1" spc="5" dirty="0">
                <a:latin typeface="Arial" panose="020B0604020202020204" pitchFamily="34" charset="0"/>
                <a:ea typeface="Calibri" panose="020F0502020204030204" pitchFamily="34" charset="0"/>
                <a:cs typeface="Arial" panose="020B0604020202020204" pitchFamily="34" charset="0"/>
              </a:rPr>
              <a:t>Maximizar Z = 3.5 A + 2.5 </a:t>
            </a:r>
            <a:r>
              <a:rPr lang="es-ES" sz="2800" b="1" spc="5" dirty="0" smtClean="0">
                <a:latin typeface="Arial" panose="020B0604020202020204" pitchFamily="34" charset="0"/>
                <a:ea typeface="Calibri" panose="020F0502020204030204" pitchFamily="34" charset="0"/>
                <a:cs typeface="Arial" panose="020B0604020202020204" pitchFamily="34" charset="0"/>
              </a:rPr>
              <a:t>B</a:t>
            </a:r>
          </a:p>
          <a:p>
            <a:pPr algn="ctr">
              <a:lnSpc>
                <a:spcPct val="115000"/>
              </a:lnSpc>
              <a:spcBef>
                <a:spcPts val="600"/>
              </a:spcBef>
              <a:spcAft>
                <a:spcPts val="600"/>
              </a:spcAft>
            </a:pPr>
            <a:r>
              <a:rPr lang="es-ES" sz="3200" b="1" dirty="0">
                <a:latin typeface="Arial" panose="020B0604020202020204" pitchFamily="34" charset="0"/>
                <a:cs typeface="Arial" panose="020B0604020202020204" pitchFamily="34" charset="0"/>
              </a:rPr>
              <a:t>El problema primal es cuantos productos A y B fabricar para maximizar las ganancias.</a:t>
            </a:r>
          </a:p>
          <a:p>
            <a:pPr algn="ctr">
              <a:lnSpc>
                <a:spcPct val="115000"/>
              </a:lnSpc>
              <a:spcBef>
                <a:spcPts val="600"/>
              </a:spcBef>
              <a:spcAft>
                <a:spcPts val="600"/>
              </a:spcAft>
            </a:pPr>
            <a:endParaRPr lang="es-ES" sz="28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585919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1001486"/>
            <a:ext cx="11293929" cy="4616648"/>
          </a:xfrm>
          <a:prstGeom prst="rect">
            <a:avLst/>
          </a:prstGeom>
        </p:spPr>
        <p:txBody>
          <a:bodyPr wrap="square">
            <a:spAutoFit/>
          </a:bodyPr>
          <a:lstStyle/>
          <a:p>
            <a:pPr algn="just">
              <a:lnSpc>
                <a:spcPct val="115000"/>
              </a:lnSpc>
              <a:spcBef>
                <a:spcPts val="600"/>
              </a:spcBef>
              <a:spcAft>
                <a:spcPts val="600"/>
              </a:spcAft>
            </a:pPr>
            <a:r>
              <a:rPr lang="es-ES" sz="3600" spc="5" dirty="0">
                <a:latin typeface="Arial" panose="020B0604020202020204" pitchFamily="34" charset="0"/>
                <a:ea typeface="Calibri" panose="020F0502020204030204" pitchFamily="34" charset="0"/>
                <a:cs typeface="Arial" panose="020B0604020202020204" pitchFamily="34" charset="0"/>
              </a:rPr>
              <a:t>Entonces el problema dual es a que precio mínimo se deben venderse los recursos R</a:t>
            </a:r>
            <a:r>
              <a:rPr lang="es-ES" sz="3600" spc="5" baseline="-25000" dirty="0">
                <a:latin typeface="Arial" panose="020B0604020202020204" pitchFamily="34" charset="0"/>
                <a:ea typeface="Calibri" panose="020F0502020204030204" pitchFamily="34" charset="0"/>
                <a:cs typeface="Arial" panose="020B0604020202020204" pitchFamily="34" charset="0"/>
              </a:rPr>
              <a:t>1</a:t>
            </a:r>
            <a:r>
              <a:rPr lang="es-ES" sz="3600" spc="5" dirty="0">
                <a:latin typeface="Arial" panose="020B0604020202020204" pitchFamily="34" charset="0"/>
                <a:ea typeface="Calibri" panose="020F0502020204030204" pitchFamily="34" charset="0"/>
                <a:cs typeface="Arial" panose="020B0604020202020204" pitchFamily="34" charset="0"/>
              </a:rPr>
              <a:t> y R</a:t>
            </a:r>
            <a:r>
              <a:rPr lang="es-ES" sz="3600" spc="5" baseline="-25000" dirty="0">
                <a:latin typeface="Arial" panose="020B0604020202020204" pitchFamily="34" charset="0"/>
                <a:ea typeface="Calibri" panose="020F0502020204030204" pitchFamily="34" charset="0"/>
                <a:cs typeface="Arial" panose="020B0604020202020204" pitchFamily="34" charset="0"/>
              </a:rPr>
              <a:t>2</a:t>
            </a:r>
            <a:r>
              <a:rPr lang="es-ES" sz="3600" spc="5" dirty="0">
                <a:latin typeface="Arial" panose="020B0604020202020204" pitchFamily="34" charset="0"/>
                <a:ea typeface="Calibri" panose="020F0502020204030204" pitchFamily="34" charset="0"/>
                <a:cs typeface="Arial" panose="020B0604020202020204" pitchFamily="34" charset="0"/>
              </a:rPr>
              <a:t> para obtener la misma ganancia, en lugar de cogerlos para producir los productos A y </a:t>
            </a:r>
            <a:r>
              <a:rPr lang="es-ES" sz="3600" spc="5" dirty="0" smtClean="0">
                <a:latin typeface="Arial" panose="020B0604020202020204" pitchFamily="34" charset="0"/>
                <a:ea typeface="Calibri" panose="020F0502020204030204" pitchFamily="34" charset="0"/>
                <a:cs typeface="Arial" panose="020B0604020202020204" pitchFamily="34" charset="0"/>
              </a:rPr>
              <a:t>B.</a:t>
            </a:r>
          </a:p>
          <a:p>
            <a:pPr algn="just">
              <a:lnSpc>
                <a:spcPct val="115000"/>
              </a:lnSpc>
              <a:spcBef>
                <a:spcPts val="600"/>
              </a:spcBef>
              <a:spcAft>
                <a:spcPts val="600"/>
              </a:spcAft>
            </a:pPr>
            <a:r>
              <a:rPr lang="es-ES" sz="3600" spc="5" dirty="0" smtClean="0">
                <a:latin typeface="Arial" panose="020B0604020202020204" pitchFamily="34" charset="0"/>
                <a:ea typeface="Calibri" panose="020F0502020204030204" pitchFamily="34" charset="0"/>
                <a:cs typeface="Arial" panose="020B0604020202020204" pitchFamily="34" charset="0"/>
              </a:rPr>
              <a:t>   </a:t>
            </a:r>
            <a:endParaRPr lang="es-ES" sz="3600" dirty="0">
              <a:latin typeface="Arial" panose="020B0604020202020204" pitchFamily="34" charset="0"/>
              <a:ea typeface="Calibri" panose="020F0502020204030204" pitchFamily="34" charset="0"/>
              <a:cs typeface="Arial" panose="020B0604020202020204" pitchFamily="34" charset="0"/>
            </a:endParaRPr>
          </a:p>
          <a:p>
            <a:pPr algn="ctr"/>
            <a:r>
              <a:rPr lang="es-ES" sz="3600" b="1" dirty="0">
                <a:latin typeface="Arial" panose="020B0604020202020204" pitchFamily="34" charset="0"/>
                <a:cs typeface="Arial" panose="020B0604020202020204" pitchFamily="34" charset="0"/>
              </a:rPr>
              <a:t>Denotándose las variables esenciales del dual con la letra Y.</a:t>
            </a:r>
          </a:p>
        </p:txBody>
      </p:sp>
    </p:spTree>
    <p:extLst>
      <p:ext uri="{BB962C8B-B14F-4D97-AF65-F5344CB8AC3E}">
        <p14:creationId xmlns:p14="http://schemas.microsoft.com/office/powerpoint/2010/main" val="26316981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769257" y="209621"/>
            <a:ext cx="10363200" cy="1569660"/>
          </a:xfrm>
          <a:prstGeom prst="rect">
            <a:avLst/>
          </a:prstGeom>
        </p:spPr>
        <p:txBody>
          <a:bodyPr wrap="square">
            <a:spAutoFit/>
          </a:bodyPr>
          <a:lstStyle/>
          <a:p>
            <a:pPr algn="just">
              <a:spcBef>
                <a:spcPts val="600"/>
              </a:spcBef>
              <a:spcAft>
                <a:spcPts val="600"/>
              </a:spcAft>
            </a:pPr>
            <a:r>
              <a:rPr lang="es-ES" sz="3200" dirty="0">
                <a:latin typeface="Arial" panose="020B0604020202020204" pitchFamily="34" charset="0"/>
                <a:ea typeface="Arial" panose="020B0604020202020204" pitchFamily="34" charset="0"/>
              </a:rPr>
              <a:t> A partir de los planteamientos Primal y Dual se puede identificar la correspondencia entre dicho modelos como sigue:</a:t>
            </a:r>
            <a:endParaRPr lang="es-ES" sz="3200" b="1" dirty="0">
              <a:effectLst/>
              <a:latin typeface="Arial" panose="020B0604020202020204" pitchFamily="34" charset="0"/>
              <a:ea typeface="Arial" panose="020B0604020202020204" pitchFamily="34" charset="0"/>
            </a:endParaRPr>
          </a:p>
        </p:txBody>
      </p:sp>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769258" y="2002971"/>
            <a:ext cx="10609942" cy="4296229"/>
          </a:xfrm>
          <a:prstGeom prst="rect">
            <a:avLst/>
          </a:prstGeom>
          <a:noFill/>
          <a:ln>
            <a:noFill/>
          </a:ln>
        </p:spPr>
      </p:pic>
    </p:spTree>
    <p:extLst>
      <p:ext uri="{BB962C8B-B14F-4D97-AF65-F5344CB8AC3E}">
        <p14:creationId xmlns:p14="http://schemas.microsoft.com/office/powerpoint/2010/main" val="31076025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174171" y="210026"/>
            <a:ext cx="11785600" cy="6647974"/>
          </a:xfrm>
          <a:prstGeom prst="rect">
            <a:avLst/>
          </a:prstGeom>
        </p:spPr>
        <p:txBody>
          <a:bodyPr wrap="square">
            <a:spAutoFit/>
          </a:bodyPr>
          <a:lstStyle/>
          <a:p>
            <a:r>
              <a:rPr lang="es-ES" sz="3200" b="1" dirty="0">
                <a:solidFill>
                  <a:srgbClr val="000000"/>
                </a:solidFill>
                <a:latin typeface="Arial" panose="020B0604020202020204" pitchFamily="34" charset="0"/>
                <a:ea typeface="Calibri" panose="020F0502020204030204" pitchFamily="34" charset="0"/>
              </a:rPr>
              <a:t>A partir de la definición de los problemas primal y dual y su correspondencia se observa que: </a:t>
            </a:r>
            <a:endParaRPr lang="es-ES" sz="3200" dirty="0">
              <a:solidFill>
                <a:srgbClr val="000000"/>
              </a:solidFill>
              <a:latin typeface="Arial" panose="020B0604020202020204" pitchFamily="34" charset="0"/>
              <a:ea typeface="Calibri" panose="020F0502020204030204" pitchFamily="34" charset="0"/>
            </a:endParaRPr>
          </a:p>
          <a:p>
            <a:pPr marL="342900" marR="0" lvl="0" indent="-342900" algn="just">
              <a:spcBef>
                <a:spcPts val="0"/>
              </a:spcBef>
              <a:spcAft>
                <a:spcPts val="350"/>
              </a:spcAft>
              <a:buFont typeface="Symbol" panose="05050102010706020507" pitchFamily="18" charset="2"/>
              <a:buChar char=""/>
            </a:pPr>
            <a:r>
              <a:rPr lang="es-ES" sz="3200" dirty="0">
                <a:solidFill>
                  <a:srgbClr val="000000"/>
                </a:solidFill>
                <a:latin typeface="Arial" panose="020B0604020202020204" pitchFamily="34" charset="0"/>
                <a:ea typeface="Calibri" panose="020F0502020204030204" pitchFamily="34" charset="0"/>
              </a:rPr>
              <a:t>A cada restricción del primal le corresponde una variable esencial del dual, por tanto el modelo dual tendrá tantas variables esenciales como restricciones tiene el modelo primal. </a:t>
            </a:r>
          </a:p>
          <a:p>
            <a:pPr marL="342900" marR="0" lvl="0" indent="-342900" algn="just">
              <a:spcBef>
                <a:spcPts val="0"/>
              </a:spcBef>
              <a:spcAft>
                <a:spcPts val="350"/>
              </a:spcAft>
              <a:buFont typeface="Symbol" panose="05050102010706020507" pitchFamily="18" charset="2"/>
              <a:buChar char=""/>
            </a:pPr>
            <a:r>
              <a:rPr lang="es-ES" sz="3200" dirty="0">
                <a:solidFill>
                  <a:srgbClr val="000000"/>
                </a:solidFill>
                <a:latin typeface="Arial" panose="020B0604020202020204" pitchFamily="34" charset="0"/>
                <a:ea typeface="Calibri" panose="020F0502020204030204" pitchFamily="34" charset="0"/>
              </a:rPr>
              <a:t>A cada variable esencial del primal le corresponde una restricción del dual, por tanto, el modelo dual tendrá tantas restricciones como variables esenciales tenga el primal. </a:t>
            </a:r>
          </a:p>
          <a:p>
            <a:pPr marL="342900" marR="0" lvl="0" indent="-342900" algn="just">
              <a:spcBef>
                <a:spcPts val="0"/>
              </a:spcBef>
              <a:spcAft>
                <a:spcPts val="350"/>
              </a:spcAft>
              <a:buFont typeface="Symbol" panose="05050102010706020507" pitchFamily="18" charset="2"/>
              <a:buChar char=""/>
            </a:pPr>
            <a:r>
              <a:rPr lang="es-ES" sz="3200" dirty="0">
                <a:solidFill>
                  <a:srgbClr val="000000"/>
                </a:solidFill>
                <a:latin typeface="Arial" panose="020B0604020202020204" pitchFamily="34" charset="0"/>
                <a:ea typeface="Calibri" panose="020F0502020204030204" pitchFamily="34" charset="0"/>
              </a:rPr>
              <a:t>En el Primal, la función objetivo es de Máximo y todas las restricciones son de</a:t>
            </a:r>
            <a:r>
              <a:rPr lang="es-ES" sz="3200" b="1" dirty="0">
                <a:solidFill>
                  <a:srgbClr val="000000"/>
                </a:solidFill>
                <a:latin typeface="Arial" panose="020B0604020202020204" pitchFamily="34" charset="0"/>
                <a:ea typeface="Calibri" panose="020F0502020204030204" pitchFamily="34" charset="0"/>
              </a:rPr>
              <a:t>. </a:t>
            </a:r>
            <a:endParaRPr lang="es-ES" sz="3200" dirty="0">
              <a:solidFill>
                <a:srgbClr val="000000"/>
              </a:solidFill>
              <a:latin typeface="Arial" panose="020B060402020202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r>
              <a:rPr lang="es-ES" sz="3200" dirty="0">
                <a:solidFill>
                  <a:srgbClr val="000000"/>
                </a:solidFill>
                <a:latin typeface="Arial" panose="020B0604020202020204" pitchFamily="34" charset="0"/>
                <a:ea typeface="Calibri" panose="020F0502020204030204" pitchFamily="34" charset="0"/>
              </a:rPr>
              <a:t>La función objetivo del dual es de Mínimo y todas las restricciones tienen signo de </a:t>
            </a:r>
            <a:r>
              <a:rPr lang="es-ES" sz="3200" b="1" dirty="0">
                <a:solidFill>
                  <a:srgbClr val="000000"/>
                </a:solidFill>
                <a:latin typeface="Arial" panose="020B0604020202020204" pitchFamily="34" charset="0"/>
                <a:ea typeface="Calibri" panose="020F0502020204030204" pitchFamily="34" charset="0"/>
              </a:rPr>
              <a:t>≥. </a:t>
            </a:r>
            <a:endParaRPr lang="es-ES" sz="3200" dirty="0">
              <a:solidFill>
                <a:srgbClr val="000000"/>
              </a:solidFill>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6003512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p:cNvSpPr>
            <a:spLocks noChangeArrowheads="1"/>
          </p:cNvSpPr>
          <p:nvPr/>
        </p:nvSpPr>
        <p:spPr bwMode="auto">
          <a:xfrm>
            <a:off x="580572" y="-59293"/>
            <a:ext cx="11611428" cy="2616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76176" rIns="0" bIns="7617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3200"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Todos estos elementos deben ser tenidos en cuenta cuando se vaya a plantear el dual de un problema primal dado. </a:t>
            </a:r>
            <a:endParaRPr kumimoji="0" lang="es-ES" altLang="es-ES" sz="3200" b="1" i="0" u="none" strike="noStrike" cap="none" normalizeH="0" baseline="0" dirty="0" smtClean="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3200" b="1" i="0" u="none" strike="noStrike" cap="none" normalizeH="0" baseline="0" dirty="0" smtClean="0">
                <a:ln>
                  <a:noFill/>
                </a:ln>
                <a:solidFill>
                  <a:schemeClr val="tx1"/>
                </a:solidFill>
                <a:effectLst/>
                <a:latin typeface="Arial" panose="020B0604020202020204" pitchFamily="34" charset="0"/>
                <a:ea typeface="Arial" panose="020B0604020202020204" pitchFamily="34" charset="0"/>
              </a:rPr>
              <a:t>Además, debe destacarse que, entre las variables del primal y el dual existen las siguientes relaciones: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3200" b="0" i="0" u="none" strike="noStrike" cap="none" normalizeH="0" baseline="0" dirty="0" smtClean="0">
              <a:ln>
                <a:noFill/>
              </a:ln>
              <a:solidFill>
                <a:schemeClr val="tx1"/>
              </a:solidFill>
              <a:effectLst/>
              <a:latin typeface="Arial" panose="020B0604020202020204" pitchFamily="34" charset="0"/>
            </a:endParaRPr>
          </a:p>
        </p:txBody>
      </p:sp>
      <p:pic>
        <p:nvPicPr>
          <p:cNvPr id="9217" name="Imagen 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857" y="2124579"/>
            <a:ext cx="10956471" cy="189587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1306285" y="379185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100" b="1" i="0" u="none" strike="noStrike" cap="none" normalizeH="0" baseline="0" smtClean="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smtClean="0">
              <a:ln>
                <a:noFill/>
              </a:ln>
              <a:solidFill>
                <a:schemeClr val="tx1"/>
              </a:solidFill>
              <a:effectLst/>
              <a:latin typeface="Arial" panose="020B0604020202020204" pitchFamily="34" charset="0"/>
            </a:endParaRPr>
          </a:p>
        </p:txBody>
      </p:sp>
      <p:sp>
        <p:nvSpPr>
          <p:cNvPr id="5" name="Rectángulo 4"/>
          <p:cNvSpPr/>
          <p:nvPr/>
        </p:nvSpPr>
        <p:spPr>
          <a:xfrm>
            <a:off x="419100" y="3913659"/>
            <a:ext cx="11351986" cy="2298065"/>
          </a:xfrm>
          <a:prstGeom prst="rect">
            <a:avLst/>
          </a:prstGeom>
        </p:spPr>
        <p:txBody>
          <a:bodyPr wrap="square">
            <a:spAutoFit/>
          </a:bodyPr>
          <a:lstStyle/>
          <a:p>
            <a:pPr algn="just"/>
            <a:r>
              <a:rPr lang="es-ES" sz="2800" b="1" dirty="0">
                <a:solidFill>
                  <a:srgbClr val="000000"/>
                </a:solidFill>
                <a:latin typeface="Arial" panose="020B0604020202020204" pitchFamily="34" charset="0"/>
                <a:ea typeface="Calibri" panose="020F0502020204030204" pitchFamily="34" charset="0"/>
              </a:rPr>
              <a:t>Nótese que en este caso</a:t>
            </a:r>
            <a:r>
              <a:rPr lang="es-ES" sz="2800" dirty="0">
                <a:solidFill>
                  <a:srgbClr val="000000"/>
                </a:solidFill>
                <a:latin typeface="Arial" panose="020B0604020202020204" pitchFamily="34" charset="0"/>
                <a:ea typeface="Calibri" panose="020F0502020204030204" pitchFamily="34" charset="0"/>
              </a:rPr>
              <a:t>: </a:t>
            </a:r>
          </a:p>
          <a:p>
            <a:pPr algn="just">
              <a:spcAft>
                <a:spcPts val="350"/>
              </a:spcAft>
            </a:pPr>
            <a:r>
              <a:rPr lang="es-ES" sz="2800" dirty="0">
                <a:solidFill>
                  <a:srgbClr val="000000"/>
                </a:solidFill>
                <a:latin typeface="Arial" panose="020B0604020202020204" pitchFamily="34" charset="0"/>
                <a:ea typeface="Calibri" panose="020F0502020204030204" pitchFamily="34" charset="0"/>
              </a:rPr>
              <a:t>La función objetivo del Primal es de Mínimo y todas las restricciones tienen signo de </a:t>
            </a:r>
            <a:r>
              <a:rPr lang="es-ES" sz="2800" b="1" dirty="0">
                <a:solidFill>
                  <a:srgbClr val="000000"/>
                </a:solidFill>
                <a:latin typeface="Arial" panose="020B0604020202020204" pitchFamily="34" charset="0"/>
                <a:ea typeface="Calibri" panose="020F0502020204030204" pitchFamily="34" charset="0"/>
              </a:rPr>
              <a:t>≥ </a:t>
            </a:r>
            <a:endParaRPr lang="es-ES" sz="2800" dirty="0">
              <a:solidFill>
                <a:srgbClr val="000000"/>
              </a:solidFill>
              <a:latin typeface="Arial" panose="020B0604020202020204" pitchFamily="34" charset="0"/>
              <a:ea typeface="Calibri" panose="020F0502020204030204" pitchFamily="34" charset="0"/>
            </a:endParaRPr>
          </a:p>
          <a:p>
            <a:pPr algn="just"/>
            <a:r>
              <a:rPr lang="es-ES" sz="2800" dirty="0">
                <a:solidFill>
                  <a:srgbClr val="000000"/>
                </a:solidFill>
                <a:latin typeface="Arial" panose="020B0604020202020204" pitchFamily="34" charset="0"/>
                <a:ea typeface="Calibri" panose="020F0502020204030204" pitchFamily="34" charset="0"/>
              </a:rPr>
              <a:t>La función objetivo del Dual es de Máximo y todas las restricciones tienen signo de </a:t>
            </a:r>
            <a:r>
              <a:rPr lang="es-ES" sz="2800" b="1" dirty="0">
                <a:solidFill>
                  <a:srgbClr val="000000"/>
                </a:solidFill>
                <a:latin typeface="Arial" panose="020B0604020202020204" pitchFamily="34" charset="0"/>
                <a:ea typeface="Calibri" panose="020F0502020204030204" pitchFamily="34" charset="0"/>
              </a:rPr>
              <a:t>≤ </a:t>
            </a:r>
            <a:endParaRPr lang="es-ES" sz="2800" dirty="0">
              <a:solidFill>
                <a:srgbClr val="000000"/>
              </a:solidFill>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33802511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419100" y="419092"/>
            <a:ext cx="11090729" cy="5809283"/>
          </a:xfrm>
          <a:prstGeom prst="rect">
            <a:avLst/>
          </a:prstGeom>
        </p:spPr>
        <p:txBody>
          <a:bodyPr wrap="square">
            <a:spAutoFit/>
          </a:bodyPr>
          <a:lstStyle/>
          <a:p>
            <a:pPr algn="just"/>
            <a:r>
              <a:rPr lang="es-ES" sz="2800" b="1" dirty="0">
                <a:solidFill>
                  <a:srgbClr val="000000"/>
                </a:solidFill>
                <a:latin typeface="Arial" panose="020B0604020202020204" pitchFamily="34" charset="0"/>
                <a:ea typeface="Calibri" panose="020F0502020204030204" pitchFamily="34" charset="0"/>
              </a:rPr>
              <a:t>La dualidad se sustenta en un conjunto de Teoremas de los cuales solo se hará referencia a algunos de ellos: </a:t>
            </a:r>
            <a:endParaRPr lang="es-ES" sz="2800" dirty="0">
              <a:solidFill>
                <a:srgbClr val="000000"/>
              </a:solidFill>
              <a:latin typeface="Arial" panose="020B0604020202020204" pitchFamily="34" charset="0"/>
              <a:ea typeface="Calibri" panose="020F0502020204030204" pitchFamily="34" charset="0"/>
            </a:endParaRPr>
          </a:p>
          <a:p>
            <a:pPr marL="342900" marR="0" lvl="0" indent="-342900" algn="just">
              <a:spcBef>
                <a:spcPts val="0"/>
              </a:spcBef>
              <a:spcAft>
                <a:spcPts val="325"/>
              </a:spcAft>
              <a:buFont typeface="Symbol" panose="05050102010706020507" pitchFamily="18" charset="2"/>
              <a:buChar char=""/>
            </a:pPr>
            <a:r>
              <a:rPr lang="es-ES" sz="2800" dirty="0">
                <a:solidFill>
                  <a:srgbClr val="000000"/>
                </a:solidFill>
                <a:latin typeface="Arial" panose="020B0604020202020204" pitchFamily="34" charset="0"/>
                <a:ea typeface="Calibri" panose="020F0502020204030204" pitchFamily="34" charset="0"/>
              </a:rPr>
              <a:t>El dual del dual es el primal. </a:t>
            </a:r>
          </a:p>
          <a:p>
            <a:pPr marL="342900" marR="0" lvl="0" indent="-342900" algn="just">
              <a:spcBef>
                <a:spcPts val="0"/>
              </a:spcBef>
              <a:spcAft>
                <a:spcPts val="325"/>
              </a:spcAft>
              <a:buFont typeface="Symbol" panose="05050102010706020507" pitchFamily="18" charset="2"/>
              <a:buChar char=""/>
            </a:pPr>
            <a:r>
              <a:rPr lang="es-ES" sz="2800" dirty="0">
                <a:solidFill>
                  <a:srgbClr val="000000"/>
                </a:solidFill>
                <a:latin typeface="Arial" panose="020B0604020202020204" pitchFamily="34" charset="0"/>
                <a:ea typeface="Calibri" panose="020F0502020204030204" pitchFamily="34" charset="0"/>
              </a:rPr>
              <a:t>Si el primal tiene una solución óptima y el dual también, entonces, el valor óptimo de la función objetivo del primal es igual al valor óptimo de la función objetivo del dual. </a:t>
            </a:r>
          </a:p>
          <a:p>
            <a:pPr marL="342900" marR="0" lvl="0" indent="-342900" algn="just">
              <a:spcBef>
                <a:spcPts val="0"/>
              </a:spcBef>
              <a:spcAft>
                <a:spcPts val="325"/>
              </a:spcAft>
              <a:buFont typeface="Symbol" panose="05050102010706020507" pitchFamily="18" charset="2"/>
              <a:buChar char=""/>
            </a:pPr>
            <a:r>
              <a:rPr lang="es-ES" sz="2800" dirty="0">
                <a:solidFill>
                  <a:srgbClr val="000000"/>
                </a:solidFill>
                <a:latin typeface="Arial" panose="020B0604020202020204" pitchFamily="34" charset="0"/>
                <a:ea typeface="Calibri" panose="020F0502020204030204" pitchFamily="34" charset="0"/>
              </a:rPr>
              <a:t>Si una variable de holgura del primal toma valor positivo en la solución óptima, la variable esencial del dual que le corresponde toma valor cero en la solución óptima del dual. </a:t>
            </a:r>
          </a:p>
          <a:p>
            <a:pPr marL="342900" marR="0" lvl="0" indent="-342900" algn="just">
              <a:spcBef>
                <a:spcPts val="0"/>
              </a:spcBef>
              <a:spcAft>
                <a:spcPts val="0"/>
              </a:spcAft>
              <a:buFont typeface="Symbol" panose="05050102010706020507" pitchFamily="18" charset="2"/>
              <a:buChar char=""/>
            </a:pPr>
            <a:r>
              <a:rPr lang="es-ES" sz="2800" dirty="0">
                <a:solidFill>
                  <a:srgbClr val="000000"/>
                </a:solidFill>
                <a:latin typeface="Arial" panose="020B0604020202020204" pitchFamily="34" charset="0"/>
                <a:ea typeface="Calibri" panose="020F0502020204030204" pitchFamily="34" charset="0"/>
              </a:rPr>
              <a:t>Si una variable esencial toma valor positivo en la solución óptima del primal, entonces la variable de holgura del dual que le corresponde toma valor cero en la solución optima del dual. Esto significa que la restricción del dual se cumple como igualdad </a:t>
            </a:r>
          </a:p>
        </p:txBody>
      </p:sp>
    </p:spTree>
    <p:extLst>
      <p:ext uri="{BB962C8B-B14F-4D97-AF65-F5344CB8AC3E}">
        <p14:creationId xmlns:p14="http://schemas.microsoft.com/office/powerpoint/2010/main" val="28049043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p:cNvPicPr/>
          <p:nvPr/>
        </p:nvPicPr>
        <p:blipFill>
          <a:blip r:embed="rId3">
            <a:extLst>
              <a:ext uri="{28A0092B-C50C-407E-A947-70E740481C1C}">
                <a14:useLocalDpi xmlns:a14="http://schemas.microsoft.com/office/drawing/2010/main" val="0"/>
              </a:ext>
            </a:extLst>
          </a:blip>
          <a:srcRect/>
          <a:stretch>
            <a:fillRect/>
          </a:stretch>
        </p:blipFill>
        <p:spPr bwMode="auto">
          <a:xfrm>
            <a:off x="304800" y="261257"/>
            <a:ext cx="11335657" cy="6342743"/>
          </a:xfrm>
          <a:prstGeom prst="rect">
            <a:avLst/>
          </a:prstGeom>
          <a:noFill/>
          <a:ln>
            <a:noFill/>
          </a:ln>
        </p:spPr>
      </p:pic>
    </p:spTree>
    <p:extLst>
      <p:ext uri="{BB962C8B-B14F-4D97-AF65-F5344CB8AC3E}">
        <p14:creationId xmlns:p14="http://schemas.microsoft.com/office/powerpoint/2010/main" val="15187344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246744" y="740229"/>
            <a:ext cx="11582400" cy="5094514"/>
          </a:xfrm>
          <a:prstGeom prst="rect">
            <a:avLst/>
          </a:prstGeom>
          <a:noFill/>
          <a:ln>
            <a:noFill/>
          </a:ln>
        </p:spPr>
      </p:pic>
    </p:spTree>
    <p:extLst>
      <p:ext uri="{BB962C8B-B14F-4D97-AF65-F5344CB8AC3E}">
        <p14:creationId xmlns:p14="http://schemas.microsoft.com/office/powerpoint/2010/main" val="5636297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19100" y="613049"/>
            <a:ext cx="8928099" cy="5932894"/>
          </a:xfrm>
          <a:prstGeom prst="rect">
            <a:avLst/>
          </a:prstGeom>
          <a:noFill/>
          <a:ln>
            <a:noFill/>
          </a:ln>
        </p:spPr>
      </p:pic>
    </p:spTree>
    <p:extLst>
      <p:ext uri="{BB962C8B-B14F-4D97-AF65-F5344CB8AC3E}">
        <p14:creationId xmlns:p14="http://schemas.microsoft.com/office/powerpoint/2010/main" val="260062411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275771" y="613049"/>
            <a:ext cx="11640457" cy="4647426"/>
          </a:xfrm>
          <a:prstGeom prst="rect">
            <a:avLst/>
          </a:prstGeom>
        </p:spPr>
        <p:txBody>
          <a:bodyPr wrap="square">
            <a:spAutoFit/>
          </a:bodyPr>
          <a:lstStyle/>
          <a:p>
            <a:pPr>
              <a:spcBef>
                <a:spcPts val="600"/>
              </a:spcBef>
              <a:spcAft>
                <a:spcPts val="600"/>
              </a:spcAft>
            </a:pPr>
            <a:r>
              <a:rPr lang="es-ES" sz="3200" b="1" dirty="0">
                <a:latin typeface="Arial" panose="020B0604020202020204" pitchFamily="34" charset="0"/>
                <a:ea typeface="Arial" panose="020B0604020202020204" pitchFamily="34" charset="0"/>
              </a:rPr>
              <a:t>En nuestro curso las variables duales van a ser definidas en forma general de la manera siguiente: </a:t>
            </a:r>
          </a:p>
          <a:p>
            <a:pPr>
              <a:spcBef>
                <a:spcPts val="600"/>
              </a:spcBef>
              <a:spcAft>
                <a:spcPts val="600"/>
              </a:spcAft>
            </a:pPr>
            <a:r>
              <a:rPr lang="es-ES" sz="3200" b="1" dirty="0">
                <a:latin typeface="Arial" panose="020B0604020202020204" pitchFamily="34" charset="0"/>
                <a:ea typeface="Arial" panose="020B0604020202020204" pitchFamily="34" charset="0"/>
              </a:rPr>
              <a:t>Variable esencial dual: </a:t>
            </a:r>
          </a:p>
          <a:p>
            <a:pPr>
              <a:spcBef>
                <a:spcPts val="600"/>
              </a:spcBef>
              <a:spcAft>
                <a:spcPts val="600"/>
              </a:spcAft>
            </a:pPr>
            <a:r>
              <a:rPr lang="es-ES" sz="3200" dirty="0" err="1">
                <a:latin typeface="Arial" panose="020B0604020202020204" pitchFamily="34" charset="0"/>
                <a:ea typeface="Arial" panose="020B0604020202020204" pitchFamily="34" charset="0"/>
              </a:rPr>
              <a:t>Yi</a:t>
            </a:r>
            <a:r>
              <a:rPr lang="es-ES" sz="3200" dirty="0">
                <a:latin typeface="Arial" panose="020B0604020202020204" pitchFamily="34" charset="0"/>
                <a:ea typeface="Arial" panose="020B0604020202020204" pitchFamily="34" charset="0"/>
              </a:rPr>
              <a:t> = Efecto económico (Costo o Ganancia) calculada/ unidad de recurso i </a:t>
            </a:r>
            <a:endParaRPr lang="es-ES" sz="3200" b="1" dirty="0">
              <a:latin typeface="Arial" panose="020B0604020202020204" pitchFamily="34" charset="0"/>
              <a:ea typeface="Arial" panose="020B0604020202020204" pitchFamily="34" charset="0"/>
            </a:endParaRPr>
          </a:p>
          <a:p>
            <a:pPr>
              <a:spcBef>
                <a:spcPts val="600"/>
              </a:spcBef>
              <a:spcAft>
                <a:spcPts val="600"/>
              </a:spcAft>
            </a:pPr>
            <a:r>
              <a:rPr lang="es-ES" sz="3200" b="1" dirty="0">
                <a:latin typeface="Arial" panose="020B0604020202020204" pitchFamily="34" charset="0"/>
                <a:ea typeface="Arial" panose="020B0604020202020204" pitchFamily="34" charset="0"/>
              </a:rPr>
              <a:t>Variable de holgura dual: </a:t>
            </a:r>
          </a:p>
          <a:p>
            <a:pPr>
              <a:spcBef>
                <a:spcPts val="600"/>
              </a:spcBef>
              <a:spcAft>
                <a:spcPts val="600"/>
              </a:spcAft>
            </a:pPr>
            <a:r>
              <a:rPr lang="es-ES" sz="3200" dirty="0" err="1">
                <a:latin typeface="Arial" panose="020B0604020202020204" pitchFamily="34" charset="0"/>
                <a:ea typeface="Arial" panose="020B0604020202020204" pitchFamily="34" charset="0"/>
              </a:rPr>
              <a:t>Yj</a:t>
            </a:r>
            <a:r>
              <a:rPr lang="es-ES" sz="3200" dirty="0">
                <a:latin typeface="Arial" panose="020B0604020202020204" pitchFamily="34" charset="0"/>
                <a:ea typeface="Arial" panose="020B0604020202020204" pitchFamily="34" charset="0"/>
              </a:rPr>
              <a:t>= Diferencia entre el efecto económico calculado y el real/unidad de producto j </a:t>
            </a:r>
            <a:endParaRPr lang="es-ES" sz="3200" b="1"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7550522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725714" y="1188765"/>
            <a:ext cx="10450285" cy="3818664"/>
          </a:xfrm>
          <a:prstGeom prst="rect">
            <a:avLst/>
          </a:prstGeom>
          <a:noFill/>
          <a:ln>
            <a:noFill/>
          </a:ln>
        </p:spPr>
      </p:pic>
    </p:spTree>
    <p:extLst>
      <p:ext uri="{BB962C8B-B14F-4D97-AF65-F5344CB8AC3E}">
        <p14:creationId xmlns:p14="http://schemas.microsoft.com/office/powerpoint/2010/main" val="216590911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19100" y="725714"/>
            <a:ext cx="11090729" cy="5326743"/>
          </a:xfrm>
          <a:prstGeom prst="rect">
            <a:avLst/>
          </a:prstGeom>
          <a:noFill/>
          <a:ln>
            <a:noFill/>
          </a:ln>
        </p:spPr>
      </p:pic>
    </p:spTree>
    <p:extLst>
      <p:ext uri="{BB962C8B-B14F-4D97-AF65-F5344CB8AC3E}">
        <p14:creationId xmlns:p14="http://schemas.microsoft.com/office/powerpoint/2010/main" val="45811142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ángulo 4"/>
          <p:cNvSpPr/>
          <p:nvPr/>
        </p:nvSpPr>
        <p:spPr>
          <a:xfrm>
            <a:off x="725712" y="17736"/>
            <a:ext cx="11176002" cy="1815882"/>
          </a:xfrm>
          <a:prstGeom prst="rect">
            <a:avLst/>
          </a:prstGeom>
        </p:spPr>
        <p:txBody>
          <a:bodyPr wrap="square">
            <a:spAutoFit/>
          </a:bodyPr>
          <a:lstStyle/>
          <a:p>
            <a:pPr algn="just">
              <a:spcBef>
                <a:spcPts val="600"/>
              </a:spcBef>
              <a:spcAft>
                <a:spcPts val="600"/>
              </a:spcAft>
            </a:pPr>
            <a:r>
              <a:rPr lang="es-ES" sz="2800" dirty="0">
                <a:latin typeface="Arial" panose="020B0604020202020204" pitchFamily="34" charset="0"/>
                <a:ea typeface="Arial" panose="020B0604020202020204" pitchFamily="34" charset="0"/>
              </a:rPr>
              <a:t>Los valores de las variables esenciales y de holgura del dual en la solución óptima se obtienen directamente de la Tabla de salida con la solución óptima del problema primal, la cual para este problema se presentó en la Tabla 5 y que se reproduce a continuación:</a:t>
            </a:r>
            <a:endParaRPr lang="es-ES" sz="2800" b="1" dirty="0">
              <a:effectLst/>
              <a:latin typeface="Arial" panose="020B0604020202020204" pitchFamily="34" charset="0"/>
              <a:ea typeface="Arial" panose="020B0604020202020204" pitchFamily="34" charset="0"/>
            </a:endParaRPr>
          </a:p>
        </p:txBody>
      </p:sp>
      <p:pic>
        <p:nvPicPr>
          <p:cNvPr id="7" name="Imagen 6"/>
          <p:cNvPicPr/>
          <p:nvPr/>
        </p:nvPicPr>
        <p:blipFill>
          <a:blip r:embed="rId3">
            <a:extLst>
              <a:ext uri="{28A0092B-C50C-407E-A947-70E740481C1C}">
                <a14:useLocalDpi xmlns:a14="http://schemas.microsoft.com/office/drawing/2010/main" val="0"/>
              </a:ext>
            </a:extLst>
          </a:blip>
          <a:srcRect/>
          <a:stretch>
            <a:fillRect/>
          </a:stretch>
        </p:blipFill>
        <p:spPr bwMode="auto">
          <a:xfrm>
            <a:off x="1204686" y="1949733"/>
            <a:ext cx="9492342" cy="4726838"/>
          </a:xfrm>
          <a:prstGeom prst="rect">
            <a:avLst/>
          </a:prstGeom>
          <a:noFill/>
          <a:ln>
            <a:noFill/>
          </a:ln>
        </p:spPr>
      </p:pic>
    </p:spTree>
    <p:extLst>
      <p:ext uri="{BB962C8B-B14F-4D97-AF65-F5344CB8AC3E}">
        <p14:creationId xmlns:p14="http://schemas.microsoft.com/office/powerpoint/2010/main" val="25874819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419100" y="613049"/>
            <a:ext cx="11524343" cy="6023429"/>
          </a:xfrm>
          <a:prstGeom prst="rect">
            <a:avLst/>
          </a:prstGeom>
          <a:noFill/>
          <a:ln>
            <a:noFill/>
          </a:ln>
        </p:spPr>
      </p:pic>
    </p:spTree>
    <p:extLst>
      <p:ext uri="{BB962C8B-B14F-4D97-AF65-F5344CB8AC3E}">
        <p14:creationId xmlns:p14="http://schemas.microsoft.com/office/powerpoint/2010/main" val="342289060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159657" y="464456"/>
            <a:ext cx="11742057" cy="5936343"/>
          </a:xfrm>
          <a:prstGeom prst="rect">
            <a:avLst/>
          </a:prstGeom>
          <a:noFill/>
          <a:ln>
            <a:noFill/>
          </a:ln>
        </p:spPr>
      </p:pic>
    </p:spTree>
    <p:extLst>
      <p:ext uri="{BB962C8B-B14F-4D97-AF65-F5344CB8AC3E}">
        <p14:creationId xmlns:p14="http://schemas.microsoft.com/office/powerpoint/2010/main" val="40135093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613049"/>
            <a:ext cx="11410043" cy="5262979"/>
          </a:xfrm>
          <a:prstGeom prst="rect">
            <a:avLst/>
          </a:prstGeom>
        </p:spPr>
        <p:txBody>
          <a:bodyPr wrap="square">
            <a:spAutoFit/>
          </a:bodyPr>
          <a:lstStyle/>
          <a:p>
            <a:r>
              <a:rPr lang="es-ES" sz="2800" dirty="0">
                <a:latin typeface="Calibri" panose="020F0502020204030204" pitchFamily="34" charset="0"/>
                <a:ea typeface="Calibri" panose="020F0502020204030204" pitchFamily="34" charset="0"/>
                <a:cs typeface="Times New Roman" panose="02020603050405020304" pitchFamily="18" charset="0"/>
              </a:rPr>
              <a:t>Por ejemplo, cuando se realizó la interpretación de la solución óptima del modelo primal se pudo determinar que la solución implica utilizar todas las horas disponibles en el departamento de Mezclado, siendo éste un recurso crítico, y que limita la solución obtenida. Si se dispusiera de una hora adicional en el Dpto. de Mezclado ¿Qué efecto tiene sobre la función objetivo, o sea, se aumenta o no el costo total? Respuesta a esta pregunta la proporciona el valor de la variable dual correspondiente a esta restricción, la cual es: Y1 = 3.75, lo que se interpreta diciendo que cada hora adicional en el Dpto. de Mezclado implica un incremento en 3.75 en el costo total, lo cual se explica por el hecho de que al disponer de una hora adicional puede lograrse un incremento en la producción, lo que trae aparejado un incremento en el costo. </a:t>
            </a:r>
            <a:endParaRPr lang="es-ES" sz="2800" dirty="0"/>
          </a:p>
        </p:txBody>
      </p:sp>
    </p:spTree>
    <p:extLst>
      <p:ext uri="{BB962C8B-B14F-4D97-AF65-F5344CB8AC3E}">
        <p14:creationId xmlns:p14="http://schemas.microsoft.com/office/powerpoint/2010/main" val="4410134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682171" y="1114923"/>
            <a:ext cx="10769600" cy="3046988"/>
          </a:xfrm>
          <a:prstGeom prst="rect">
            <a:avLst/>
          </a:prstGeom>
        </p:spPr>
        <p:txBody>
          <a:bodyPr wrap="square">
            <a:spAutoFit/>
          </a:bodyPr>
          <a:lstStyle/>
          <a:p>
            <a:pPr algn="just">
              <a:spcBef>
                <a:spcPts val="600"/>
              </a:spcBef>
              <a:spcAft>
                <a:spcPts val="600"/>
              </a:spcAft>
            </a:pPr>
            <a:r>
              <a:rPr lang="es-ES" sz="3200" dirty="0">
                <a:latin typeface="Arial" panose="020B0604020202020204" pitchFamily="34" charset="0"/>
                <a:ea typeface="Arial" panose="020B0604020202020204" pitchFamily="34" charset="0"/>
              </a:rPr>
              <a:t>Debe destacarse que ese efecto es el que se obtiene incrementando en 1 hora ese recurso manteniendo el resto constante, pero debe destacarse que el número de horas a incrementar para el cual es válido ese efecto esta limitado por el intervalo superior de variación para ese </a:t>
            </a:r>
            <a:r>
              <a:rPr lang="es-ES" sz="3200" dirty="0" err="1">
                <a:latin typeface="Arial" panose="020B0604020202020204" pitchFamily="34" charset="0"/>
                <a:ea typeface="Arial" panose="020B0604020202020204" pitchFamily="34" charset="0"/>
              </a:rPr>
              <a:t>bi</a:t>
            </a:r>
            <a:r>
              <a:rPr lang="es-ES" sz="3200" dirty="0">
                <a:latin typeface="Arial" panose="020B0604020202020204" pitchFamily="34" charset="0"/>
                <a:ea typeface="Arial" panose="020B0604020202020204" pitchFamily="34" charset="0"/>
              </a:rPr>
              <a:t> tal como se vio en el análisis de sensibilidad</a:t>
            </a:r>
            <a:endParaRPr lang="es-ES" sz="3200" b="1"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7666401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p:cNvPicPr/>
          <p:nvPr/>
        </p:nvPicPr>
        <p:blipFill>
          <a:blip r:embed="rId3">
            <a:extLst>
              <a:ext uri="{28A0092B-C50C-407E-A947-70E740481C1C}">
                <a14:useLocalDpi xmlns:a14="http://schemas.microsoft.com/office/drawing/2010/main" val="0"/>
              </a:ext>
            </a:extLst>
          </a:blip>
          <a:srcRect/>
          <a:stretch>
            <a:fillRect/>
          </a:stretch>
        </p:blipFill>
        <p:spPr bwMode="auto">
          <a:xfrm>
            <a:off x="624114" y="424363"/>
            <a:ext cx="11190513" cy="5758722"/>
          </a:xfrm>
          <a:prstGeom prst="rect">
            <a:avLst/>
          </a:prstGeom>
          <a:noFill/>
          <a:ln>
            <a:noFill/>
          </a:ln>
        </p:spPr>
      </p:pic>
    </p:spTree>
    <p:extLst>
      <p:ext uri="{BB962C8B-B14F-4D97-AF65-F5344CB8AC3E}">
        <p14:creationId xmlns:p14="http://schemas.microsoft.com/office/powerpoint/2010/main" val="262160271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7620"/>
            <a:ext cx="11553371" cy="6295751"/>
          </a:xfrm>
          <a:prstGeom prst="rect">
            <a:avLst/>
          </a:prstGeom>
          <a:noFill/>
          <a:ln>
            <a:noFill/>
          </a:ln>
        </p:spPr>
      </p:pic>
    </p:spTree>
    <p:extLst>
      <p:ext uri="{BB962C8B-B14F-4D97-AF65-F5344CB8AC3E}">
        <p14:creationId xmlns:p14="http://schemas.microsoft.com/office/powerpoint/2010/main" val="14984158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957942"/>
            <a:ext cx="11468100" cy="2862322"/>
          </a:xfrm>
          <a:prstGeom prst="rect">
            <a:avLst/>
          </a:prstGeom>
        </p:spPr>
        <p:txBody>
          <a:bodyPr wrap="square">
            <a:spAutoFit/>
          </a:bodyPr>
          <a:lstStyle/>
          <a:p>
            <a:pPr algn="just">
              <a:spcBef>
                <a:spcPts val="600"/>
              </a:spcBef>
              <a:spcAft>
                <a:spcPts val="600"/>
              </a:spcAft>
            </a:pPr>
            <a:r>
              <a:rPr lang="es-ES" sz="3600" dirty="0">
                <a:latin typeface="Arial" panose="020B0604020202020204" pitchFamily="34" charset="0"/>
                <a:ea typeface="Arial" panose="020B0604020202020204" pitchFamily="34" charset="0"/>
              </a:rPr>
              <a:t>Nótese que la variable de holgura del dual para esa restricción toma un valor diferente de cero, por lo que se incumple lo planteado en el teorema anteriormente señalado, lo cual indica que no resulta conveniente la producción del producto B.</a:t>
            </a:r>
            <a:endParaRPr lang="es-ES" sz="3600" b="1"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2161416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0"/>
          <p:cNvGrpSpPr>
            <a:grpSpLocks/>
          </p:cNvGrpSpPr>
          <p:nvPr/>
        </p:nvGrpSpPr>
        <p:grpSpPr bwMode="auto">
          <a:xfrm>
            <a:off x="982639" y="1869743"/>
            <a:ext cx="10490693" cy="2223286"/>
            <a:chOff x="1296" y="1344"/>
            <a:chExt cx="3056" cy="432"/>
          </a:xfrm>
        </p:grpSpPr>
        <p:sp>
          <p:nvSpPr>
            <p:cNvPr id="8" name="AutoShape 5"/>
            <p:cNvSpPr>
              <a:spLocks noChangeArrowheads="1"/>
            </p:cNvSpPr>
            <p:nvPr/>
          </p:nvSpPr>
          <p:spPr bwMode="gray">
            <a:xfrm>
              <a:off x="1616" y="1406"/>
              <a:ext cx="2736" cy="288"/>
            </a:xfrm>
            <a:prstGeom prst="roundRect">
              <a:avLst>
                <a:gd name="adj" fmla="val 16667"/>
              </a:avLst>
            </a:prstGeom>
            <a:gradFill rotWithShape="1">
              <a:gsLst>
                <a:gs pos="0">
                  <a:srgbClr val="D0EFF9"/>
                </a:gs>
                <a:gs pos="100000">
                  <a:srgbClr val="21B3E1"/>
                </a:gs>
              </a:gsLst>
              <a:lin ang="0" scaled="1"/>
            </a:gradFill>
            <a:ln w="12700" algn="ctr">
              <a:solidFill>
                <a:schemeClr val="tx1"/>
              </a:solidFill>
              <a:round/>
              <a:headEnd/>
              <a:tailEnd/>
            </a:ln>
            <a:effectLst>
              <a:outerShdw dist="99190" dir="238833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9" name="AutoShape 4"/>
            <p:cNvSpPr>
              <a:spLocks noChangeArrowheads="1"/>
            </p:cNvSpPr>
            <p:nvPr/>
          </p:nvSpPr>
          <p:spPr bwMode="gray">
            <a:xfrm>
              <a:off x="1296" y="1344"/>
              <a:ext cx="432" cy="432"/>
            </a:xfrm>
            <a:prstGeom prst="diamond">
              <a:avLst/>
            </a:prstGeom>
            <a:gradFill rotWithShape="1">
              <a:gsLst>
                <a:gs pos="0">
                  <a:srgbClr val="0F5368"/>
                </a:gs>
                <a:gs pos="100000">
                  <a:srgbClr val="21B3E1"/>
                </a:gs>
              </a:gsLst>
              <a:lin ang="0" scaled="1"/>
            </a:gradFill>
            <a:ln w="25400" algn="ctr">
              <a:solidFill>
                <a:schemeClr val="tx1"/>
              </a:solidFill>
              <a:miter lim="800000"/>
              <a:headEnd/>
              <a:tailEnd/>
            </a:ln>
            <a:effectLst>
              <a:outerShdw dist="63500" dir="2212194" algn="ctr" rotWithShape="0">
                <a:srgbClr val="333333">
                  <a:alpha val="50000"/>
                </a:srgbClr>
              </a:outerShdw>
            </a:effec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spcBef>
                  <a:spcPct val="0"/>
                </a:spcBef>
                <a:buClrTx/>
                <a:buSzTx/>
                <a:buFont typeface="Wingdings 3" panose="05040102010807070707" pitchFamily="18" charset="2"/>
                <a:buNone/>
                <a:defRPr/>
              </a:pPr>
              <a:endParaRPr lang="es-ES_tradnl" altLang="es-ES" sz="1013">
                <a:solidFill>
                  <a:prstClr val="black"/>
                </a:solidFill>
                <a:latin typeface="Arial" panose="020B0604020202020204" pitchFamily="34" charset="0"/>
              </a:endParaRPr>
            </a:p>
          </p:txBody>
        </p:sp>
        <p:sp>
          <p:nvSpPr>
            <p:cNvPr id="11" name="Text Box 7"/>
            <p:cNvSpPr txBox="1">
              <a:spLocks noChangeArrowheads="1"/>
            </p:cNvSpPr>
            <p:nvPr/>
          </p:nvSpPr>
          <p:spPr bwMode="gray">
            <a:xfrm>
              <a:off x="1363" y="1482"/>
              <a:ext cx="54" cy="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3" panose="05040102010807070707" pitchFamily="18" charset="2"/>
                <a:buNone/>
              </a:pPr>
              <a:endParaRPr lang="en-US" altLang="es-ES" sz="2400" dirty="0">
                <a:solidFill>
                  <a:srgbClr val="000000"/>
                </a:solidFill>
              </a:endParaRPr>
            </a:p>
          </p:txBody>
        </p:sp>
      </p:grpSp>
      <p:pic>
        <p:nvPicPr>
          <p:cNvPr id="10"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ángulo 12"/>
          <p:cNvSpPr/>
          <p:nvPr/>
        </p:nvSpPr>
        <p:spPr>
          <a:xfrm>
            <a:off x="4478518" y="2500440"/>
            <a:ext cx="4730782" cy="871008"/>
          </a:xfrm>
          <a:prstGeom prst="rect">
            <a:avLst/>
          </a:prstGeom>
        </p:spPr>
        <p:txBody>
          <a:bodyPr wrap="none">
            <a:spAutoFit/>
          </a:bodyPr>
          <a:lstStyle/>
          <a:p>
            <a:pPr>
              <a:lnSpc>
                <a:spcPct val="115000"/>
              </a:lnSpc>
              <a:spcBef>
                <a:spcPts val="600"/>
              </a:spcBef>
              <a:spcAft>
                <a:spcPts val="600"/>
              </a:spcAft>
            </a:pPr>
            <a:r>
              <a:rPr lang="es-ES" sz="4400" b="1" u="sng" dirty="0" smtClean="0">
                <a:latin typeface="Arial" panose="020B0604020202020204" pitchFamily="34" charset="0"/>
                <a:ea typeface="Calibri" panose="020F0502020204030204" pitchFamily="34" charset="0"/>
                <a:cs typeface="Times New Roman" panose="02020603050405020304" pitchFamily="18" charset="0"/>
              </a:rPr>
              <a:t>CONCLUSIONES</a:t>
            </a:r>
            <a:endParaRPr lang="es-ES" sz="4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337508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801735"/>
            <a:ext cx="11453586" cy="5016758"/>
          </a:xfrm>
          <a:prstGeom prst="rect">
            <a:avLst/>
          </a:prstGeom>
        </p:spPr>
        <p:txBody>
          <a:bodyPr wrap="square">
            <a:spAutoFit/>
          </a:bodyPr>
          <a:lstStyle/>
          <a:p>
            <a:pPr algn="just"/>
            <a:r>
              <a:rPr lang="es-ES" sz="3200" dirty="0" smtClean="0">
                <a:latin typeface="Arial" panose="020B0604020202020204" pitchFamily="34" charset="0"/>
                <a:ea typeface="Calibri" panose="020F0502020204030204" pitchFamily="34" charset="0"/>
                <a:cs typeface="Arial" panose="020B0604020202020204" pitchFamily="34" charset="0"/>
              </a:rPr>
              <a:t>En</a:t>
            </a:r>
            <a:r>
              <a:rPr lang="es-ES" sz="3200" spc="5" dirty="0" smtClean="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esta</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Conferencia</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se</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han</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establecido</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las</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bases</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teóricas</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fundamentales</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de</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la</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técnica</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cuantitativa conocida como</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Programación Lineal.</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Se definió el</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tipo de problema que puede ser</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resuelto utilizando esta técnica, se presentó la formulación matemática del modelo de programación</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lineal</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y</a:t>
            </a:r>
            <a:r>
              <a:rPr lang="es-ES" sz="3200" spc="-10"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los</a:t>
            </a:r>
            <a:r>
              <a:rPr lang="es-ES" sz="3200" spc="1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supuestos</a:t>
            </a:r>
            <a:r>
              <a:rPr lang="es-ES" sz="3200" spc="-10"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correspondientes. El procedimiento para la construcción de modelos, al cual</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debe</a:t>
            </a:r>
            <a:r>
              <a:rPr lang="es-ES" sz="3200" spc="-5"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prestar</a:t>
            </a:r>
            <a:r>
              <a:rPr lang="es-ES" sz="3200" spc="10"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atención</a:t>
            </a:r>
            <a:r>
              <a:rPr lang="es-ES" sz="3200" spc="20"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especial</a:t>
            </a:r>
            <a:r>
              <a:rPr lang="es-ES" sz="3200" spc="-10"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en</a:t>
            </a:r>
            <a:r>
              <a:rPr lang="es-ES" sz="3200" spc="20" dirty="0">
                <a:latin typeface="Arial" panose="020B0604020202020204" pitchFamily="34" charset="0"/>
                <a:ea typeface="Calibri" panose="020F0502020204030204" pitchFamily="34" charset="0"/>
                <a:cs typeface="Arial" panose="020B0604020202020204" pitchFamily="34" charset="0"/>
              </a:rPr>
              <a:t> </a:t>
            </a:r>
            <a:r>
              <a:rPr lang="es-ES" sz="3200" dirty="0">
                <a:latin typeface="Arial" panose="020B0604020202020204" pitchFamily="34" charset="0"/>
                <a:ea typeface="Calibri" panose="020F0502020204030204" pitchFamily="34" charset="0"/>
                <a:cs typeface="Arial" panose="020B0604020202020204" pitchFamily="34" charset="0"/>
              </a:rPr>
              <a:t>su estudio</a:t>
            </a:r>
            <a:r>
              <a:rPr lang="es-ES" sz="3200" spc="20" dirty="0">
                <a:latin typeface="Arial" panose="020B0604020202020204" pitchFamily="34" charset="0"/>
                <a:ea typeface="Calibri" panose="020F0502020204030204" pitchFamily="34" charset="0"/>
                <a:cs typeface="Arial" panose="020B0604020202020204" pitchFamily="34" charset="0"/>
              </a:rPr>
              <a:t> </a:t>
            </a:r>
            <a:r>
              <a:rPr lang="es-ES" sz="3200" dirty="0" smtClean="0">
                <a:latin typeface="Arial" panose="020B0604020202020204" pitchFamily="34" charset="0"/>
                <a:ea typeface="Calibri" panose="020F0502020204030204" pitchFamily="34" charset="0"/>
                <a:cs typeface="Arial" panose="020B0604020202020204" pitchFamily="34" charset="0"/>
              </a:rPr>
              <a:t>independiente, los métodos de solución gráfica, simplex, con paquetes estadísticos como </a:t>
            </a:r>
            <a:r>
              <a:rPr lang="es-ES" sz="3200" dirty="0" err="1" smtClean="0">
                <a:latin typeface="Arial" panose="020B0604020202020204" pitchFamily="34" charset="0"/>
                <a:ea typeface="Calibri" panose="020F0502020204030204" pitchFamily="34" charset="0"/>
                <a:cs typeface="Arial" panose="020B0604020202020204" pitchFamily="34" charset="0"/>
              </a:rPr>
              <a:t>Solver</a:t>
            </a:r>
            <a:r>
              <a:rPr lang="es-ES" sz="3200" dirty="0" smtClean="0">
                <a:latin typeface="Arial" panose="020B0604020202020204" pitchFamily="34" charset="0"/>
                <a:ea typeface="Calibri" panose="020F0502020204030204" pitchFamily="34" charset="0"/>
                <a:cs typeface="Arial" panose="020B0604020202020204" pitchFamily="34" charset="0"/>
              </a:rPr>
              <a:t>, </a:t>
            </a:r>
            <a:r>
              <a:rPr lang="es-ES" sz="3200" dirty="0" err="1" smtClean="0">
                <a:latin typeface="Arial" panose="020B0604020202020204" pitchFamily="34" charset="0"/>
                <a:ea typeface="Calibri" panose="020F0502020204030204" pitchFamily="34" charset="0"/>
                <a:cs typeface="Arial" panose="020B0604020202020204" pitchFamily="34" charset="0"/>
              </a:rPr>
              <a:t>Winqsb</a:t>
            </a:r>
            <a:r>
              <a:rPr lang="es-ES" sz="3200" dirty="0" smtClean="0">
                <a:latin typeface="Arial" panose="020B0604020202020204" pitchFamily="34" charset="0"/>
                <a:ea typeface="Calibri" panose="020F0502020204030204" pitchFamily="34" charset="0"/>
                <a:cs typeface="Arial" panose="020B0604020202020204" pitchFamily="34" charset="0"/>
              </a:rPr>
              <a:t>, interpretando las salidas de ellos y el problema dual.</a:t>
            </a:r>
            <a:endParaRPr lang="es-E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645431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419100" y="715977"/>
            <a:ext cx="11453586" cy="769441"/>
          </a:xfrm>
          <a:prstGeom prst="rect">
            <a:avLst/>
          </a:prstGeom>
        </p:spPr>
        <p:txBody>
          <a:bodyPr wrap="square">
            <a:spAutoFit/>
          </a:bodyPr>
          <a:lstStyle/>
          <a:p>
            <a:pPr algn="ctr"/>
            <a:r>
              <a:rPr lang="es-ES" sz="4400" b="1" dirty="0" smtClean="0">
                <a:latin typeface="Arial" panose="020B0604020202020204" pitchFamily="34" charset="0"/>
                <a:ea typeface="Calibri" panose="020F0502020204030204" pitchFamily="34" charset="0"/>
                <a:cs typeface="Arial" panose="020B0604020202020204" pitchFamily="34" charset="0"/>
              </a:rPr>
              <a:t>ESTUDIO INDEPENDIENTE</a:t>
            </a:r>
            <a:endParaRPr lang="es-ES" sz="4400" b="1" dirty="0">
              <a:latin typeface="Arial" panose="020B0604020202020204" pitchFamily="34" charset="0"/>
              <a:cs typeface="Arial" panose="020B0604020202020204" pitchFamily="34" charset="0"/>
            </a:endParaRPr>
          </a:p>
        </p:txBody>
      </p:sp>
      <p:sp>
        <p:nvSpPr>
          <p:cNvPr id="3" name="CuadroTexto 2"/>
          <p:cNvSpPr txBox="1"/>
          <p:nvPr/>
        </p:nvSpPr>
        <p:spPr>
          <a:xfrm>
            <a:off x="419100" y="1988457"/>
            <a:ext cx="11076214" cy="2308324"/>
          </a:xfrm>
          <a:prstGeom prst="rect">
            <a:avLst/>
          </a:prstGeom>
          <a:noFill/>
        </p:spPr>
        <p:txBody>
          <a:bodyPr wrap="square" rtlCol="0">
            <a:spAutoFit/>
          </a:bodyPr>
          <a:lstStyle/>
          <a:p>
            <a:pPr algn="just"/>
            <a:r>
              <a:rPr lang="es-ES" sz="3600" b="1" dirty="0" smtClean="0">
                <a:latin typeface="Arial" panose="020B0604020202020204" pitchFamily="34" charset="0"/>
                <a:cs typeface="Arial" panose="020B0604020202020204" pitchFamily="34" charset="0"/>
              </a:rPr>
              <a:t>PROFUNDIZAR LOS CONOCIMIENTOS SOBRE EL TEMA TRATADO, DE MANERA QUE ESTE EN CONDICIONES DE PARTICIPAR ACTIVAMENTE EN LAS PRÓXIMAS CLASE PRÁCTICAS.</a:t>
            </a:r>
            <a:endParaRPr lang="es-ES"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0538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532262" y="913951"/>
            <a:ext cx="11177517" cy="3386504"/>
          </a:xfrm>
          <a:prstGeom prst="rect">
            <a:avLst/>
          </a:prstGeom>
        </p:spPr>
        <p:txBody>
          <a:bodyPr wrap="square">
            <a:spAutoFit/>
          </a:bodyPr>
          <a:lstStyle/>
          <a:p>
            <a:pPr algn="just">
              <a:lnSpc>
                <a:spcPct val="115000"/>
              </a:lnSpc>
              <a:spcBef>
                <a:spcPts val="600"/>
              </a:spcBef>
              <a:spcAft>
                <a:spcPts val="600"/>
              </a:spcAft>
            </a:pPr>
            <a:r>
              <a:rPr lang="es-ES" sz="3000" spc="5" dirty="0" smtClean="0">
                <a:latin typeface="Arial" panose="020B0604020202020204" pitchFamily="34" charset="0"/>
                <a:ea typeface="Calibri" panose="020F0502020204030204" pitchFamily="34" charset="0"/>
                <a:cs typeface="Arial" panose="020B0604020202020204" pitchFamily="34" charset="0"/>
              </a:rPr>
              <a:t>Un fabricante produce dos tipos de  </a:t>
            </a:r>
            <a:r>
              <a:rPr lang="es-ES" sz="3000" spc="5" dirty="0">
                <a:latin typeface="Arial" panose="020B0604020202020204" pitchFamily="34" charset="0"/>
                <a:ea typeface="Calibri" panose="020F0502020204030204" pitchFamily="34" charset="0"/>
                <a:cs typeface="Arial" panose="020B0604020202020204" pitchFamily="34" charset="0"/>
              </a:rPr>
              <a:t>a</a:t>
            </a:r>
            <a:r>
              <a:rPr lang="es-ES" sz="3000" spc="5" dirty="0" smtClean="0">
                <a:latin typeface="Arial" panose="020B0604020202020204" pitchFamily="34" charset="0"/>
                <a:ea typeface="Calibri" panose="020F0502020204030204" pitchFamily="34" charset="0"/>
                <a:cs typeface="Arial" panose="020B0604020202020204" pitchFamily="34" charset="0"/>
              </a:rPr>
              <a:t>rtículos (mesas y camas) y </a:t>
            </a:r>
            <a:r>
              <a:rPr lang="es-ES" sz="3000" spc="5" dirty="0">
                <a:latin typeface="Arial" panose="020B0604020202020204" pitchFamily="34" charset="0"/>
                <a:ea typeface="Calibri" panose="020F0502020204030204" pitchFamily="34" charset="0"/>
                <a:cs typeface="Arial" panose="020B0604020202020204" pitchFamily="34" charset="0"/>
              </a:rPr>
              <a:t>tiene </a:t>
            </a:r>
            <a:r>
              <a:rPr lang="es-ES" sz="3000" spc="5" dirty="0" smtClean="0">
                <a:latin typeface="Arial" panose="020B0604020202020204" pitchFamily="34" charset="0"/>
                <a:ea typeface="Calibri" panose="020F0502020204030204" pitchFamily="34" charset="0"/>
                <a:cs typeface="Arial" panose="020B0604020202020204" pitchFamily="34" charset="0"/>
              </a:rPr>
              <a:t>para ello 3 </a:t>
            </a:r>
            <a:r>
              <a:rPr lang="es-ES" sz="3000" spc="5" dirty="0">
                <a:latin typeface="Arial" panose="020B0604020202020204" pitchFamily="34" charset="0"/>
                <a:ea typeface="Calibri" panose="020F0502020204030204" pitchFamily="34" charset="0"/>
                <a:cs typeface="Arial" panose="020B0604020202020204" pitchFamily="34" charset="0"/>
              </a:rPr>
              <a:t>recursos disponibles </a:t>
            </a:r>
            <a:r>
              <a:rPr lang="es-ES" sz="3000" spc="5" dirty="0" smtClean="0">
                <a:latin typeface="Arial" panose="020B0604020202020204" pitchFamily="34" charset="0"/>
                <a:ea typeface="Calibri" panose="020F0502020204030204" pitchFamily="34" charset="0"/>
                <a:cs typeface="Arial" panose="020B0604020202020204" pitchFamily="34" charset="0"/>
              </a:rPr>
              <a:t>madera, puntillas y tiempo de trabajo </a:t>
            </a:r>
            <a:r>
              <a:rPr lang="es-ES" sz="3000" spc="5" dirty="0">
                <a:latin typeface="Arial" panose="020B0604020202020204" pitchFamily="34" charset="0"/>
                <a:ea typeface="Calibri" panose="020F0502020204030204" pitchFamily="34" charset="0"/>
                <a:cs typeface="Arial" panose="020B0604020202020204" pitchFamily="34" charset="0"/>
              </a:rPr>
              <a:t>los que </a:t>
            </a:r>
            <a:r>
              <a:rPr lang="es-ES" sz="3000" spc="5" dirty="0" smtClean="0">
                <a:latin typeface="Arial" panose="020B0604020202020204" pitchFamily="34" charset="0"/>
                <a:ea typeface="Calibri" panose="020F0502020204030204" pitchFamily="34" charset="0"/>
                <a:cs typeface="Arial" panose="020B0604020202020204" pitchFamily="34" charset="0"/>
              </a:rPr>
              <a:t>emplea en la producción  de los artículos, obteniendo utilidades de 60 pesos y 80 pesos respectivamente.</a:t>
            </a:r>
          </a:p>
          <a:p>
            <a:pPr algn="just">
              <a:lnSpc>
                <a:spcPct val="115000"/>
              </a:lnSpc>
              <a:spcBef>
                <a:spcPts val="600"/>
              </a:spcBef>
              <a:spcAft>
                <a:spcPts val="600"/>
              </a:spcAft>
            </a:pPr>
            <a:r>
              <a:rPr lang="es-ES" sz="3000" spc="5" dirty="0" smtClean="0">
                <a:latin typeface="Arial" panose="020B0604020202020204" pitchFamily="34" charset="0"/>
                <a:ea typeface="Calibri" panose="020F0502020204030204" pitchFamily="34" charset="0"/>
                <a:cs typeface="Arial" panose="020B0604020202020204" pitchFamily="34" charset="0"/>
              </a:rPr>
              <a:t>Calcular cuantos </a:t>
            </a:r>
            <a:r>
              <a:rPr lang="es-ES" sz="3000" spc="5" dirty="0">
                <a:latin typeface="Arial" panose="020B0604020202020204" pitchFamily="34" charset="0"/>
                <a:ea typeface="Calibri" panose="020F0502020204030204" pitchFamily="34" charset="0"/>
                <a:cs typeface="Arial" panose="020B0604020202020204" pitchFamily="34" charset="0"/>
              </a:rPr>
              <a:t>productos X</a:t>
            </a:r>
            <a:r>
              <a:rPr lang="es-ES" sz="3000" spc="5" baseline="-25000" dirty="0">
                <a:latin typeface="Arial" panose="020B0604020202020204" pitchFamily="34" charset="0"/>
                <a:ea typeface="Calibri" panose="020F0502020204030204" pitchFamily="34" charset="0"/>
                <a:cs typeface="Arial" panose="020B0604020202020204" pitchFamily="34" charset="0"/>
              </a:rPr>
              <a:t>1</a:t>
            </a:r>
            <a:r>
              <a:rPr lang="es-ES" sz="3000" spc="5" dirty="0">
                <a:latin typeface="Arial" panose="020B0604020202020204" pitchFamily="34" charset="0"/>
                <a:ea typeface="Calibri" panose="020F0502020204030204" pitchFamily="34" charset="0"/>
                <a:cs typeface="Arial" panose="020B0604020202020204" pitchFamily="34" charset="0"/>
              </a:rPr>
              <a:t> y X</a:t>
            </a:r>
            <a:r>
              <a:rPr lang="es-ES" sz="3000" spc="5" baseline="-25000" dirty="0">
                <a:latin typeface="Arial" panose="020B0604020202020204" pitchFamily="34" charset="0"/>
                <a:ea typeface="Calibri" panose="020F0502020204030204" pitchFamily="34" charset="0"/>
                <a:cs typeface="Arial" panose="020B0604020202020204" pitchFamily="34" charset="0"/>
              </a:rPr>
              <a:t>2 </a:t>
            </a:r>
            <a:r>
              <a:rPr lang="es-ES" sz="3000" spc="5" dirty="0" smtClean="0">
                <a:latin typeface="Arial" panose="020B0604020202020204" pitchFamily="34" charset="0"/>
                <a:ea typeface="Calibri" panose="020F0502020204030204" pitchFamily="34" charset="0"/>
                <a:cs typeface="Arial" panose="020B0604020202020204" pitchFamily="34" charset="0"/>
              </a:rPr>
              <a:t>fabricar </a:t>
            </a:r>
            <a:r>
              <a:rPr lang="es-ES" sz="3000" spc="5" dirty="0">
                <a:latin typeface="Arial" panose="020B0604020202020204" pitchFamily="34" charset="0"/>
                <a:ea typeface="Calibri" panose="020F0502020204030204" pitchFamily="34" charset="0"/>
                <a:cs typeface="Arial" panose="020B0604020202020204" pitchFamily="34" charset="0"/>
              </a:rPr>
              <a:t>para maximizar las ganancias</a:t>
            </a:r>
            <a:r>
              <a:rPr lang="es-ES" sz="3000" spc="5" dirty="0" smtClean="0">
                <a:latin typeface="Arial" panose="020B0604020202020204" pitchFamily="34" charset="0"/>
                <a:ea typeface="Calibri" panose="020F0502020204030204" pitchFamily="34" charset="0"/>
                <a:cs typeface="Arial" panose="020B0604020202020204" pitchFamily="34" charset="0"/>
              </a:rPr>
              <a:t>.</a:t>
            </a:r>
            <a:endParaRPr lang="es-ES" sz="3000" dirty="0">
              <a:latin typeface="Arial" panose="020B0604020202020204" pitchFamily="34" charset="0"/>
              <a:ea typeface="Calibri" panose="020F0502020204030204" pitchFamily="34" charset="0"/>
              <a:cs typeface="Arial" panose="020B0604020202020204" pitchFamily="34" charset="0"/>
            </a:endParaRPr>
          </a:p>
        </p:txBody>
      </p:sp>
      <p:graphicFrame>
        <p:nvGraphicFramePr>
          <p:cNvPr id="11" name="Tabla 10"/>
          <p:cNvGraphicFramePr>
            <a:graphicFrameLocks noGrp="1"/>
          </p:cNvGraphicFramePr>
          <p:nvPr>
            <p:extLst/>
          </p:nvPr>
        </p:nvGraphicFramePr>
        <p:xfrm>
          <a:off x="4940491" y="4244454"/>
          <a:ext cx="6388455" cy="2613546"/>
        </p:xfrm>
        <a:graphic>
          <a:graphicData uri="http://schemas.openxmlformats.org/drawingml/2006/table">
            <a:tbl>
              <a:tblPr firstRow="1" firstCol="1" bandRow="1">
                <a:tableStyleId>{5940675A-B579-460E-94D1-54222C63F5DA}</a:tableStyleId>
              </a:tblPr>
              <a:tblGrid>
                <a:gridCol w="1536615">
                  <a:extLst>
                    <a:ext uri="{9D8B030D-6E8A-4147-A177-3AD203B41FA5}">
                      <a16:colId xmlns:a16="http://schemas.microsoft.com/office/drawing/2014/main" val="2609027931"/>
                    </a:ext>
                  </a:extLst>
                </a:gridCol>
                <a:gridCol w="1004246">
                  <a:extLst>
                    <a:ext uri="{9D8B030D-6E8A-4147-A177-3AD203B41FA5}">
                      <a16:colId xmlns:a16="http://schemas.microsoft.com/office/drawing/2014/main" val="2278138673"/>
                    </a:ext>
                  </a:extLst>
                </a:gridCol>
                <a:gridCol w="1256883">
                  <a:extLst>
                    <a:ext uri="{9D8B030D-6E8A-4147-A177-3AD203B41FA5}">
                      <a16:colId xmlns:a16="http://schemas.microsoft.com/office/drawing/2014/main" val="1892912853"/>
                    </a:ext>
                  </a:extLst>
                </a:gridCol>
                <a:gridCol w="2590711">
                  <a:extLst>
                    <a:ext uri="{9D8B030D-6E8A-4147-A177-3AD203B41FA5}">
                      <a16:colId xmlns:a16="http://schemas.microsoft.com/office/drawing/2014/main" val="1413324448"/>
                    </a:ext>
                  </a:extLst>
                </a:gridCol>
              </a:tblGrid>
              <a:tr h="648266">
                <a:tc>
                  <a:txBody>
                    <a:bodyPr/>
                    <a:lstStyle/>
                    <a:p>
                      <a:pPr marL="0" marR="0" algn="l">
                        <a:spcBef>
                          <a:spcPts val="600"/>
                        </a:spcBef>
                        <a:spcAft>
                          <a:spcPts val="600"/>
                        </a:spcAft>
                      </a:pPr>
                      <a:r>
                        <a:rPr lang="es-ES" sz="2400" b="1" dirty="0" smtClean="0">
                          <a:effectLst/>
                          <a:latin typeface="Arial" panose="020B0604020202020204" pitchFamily="34" charset="0"/>
                          <a:cs typeface="Arial" panose="020B0604020202020204" pitchFamily="34" charset="0"/>
                        </a:rPr>
                        <a:t>Artículo</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just">
                        <a:spcBef>
                          <a:spcPts val="600"/>
                        </a:spcBef>
                        <a:spcAft>
                          <a:spcPts val="600"/>
                        </a:spcAft>
                      </a:pPr>
                      <a:r>
                        <a:rPr lang="es-ES" sz="2400" b="1" dirty="0" smtClean="0">
                          <a:effectLst/>
                          <a:latin typeface="Arial" panose="020B0604020202020204" pitchFamily="34" charset="0"/>
                          <a:cs typeface="Arial" panose="020B0604020202020204" pitchFamily="34" charset="0"/>
                        </a:rPr>
                        <a:t>mesa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just">
                        <a:spcBef>
                          <a:spcPts val="600"/>
                        </a:spcBef>
                        <a:spcAft>
                          <a:spcPts val="600"/>
                        </a:spcAft>
                      </a:pPr>
                      <a:r>
                        <a:rPr lang="es-ES" sz="2400" b="1" dirty="0" smtClean="0">
                          <a:effectLst/>
                          <a:latin typeface="Arial" panose="020B0604020202020204" pitchFamily="34" charset="0"/>
                          <a:cs typeface="Arial" panose="020B0604020202020204" pitchFamily="34" charset="0"/>
                        </a:rPr>
                        <a:t>cama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just">
                        <a:spcBef>
                          <a:spcPts val="600"/>
                        </a:spcBef>
                        <a:spcAft>
                          <a:spcPts val="600"/>
                        </a:spcAft>
                      </a:pPr>
                      <a:r>
                        <a:rPr lang="es-ES" sz="2400" b="1" dirty="0" smtClean="0">
                          <a:effectLst/>
                          <a:latin typeface="Arial" panose="020B0604020202020204" pitchFamily="34" charset="0"/>
                          <a:cs typeface="Arial" panose="020B0604020202020204" pitchFamily="34" charset="0"/>
                        </a:rPr>
                        <a:t>disponibilidad</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216891805"/>
                  </a:ext>
                </a:extLst>
              </a:tr>
              <a:tr h="491320">
                <a:tc>
                  <a:txBody>
                    <a:bodyPr/>
                    <a:lstStyle/>
                    <a:p>
                      <a:pPr marL="0" marR="0" algn="l">
                        <a:spcBef>
                          <a:spcPts val="600"/>
                        </a:spcBef>
                        <a:spcAft>
                          <a:spcPts val="600"/>
                        </a:spcAft>
                      </a:pPr>
                      <a:r>
                        <a:rPr lang="es-ES" sz="2400" b="1" dirty="0">
                          <a:effectLst/>
                          <a:latin typeface="Arial" panose="020B0604020202020204" pitchFamily="34" charset="0"/>
                          <a:cs typeface="Arial" panose="020B0604020202020204" pitchFamily="34" charset="0"/>
                        </a:rPr>
                        <a:t>utilidad</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60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80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a:effectLst/>
                          <a:latin typeface="Arial" panose="020B0604020202020204" pitchFamily="34" charset="0"/>
                          <a:cs typeface="Arial" panose="020B0604020202020204" pitchFamily="34" charset="0"/>
                        </a:rPr>
                        <a:t> </a:t>
                      </a:r>
                      <a:endParaRPr lang="es-ES" sz="2400" b="1">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564323420"/>
                  </a:ext>
                </a:extLst>
              </a:tr>
              <a:tr h="491320">
                <a:tc>
                  <a:txBody>
                    <a:bodyPr/>
                    <a:lstStyle/>
                    <a:p>
                      <a:pPr marL="0" marR="0" algn="l">
                        <a:spcBef>
                          <a:spcPts val="600"/>
                        </a:spcBef>
                        <a:spcAft>
                          <a:spcPts val="600"/>
                        </a:spcAft>
                      </a:pPr>
                      <a:r>
                        <a:rPr lang="es-ES" sz="2400" b="1" dirty="0" smtClean="0">
                          <a:effectLst/>
                          <a:latin typeface="Arial" panose="020B0604020202020204" pitchFamily="34" charset="0"/>
                          <a:cs typeface="Arial" panose="020B0604020202020204" pitchFamily="34" charset="0"/>
                        </a:rPr>
                        <a:t>madera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ea typeface="Arial" panose="020B0604020202020204" pitchFamily="34" charset="0"/>
                          <a:cs typeface="Arial" panose="020B0604020202020204" pitchFamily="34" charset="0"/>
                        </a:rPr>
                        <a:t>6</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6</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≤300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705674730"/>
                  </a:ext>
                </a:extLst>
              </a:tr>
              <a:tr h="491320">
                <a:tc>
                  <a:txBody>
                    <a:bodyPr/>
                    <a:lstStyle/>
                    <a:p>
                      <a:pPr marL="0" marR="0" algn="l">
                        <a:spcBef>
                          <a:spcPts val="600"/>
                        </a:spcBef>
                        <a:spcAft>
                          <a:spcPts val="600"/>
                        </a:spcAft>
                      </a:pPr>
                      <a:r>
                        <a:rPr lang="es-ES" sz="2400" b="1" dirty="0" smtClean="0">
                          <a:effectLst/>
                          <a:latin typeface="Arial" panose="020B0604020202020204" pitchFamily="34" charset="0"/>
                          <a:cs typeface="Arial" panose="020B0604020202020204" pitchFamily="34" charset="0"/>
                        </a:rPr>
                        <a:t>puntillas</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5</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ea typeface="Arial" panose="020B0604020202020204" pitchFamily="34" charset="0"/>
                          <a:cs typeface="Arial" panose="020B0604020202020204" pitchFamily="34" charset="0"/>
                        </a:rPr>
                        <a:t>10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≤400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970184387"/>
                  </a:ext>
                </a:extLst>
              </a:tr>
              <a:tr h="491320">
                <a:tc>
                  <a:txBody>
                    <a:bodyPr/>
                    <a:lstStyle/>
                    <a:p>
                      <a:pPr marL="0" marR="0" algn="l">
                        <a:spcBef>
                          <a:spcPts val="600"/>
                        </a:spcBef>
                        <a:spcAft>
                          <a:spcPts val="600"/>
                        </a:spcAft>
                      </a:pPr>
                      <a:r>
                        <a:rPr lang="es-ES" sz="2400" b="1" dirty="0" smtClean="0">
                          <a:effectLst/>
                          <a:latin typeface="Arial" panose="020B0604020202020204" pitchFamily="34" charset="0"/>
                          <a:cs typeface="Arial" panose="020B0604020202020204" pitchFamily="34" charset="0"/>
                        </a:rPr>
                        <a:t>tiempo</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8 </a:t>
                      </a:r>
                      <a:r>
                        <a:rPr lang="es-ES" sz="2400" b="1" dirty="0">
                          <a:effectLst/>
                          <a:latin typeface="Arial" panose="020B0604020202020204" pitchFamily="34" charset="0"/>
                          <a:cs typeface="Arial" panose="020B0604020202020204" pitchFamily="34" charset="0"/>
                        </a:rPr>
                        <a:t>h</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4h </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≤320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74732496"/>
                  </a:ext>
                </a:extLst>
              </a:tr>
            </a:tbl>
          </a:graphicData>
        </a:graphic>
      </p:graphicFrame>
      <p:sp>
        <p:nvSpPr>
          <p:cNvPr id="12" name="Rectangle 1"/>
          <p:cNvSpPr>
            <a:spLocks noChangeArrowheads="1"/>
          </p:cNvSpPr>
          <p:nvPr/>
        </p:nvSpPr>
        <p:spPr bwMode="auto">
          <a:xfrm>
            <a:off x="1023583" y="145362"/>
            <a:ext cx="10555040" cy="524788"/>
          </a:xfrm>
          <a:prstGeom prst="rect">
            <a:avLst/>
          </a:prstGeom>
          <a:gradFill rotWithShape="0">
            <a:gsLst>
              <a:gs pos="0">
                <a:srgbClr val="FFFFFF"/>
              </a:gs>
              <a:gs pos="100000">
                <a:srgbClr val="2DA2BF"/>
              </a:gs>
            </a:gsLst>
            <a:lin ang="5400000" scaled="1"/>
          </a:gradFill>
          <a:ln w="76320">
            <a:solidFill>
              <a:srgbClr val="000000"/>
            </a:solidFill>
            <a:miter lim="800000"/>
            <a:headEnd/>
            <a:tailEnd/>
          </a:ln>
        </p:spPr>
        <p:txBody>
          <a:bodyPr lIns="90000" tIns="46800" rIns="90000" bIns="46800" anchor="ctr"/>
          <a:lstStyle>
            <a:lvl1pPr marL="7938">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1pPr>
            <a:lvl2pPr marL="742950" indent="-28575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2pPr>
            <a:lvl3pPr marL="11430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3pPr>
            <a:lvl4pPr marL="16002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4pPr>
            <a:lvl5pPr marL="20574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9pPr>
          </a:lstStyle>
          <a:p>
            <a:pPr algn="ctr" eaLnBrk="1" hangingPunct="1"/>
            <a:r>
              <a:rPr lang="es-ES" altLang="en-US" sz="4400" b="1" dirty="0" smtClean="0">
                <a:solidFill>
                  <a:srgbClr val="000000"/>
                </a:solidFill>
              </a:rPr>
              <a:t>Problema Primal</a:t>
            </a:r>
            <a:endParaRPr lang="es-ES" altLang="en-US" sz="4400" b="1" dirty="0">
              <a:solidFill>
                <a:srgbClr val="000000"/>
              </a:solidFill>
            </a:endParaRPr>
          </a:p>
        </p:txBody>
      </p:sp>
    </p:spTree>
    <p:extLst>
      <p:ext uri="{BB962C8B-B14F-4D97-AF65-F5344CB8AC3E}">
        <p14:creationId xmlns:p14="http://schemas.microsoft.com/office/powerpoint/2010/main" val="33372899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36729" y="1357723"/>
            <a:ext cx="11000096" cy="1620957"/>
          </a:xfrm>
          <a:prstGeom prst="rect">
            <a:avLst/>
          </a:prstGeom>
        </p:spPr>
        <p:txBody>
          <a:bodyPr wrap="square">
            <a:spAutoFit/>
          </a:bodyPr>
          <a:lstStyle/>
          <a:p>
            <a:pPr algn="just">
              <a:spcBef>
                <a:spcPts val="180"/>
              </a:spcBef>
            </a:pPr>
            <a:r>
              <a:rPr lang="es-ES" sz="3200" b="1" u="sng" dirty="0">
                <a:latin typeface="Arial" panose="020B0604020202020204" pitchFamily="34" charset="0"/>
                <a:ea typeface="Arial" panose="020B0604020202020204" pitchFamily="34" charset="0"/>
                <a:cs typeface="Arial" panose="020B0604020202020204" pitchFamily="34" charset="0"/>
              </a:rPr>
              <a:t>Paso 1: Definición</a:t>
            </a:r>
            <a:r>
              <a:rPr lang="es-ES" sz="3200" b="1" u="sng" spc="-25" dirty="0">
                <a:latin typeface="Arial" panose="020B0604020202020204" pitchFamily="34" charset="0"/>
                <a:ea typeface="Arial" panose="020B0604020202020204" pitchFamily="34" charset="0"/>
                <a:cs typeface="Arial" panose="020B0604020202020204" pitchFamily="34" charset="0"/>
              </a:rPr>
              <a:t> </a:t>
            </a:r>
            <a:r>
              <a:rPr lang="es-ES" sz="3200" b="1" u="sng" dirty="0">
                <a:latin typeface="Arial" panose="020B0604020202020204" pitchFamily="34" charset="0"/>
                <a:ea typeface="Arial" panose="020B0604020202020204" pitchFamily="34" charset="0"/>
                <a:cs typeface="Arial" panose="020B0604020202020204" pitchFamily="34" charset="0"/>
              </a:rPr>
              <a:t>de</a:t>
            </a:r>
            <a:r>
              <a:rPr lang="es-ES" sz="3200" b="1" u="sng" spc="-10" dirty="0">
                <a:latin typeface="Arial" panose="020B0604020202020204" pitchFamily="34" charset="0"/>
                <a:ea typeface="Arial" panose="020B0604020202020204" pitchFamily="34" charset="0"/>
                <a:cs typeface="Arial" panose="020B0604020202020204" pitchFamily="34" charset="0"/>
              </a:rPr>
              <a:t> </a:t>
            </a:r>
            <a:r>
              <a:rPr lang="es-ES" sz="3200" b="1" u="sng" dirty="0">
                <a:latin typeface="Arial" panose="020B0604020202020204" pitchFamily="34" charset="0"/>
                <a:ea typeface="Arial" panose="020B0604020202020204" pitchFamily="34" charset="0"/>
                <a:cs typeface="Arial" panose="020B0604020202020204" pitchFamily="34" charset="0"/>
              </a:rPr>
              <a:t>variables:</a:t>
            </a:r>
            <a:endParaRPr lang="es-ES" sz="3200" b="1" dirty="0">
              <a:latin typeface="Arial" panose="020B0604020202020204" pitchFamily="34" charset="0"/>
              <a:ea typeface="Arial" panose="020B0604020202020204" pitchFamily="34" charset="0"/>
              <a:cs typeface="Arial" panose="020B0604020202020204" pitchFamily="34" charset="0"/>
            </a:endParaRPr>
          </a:p>
          <a:p>
            <a:pPr algn="just">
              <a:spcBef>
                <a:spcPts val="220"/>
              </a:spcBef>
            </a:pPr>
            <a:r>
              <a:rPr lang="es-ES_tradnl" sz="3200" dirty="0" smtClean="0">
                <a:latin typeface="Arial" panose="020B0604020202020204" pitchFamily="34" charset="0"/>
                <a:ea typeface="Times New Roman" panose="02020603050405020304" pitchFamily="18" charset="0"/>
                <a:cs typeface="Arial" panose="020B0604020202020204" pitchFamily="34" charset="0"/>
              </a:rPr>
              <a:t>X</a:t>
            </a:r>
            <a:r>
              <a:rPr lang="es-ES_tradnl" sz="3200" baseline="-25000" dirty="0" smtClean="0">
                <a:latin typeface="Arial" panose="020B0604020202020204" pitchFamily="34" charset="0"/>
                <a:ea typeface="Times New Roman" panose="02020603050405020304" pitchFamily="18" charset="0"/>
                <a:cs typeface="Arial" panose="020B0604020202020204" pitchFamily="34" charset="0"/>
              </a:rPr>
              <a:t>1</a:t>
            </a:r>
            <a:r>
              <a:rPr lang="es-ES_tradnl" sz="3200" dirty="0" smtClean="0">
                <a:latin typeface="Arial" panose="020B0604020202020204" pitchFamily="34" charset="0"/>
                <a:ea typeface="Times New Roman" panose="02020603050405020304" pitchFamily="18" charset="0"/>
                <a:cs typeface="Arial" panose="020B0604020202020204" pitchFamily="34" charset="0"/>
              </a:rPr>
              <a:t>: cantidad de mesas a producir</a:t>
            </a:r>
          </a:p>
          <a:p>
            <a:pPr algn="just">
              <a:spcBef>
                <a:spcPts val="220"/>
              </a:spcBef>
            </a:pPr>
            <a:r>
              <a:rPr lang="es-ES_tradnl" sz="3200" dirty="0" smtClean="0">
                <a:latin typeface="Arial" panose="020B0604020202020204" pitchFamily="34" charset="0"/>
                <a:ea typeface="Times New Roman" panose="02020603050405020304" pitchFamily="18" charset="0"/>
                <a:cs typeface="Arial" panose="020B0604020202020204" pitchFamily="34" charset="0"/>
              </a:rPr>
              <a:t>X</a:t>
            </a:r>
            <a:r>
              <a:rPr lang="es-ES_tradnl" sz="3200" baseline="-25000" dirty="0" smtClean="0">
                <a:latin typeface="Arial" panose="020B0604020202020204" pitchFamily="34" charset="0"/>
                <a:ea typeface="Times New Roman" panose="02020603050405020304" pitchFamily="18" charset="0"/>
                <a:cs typeface="Arial" panose="020B0604020202020204" pitchFamily="34" charset="0"/>
              </a:rPr>
              <a:t>2</a:t>
            </a:r>
            <a:r>
              <a:rPr lang="es-ES_tradnl" sz="3200" dirty="0" smtClean="0">
                <a:latin typeface="Arial" panose="020B0604020202020204" pitchFamily="34" charset="0"/>
                <a:ea typeface="Times New Roman" panose="02020603050405020304" pitchFamily="18" charset="0"/>
                <a:cs typeface="Arial" panose="020B0604020202020204" pitchFamily="34" charset="0"/>
              </a:rPr>
              <a:t>: cantidad de camas a producir</a:t>
            </a:r>
            <a:endParaRPr lang="es-ES_tradnl" sz="3200" dirty="0">
              <a:latin typeface="Arial" panose="020B0604020202020204" pitchFamily="34" charset="0"/>
              <a:ea typeface="Times New Roman" panose="02020603050405020304" pitchFamily="18" charset="0"/>
              <a:cs typeface="Arial" panose="020B0604020202020204" pitchFamily="34" charset="0"/>
            </a:endParaRPr>
          </a:p>
        </p:txBody>
      </p:sp>
      <p:sp>
        <p:nvSpPr>
          <p:cNvPr id="4" name="Rectangle 1"/>
          <p:cNvSpPr>
            <a:spLocks noChangeArrowheads="1"/>
          </p:cNvSpPr>
          <p:nvPr/>
        </p:nvSpPr>
        <p:spPr bwMode="auto">
          <a:xfrm>
            <a:off x="1023583" y="145362"/>
            <a:ext cx="10555040" cy="668793"/>
          </a:xfrm>
          <a:prstGeom prst="rect">
            <a:avLst/>
          </a:prstGeom>
          <a:gradFill rotWithShape="0">
            <a:gsLst>
              <a:gs pos="0">
                <a:srgbClr val="FFFFFF"/>
              </a:gs>
              <a:gs pos="100000">
                <a:srgbClr val="2DA2BF"/>
              </a:gs>
            </a:gsLst>
            <a:lin ang="5400000" scaled="1"/>
          </a:gradFill>
          <a:ln w="76320">
            <a:solidFill>
              <a:srgbClr val="000000"/>
            </a:solidFill>
            <a:miter lim="800000"/>
            <a:headEnd/>
            <a:tailEnd/>
          </a:ln>
        </p:spPr>
        <p:txBody>
          <a:bodyPr lIns="90000" tIns="46800" rIns="90000" bIns="46800" anchor="ctr"/>
          <a:lstStyle>
            <a:lvl1pPr marL="7938">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1pPr>
            <a:lvl2pPr marL="742950" indent="-28575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2pPr>
            <a:lvl3pPr marL="11430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3pPr>
            <a:lvl4pPr marL="16002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4pPr>
            <a:lvl5pPr marL="2057400" indent="-228600">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7938" algn="l"/>
                <a:tab pos="455613"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Lst>
              <a:defRPr>
                <a:solidFill>
                  <a:schemeClr val="tx1"/>
                </a:solidFill>
                <a:latin typeface="Arial" panose="020B0604020202020204" pitchFamily="34" charset="0"/>
              </a:defRPr>
            </a:lvl9pPr>
          </a:lstStyle>
          <a:p>
            <a:pPr algn="ctr" eaLnBrk="1" hangingPunct="1"/>
            <a:r>
              <a:rPr lang="es-ES" altLang="en-US" sz="4400" b="1" dirty="0" smtClean="0">
                <a:solidFill>
                  <a:srgbClr val="000000"/>
                </a:solidFill>
              </a:rPr>
              <a:t>Formular el Modelo de PL</a:t>
            </a:r>
            <a:endParaRPr lang="es-ES" altLang="en-US" sz="4400" b="1" dirty="0">
              <a:solidFill>
                <a:srgbClr val="000000"/>
              </a:solidFill>
            </a:endParaRPr>
          </a:p>
        </p:txBody>
      </p:sp>
      <p:sp>
        <p:nvSpPr>
          <p:cNvPr id="5" name="Rectángulo 4"/>
          <p:cNvSpPr/>
          <p:nvPr/>
        </p:nvSpPr>
        <p:spPr>
          <a:xfrm>
            <a:off x="436728" y="3522248"/>
            <a:ext cx="9321421" cy="1231106"/>
          </a:xfrm>
          <a:prstGeom prst="rect">
            <a:avLst/>
          </a:prstGeom>
        </p:spPr>
        <p:txBody>
          <a:bodyPr wrap="square">
            <a:spAutoFit/>
          </a:bodyPr>
          <a:lstStyle/>
          <a:p>
            <a:pPr>
              <a:spcBef>
                <a:spcPts val="600"/>
              </a:spcBef>
              <a:spcAft>
                <a:spcPts val="600"/>
              </a:spcAft>
            </a:pPr>
            <a:r>
              <a:rPr lang="es-ES" sz="3200" b="1" u="sng" dirty="0">
                <a:latin typeface="Arial" panose="020B0604020202020204" pitchFamily="34" charset="0"/>
                <a:ea typeface="Arial" panose="020B0604020202020204" pitchFamily="34" charset="0"/>
              </a:rPr>
              <a:t>Paso</a:t>
            </a:r>
            <a:r>
              <a:rPr lang="es-ES" sz="3200" b="1" u="sng" spc="-2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2: Construcción</a:t>
            </a:r>
            <a:r>
              <a:rPr lang="es-ES" sz="3200" b="1" u="sng" spc="-2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de</a:t>
            </a:r>
            <a:r>
              <a:rPr lang="es-ES" sz="3200" b="1" u="sng" spc="-1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la</a:t>
            </a:r>
            <a:r>
              <a:rPr lang="es-ES" sz="3200" b="1" u="sng" spc="-5"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función</a:t>
            </a:r>
            <a:r>
              <a:rPr lang="es-ES" sz="3200" b="1" u="sng" spc="-2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objetivo.</a:t>
            </a:r>
          </a:p>
          <a:p>
            <a:pPr algn="just">
              <a:spcBef>
                <a:spcPts val="600"/>
              </a:spcBef>
              <a:spcAft>
                <a:spcPts val="600"/>
              </a:spcAft>
            </a:pPr>
            <a:r>
              <a:rPr lang="es-ES" sz="3200" b="1" dirty="0">
                <a:latin typeface="Arial" panose="020B0604020202020204" pitchFamily="34" charset="0"/>
                <a:ea typeface="Arial" panose="020B0604020202020204" pitchFamily="34" charset="0"/>
              </a:rPr>
              <a:t>            Máx. Z = </a:t>
            </a:r>
            <a:r>
              <a:rPr lang="es-ES" sz="3200" b="1" dirty="0" smtClean="0">
                <a:latin typeface="Arial" panose="020B0604020202020204" pitchFamily="34" charset="0"/>
                <a:ea typeface="Arial" panose="020B0604020202020204" pitchFamily="34" charset="0"/>
              </a:rPr>
              <a:t>60X</a:t>
            </a:r>
            <a:r>
              <a:rPr lang="es-ES" sz="3200" b="1" baseline="-25000" dirty="0" smtClean="0">
                <a:latin typeface="Arial" panose="020B0604020202020204" pitchFamily="34" charset="0"/>
                <a:ea typeface="Arial" panose="020B0604020202020204" pitchFamily="34" charset="0"/>
              </a:rPr>
              <a:t>1</a:t>
            </a:r>
            <a:r>
              <a:rPr lang="es-ES" sz="3200" b="1" dirty="0" smtClean="0">
                <a:latin typeface="Arial" panose="020B0604020202020204" pitchFamily="34" charset="0"/>
                <a:ea typeface="Arial" panose="020B0604020202020204" pitchFamily="34" charset="0"/>
              </a:rPr>
              <a:t> </a:t>
            </a:r>
            <a:r>
              <a:rPr lang="es-ES" sz="3200" b="1" dirty="0">
                <a:latin typeface="Arial" panose="020B0604020202020204" pitchFamily="34" charset="0"/>
                <a:ea typeface="Arial" panose="020B0604020202020204" pitchFamily="34" charset="0"/>
              </a:rPr>
              <a:t>+ </a:t>
            </a:r>
            <a:r>
              <a:rPr lang="es-ES" sz="3200" b="1" dirty="0" smtClean="0">
                <a:latin typeface="Arial" panose="020B0604020202020204" pitchFamily="34" charset="0"/>
                <a:ea typeface="Arial" panose="020B0604020202020204" pitchFamily="34" charset="0"/>
              </a:rPr>
              <a:t>80X</a:t>
            </a:r>
            <a:r>
              <a:rPr lang="es-ES" sz="3200" b="1" baseline="-25000" dirty="0" smtClean="0">
                <a:latin typeface="Arial" panose="020B0604020202020204" pitchFamily="34" charset="0"/>
                <a:ea typeface="Arial" panose="020B0604020202020204" pitchFamily="34" charset="0"/>
              </a:rPr>
              <a:t>2</a:t>
            </a:r>
            <a:endParaRPr lang="es-ES" sz="3200" b="1"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32505909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5997350" y="2407046"/>
            <a:ext cx="5063947"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Max. Z = 60x</a:t>
            </a:r>
            <a:r>
              <a:rPr lang="es-ES" sz="4000" baseline="-25000" dirty="0" smtClean="0">
                <a:latin typeface="Arial" panose="020B0604020202020204" pitchFamily="34" charset="0"/>
                <a:cs typeface="Arial" panose="020B0604020202020204" pitchFamily="34" charset="0"/>
              </a:rPr>
              <a:t>1 </a:t>
            </a:r>
            <a:r>
              <a:rPr lang="es-ES" sz="4000" dirty="0" smtClean="0">
                <a:latin typeface="Arial" panose="020B0604020202020204" pitchFamily="34" charset="0"/>
                <a:cs typeface="Arial" panose="020B0604020202020204" pitchFamily="34" charset="0"/>
              </a:rPr>
              <a:t> + 80x</a:t>
            </a:r>
            <a:r>
              <a:rPr lang="es-ES" sz="4000" baseline="-25000" dirty="0" smtClean="0">
                <a:latin typeface="Arial" panose="020B0604020202020204" pitchFamily="34" charset="0"/>
                <a:cs typeface="Arial" panose="020B0604020202020204" pitchFamily="34" charset="0"/>
              </a:rPr>
              <a:t>2</a:t>
            </a:r>
            <a:endParaRPr lang="es-ES" sz="4000" dirty="0">
              <a:latin typeface="Arial" panose="020B0604020202020204" pitchFamily="34" charset="0"/>
              <a:cs typeface="Arial" panose="020B0604020202020204" pitchFamily="34" charset="0"/>
            </a:endParaRPr>
          </a:p>
        </p:txBody>
      </p:sp>
      <p:sp>
        <p:nvSpPr>
          <p:cNvPr id="7" name="CuadroTexto 6"/>
          <p:cNvSpPr txBox="1"/>
          <p:nvPr/>
        </p:nvSpPr>
        <p:spPr>
          <a:xfrm>
            <a:off x="4007641" y="4412952"/>
            <a:ext cx="5507966"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madera 6x</a:t>
            </a:r>
            <a:r>
              <a:rPr lang="es-ES" sz="4000" baseline="-25000" dirty="0" smtClean="0">
                <a:latin typeface="Arial" panose="020B0604020202020204" pitchFamily="34" charset="0"/>
                <a:cs typeface="Arial" panose="020B0604020202020204" pitchFamily="34" charset="0"/>
              </a:rPr>
              <a:t>1 </a:t>
            </a:r>
            <a:r>
              <a:rPr lang="es-ES" sz="4000" dirty="0" smtClean="0">
                <a:latin typeface="Arial" panose="020B0604020202020204" pitchFamily="34" charset="0"/>
                <a:cs typeface="Arial" panose="020B0604020202020204" pitchFamily="34" charset="0"/>
              </a:rPr>
              <a:t>+ 6x</a:t>
            </a:r>
            <a:r>
              <a:rPr lang="es-ES" sz="4000" baseline="-25000" dirty="0" smtClean="0">
                <a:latin typeface="Arial" panose="020B0604020202020204" pitchFamily="34" charset="0"/>
                <a:cs typeface="Arial" panose="020B0604020202020204" pitchFamily="34" charset="0"/>
              </a:rPr>
              <a:t>2</a:t>
            </a:r>
            <a:r>
              <a:rPr lang="es-ES" sz="4000" dirty="0" smtClean="0">
                <a:latin typeface="Arial" panose="020B0604020202020204" pitchFamily="34" charset="0"/>
                <a:cs typeface="Arial" panose="020B0604020202020204" pitchFamily="34" charset="0"/>
              </a:rPr>
              <a:t> ≤ 300</a:t>
            </a:r>
            <a:endParaRPr lang="es-ES" sz="4000" dirty="0">
              <a:latin typeface="Arial" panose="020B0604020202020204" pitchFamily="34" charset="0"/>
              <a:cs typeface="Arial" panose="020B0604020202020204" pitchFamily="34" charset="0"/>
            </a:endParaRPr>
          </a:p>
        </p:txBody>
      </p:sp>
      <p:sp>
        <p:nvSpPr>
          <p:cNvPr id="8" name="CuadroTexto 7"/>
          <p:cNvSpPr txBox="1"/>
          <p:nvPr/>
        </p:nvSpPr>
        <p:spPr>
          <a:xfrm>
            <a:off x="4026285" y="5043468"/>
            <a:ext cx="6396108"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puntilla 5x</a:t>
            </a:r>
            <a:r>
              <a:rPr lang="es-ES" sz="4000" baseline="-25000" dirty="0" smtClean="0">
                <a:latin typeface="Arial" panose="020B0604020202020204" pitchFamily="34" charset="0"/>
                <a:cs typeface="Arial" panose="020B0604020202020204" pitchFamily="34" charset="0"/>
              </a:rPr>
              <a:t>1</a:t>
            </a:r>
            <a:r>
              <a:rPr lang="es-ES" sz="4000" dirty="0" smtClean="0">
                <a:latin typeface="Arial" panose="020B0604020202020204" pitchFamily="34" charset="0"/>
                <a:cs typeface="Arial" panose="020B0604020202020204" pitchFamily="34" charset="0"/>
              </a:rPr>
              <a:t> + 10x</a:t>
            </a:r>
            <a:r>
              <a:rPr lang="es-ES" sz="4000" baseline="-25000" dirty="0" smtClean="0">
                <a:latin typeface="Arial" panose="020B0604020202020204" pitchFamily="34" charset="0"/>
                <a:cs typeface="Arial" panose="020B0604020202020204" pitchFamily="34" charset="0"/>
              </a:rPr>
              <a:t>2</a:t>
            </a:r>
            <a:r>
              <a:rPr lang="es-ES" sz="4000" dirty="0" smtClean="0">
                <a:latin typeface="Arial" panose="020B0604020202020204" pitchFamily="34" charset="0"/>
                <a:cs typeface="Arial" panose="020B0604020202020204" pitchFamily="34" charset="0"/>
              </a:rPr>
              <a:t> ≤ 400</a:t>
            </a:r>
            <a:endParaRPr lang="es-ES" sz="4000" dirty="0">
              <a:latin typeface="Arial" panose="020B0604020202020204" pitchFamily="34" charset="0"/>
              <a:cs typeface="Arial" panose="020B0604020202020204" pitchFamily="34" charset="0"/>
            </a:endParaRPr>
          </a:p>
        </p:txBody>
      </p:sp>
      <p:sp>
        <p:nvSpPr>
          <p:cNvPr id="9" name="CuadroTexto 8"/>
          <p:cNvSpPr txBox="1"/>
          <p:nvPr/>
        </p:nvSpPr>
        <p:spPr>
          <a:xfrm>
            <a:off x="5997350" y="6263610"/>
            <a:ext cx="5930794"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x</a:t>
            </a:r>
            <a:r>
              <a:rPr lang="es-ES" sz="4000" baseline="-25000" dirty="0" smtClean="0">
                <a:latin typeface="Arial" panose="020B0604020202020204" pitchFamily="34" charset="0"/>
                <a:cs typeface="Arial" panose="020B0604020202020204" pitchFamily="34" charset="0"/>
              </a:rPr>
              <a:t>1</a:t>
            </a:r>
            <a:r>
              <a:rPr lang="es-ES" sz="4000" dirty="0" smtClean="0">
                <a:latin typeface="Arial" panose="020B0604020202020204" pitchFamily="34" charset="0"/>
                <a:cs typeface="Arial" panose="020B0604020202020204" pitchFamily="34" charset="0"/>
              </a:rPr>
              <a:t>, x</a:t>
            </a:r>
            <a:r>
              <a:rPr lang="es-ES" sz="4000" baseline="-25000" dirty="0" smtClean="0">
                <a:latin typeface="Arial" panose="020B0604020202020204" pitchFamily="34" charset="0"/>
                <a:cs typeface="Arial" panose="020B0604020202020204" pitchFamily="34" charset="0"/>
              </a:rPr>
              <a:t>2</a:t>
            </a:r>
            <a:r>
              <a:rPr lang="es-ES" sz="4000" dirty="0" smtClean="0">
                <a:latin typeface="Arial" panose="020B0604020202020204" pitchFamily="34" charset="0"/>
                <a:cs typeface="Arial" panose="020B0604020202020204" pitchFamily="34" charset="0"/>
              </a:rPr>
              <a:t> ≥ 0 no negatividad</a:t>
            </a:r>
            <a:endParaRPr lang="es-ES" sz="4000" dirty="0">
              <a:latin typeface="Arial" panose="020B0604020202020204" pitchFamily="34" charset="0"/>
              <a:cs typeface="Arial" panose="020B0604020202020204" pitchFamily="34" charset="0"/>
            </a:endParaRPr>
          </a:p>
        </p:txBody>
      </p:sp>
      <p:sp>
        <p:nvSpPr>
          <p:cNvPr id="10" name="CuadroTexto 9"/>
          <p:cNvSpPr txBox="1"/>
          <p:nvPr/>
        </p:nvSpPr>
        <p:spPr>
          <a:xfrm>
            <a:off x="4198711" y="5686502"/>
            <a:ext cx="5673876" cy="707886"/>
          </a:xfrm>
          <a:prstGeom prst="rect">
            <a:avLst/>
          </a:prstGeom>
          <a:noFill/>
        </p:spPr>
        <p:txBody>
          <a:bodyPr wrap="square" rtlCol="0">
            <a:spAutoFit/>
          </a:bodyPr>
          <a:lstStyle/>
          <a:p>
            <a:r>
              <a:rPr lang="es-ES" sz="4000" dirty="0" smtClean="0">
                <a:latin typeface="Arial" panose="020B0604020202020204" pitchFamily="34" charset="0"/>
                <a:cs typeface="Arial" panose="020B0604020202020204" pitchFamily="34" charset="0"/>
              </a:rPr>
              <a:t>tiempo 8x</a:t>
            </a:r>
            <a:r>
              <a:rPr lang="es-ES" sz="4000" baseline="-25000" dirty="0" smtClean="0">
                <a:latin typeface="Arial" panose="020B0604020202020204" pitchFamily="34" charset="0"/>
                <a:cs typeface="Arial" panose="020B0604020202020204" pitchFamily="34" charset="0"/>
              </a:rPr>
              <a:t>1</a:t>
            </a:r>
            <a:r>
              <a:rPr lang="es-ES" sz="4000" dirty="0" smtClean="0">
                <a:latin typeface="Arial" panose="020B0604020202020204" pitchFamily="34" charset="0"/>
                <a:cs typeface="Arial" panose="020B0604020202020204" pitchFamily="34" charset="0"/>
              </a:rPr>
              <a:t> + 4x</a:t>
            </a:r>
            <a:r>
              <a:rPr lang="es-ES" sz="4000" baseline="-25000" dirty="0" smtClean="0">
                <a:latin typeface="Arial" panose="020B0604020202020204" pitchFamily="34" charset="0"/>
                <a:cs typeface="Arial" panose="020B0604020202020204" pitchFamily="34" charset="0"/>
              </a:rPr>
              <a:t>2</a:t>
            </a:r>
            <a:r>
              <a:rPr lang="es-ES" sz="4000" dirty="0" smtClean="0">
                <a:latin typeface="Arial" panose="020B0604020202020204" pitchFamily="34" charset="0"/>
                <a:cs typeface="Arial" panose="020B0604020202020204" pitchFamily="34" charset="0"/>
              </a:rPr>
              <a:t> ≤ 320</a:t>
            </a:r>
            <a:endParaRPr lang="es-ES" sz="4000" dirty="0">
              <a:latin typeface="Arial" panose="020B0604020202020204" pitchFamily="34" charset="0"/>
              <a:cs typeface="Arial" panose="020B0604020202020204" pitchFamily="34" charset="0"/>
            </a:endParaRPr>
          </a:p>
        </p:txBody>
      </p:sp>
      <p:graphicFrame>
        <p:nvGraphicFramePr>
          <p:cNvPr id="11" name="Tabla 10"/>
          <p:cNvGraphicFramePr>
            <a:graphicFrameLocks noGrp="1"/>
          </p:cNvGraphicFramePr>
          <p:nvPr>
            <p:extLst/>
          </p:nvPr>
        </p:nvGraphicFramePr>
        <p:xfrm>
          <a:off x="594147" y="1370276"/>
          <a:ext cx="5083322" cy="2947918"/>
        </p:xfrm>
        <a:graphic>
          <a:graphicData uri="http://schemas.openxmlformats.org/drawingml/2006/table">
            <a:tbl>
              <a:tblPr firstRow="1" firstCol="1" bandRow="1">
                <a:tableStyleId>{5940675A-B579-460E-94D1-54222C63F5DA}</a:tableStyleId>
              </a:tblPr>
              <a:tblGrid>
                <a:gridCol w="1424689">
                  <a:extLst>
                    <a:ext uri="{9D8B030D-6E8A-4147-A177-3AD203B41FA5}">
                      <a16:colId xmlns:a16="http://schemas.microsoft.com/office/drawing/2014/main" val="2609027931"/>
                    </a:ext>
                  </a:extLst>
                </a:gridCol>
                <a:gridCol w="931098">
                  <a:extLst>
                    <a:ext uri="{9D8B030D-6E8A-4147-A177-3AD203B41FA5}">
                      <a16:colId xmlns:a16="http://schemas.microsoft.com/office/drawing/2014/main" val="2278138673"/>
                    </a:ext>
                  </a:extLst>
                </a:gridCol>
                <a:gridCol w="1165333">
                  <a:extLst>
                    <a:ext uri="{9D8B030D-6E8A-4147-A177-3AD203B41FA5}">
                      <a16:colId xmlns:a16="http://schemas.microsoft.com/office/drawing/2014/main" val="1892912853"/>
                    </a:ext>
                  </a:extLst>
                </a:gridCol>
                <a:gridCol w="1562202">
                  <a:extLst>
                    <a:ext uri="{9D8B030D-6E8A-4147-A177-3AD203B41FA5}">
                      <a16:colId xmlns:a16="http://schemas.microsoft.com/office/drawing/2014/main" val="1413324448"/>
                    </a:ext>
                  </a:extLst>
                </a:gridCol>
              </a:tblGrid>
              <a:tr h="982638">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Artículo</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mesa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cama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disponibilidad</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216891805"/>
                  </a:ext>
                </a:extLst>
              </a:tr>
              <a:tr h="491320">
                <a:tc>
                  <a:txBody>
                    <a:bodyPr/>
                    <a:lstStyle/>
                    <a:p>
                      <a:pPr marL="0" marR="0" algn="ctr">
                        <a:spcBef>
                          <a:spcPts val="600"/>
                        </a:spcBef>
                        <a:spcAft>
                          <a:spcPts val="600"/>
                        </a:spcAft>
                      </a:pPr>
                      <a:r>
                        <a:rPr lang="es-ES" sz="2400" b="1" dirty="0">
                          <a:effectLst/>
                          <a:latin typeface="Arial" panose="020B0604020202020204" pitchFamily="34" charset="0"/>
                          <a:cs typeface="Arial" panose="020B0604020202020204" pitchFamily="34" charset="0"/>
                        </a:rPr>
                        <a:t>utilidad</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60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80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a:effectLst/>
                          <a:latin typeface="Arial" panose="020B0604020202020204" pitchFamily="34" charset="0"/>
                          <a:cs typeface="Arial" panose="020B0604020202020204" pitchFamily="34" charset="0"/>
                        </a:rPr>
                        <a:t> </a:t>
                      </a:r>
                      <a:endParaRPr lang="es-ES" sz="2400" b="1">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564323420"/>
                  </a:ext>
                </a:extLst>
              </a:tr>
              <a:tr h="491320">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madera</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ea typeface="Arial" panose="020B0604020202020204" pitchFamily="34" charset="0"/>
                          <a:cs typeface="Arial" panose="020B0604020202020204" pitchFamily="34" charset="0"/>
                        </a:rPr>
                        <a:t>6</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6</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≤300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705674730"/>
                  </a:ext>
                </a:extLst>
              </a:tr>
              <a:tr h="491320">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puntillas</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5</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ea typeface="Arial" panose="020B0604020202020204" pitchFamily="34" charset="0"/>
                          <a:cs typeface="Arial" panose="020B0604020202020204" pitchFamily="34" charset="0"/>
                        </a:rPr>
                        <a:t>10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s-ES" sz="2400" b="1" dirty="0">
                          <a:effectLst/>
                          <a:latin typeface="Arial" panose="020B0604020202020204" pitchFamily="34" charset="0"/>
                          <a:cs typeface="Arial" panose="020B0604020202020204" pitchFamily="34" charset="0"/>
                        </a:rPr>
                        <a:t> </a:t>
                      </a:r>
                      <a:r>
                        <a:rPr lang="es-ES" sz="2400" b="1" dirty="0" smtClean="0">
                          <a:effectLst/>
                          <a:latin typeface="Arial" panose="020B0604020202020204" pitchFamily="34" charset="0"/>
                          <a:cs typeface="Arial" panose="020B0604020202020204" pitchFamily="34" charset="0"/>
                        </a:rPr>
                        <a:t>≤400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970184387"/>
                  </a:ext>
                </a:extLst>
              </a:tr>
              <a:tr h="491320">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tiempo</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8 </a:t>
                      </a:r>
                      <a:r>
                        <a:rPr lang="es-ES" sz="2400" b="1" dirty="0">
                          <a:effectLst/>
                          <a:latin typeface="Arial" panose="020B0604020202020204" pitchFamily="34" charset="0"/>
                          <a:cs typeface="Arial" panose="020B0604020202020204" pitchFamily="34" charset="0"/>
                        </a:rPr>
                        <a:t>h</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4h </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tc>
                  <a:txBody>
                    <a:bodyPr/>
                    <a:lstStyle/>
                    <a:p>
                      <a:pPr marL="0" marR="0" algn="ctr">
                        <a:spcBef>
                          <a:spcPts val="600"/>
                        </a:spcBef>
                        <a:spcAft>
                          <a:spcPts val="600"/>
                        </a:spcAft>
                      </a:pPr>
                      <a:r>
                        <a:rPr lang="es-ES" sz="2400" b="1" dirty="0" smtClean="0">
                          <a:effectLst/>
                          <a:latin typeface="Arial" panose="020B0604020202020204" pitchFamily="34" charset="0"/>
                          <a:cs typeface="Arial" panose="020B0604020202020204" pitchFamily="34" charset="0"/>
                        </a:rPr>
                        <a:t>≤320</a:t>
                      </a:r>
                      <a:endParaRPr lang="es-ES" sz="2400" b="1"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74732496"/>
                  </a:ext>
                </a:extLst>
              </a:tr>
            </a:tbl>
          </a:graphicData>
        </a:graphic>
      </p:graphicFrame>
      <p:sp>
        <p:nvSpPr>
          <p:cNvPr id="12" name="Rectángulo 11"/>
          <p:cNvSpPr/>
          <p:nvPr/>
        </p:nvSpPr>
        <p:spPr>
          <a:xfrm>
            <a:off x="322833" y="446881"/>
            <a:ext cx="10099560" cy="584775"/>
          </a:xfrm>
          <a:prstGeom prst="rect">
            <a:avLst/>
          </a:prstGeom>
        </p:spPr>
        <p:txBody>
          <a:bodyPr wrap="none">
            <a:spAutoFit/>
          </a:bodyPr>
          <a:lstStyle/>
          <a:p>
            <a:pPr algn="just">
              <a:spcBef>
                <a:spcPts val="600"/>
              </a:spcBef>
              <a:spcAft>
                <a:spcPts val="600"/>
              </a:spcAft>
            </a:pPr>
            <a:r>
              <a:rPr lang="es-ES" sz="3200" b="1" u="sng" dirty="0">
                <a:latin typeface="Arial" panose="020B0604020202020204" pitchFamily="34" charset="0"/>
                <a:ea typeface="Arial" panose="020B0604020202020204" pitchFamily="34" charset="0"/>
              </a:rPr>
              <a:t>Paso</a:t>
            </a:r>
            <a:r>
              <a:rPr lang="es-ES" sz="3200" b="1" u="sng" spc="-2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3: Construcción</a:t>
            </a:r>
            <a:r>
              <a:rPr lang="es-ES" sz="3200" b="1" u="sng" spc="-15"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del</a:t>
            </a:r>
            <a:r>
              <a:rPr lang="es-ES" sz="3200" b="1" u="sng" spc="-35"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sistema</a:t>
            </a:r>
            <a:r>
              <a:rPr lang="es-ES" sz="3200" b="1" u="sng" spc="-5"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de</a:t>
            </a:r>
            <a:r>
              <a:rPr lang="es-ES" sz="3200" b="1" u="sng" spc="-10" dirty="0">
                <a:latin typeface="Arial" panose="020B0604020202020204" pitchFamily="34" charset="0"/>
                <a:ea typeface="Arial" panose="020B0604020202020204" pitchFamily="34" charset="0"/>
              </a:rPr>
              <a:t> </a:t>
            </a:r>
            <a:r>
              <a:rPr lang="es-ES" sz="3200" b="1" u="sng" dirty="0">
                <a:latin typeface="Arial" panose="020B0604020202020204" pitchFamily="34" charset="0"/>
                <a:ea typeface="Arial" panose="020B0604020202020204" pitchFamily="34" charset="0"/>
              </a:rPr>
              <a:t>restricciones.</a:t>
            </a:r>
          </a:p>
        </p:txBody>
      </p:sp>
      <p:sp>
        <p:nvSpPr>
          <p:cNvPr id="2" name="CuadroTexto 1"/>
          <p:cNvSpPr txBox="1"/>
          <p:nvPr/>
        </p:nvSpPr>
        <p:spPr>
          <a:xfrm>
            <a:off x="6121487" y="1744901"/>
            <a:ext cx="5806657" cy="584775"/>
          </a:xfrm>
          <a:prstGeom prst="rect">
            <a:avLst/>
          </a:prstGeom>
          <a:noFill/>
        </p:spPr>
        <p:txBody>
          <a:bodyPr wrap="square" rtlCol="0">
            <a:spAutoFit/>
          </a:bodyPr>
          <a:lstStyle/>
          <a:p>
            <a:r>
              <a:rPr lang="es-ES" sz="3200" b="1" dirty="0" smtClean="0">
                <a:latin typeface="Arial" panose="020B0604020202020204" pitchFamily="34" charset="0"/>
                <a:cs typeface="Arial" panose="020B0604020202020204" pitchFamily="34" charset="0"/>
              </a:rPr>
              <a:t>Función Objetivo</a:t>
            </a:r>
            <a:endParaRPr lang="es-ES" sz="3200" b="1" dirty="0">
              <a:latin typeface="Arial" panose="020B0604020202020204" pitchFamily="34" charset="0"/>
              <a:cs typeface="Arial" panose="020B0604020202020204" pitchFamily="34" charset="0"/>
            </a:endParaRPr>
          </a:p>
        </p:txBody>
      </p:sp>
      <p:sp>
        <p:nvSpPr>
          <p:cNvPr id="13" name="CuadroTexto 12"/>
          <p:cNvSpPr txBox="1"/>
          <p:nvPr/>
        </p:nvSpPr>
        <p:spPr>
          <a:xfrm>
            <a:off x="6121487" y="3769918"/>
            <a:ext cx="4675954" cy="584775"/>
          </a:xfrm>
          <a:prstGeom prst="rect">
            <a:avLst/>
          </a:prstGeom>
          <a:noFill/>
        </p:spPr>
        <p:txBody>
          <a:bodyPr wrap="square" rtlCol="0">
            <a:spAutoFit/>
          </a:bodyPr>
          <a:lstStyle/>
          <a:p>
            <a:r>
              <a:rPr lang="es-ES" sz="3200" b="1" dirty="0" smtClean="0">
                <a:latin typeface="Arial" panose="020B0604020202020204" pitchFamily="34" charset="0"/>
                <a:cs typeface="Arial" panose="020B0604020202020204" pitchFamily="34" charset="0"/>
              </a:rPr>
              <a:t>Restricciones</a:t>
            </a:r>
            <a:endParaRPr lang="es-E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17068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subTitle" idx="1"/>
          </p:nvPr>
        </p:nvSpPr>
        <p:spPr>
          <a:xfrm>
            <a:off x="5992482" y="3658406"/>
            <a:ext cx="5389752" cy="936625"/>
          </a:xfrm>
        </p:spPr>
        <p:txBody>
          <a:bodyPr/>
          <a:lstStyle/>
          <a:p>
            <a:pPr marR="0"/>
            <a:r>
              <a:rPr lang="en-US" altLang="en-US" dirty="0" smtClean="0">
                <a:solidFill>
                  <a:srgbClr val="070707"/>
                </a:solidFill>
                <a:latin typeface="Arial" panose="020B0604020202020204" pitchFamily="34" charset="0"/>
                <a:cs typeface="Arial" panose="020B0604020202020204" pitchFamily="34" charset="0"/>
              </a:rPr>
              <a:t>Prof Aux. Rodolfo Pérez León</a:t>
            </a:r>
          </a:p>
          <a:p>
            <a:pPr marR="0"/>
            <a:r>
              <a:rPr lang="en-US" altLang="en-US" dirty="0" smtClean="0">
                <a:solidFill>
                  <a:srgbClr val="070707"/>
                </a:solidFill>
                <a:latin typeface="Arial" panose="020B0604020202020204" pitchFamily="34" charset="0"/>
                <a:cs typeface="Arial" panose="020B0604020202020204" pitchFamily="34" charset="0"/>
              </a:rPr>
              <a:t>email: rperezleon@uart.edu.cu</a:t>
            </a:r>
          </a:p>
          <a:p>
            <a:pPr marR="0"/>
            <a:r>
              <a:rPr lang="en-US" altLang="en-US" dirty="0" smtClean="0">
                <a:solidFill>
                  <a:srgbClr val="070707"/>
                </a:solidFill>
                <a:latin typeface="Arial" panose="020B0604020202020204" pitchFamily="34" charset="0"/>
                <a:cs typeface="Arial" panose="020B0604020202020204" pitchFamily="34" charset="0"/>
              </a:rPr>
              <a:t>rplrpl55@gmail.com</a:t>
            </a:r>
          </a:p>
        </p:txBody>
      </p:sp>
      <p:sp>
        <p:nvSpPr>
          <p:cNvPr id="104451" name="WordArt 3"/>
          <p:cNvSpPr>
            <a:spLocks noChangeArrowheads="1" noChangeShapeType="1" noTextEdit="1"/>
          </p:cNvSpPr>
          <p:nvPr/>
        </p:nvSpPr>
        <p:spPr bwMode="gray">
          <a:xfrm>
            <a:off x="2490622" y="2013970"/>
            <a:ext cx="6696075" cy="647700"/>
          </a:xfrm>
          <a:prstGeom prst="rect">
            <a:avLst/>
          </a:prstGeom>
        </p:spPr>
        <p:txBody>
          <a:bodyPr wrap="none" fromWordArt="1">
            <a:prstTxWarp prst="textDeflate">
              <a:avLst>
                <a:gd name="adj" fmla="val 0"/>
              </a:avLst>
            </a:prstTxWarp>
          </a:bodyPr>
          <a:lstStyle/>
          <a:p>
            <a:pPr algn="ctr"/>
            <a:r>
              <a:rPr lang="es-ES" sz="5400" b="1" kern="10" dirty="0">
                <a:ln w="28575">
                  <a:solidFill>
                    <a:srgbClr val="000000"/>
                  </a:solidFill>
                  <a:round/>
                  <a:headEnd/>
                  <a:tailEnd/>
                </a:ln>
                <a:gradFill rotWithShape="1">
                  <a:gsLst>
                    <a:gs pos="0">
                      <a:srgbClr val="BBE0E3"/>
                    </a:gs>
                    <a:gs pos="100000">
                      <a:srgbClr val="009999"/>
                    </a:gs>
                  </a:gsLst>
                  <a:lin ang="5400000" scaled="1"/>
                </a:gradFill>
                <a:effectLst>
                  <a:outerShdw dist="89803" dir="2700000" algn="ctr" rotWithShape="0">
                    <a:srgbClr val="000000">
                      <a:alpha val="50000"/>
                    </a:srgbClr>
                  </a:outerShdw>
                </a:effectLst>
                <a:latin typeface="Verdana" panose="020B0604030504040204" pitchFamily="34" charset="0"/>
                <a:ea typeface="Verdana" panose="020B0604030504040204" pitchFamily="34" charset="0"/>
                <a:cs typeface="Verdana" panose="020B0604030504040204" pitchFamily="34" charset="0"/>
              </a:rPr>
              <a:t>MUCHAS GRACIAS </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736"/>
            <a:ext cx="4191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526019"/>
      </p:ext>
    </p:extLst>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 tema azul">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name="Mi tema azul" id="{E868CAD1-6D47-452F-AA36-C46A7601BA1B}" vid="{DEAB6CD1-4B28-4C6A-B4AE-34CD3063B614}"/>
    </a:ext>
  </a:extLst>
</a:theme>
</file>

<file path=ppt/theme/themeOverride1.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Mi tema azul</Template>
  <TotalTime>2286</TotalTime>
  <Words>6496</Words>
  <Application>Microsoft Office PowerPoint</Application>
  <PresentationFormat>Panorámica</PresentationFormat>
  <Paragraphs>482</Paragraphs>
  <Slides>129</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129</vt:i4>
      </vt:variant>
    </vt:vector>
  </HeadingPairs>
  <TitlesOfParts>
    <vt:vector size="140" baseType="lpstr">
      <vt:lpstr>Arial</vt:lpstr>
      <vt:lpstr>Bookman Old Style</vt:lpstr>
      <vt:lpstr>Calibri</vt:lpstr>
      <vt:lpstr>Lucida Sans Unicode</vt:lpstr>
      <vt:lpstr>Symbol</vt:lpstr>
      <vt:lpstr>Times New Roman</vt:lpstr>
      <vt:lpstr>Verdana</vt:lpstr>
      <vt:lpstr>Wingdings</vt:lpstr>
      <vt:lpstr>Wingdings 2</vt:lpstr>
      <vt:lpstr>Wingdings 3</vt:lpstr>
      <vt:lpstr>Mi tema azul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Problema Primal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acer</dc:creator>
  <cp:lastModifiedBy>acer</cp:lastModifiedBy>
  <cp:revision>73</cp:revision>
  <dcterms:created xsi:type="dcterms:W3CDTF">2024-05-06T00:41:06Z</dcterms:created>
  <dcterms:modified xsi:type="dcterms:W3CDTF">2026-02-19T00:00:43Z</dcterms:modified>
</cp:coreProperties>
</file>