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31" r:id="rId1"/>
  </p:sldMasterIdLst>
  <p:notesMasterIdLst>
    <p:notesMasterId r:id="rId10"/>
  </p:notesMasterIdLst>
  <p:sldIdLst>
    <p:sldId id="372" r:id="rId2"/>
    <p:sldId id="412" r:id="rId3"/>
    <p:sldId id="467" r:id="rId4"/>
    <p:sldId id="471" r:id="rId5"/>
    <p:sldId id="472" r:id="rId6"/>
    <p:sldId id="473" r:id="rId7"/>
    <p:sldId id="466" r:id="rId8"/>
    <p:sldId id="470" r:id="rId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F2"/>
    <a:srgbClr val="91420D"/>
    <a:srgbClr val="FF7C80"/>
    <a:srgbClr val="F6768B"/>
    <a:srgbClr val="DAC8D5"/>
    <a:srgbClr val="33A8FF"/>
    <a:srgbClr val="E5B6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5224" autoAdjust="0"/>
  </p:normalViewPr>
  <p:slideViewPr>
    <p:cSldViewPr snapToGrid="0">
      <p:cViewPr varScale="1">
        <p:scale>
          <a:sx n="46" d="100"/>
          <a:sy n="46" d="100"/>
        </p:scale>
        <p:origin x="60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7B757-651A-4CE4-901A-D3648AFAB002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731EB-DD61-43FA-9B71-056C283B7C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7515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731EB-DD61-43FA-9B71-056C283B7C5F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49717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731EB-DD61-43FA-9B71-056C283B7C5F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989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731EB-DD61-43FA-9B71-056C283B7C5F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853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8731EB-DD61-43FA-9B71-056C283B7C5F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9288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AE23C71-ECEE-4BAF-B828-6A12179C7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C8095E25-DF61-43FE-80CD-04D3EB200A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A181040D-E6BE-468D-962B-3BADAAC3B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D93B6F7-C30B-46CF-BE0E-4152FDA26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86B250FC-EB01-467D-8038-2B36728AB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925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C392B73-3406-40D1-900C-7F88C3FD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E4658D7-6437-43DB-A346-C33085027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29E262E-4231-4100-802A-3E223B154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03ED08B-660E-4FF1-A250-D2B9E63A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A0F2FDAE-6F74-4F3C-BD7C-9ECAD808E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161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D10DFC-0B76-40D9-8BF4-D82DBA746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A87453F-0BCA-432E-9985-DB7FA9EF2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E0C6AF4-16EF-40EA-8B22-D67C4140F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7B57B57-983E-49A2-B15C-6C3D09074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94B1E3A-56D6-4B4E-8399-C117E5CCA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153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1D7364-DEFA-41A7-AD9D-2878F23E3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1FE39E05-02DE-4A6B-8B62-7A0BC92343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4EBBEFAA-486D-4496-9E1C-E1887EAC2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D1BC887-9EC6-4156-AF35-CBFBB0C5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8200BD40-0ECA-4D23-A97D-FC206F106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8C7DB766-6111-44BA-A425-C9B25EDE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12142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8D39B07-CE81-400A-BE65-D1F75B7CD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2306AC9-DB82-47B2-A24A-7E2883238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80C7B2E7-F0EF-473C-8347-C3C93F541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0CA01459-A6BD-4984-9FAE-D02023E24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BA6AFB40-A130-49E0-BA14-1AEA8B58A3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33644C04-3EC3-46C0-BCDF-35D950E2A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A7FFD382-B7A0-4898-BF5E-01E98961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0B740BB8-CED5-4B43-80CE-A7CBB8DA0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841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E574626-DE86-45E4-A515-A0798556F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FF0ABEC0-095E-4EE0-976F-5D9B8DC7A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1331D658-DCD1-43BA-B70D-D85C130B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B2372E28-20BE-49ED-9D7A-6B18E80F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636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15B3D242-FCD2-411A-8931-A1D812FA0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A7B7FE35-CFC4-4269-81DB-CA8BDD034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ADF655CF-7EB9-45A8-B7BC-5DCEA0EE5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88253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94F0CAD-6E2E-4D02-B714-FE9F5BB8E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8A0877A-5D8A-4465-8D23-131160C96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D7C24AA5-2B81-43CB-A8EA-F2571191F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AEFDC5EA-B615-4C17-9455-DFF498FED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C80CB718-B4C6-4E44-BADC-807A1B089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B100F103-61B8-4A34-A53E-DA8661BA4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168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7A6AB58-9F3A-45BC-B9F2-6EF9C872E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BA8372A8-2CCC-424B-A168-950CAA223D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0445B2A-98E4-4F46-8C2C-4EF1C40B5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63EED7B-ACA9-4555-AFAC-B3E411AA5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A3BCA74-69E1-4481-8899-B9772552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F9E91C83-8D5E-4A1F-A5EB-443780662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6043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FECBF03-B29C-4756-BB3C-30B708D4F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A3A4A41-C0EF-4981-98CB-56CF2908B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DE2DD5D-FDBF-4C8E-A0FC-677009D0D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494256EE-FAA4-4216-B6DD-E979B12A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33A176A8-4C30-4B53-A18E-29A60DB51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285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E5969F57-B27F-4669-A2F3-0DD799836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40A20B10-07D3-458C-A496-131662A42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022F69C6-E2DA-4642-BE80-798C6E2C5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0FE8956-98D2-4518-AC1E-727C6C02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4319282-2294-429E-9A29-30B0E472F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375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E5936E38-1ACD-481D-8B20-616B42F28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1416897-4239-46E1-9032-98A7AFF02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63F464D-BC9C-40EA-B6C4-41405DA59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5AE27-4618-48B8-8D7D-AC2473BEBD63}" type="datetimeFigureOut">
              <a:rPr lang="es-MX" smtClean="0"/>
              <a:t>30/10/2026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C1C7855-8F63-4763-B590-E7BBFC0155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66BC5D9-2FFD-4A91-B07F-166A6DC6C8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AE18D-BAE4-4904-A724-F1EBE64FE43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647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61F2DEF0-39E7-45DF-A14C-2C9262345AC3}"/>
              </a:ext>
            </a:extLst>
          </p:cNvPr>
          <p:cNvSpPr txBox="1">
            <a:spLocks/>
          </p:cNvSpPr>
          <p:nvPr/>
        </p:nvSpPr>
        <p:spPr>
          <a:xfrm>
            <a:off x="110848" y="4204978"/>
            <a:ext cx="9656617" cy="151009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DO" sz="4000" b="1" dirty="0">
                <a:solidFill>
                  <a:schemeClr val="tx2">
                    <a:lumMod val="75000"/>
                  </a:schemeClr>
                </a:solidFill>
                <a:latin typeface="Cooper Black" panose="0208090404030B020404" pitchFamily="18" charset="0"/>
                <a:ea typeface="Times New Roman" panose="02020603050405020304" pitchFamily="18" charset="0"/>
              </a:rPr>
              <a:t>ASIGNATURA: ÉTICA Y DEONTOLOGÍA</a:t>
            </a:r>
            <a:endParaRPr lang="es-MX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="" xmlns:a16="http://schemas.microsoft.com/office/drawing/2014/main" id="{7F2CBF06-85DB-4A0F-AFAC-3E704997B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77211"/>
            <a:ext cx="12192000" cy="171549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MX" altLang="es-MX" dirty="0"/>
          </a:p>
        </p:txBody>
      </p:sp>
      <p:sp>
        <p:nvSpPr>
          <p:cNvPr id="15" name="Rectangle 2">
            <a:extLst>
              <a:ext uri="{FF2B5EF4-FFF2-40B4-BE49-F238E27FC236}">
                <a16:creationId xmlns="" xmlns:a16="http://schemas.microsoft.com/office/drawing/2014/main" id="{5BEA224E-634C-42DD-BA59-B16EF9E0A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6077550"/>
            <a:ext cx="12192001" cy="87414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31849B"/>
            </a:solidFill>
            <a:miter lim="800000"/>
            <a:headEnd/>
            <a:tailEnd/>
          </a:ln>
          <a:effectLst>
            <a:softEdge rad="63500"/>
          </a:effec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ES" sz="4000" b="1" dirty="0" smtClean="0">
                <a:solidFill>
                  <a:schemeClr val="bg1"/>
                </a:solidFill>
                <a:latin typeface="Cooper Black" panose="0208090404030B020404" pitchFamily="18" charset="0"/>
              </a:rPr>
              <a:t>Tema 5:</a:t>
            </a:r>
            <a:r>
              <a:rPr lang="es-ES" sz="4000" b="1" dirty="0" smtClean="0">
                <a:latin typeface="Cooper Black" panose="0208090404030B020404" pitchFamily="18" charset="0"/>
              </a:rPr>
              <a:t> </a:t>
            </a:r>
            <a:r>
              <a:rPr lang="es-ES" sz="4000" b="1" dirty="0" smtClean="0">
                <a:solidFill>
                  <a:schemeClr val="bg1"/>
                </a:solidFill>
                <a:latin typeface="Cooper Black" panose="0208090404030B020404" pitchFamily="18" charset="0"/>
              </a:rPr>
              <a:t>La </a:t>
            </a:r>
            <a:r>
              <a:rPr lang="es-ES" sz="4000" b="1" dirty="0">
                <a:solidFill>
                  <a:schemeClr val="bg1"/>
                </a:solidFill>
                <a:latin typeface="Cooper Black" panose="0208090404030B020404" pitchFamily="18" charset="0"/>
              </a:rPr>
              <a:t>ética en el </a:t>
            </a:r>
            <a:r>
              <a:rPr lang="es-ES" sz="4000" b="1" dirty="0" smtClean="0">
                <a:solidFill>
                  <a:schemeClr val="bg1"/>
                </a:solidFill>
                <a:latin typeface="Cooper Black" panose="0208090404030B020404" pitchFamily="18" charset="0"/>
              </a:rPr>
              <a:t>ciberespacio</a:t>
            </a:r>
            <a:r>
              <a:rPr lang="es-ES" sz="4000" dirty="0" smtClean="0">
                <a:solidFill>
                  <a:schemeClr val="bg1"/>
                </a:solidFill>
                <a:latin typeface="Cooper Black" panose="0208090404030B020404" pitchFamily="18" charset="0"/>
              </a:rPr>
              <a:t> </a:t>
            </a:r>
            <a:endParaRPr lang="es-MX" altLang="es-MX" sz="4000" dirty="0">
              <a:solidFill>
                <a:schemeClr val="bg1"/>
              </a:solidFill>
              <a:latin typeface="Cooper Black" panose="0208090404030B020404" pitchFamily="18" charset="0"/>
            </a:endParaRPr>
          </a:p>
        </p:txBody>
      </p:sp>
      <p:cxnSp>
        <p:nvCxnSpPr>
          <p:cNvPr id="19" name="Conector recto 18">
            <a:extLst>
              <a:ext uri="{FF2B5EF4-FFF2-40B4-BE49-F238E27FC236}">
                <a16:creationId xmlns="" xmlns:a16="http://schemas.microsoft.com/office/drawing/2014/main" id="{3D5E39D4-FB39-4929-82E8-EC8A948F69E7}"/>
              </a:ext>
            </a:extLst>
          </p:cNvPr>
          <p:cNvCxnSpPr>
            <a:cxnSpLocks/>
          </p:cNvCxnSpPr>
          <p:nvPr/>
        </p:nvCxnSpPr>
        <p:spPr>
          <a:xfrm>
            <a:off x="9989135" y="2542390"/>
            <a:ext cx="0" cy="350520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="" xmlns:a16="http://schemas.microsoft.com/office/drawing/2014/main" id="{E0128A57-0571-4091-802C-31A620979C3B}"/>
              </a:ext>
            </a:extLst>
          </p:cNvPr>
          <p:cNvSpPr txBox="1"/>
          <p:nvPr/>
        </p:nvSpPr>
        <p:spPr>
          <a:xfrm>
            <a:off x="3235013" y="1638288"/>
            <a:ext cx="4438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400" b="1" dirty="0">
                <a:latin typeface="Berlin Sans FB Demi" panose="020E0802020502020306" pitchFamily="34" charset="0"/>
              </a:rPr>
              <a:t>CUM GUANAJAY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F59483F0-6C99-4053-9D4B-211BB8936A77}"/>
              </a:ext>
            </a:extLst>
          </p:cNvPr>
          <p:cNvSpPr/>
          <p:nvPr/>
        </p:nvSpPr>
        <p:spPr>
          <a:xfrm>
            <a:off x="349747" y="258771"/>
            <a:ext cx="114925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oper Black" panose="0208090404030B020404" pitchFamily="18" charset="0"/>
              </a:rPr>
              <a:t>CARRERA: Comunicación social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4E9400B5-4B57-4EE3-9D18-C47406C18C06}"/>
              </a:ext>
            </a:extLst>
          </p:cNvPr>
          <p:cNvSpPr txBox="1"/>
          <p:nvPr/>
        </p:nvSpPr>
        <p:spPr>
          <a:xfrm>
            <a:off x="10364225" y="3837707"/>
            <a:ext cx="15183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CURSO </a:t>
            </a:r>
          </a:p>
          <a:p>
            <a:pPr algn="ctr"/>
            <a:r>
              <a:rPr lang="es-MX" sz="2400" b="1" dirty="0" smtClean="0">
                <a:latin typeface="Arial Black" panose="020B0A04020102020204" pitchFamily="34" charset="0"/>
              </a:rPr>
              <a:t>2026</a:t>
            </a:r>
            <a:endParaRPr lang="es-MX" sz="2400" b="1" dirty="0">
              <a:latin typeface="Arial Black" panose="020B0A04020102020204" pitchFamily="34" charset="0"/>
            </a:endParaRPr>
          </a:p>
        </p:txBody>
      </p:sp>
      <p:pic>
        <p:nvPicPr>
          <p:cNvPr id="9" name="Imagen 1" descr="D:\Memoria J Glez\Memoria Juan\logotipos de la UA\Fac. CSH color.jpg">
            <a:extLst>
              <a:ext uri="{FF2B5EF4-FFF2-40B4-BE49-F238E27FC236}">
                <a16:creationId xmlns="" xmlns:a16="http://schemas.microsoft.com/office/drawing/2014/main" id="{C5842319-8A20-4CAC-8E9A-69D688798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4319" y="1638216"/>
            <a:ext cx="2249343" cy="855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12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AC9C44D8-2221-41D0-AA6F-1F4383EB0C5A}"/>
              </a:ext>
            </a:extLst>
          </p:cNvPr>
          <p:cNvSpPr/>
          <p:nvPr/>
        </p:nvSpPr>
        <p:spPr>
          <a:xfrm>
            <a:off x="-34636" y="-19666"/>
            <a:ext cx="12192000" cy="762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8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83683F86-FF94-4807-908B-5BD8FCC86B4F}"/>
              </a:ext>
            </a:extLst>
          </p:cNvPr>
          <p:cNvSpPr txBox="1"/>
          <p:nvPr/>
        </p:nvSpPr>
        <p:spPr>
          <a:xfrm>
            <a:off x="513240" y="1611253"/>
            <a:ext cx="11096247" cy="39087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3200" b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OBJETIVO</a:t>
            </a:r>
          </a:p>
          <a:p>
            <a:pPr algn="just"/>
            <a:endParaRPr lang="es-ES" sz="3200" b="1" dirty="0" smtClean="0">
              <a:latin typeface="Arial Black" panose="020B0A04020102020204" pitchFamily="34" charset="0"/>
            </a:endParaRPr>
          </a:p>
          <a:p>
            <a:pPr algn="just"/>
            <a:endParaRPr lang="es-ES" sz="3200" b="1" dirty="0">
              <a:latin typeface="Arial Black" panose="020B0A040201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s-ES" sz="3200" b="1" dirty="0" smtClean="0">
                <a:latin typeface="Arial Black" panose="020B0A04020102020204" pitchFamily="34" charset="0"/>
              </a:rPr>
              <a:t>Analizar </a:t>
            </a:r>
            <a:r>
              <a:rPr lang="es-ES" sz="3200" b="1" dirty="0">
                <a:latin typeface="Arial Black" panose="020B0A04020102020204" pitchFamily="34" charset="0"/>
              </a:rPr>
              <a:t>los principales dilemas éticos que surgen en el ciberespacio y reflexionar sobre la responsabilidad social del comunicador en entornos digitales</a:t>
            </a:r>
            <a:endParaRPr lang="es-MX" sz="3200" b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/>
            <a:endParaRPr lang="es-MX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 smtClean="0"/>
              <a:t>.</a:t>
            </a:r>
            <a:endParaRPr lang="es-419" dirty="0"/>
          </a:p>
        </p:txBody>
      </p:sp>
    </p:spTree>
    <p:extLst>
      <p:ext uri="{BB962C8B-B14F-4D97-AF65-F5344CB8AC3E}">
        <p14:creationId xmlns:p14="http://schemas.microsoft.com/office/powerpoint/2010/main" val="306451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3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15636" y="566678"/>
            <a:ext cx="5320146" cy="563231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22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s-ES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Fake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News y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Desinformación: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Difusión intencionada o negligente de información falsa o manipulada.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Dilema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ético: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¿Debe priorizarse la rapidez informativa o la veracidad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Implicaciones: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Afecta la confianza pública, distorsiona la realidad y puede generar conflictos sociales.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ético clave: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Veracidad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responsabilidad profesional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Un medio digital publica una noticia sin verificar fuentes, provocando alarma social.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359236" y="874454"/>
            <a:ext cx="5465619" cy="47089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22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2. Privacidad y Datos </a:t>
            </a: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Personales: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Uso, almacenamiento o divulgación de información privada sin consentimiento.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Dilema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ético: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¿Hasta dónde puede llegar la transparencia sin vulnerar la intimidad?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Implicaciones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Riesgo de vigilancia, robo de identidad o exposición indebida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Valor ético clave: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Respeto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confidencialidad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 Una empresa analiza datos de usuarios para campañas sin informarles.</a:t>
            </a:r>
          </a:p>
        </p:txBody>
      </p:sp>
    </p:spTree>
    <p:extLst>
      <p:ext uri="{BB962C8B-B14F-4D97-AF65-F5344CB8AC3E}">
        <p14:creationId xmlns:p14="http://schemas.microsoft.com/office/powerpoint/2010/main" val="1216192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6364" y="428178"/>
            <a:ext cx="5749636" cy="60016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>
                <a:alpha val="98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s-E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Ciberbullying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 y Acoso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Digital: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Hostigamiento, humillación o amenazas en entornos virtuales.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Dilema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ético: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¿Cómo equilibrar la libertad de expresión con el respeto al otro?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Implicaciones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Daño psicológico, exclusión social y pérdida de reputación.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ético clave: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Empatía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dignidad humana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Comentarios ofensivos hacia una figura pública o estudiante en redes.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463145" y="243511"/>
            <a:ext cx="5444837" cy="637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22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4. Manipulación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Algorítmica: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Uso de algoritmos para influir en opiniones o comportamientos.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Dilema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ético: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¿Quién controla los sesgos y la transparencia de los algoritmos?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Implicaciones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Creación de burbujas informativas y pérdida de pensamiento crítico.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ético clave: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Transparencia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justicia informativa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Plataformas que priorizan contenidos emocionales o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polarizantes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para aumentar interacción.</a:t>
            </a:r>
          </a:p>
        </p:txBody>
      </p:sp>
    </p:spTree>
    <p:extLst>
      <p:ext uri="{BB962C8B-B14F-4D97-AF65-F5344CB8AC3E}">
        <p14:creationId xmlns:p14="http://schemas.microsoft.com/office/powerpoint/2010/main" val="1982821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04800" y="428178"/>
            <a:ext cx="5597236" cy="600164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2225" cmpd="dbl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5. Suplantación de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Identidad: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Uso fraudulento de perfiles o información personal para engañar.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Dilema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ético: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¿Cómo proteger la autenticidad en entornos digitales?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Implicaciones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Daños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reputacionales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fraudes y pérdida de confianza.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Valor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ético clave: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Integridad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seguridad digital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Creación de cuentas falsas para difundir mensajes políticos o comerciales.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276109" y="243512"/>
            <a:ext cx="5715000" cy="63709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22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Contenido Sensible y Ética de la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IA: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Producción y difusión de contenidos generados por inteligencia artificial (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deepfakes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manipulación visual).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Dilema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ético: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¿Dónde se traza el límite entre creatividad y engaño?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Implicaciones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Confusión informativa, manipulación emocional y pérdida de autenticidad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Valor ético clave: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Transparencia tecnológica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responsabilidad social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Videos falsos que muestran declaraciones inexistentes de figuras públicas.</a:t>
            </a:r>
          </a:p>
        </p:txBody>
      </p:sp>
    </p:spTree>
    <p:extLst>
      <p:ext uri="{BB962C8B-B14F-4D97-AF65-F5344CB8AC3E}">
        <p14:creationId xmlns:p14="http://schemas.microsoft.com/office/powerpoint/2010/main" val="3870863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rot="10800000" flipV="1">
            <a:off x="539912" y="428178"/>
            <a:ext cx="10698108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ES" altLang="es-ES" sz="2400" b="1" dirty="0" smtClean="0">
                <a:latin typeface="Arial" panose="020B0604020202020204" pitchFamily="34" charset="0"/>
              </a:rPr>
              <a:t>DINÁMICA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ES" altLang="es-ES" sz="2400" b="1" dirty="0" smtClean="0"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ES" altLang="es-ES" sz="2400" b="1" dirty="0" smtClean="0">
                <a:latin typeface="Arial" panose="020B0604020202020204" pitchFamily="34" charset="0"/>
              </a:rPr>
              <a:t>T</a:t>
            </a:r>
            <a:r>
              <a:rPr kumimoji="0" lang="es-ES" altLang="es-E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rabajo en grupos: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Asigna a cada grupo uno de los dilemas (</a:t>
            </a:r>
            <a:r>
              <a:rPr kumimoji="0" lang="es-ES" altLang="es-E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fake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news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privacidad, </a:t>
            </a:r>
            <a:r>
              <a:rPr kumimoji="0" lang="es-ES" altLang="es-E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ciberbullying</a:t>
            </a:r>
            <a:r>
              <a:rPr kumimoji="0" lang="es-ES" altLang="es-E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etc.) y pídeles que lo analicen desde la perspectiva de valores éticos.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Equipo 1: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Periodista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 recibe información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filtrada.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Equipo 2: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Influencer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que difunde publicidad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encubierta.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Equipo 3: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Community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manager que gestiona crisis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reputación.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Cada grupo debe: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Identificar valores en conflicto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Proponer una solución ética </a:t>
            </a: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Justificar su decisión</a:t>
            </a:r>
            <a:endParaRPr kumimoji="0" lang="es-ES" altLang="es-E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65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ecálogo visual ética digital del comunica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5879"/>
            <a:ext cx="6095999" cy="683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6446807" y="210285"/>
            <a:ext cx="5544302" cy="6463308"/>
          </a:xfrm>
          <a:prstGeom prst="rect">
            <a:avLst/>
          </a:prstGeom>
          <a:solidFill>
            <a:schemeClr val="bg2"/>
          </a:solidFill>
          <a:ln w="12700" cmpd="thickThin">
            <a:solidFill>
              <a:srgbClr val="92D050">
                <a:alpha val="44000"/>
              </a:srgbClr>
            </a:solidFill>
          </a:ln>
          <a:effectLst>
            <a:softEdge rad="152400"/>
          </a:effectLst>
        </p:spPr>
        <p:txBody>
          <a:bodyPr wrap="square">
            <a:spAutoFit/>
          </a:bodyPr>
          <a:lstStyle/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Principios del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decálogo</a:t>
            </a:r>
          </a:p>
          <a:p>
            <a:pPr algn="just"/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Disemina la verdad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Prioriza la veracidad sobre la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viralidad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+mj-lt"/>
              <a:buAutoNum type="arabicPeriod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Protege la privacidad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Respeta los datos personales y la intimidad digital.</a:t>
            </a:r>
          </a:p>
          <a:p>
            <a:pPr algn="just">
              <a:buFont typeface="+mj-lt"/>
              <a:buAutoNum type="arabicPeriod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Transparencia siempre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Comunica con claridad tus intenciones y fuentes.</a:t>
            </a:r>
          </a:p>
          <a:p>
            <a:pPr algn="just">
              <a:buFont typeface="+mj-lt"/>
              <a:buAutoNum type="arabicPeriod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Respeta a los demás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Promueve la empatía y evita el discurso de odio.</a:t>
            </a:r>
          </a:p>
          <a:p>
            <a:pPr algn="just">
              <a:buFont typeface="+mj-lt"/>
              <a:buAutoNum type="arabicPeriod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Evita la manipulación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No uses información para influir de forma engañosa.</a:t>
            </a:r>
          </a:p>
          <a:p>
            <a:pPr algn="just">
              <a:buFont typeface="+mj-lt"/>
              <a:buAutoNum type="arabicPeriod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Denuncia lo injusto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Usa tu voz para visibilizar abusos y desigualdades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7.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Contrasta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las fuentes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Verifica antes de publicar o compartir.</a:t>
            </a:r>
          </a:p>
          <a:p>
            <a:pPr algn="just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8.Promueve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el diálogo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Fomenta la participación y el pensamiento crítico.</a:t>
            </a:r>
          </a:p>
          <a:p>
            <a:pPr algn="just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9.Cuida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la seguridad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Protege tus cuentas y las de tu comunidad.</a:t>
            </a:r>
          </a:p>
          <a:p>
            <a:pPr algn="just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10.Actúa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con responsabilidad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— Recuerda que cada mensaje tiene impacto social.</a:t>
            </a:r>
          </a:p>
          <a:p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71160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9356</TotalTime>
  <Words>661</Words>
  <Application>Microsoft Office PowerPoint</Application>
  <PresentationFormat>Panorámica</PresentationFormat>
  <Paragraphs>94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</vt:lpstr>
      <vt:lpstr>Arial Black</vt:lpstr>
      <vt:lpstr>Berlin Sans FB Demi</vt:lpstr>
      <vt:lpstr>Calibri</vt:lpstr>
      <vt:lpstr>Calibri Light</vt:lpstr>
      <vt:lpstr>Cooper Black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Lídice</dc:creator>
  <cp:lastModifiedBy>ALOIMA</cp:lastModifiedBy>
  <cp:revision>652</cp:revision>
  <dcterms:created xsi:type="dcterms:W3CDTF">2023-01-05T01:00:46Z</dcterms:created>
  <dcterms:modified xsi:type="dcterms:W3CDTF">2026-10-31T00:03:26Z</dcterms:modified>
</cp:coreProperties>
</file>