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sldIdLst>
    <p:sldId id="257" r:id="rId3"/>
    <p:sldId id="267" r:id="rId4"/>
    <p:sldId id="313" r:id="rId5"/>
    <p:sldId id="265" r:id="rId6"/>
    <p:sldId id="330" r:id="rId7"/>
    <p:sldId id="331" r:id="rId8"/>
    <p:sldId id="319" r:id="rId9"/>
    <p:sldId id="304" r:id="rId10"/>
    <p:sldId id="288" r:id="rId11"/>
    <p:sldId id="316" r:id="rId12"/>
    <p:sldId id="317" r:id="rId13"/>
    <p:sldId id="320" r:id="rId14"/>
    <p:sldId id="321" r:id="rId15"/>
    <p:sldId id="322" r:id="rId16"/>
    <p:sldId id="318" r:id="rId17"/>
    <p:sldId id="323" r:id="rId18"/>
    <p:sldId id="324" r:id="rId19"/>
    <p:sldId id="325" r:id="rId20"/>
    <p:sldId id="326" r:id="rId21"/>
    <p:sldId id="327" r:id="rId22"/>
    <p:sldId id="328" r:id="rId23"/>
    <p:sldId id="329" r:id="rId24"/>
    <p:sldId id="332" r:id="rId25"/>
    <p:sldId id="333" r:id="rId26"/>
    <p:sldId id="334" r:id="rId2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98A207-702D-4DFA-B659-8A13A4F109C1}" type="datetimeFigureOut">
              <a:rPr lang="es-MX" smtClean="0"/>
              <a:pPr/>
              <a:t>01/01/2026</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8C8D69-C46D-4EAB-AC3E-8D9D91F4FC20}" type="slidenum">
              <a:rPr lang="es-MX" smtClean="0"/>
              <a:pPr/>
              <a:t>‹Nº›</a:t>
            </a:fld>
            <a:endParaRPr lang="es-MX"/>
          </a:p>
        </p:txBody>
      </p:sp>
    </p:spTree>
    <p:extLst>
      <p:ext uri="{BB962C8B-B14F-4D97-AF65-F5344CB8AC3E}">
        <p14:creationId xmlns:p14="http://schemas.microsoft.com/office/powerpoint/2010/main" val="498818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1">
            <a:extLst>
              <a:ext uri="{FF2B5EF4-FFF2-40B4-BE49-F238E27FC236}">
                <a16:creationId xmlns="" xmlns:a16="http://schemas.microsoft.com/office/drawing/2014/main" id="{DEBCADFC-33DE-406E-9149-6F4B381728A6}"/>
              </a:ext>
            </a:extLst>
          </p:cNvPr>
          <p:cNvSpPr>
            <a:spLocks noGrp="1" noRot="1" noChangeAspect="1" noChangeArrowheads="1" noTextEdit="1"/>
          </p:cNvSpPr>
          <p:nvPr>
            <p:ph type="sldImg"/>
          </p:nvPr>
        </p:nvSpPr>
        <p:spPr>
          <a:xfrm>
            <a:off x="1303338" y="682625"/>
            <a:ext cx="4494212" cy="3371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5" name="Rectangle 2">
            <a:extLst>
              <a:ext uri="{FF2B5EF4-FFF2-40B4-BE49-F238E27FC236}">
                <a16:creationId xmlns="" xmlns:a16="http://schemas.microsoft.com/office/drawing/2014/main" id="{1E01ECE1-8B2B-4D94-AA20-08AF5A6D3E5A}"/>
              </a:ext>
            </a:extLst>
          </p:cNvPr>
          <p:cNvSpPr>
            <a:spLocks noGrp="1" noChangeArrowheads="1"/>
          </p:cNvSpPr>
          <p:nvPr>
            <p:ph type="body" idx="1"/>
          </p:nvPr>
        </p:nvSpPr>
        <p:spPr>
          <a:xfrm>
            <a:off x="709613" y="4271963"/>
            <a:ext cx="5681662" cy="40465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US" altLang="es-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1">
            <a:extLst>
              <a:ext uri="{FF2B5EF4-FFF2-40B4-BE49-F238E27FC236}">
                <a16:creationId xmlns="" xmlns:a16="http://schemas.microsoft.com/office/drawing/2014/main" id="{DEBCADFC-33DE-406E-9149-6F4B381728A6}"/>
              </a:ext>
            </a:extLst>
          </p:cNvPr>
          <p:cNvSpPr>
            <a:spLocks noGrp="1" noRot="1" noChangeAspect="1" noChangeArrowheads="1" noTextEdit="1"/>
          </p:cNvSpPr>
          <p:nvPr>
            <p:ph type="sldImg"/>
          </p:nvPr>
        </p:nvSpPr>
        <p:spPr>
          <a:xfrm>
            <a:off x="1303338" y="682625"/>
            <a:ext cx="4494212" cy="337185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5" name="Rectangle 2">
            <a:extLst>
              <a:ext uri="{FF2B5EF4-FFF2-40B4-BE49-F238E27FC236}">
                <a16:creationId xmlns="" xmlns:a16="http://schemas.microsoft.com/office/drawing/2014/main" id="{1E01ECE1-8B2B-4D94-AA20-08AF5A6D3E5A}"/>
              </a:ext>
            </a:extLst>
          </p:cNvPr>
          <p:cNvSpPr>
            <a:spLocks noGrp="1" noChangeArrowheads="1"/>
          </p:cNvSpPr>
          <p:nvPr>
            <p:ph type="body" idx="1"/>
          </p:nvPr>
        </p:nvSpPr>
        <p:spPr>
          <a:xfrm>
            <a:off x="709613" y="4271963"/>
            <a:ext cx="5681662" cy="40465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US" altLang="es-US"/>
          </a:p>
        </p:txBody>
      </p:sp>
    </p:spTree>
    <p:extLst>
      <p:ext uri="{BB962C8B-B14F-4D97-AF65-F5344CB8AC3E}">
        <p14:creationId xmlns:p14="http://schemas.microsoft.com/office/powerpoint/2010/main" val="15497575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7D1456CB-A853-4A7A-BBAA-0CFDF8C373F1}" type="datetimeFigureOut">
              <a:rPr lang="es-MX" smtClean="0"/>
              <a:pPr/>
              <a:t>01/01/2026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FAEA877-6ADA-459E-891B-53A1215424AE}"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7D1456CB-A853-4A7A-BBAA-0CFDF8C373F1}" type="datetimeFigureOut">
              <a:rPr lang="es-MX" smtClean="0"/>
              <a:pPr/>
              <a:t>01/01/2026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FAEA877-6ADA-459E-891B-53A1215424AE}"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7D1456CB-A853-4A7A-BBAA-0CFDF8C373F1}" type="datetimeFigureOut">
              <a:rPr lang="es-MX" smtClean="0"/>
              <a:pPr/>
              <a:t>01/01/2026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FAEA877-6ADA-459E-891B-53A1215424AE}" type="slidenum">
              <a:rPr lang="es-MX" smtClean="0"/>
              <a:pPr/>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a:t>Haga clic para modificar el estilo de título del patrón</a:t>
            </a:r>
            <a:endParaRPr lang="es-US"/>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S"/>
          </a:p>
        </p:txBody>
      </p:sp>
      <p:sp>
        <p:nvSpPr>
          <p:cNvPr id="4" name="Rectangle 4">
            <a:extLst>
              <a:ext uri="{FF2B5EF4-FFF2-40B4-BE49-F238E27FC236}">
                <a16:creationId xmlns="" xmlns:a16="http://schemas.microsoft.com/office/drawing/2014/main" id="{0BE9F097-3FB3-48A1-92A2-3CF89C4FAA14}"/>
              </a:ext>
            </a:extLst>
          </p:cNvPr>
          <p:cNvSpPr>
            <a:spLocks noGrp="1" noChangeArrowheads="1"/>
          </p:cNvSpPr>
          <p:nvPr>
            <p:ph type="dt" idx="10"/>
          </p:nvPr>
        </p:nvSpPr>
        <p:spPr>
          <a:ln/>
        </p:spPr>
        <p:txBody>
          <a:bodyPr/>
          <a:lstStyle>
            <a:lvl1pPr>
              <a:defRPr/>
            </a:lvl1pPr>
          </a:lstStyle>
          <a:p>
            <a:pPr>
              <a:defRPr/>
            </a:pPr>
            <a:r>
              <a:rPr lang="en-US" altLang="es-US"/>
              <a:t>www.themegallery.com</a:t>
            </a:r>
          </a:p>
        </p:txBody>
      </p:sp>
      <p:sp>
        <p:nvSpPr>
          <p:cNvPr id="5" name="Rectangle 5">
            <a:extLst>
              <a:ext uri="{FF2B5EF4-FFF2-40B4-BE49-F238E27FC236}">
                <a16:creationId xmlns="" xmlns:a16="http://schemas.microsoft.com/office/drawing/2014/main" id="{92BC4E96-C22B-472C-9F9E-D083D28E3D11}"/>
              </a:ext>
            </a:extLst>
          </p:cNvPr>
          <p:cNvSpPr>
            <a:spLocks noGrp="1" noChangeArrowheads="1"/>
          </p:cNvSpPr>
          <p:nvPr>
            <p:ph type="ftr" idx="11"/>
          </p:nvPr>
        </p:nvSpPr>
        <p:spPr>
          <a:ln/>
        </p:spPr>
        <p:txBody>
          <a:bodyPr/>
          <a:lstStyle>
            <a:lvl1pPr>
              <a:defRPr/>
            </a:lvl1pPr>
          </a:lstStyle>
          <a:p>
            <a:pPr>
              <a:defRPr/>
            </a:pPr>
            <a:r>
              <a:rPr lang="en-US" altLang="es-US"/>
              <a:t>Company Logo</a:t>
            </a:r>
          </a:p>
        </p:txBody>
      </p:sp>
      <p:sp>
        <p:nvSpPr>
          <p:cNvPr id="6" name="Rectangle 6">
            <a:extLst>
              <a:ext uri="{FF2B5EF4-FFF2-40B4-BE49-F238E27FC236}">
                <a16:creationId xmlns="" xmlns:a16="http://schemas.microsoft.com/office/drawing/2014/main" id="{FD2DE54B-95DB-4FFA-BF22-6F36F6044DCC}"/>
              </a:ext>
            </a:extLst>
          </p:cNvPr>
          <p:cNvSpPr>
            <a:spLocks noGrp="1" noChangeArrowheads="1"/>
          </p:cNvSpPr>
          <p:nvPr>
            <p:ph type="sldNum" idx="12"/>
          </p:nvPr>
        </p:nvSpPr>
        <p:spPr>
          <a:ln/>
        </p:spPr>
        <p:txBody>
          <a:bodyPr/>
          <a:lstStyle>
            <a:lvl1pPr>
              <a:defRPr/>
            </a:lvl1pPr>
          </a:lstStyle>
          <a:p>
            <a:pPr>
              <a:defRPr/>
            </a:pPr>
            <a:fld id="{0A247E26-3E02-41B2-A6DD-CBEF0F0228BA}" type="slidenum">
              <a:rPr lang="en-US" altLang="es-US"/>
              <a:pPr>
                <a:defRPr/>
              </a:pPr>
              <a:t>‹Nº›</a:t>
            </a:fld>
            <a:endParaRPr lang="en-US" altLang="es-US"/>
          </a:p>
        </p:txBody>
      </p:sp>
    </p:spTree>
    <p:extLst>
      <p:ext uri="{BB962C8B-B14F-4D97-AF65-F5344CB8AC3E}">
        <p14:creationId xmlns:p14="http://schemas.microsoft.com/office/powerpoint/2010/main" val="2719107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S"/>
          </a:p>
        </p:txBody>
      </p:sp>
      <p:sp>
        <p:nvSpPr>
          <p:cNvPr id="3" name="Marcador de contenido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Rectangle 4">
            <a:extLst>
              <a:ext uri="{FF2B5EF4-FFF2-40B4-BE49-F238E27FC236}">
                <a16:creationId xmlns="" xmlns:a16="http://schemas.microsoft.com/office/drawing/2014/main" id="{03B8D517-11C2-453B-B43F-735C465DA959}"/>
              </a:ext>
            </a:extLst>
          </p:cNvPr>
          <p:cNvSpPr>
            <a:spLocks noGrp="1" noChangeArrowheads="1"/>
          </p:cNvSpPr>
          <p:nvPr>
            <p:ph type="dt" idx="10"/>
          </p:nvPr>
        </p:nvSpPr>
        <p:spPr>
          <a:ln/>
        </p:spPr>
        <p:txBody>
          <a:bodyPr/>
          <a:lstStyle>
            <a:lvl1pPr>
              <a:defRPr/>
            </a:lvl1pPr>
          </a:lstStyle>
          <a:p>
            <a:pPr>
              <a:defRPr/>
            </a:pPr>
            <a:r>
              <a:rPr lang="en-US" altLang="es-US"/>
              <a:t>www.themegallery.com</a:t>
            </a:r>
          </a:p>
        </p:txBody>
      </p:sp>
      <p:sp>
        <p:nvSpPr>
          <p:cNvPr id="5" name="Rectangle 5">
            <a:extLst>
              <a:ext uri="{FF2B5EF4-FFF2-40B4-BE49-F238E27FC236}">
                <a16:creationId xmlns="" xmlns:a16="http://schemas.microsoft.com/office/drawing/2014/main" id="{77EAB927-5E59-49DA-A9C4-E7265C9084E7}"/>
              </a:ext>
            </a:extLst>
          </p:cNvPr>
          <p:cNvSpPr>
            <a:spLocks noGrp="1" noChangeArrowheads="1"/>
          </p:cNvSpPr>
          <p:nvPr>
            <p:ph type="ftr" idx="11"/>
          </p:nvPr>
        </p:nvSpPr>
        <p:spPr>
          <a:ln/>
        </p:spPr>
        <p:txBody>
          <a:bodyPr/>
          <a:lstStyle>
            <a:lvl1pPr>
              <a:defRPr/>
            </a:lvl1pPr>
          </a:lstStyle>
          <a:p>
            <a:pPr>
              <a:defRPr/>
            </a:pPr>
            <a:r>
              <a:rPr lang="en-US" altLang="es-US"/>
              <a:t>Company Logo</a:t>
            </a:r>
          </a:p>
        </p:txBody>
      </p:sp>
      <p:sp>
        <p:nvSpPr>
          <p:cNvPr id="6" name="Rectangle 6">
            <a:extLst>
              <a:ext uri="{FF2B5EF4-FFF2-40B4-BE49-F238E27FC236}">
                <a16:creationId xmlns="" xmlns:a16="http://schemas.microsoft.com/office/drawing/2014/main" id="{77F7D672-A0A1-4232-A0BC-742A263FAABD}"/>
              </a:ext>
            </a:extLst>
          </p:cNvPr>
          <p:cNvSpPr>
            <a:spLocks noGrp="1" noChangeArrowheads="1"/>
          </p:cNvSpPr>
          <p:nvPr>
            <p:ph type="sldNum" idx="12"/>
          </p:nvPr>
        </p:nvSpPr>
        <p:spPr>
          <a:ln/>
        </p:spPr>
        <p:txBody>
          <a:bodyPr/>
          <a:lstStyle>
            <a:lvl1pPr>
              <a:defRPr/>
            </a:lvl1pPr>
          </a:lstStyle>
          <a:p>
            <a:pPr>
              <a:defRPr/>
            </a:pPr>
            <a:fld id="{EC1FABA9-C3F1-4E42-9A20-2D158358C5A3}" type="slidenum">
              <a:rPr lang="en-US" altLang="es-US"/>
              <a:pPr>
                <a:defRPr/>
              </a:pPr>
              <a:t>‹Nº›</a:t>
            </a:fld>
            <a:endParaRPr lang="en-US" altLang="es-US"/>
          </a:p>
        </p:txBody>
      </p:sp>
    </p:spTree>
    <p:extLst>
      <p:ext uri="{BB962C8B-B14F-4D97-AF65-F5344CB8AC3E}">
        <p14:creationId xmlns:p14="http://schemas.microsoft.com/office/powerpoint/2010/main" val="31506828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a:t>Haga clic para modificar el estilo de título del patrón</a:t>
            </a:r>
            <a:endParaRPr lang="es-US"/>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a:t>Haga clic para modificar los estilos de texto del patrón</a:t>
            </a:r>
          </a:p>
        </p:txBody>
      </p:sp>
      <p:sp>
        <p:nvSpPr>
          <p:cNvPr id="4" name="Rectangle 4">
            <a:extLst>
              <a:ext uri="{FF2B5EF4-FFF2-40B4-BE49-F238E27FC236}">
                <a16:creationId xmlns="" xmlns:a16="http://schemas.microsoft.com/office/drawing/2014/main" id="{E61CC133-593D-4C38-9FAB-79632EE19BF4}"/>
              </a:ext>
            </a:extLst>
          </p:cNvPr>
          <p:cNvSpPr>
            <a:spLocks noGrp="1" noChangeArrowheads="1"/>
          </p:cNvSpPr>
          <p:nvPr>
            <p:ph type="dt" idx="10"/>
          </p:nvPr>
        </p:nvSpPr>
        <p:spPr>
          <a:ln/>
        </p:spPr>
        <p:txBody>
          <a:bodyPr/>
          <a:lstStyle>
            <a:lvl1pPr>
              <a:defRPr/>
            </a:lvl1pPr>
          </a:lstStyle>
          <a:p>
            <a:pPr>
              <a:defRPr/>
            </a:pPr>
            <a:r>
              <a:rPr lang="en-US" altLang="es-US"/>
              <a:t>www.themegallery.com</a:t>
            </a:r>
          </a:p>
        </p:txBody>
      </p:sp>
      <p:sp>
        <p:nvSpPr>
          <p:cNvPr id="5" name="Rectangle 5">
            <a:extLst>
              <a:ext uri="{FF2B5EF4-FFF2-40B4-BE49-F238E27FC236}">
                <a16:creationId xmlns="" xmlns:a16="http://schemas.microsoft.com/office/drawing/2014/main" id="{128FB0BF-3BA6-4F8B-8FA8-F8087EC2DE2C}"/>
              </a:ext>
            </a:extLst>
          </p:cNvPr>
          <p:cNvSpPr>
            <a:spLocks noGrp="1" noChangeArrowheads="1"/>
          </p:cNvSpPr>
          <p:nvPr>
            <p:ph type="ftr" idx="11"/>
          </p:nvPr>
        </p:nvSpPr>
        <p:spPr>
          <a:ln/>
        </p:spPr>
        <p:txBody>
          <a:bodyPr/>
          <a:lstStyle>
            <a:lvl1pPr>
              <a:defRPr/>
            </a:lvl1pPr>
          </a:lstStyle>
          <a:p>
            <a:pPr>
              <a:defRPr/>
            </a:pPr>
            <a:r>
              <a:rPr lang="en-US" altLang="es-US"/>
              <a:t>Company Logo</a:t>
            </a:r>
          </a:p>
        </p:txBody>
      </p:sp>
      <p:sp>
        <p:nvSpPr>
          <p:cNvPr id="6" name="Rectangle 6">
            <a:extLst>
              <a:ext uri="{FF2B5EF4-FFF2-40B4-BE49-F238E27FC236}">
                <a16:creationId xmlns="" xmlns:a16="http://schemas.microsoft.com/office/drawing/2014/main" id="{23978AD9-A017-4873-B655-361EB4C1C8F3}"/>
              </a:ext>
            </a:extLst>
          </p:cNvPr>
          <p:cNvSpPr>
            <a:spLocks noGrp="1" noChangeArrowheads="1"/>
          </p:cNvSpPr>
          <p:nvPr>
            <p:ph type="sldNum" idx="12"/>
          </p:nvPr>
        </p:nvSpPr>
        <p:spPr>
          <a:ln/>
        </p:spPr>
        <p:txBody>
          <a:bodyPr/>
          <a:lstStyle>
            <a:lvl1pPr>
              <a:defRPr/>
            </a:lvl1pPr>
          </a:lstStyle>
          <a:p>
            <a:pPr>
              <a:defRPr/>
            </a:pPr>
            <a:fld id="{D905FA93-D4EA-45DC-8F80-13C9895DE4CF}" type="slidenum">
              <a:rPr lang="en-US" altLang="es-US"/>
              <a:pPr>
                <a:defRPr/>
              </a:pPr>
              <a:t>‹Nº›</a:t>
            </a:fld>
            <a:endParaRPr lang="en-US" altLang="es-US"/>
          </a:p>
        </p:txBody>
      </p:sp>
    </p:spTree>
    <p:extLst>
      <p:ext uri="{BB962C8B-B14F-4D97-AF65-F5344CB8AC3E}">
        <p14:creationId xmlns:p14="http://schemas.microsoft.com/office/powerpoint/2010/main" val="37841802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S"/>
          </a:p>
        </p:txBody>
      </p:sp>
      <p:sp>
        <p:nvSpPr>
          <p:cNvPr id="3" name="Marcador de contenido 2"/>
          <p:cNvSpPr>
            <a:spLocks noGrp="1"/>
          </p:cNvSpPr>
          <p:nvPr>
            <p:ph sz="half" idx="1"/>
          </p:nvPr>
        </p:nvSpPr>
        <p:spPr>
          <a:xfrm>
            <a:off x="457200" y="1338263"/>
            <a:ext cx="4037013" cy="509111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contenido 3"/>
          <p:cNvSpPr>
            <a:spLocks noGrp="1"/>
          </p:cNvSpPr>
          <p:nvPr>
            <p:ph sz="half" idx="2"/>
          </p:nvPr>
        </p:nvSpPr>
        <p:spPr>
          <a:xfrm>
            <a:off x="4646613" y="1338263"/>
            <a:ext cx="4038600" cy="509111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5" name="Rectangle 4">
            <a:extLst>
              <a:ext uri="{FF2B5EF4-FFF2-40B4-BE49-F238E27FC236}">
                <a16:creationId xmlns="" xmlns:a16="http://schemas.microsoft.com/office/drawing/2014/main" id="{30259406-98D2-49E2-A567-D7E67E0E2899}"/>
              </a:ext>
            </a:extLst>
          </p:cNvPr>
          <p:cNvSpPr>
            <a:spLocks noGrp="1" noChangeArrowheads="1"/>
          </p:cNvSpPr>
          <p:nvPr>
            <p:ph type="dt" idx="10"/>
          </p:nvPr>
        </p:nvSpPr>
        <p:spPr>
          <a:ln/>
        </p:spPr>
        <p:txBody>
          <a:bodyPr/>
          <a:lstStyle>
            <a:lvl1pPr>
              <a:defRPr/>
            </a:lvl1pPr>
          </a:lstStyle>
          <a:p>
            <a:pPr>
              <a:defRPr/>
            </a:pPr>
            <a:r>
              <a:rPr lang="en-US" altLang="es-US"/>
              <a:t>www.themegallery.com</a:t>
            </a:r>
          </a:p>
        </p:txBody>
      </p:sp>
      <p:sp>
        <p:nvSpPr>
          <p:cNvPr id="6" name="Rectangle 5">
            <a:extLst>
              <a:ext uri="{FF2B5EF4-FFF2-40B4-BE49-F238E27FC236}">
                <a16:creationId xmlns="" xmlns:a16="http://schemas.microsoft.com/office/drawing/2014/main" id="{C63512C3-1259-43FF-8E2D-1BB40C0A7C9C}"/>
              </a:ext>
            </a:extLst>
          </p:cNvPr>
          <p:cNvSpPr>
            <a:spLocks noGrp="1" noChangeArrowheads="1"/>
          </p:cNvSpPr>
          <p:nvPr>
            <p:ph type="ftr" idx="11"/>
          </p:nvPr>
        </p:nvSpPr>
        <p:spPr>
          <a:ln/>
        </p:spPr>
        <p:txBody>
          <a:bodyPr/>
          <a:lstStyle>
            <a:lvl1pPr>
              <a:defRPr/>
            </a:lvl1pPr>
          </a:lstStyle>
          <a:p>
            <a:pPr>
              <a:defRPr/>
            </a:pPr>
            <a:r>
              <a:rPr lang="en-US" altLang="es-US"/>
              <a:t>Company Logo</a:t>
            </a:r>
          </a:p>
        </p:txBody>
      </p:sp>
      <p:sp>
        <p:nvSpPr>
          <p:cNvPr id="7" name="Rectangle 6">
            <a:extLst>
              <a:ext uri="{FF2B5EF4-FFF2-40B4-BE49-F238E27FC236}">
                <a16:creationId xmlns="" xmlns:a16="http://schemas.microsoft.com/office/drawing/2014/main" id="{3D627F13-DDFB-44F0-80D8-BAEA243AB127}"/>
              </a:ext>
            </a:extLst>
          </p:cNvPr>
          <p:cNvSpPr>
            <a:spLocks noGrp="1" noChangeArrowheads="1"/>
          </p:cNvSpPr>
          <p:nvPr>
            <p:ph type="sldNum" idx="12"/>
          </p:nvPr>
        </p:nvSpPr>
        <p:spPr>
          <a:ln/>
        </p:spPr>
        <p:txBody>
          <a:bodyPr/>
          <a:lstStyle>
            <a:lvl1pPr>
              <a:defRPr/>
            </a:lvl1pPr>
          </a:lstStyle>
          <a:p>
            <a:pPr>
              <a:defRPr/>
            </a:pPr>
            <a:fld id="{6A75E84E-DC30-4ACA-8ED7-26AD4FE5208C}" type="slidenum">
              <a:rPr lang="en-US" altLang="es-US"/>
              <a:pPr>
                <a:defRPr/>
              </a:pPr>
              <a:t>‹Nº›</a:t>
            </a:fld>
            <a:endParaRPr lang="en-US" altLang="es-US"/>
          </a:p>
        </p:txBody>
      </p:sp>
    </p:spTree>
    <p:extLst>
      <p:ext uri="{BB962C8B-B14F-4D97-AF65-F5344CB8AC3E}">
        <p14:creationId xmlns:p14="http://schemas.microsoft.com/office/powerpoint/2010/main" val="8308896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a:t>Haga clic para modificar el estilo de título del patrón</a:t>
            </a:r>
            <a:endParaRPr lang="es-US"/>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7" name="Rectangle 4">
            <a:extLst>
              <a:ext uri="{FF2B5EF4-FFF2-40B4-BE49-F238E27FC236}">
                <a16:creationId xmlns="" xmlns:a16="http://schemas.microsoft.com/office/drawing/2014/main" id="{FC6022F1-10A8-4282-96D0-59E44E7C21B7}"/>
              </a:ext>
            </a:extLst>
          </p:cNvPr>
          <p:cNvSpPr>
            <a:spLocks noGrp="1" noChangeArrowheads="1"/>
          </p:cNvSpPr>
          <p:nvPr>
            <p:ph type="dt" idx="10"/>
          </p:nvPr>
        </p:nvSpPr>
        <p:spPr>
          <a:ln/>
        </p:spPr>
        <p:txBody>
          <a:bodyPr/>
          <a:lstStyle>
            <a:lvl1pPr>
              <a:defRPr/>
            </a:lvl1pPr>
          </a:lstStyle>
          <a:p>
            <a:pPr>
              <a:defRPr/>
            </a:pPr>
            <a:r>
              <a:rPr lang="en-US" altLang="es-US"/>
              <a:t>www.themegallery.com</a:t>
            </a:r>
          </a:p>
        </p:txBody>
      </p:sp>
      <p:sp>
        <p:nvSpPr>
          <p:cNvPr id="8" name="Rectangle 5">
            <a:extLst>
              <a:ext uri="{FF2B5EF4-FFF2-40B4-BE49-F238E27FC236}">
                <a16:creationId xmlns="" xmlns:a16="http://schemas.microsoft.com/office/drawing/2014/main" id="{3DE3878A-DED3-4EF0-8A39-1252BB6F68CD}"/>
              </a:ext>
            </a:extLst>
          </p:cNvPr>
          <p:cNvSpPr>
            <a:spLocks noGrp="1" noChangeArrowheads="1"/>
          </p:cNvSpPr>
          <p:nvPr>
            <p:ph type="ftr" idx="11"/>
          </p:nvPr>
        </p:nvSpPr>
        <p:spPr>
          <a:ln/>
        </p:spPr>
        <p:txBody>
          <a:bodyPr/>
          <a:lstStyle>
            <a:lvl1pPr>
              <a:defRPr/>
            </a:lvl1pPr>
          </a:lstStyle>
          <a:p>
            <a:pPr>
              <a:defRPr/>
            </a:pPr>
            <a:r>
              <a:rPr lang="en-US" altLang="es-US"/>
              <a:t>Company Logo</a:t>
            </a:r>
          </a:p>
        </p:txBody>
      </p:sp>
      <p:sp>
        <p:nvSpPr>
          <p:cNvPr id="9" name="Rectangle 6">
            <a:extLst>
              <a:ext uri="{FF2B5EF4-FFF2-40B4-BE49-F238E27FC236}">
                <a16:creationId xmlns="" xmlns:a16="http://schemas.microsoft.com/office/drawing/2014/main" id="{A77E9C93-4A52-4C6E-87CD-5410EFA58A05}"/>
              </a:ext>
            </a:extLst>
          </p:cNvPr>
          <p:cNvSpPr>
            <a:spLocks noGrp="1" noChangeArrowheads="1"/>
          </p:cNvSpPr>
          <p:nvPr>
            <p:ph type="sldNum" idx="12"/>
          </p:nvPr>
        </p:nvSpPr>
        <p:spPr>
          <a:ln/>
        </p:spPr>
        <p:txBody>
          <a:bodyPr/>
          <a:lstStyle>
            <a:lvl1pPr>
              <a:defRPr/>
            </a:lvl1pPr>
          </a:lstStyle>
          <a:p>
            <a:pPr>
              <a:defRPr/>
            </a:pPr>
            <a:fld id="{DBFBB4D0-A63C-470E-A5FC-562B586F1372}" type="slidenum">
              <a:rPr lang="en-US" altLang="es-US"/>
              <a:pPr>
                <a:defRPr/>
              </a:pPr>
              <a:t>‹Nº›</a:t>
            </a:fld>
            <a:endParaRPr lang="en-US" altLang="es-US"/>
          </a:p>
        </p:txBody>
      </p:sp>
    </p:spTree>
    <p:extLst>
      <p:ext uri="{BB962C8B-B14F-4D97-AF65-F5344CB8AC3E}">
        <p14:creationId xmlns:p14="http://schemas.microsoft.com/office/powerpoint/2010/main" val="27031468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S"/>
          </a:p>
        </p:txBody>
      </p:sp>
      <p:sp>
        <p:nvSpPr>
          <p:cNvPr id="3" name="Rectangle 4">
            <a:extLst>
              <a:ext uri="{FF2B5EF4-FFF2-40B4-BE49-F238E27FC236}">
                <a16:creationId xmlns="" xmlns:a16="http://schemas.microsoft.com/office/drawing/2014/main" id="{D6BDED1C-D9E0-478C-ABD6-E2EE29708B8A}"/>
              </a:ext>
            </a:extLst>
          </p:cNvPr>
          <p:cNvSpPr>
            <a:spLocks noGrp="1" noChangeArrowheads="1"/>
          </p:cNvSpPr>
          <p:nvPr>
            <p:ph type="dt" idx="10"/>
          </p:nvPr>
        </p:nvSpPr>
        <p:spPr>
          <a:ln/>
        </p:spPr>
        <p:txBody>
          <a:bodyPr/>
          <a:lstStyle>
            <a:lvl1pPr>
              <a:defRPr/>
            </a:lvl1pPr>
          </a:lstStyle>
          <a:p>
            <a:pPr>
              <a:defRPr/>
            </a:pPr>
            <a:r>
              <a:rPr lang="en-US" altLang="es-US"/>
              <a:t>www.themegallery.com</a:t>
            </a:r>
          </a:p>
        </p:txBody>
      </p:sp>
      <p:sp>
        <p:nvSpPr>
          <p:cNvPr id="4" name="Rectangle 5">
            <a:extLst>
              <a:ext uri="{FF2B5EF4-FFF2-40B4-BE49-F238E27FC236}">
                <a16:creationId xmlns="" xmlns:a16="http://schemas.microsoft.com/office/drawing/2014/main" id="{B8683227-E570-455C-8E6B-B617444A6F4F}"/>
              </a:ext>
            </a:extLst>
          </p:cNvPr>
          <p:cNvSpPr>
            <a:spLocks noGrp="1" noChangeArrowheads="1"/>
          </p:cNvSpPr>
          <p:nvPr>
            <p:ph type="ftr" idx="11"/>
          </p:nvPr>
        </p:nvSpPr>
        <p:spPr>
          <a:ln/>
        </p:spPr>
        <p:txBody>
          <a:bodyPr/>
          <a:lstStyle>
            <a:lvl1pPr>
              <a:defRPr/>
            </a:lvl1pPr>
          </a:lstStyle>
          <a:p>
            <a:pPr>
              <a:defRPr/>
            </a:pPr>
            <a:r>
              <a:rPr lang="en-US" altLang="es-US"/>
              <a:t>Company Logo</a:t>
            </a:r>
          </a:p>
        </p:txBody>
      </p:sp>
      <p:sp>
        <p:nvSpPr>
          <p:cNvPr id="5" name="Rectangle 6">
            <a:extLst>
              <a:ext uri="{FF2B5EF4-FFF2-40B4-BE49-F238E27FC236}">
                <a16:creationId xmlns="" xmlns:a16="http://schemas.microsoft.com/office/drawing/2014/main" id="{8DD2DF9D-7A2B-4F7C-82B8-D4D83C213DB6}"/>
              </a:ext>
            </a:extLst>
          </p:cNvPr>
          <p:cNvSpPr>
            <a:spLocks noGrp="1" noChangeArrowheads="1"/>
          </p:cNvSpPr>
          <p:nvPr>
            <p:ph type="sldNum" idx="12"/>
          </p:nvPr>
        </p:nvSpPr>
        <p:spPr>
          <a:ln/>
        </p:spPr>
        <p:txBody>
          <a:bodyPr/>
          <a:lstStyle>
            <a:lvl1pPr>
              <a:defRPr/>
            </a:lvl1pPr>
          </a:lstStyle>
          <a:p>
            <a:pPr>
              <a:defRPr/>
            </a:pPr>
            <a:fld id="{2A5F90BA-7EBA-442A-B09D-5FF9BAB06870}" type="slidenum">
              <a:rPr lang="en-US" altLang="es-US"/>
              <a:pPr>
                <a:defRPr/>
              </a:pPr>
              <a:t>‹Nº›</a:t>
            </a:fld>
            <a:endParaRPr lang="en-US" altLang="es-US"/>
          </a:p>
        </p:txBody>
      </p:sp>
    </p:spTree>
    <p:extLst>
      <p:ext uri="{BB962C8B-B14F-4D97-AF65-F5344CB8AC3E}">
        <p14:creationId xmlns:p14="http://schemas.microsoft.com/office/powerpoint/2010/main" val="3455913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a:extLst>
              <a:ext uri="{FF2B5EF4-FFF2-40B4-BE49-F238E27FC236}">
                <a16:creationId xmlns="" xmlns:a16="http://schemas.microsoft.com/office/drawing/2014/main" id="{23232EA8-E5F2-48D1-8F94-981FFF1C420A}"/>
              </a:ext>
            </a:extLst>
          </p:cNvPr>
          <p:cNvSpPr>
            <a:spLocks noGrp="1" noChangeArrowheads="1"/>
          </p:cNvSpPr>
          <p:nvPr>
            <p:ph type="dt" idx="10"/>
          </p:nvPr>
        </p:nvSpPr>
        <p:spPr>
          <a:ln/>
        </p:spPr>
        <p:txBody>
          <a:bodyPr/>
          <a:lstStyle>
            <a:lvl1pPr>
              <a:defRPr/>
            </a:lvl1pPr>
          </a:lstStyle>
          <a:p>
            <a:pPr>
              <a:defRPr/>
            </a:pPr>
            <a:r>
              <a:rPr lang="en-US" altLang="es-US"/>
              <a:t>www.themegallery.com</a:t>
            </a:r>
          </a:p>
        </p:txBody>
      </p:sp>
      <p:sp>
        <p:nvSpPr>
          <p:cNvPr id="3" name="Rectangle 5">
            <a:extLst>
              <a:ext uri="{FF2B5EF4-FFF2-40B4-BE49-F238E27FC236}">
                <a16:creationId xmlns="" xmlns:a16="http://schemas.microsoft.com/office/drawing/2014/main" id="{D4F225DB-B261-4744-ACFD-EDA380CD8C9B}"/>
              </a:ext>
            </a:extLst>
          </p:cNvPr>
          <p:cNvSpPr>
            <a:spLocks noGrp="1" noChangeArrowheads="1"/>
          </p:cNvSpPr>
          <p:nvPr>
            <p:ph type="ftr" idx="11"/>
          </p:nvPr>
        </p:nvSpPr>
        <p:spPr>
          <a:ln/>
        </p:spPr>
        <p:txBody>
          <a:bodyPr/>
          <a:lstStyle>
            <a:lvl1pPr>
              <a:defRPr/>
            </a:lvl1pPr>
          </a:lstStyle>
          <a:p>
            <a:pPr>
              <a:defRPr/>
            </a:pPr>
            <a:r>
              <a:rPr lang="en-US" altLang="es-US"/>
              <a:t>Company Logo</a:t>
            </a:r>
          </a:p>
        </p:txBody>
      </p:sp>
      <p:sp>
        <p:nvSpPr>
          <p:cNvPr id="4" name="Rectangle 6">
            <a:extLst>
              <a:ext uri="{FF2B5EF4-FFF2-40B4-BE49-F238E27FC236}">
                <a16:creationId xmlns="" xmlns:a16="http://schemas.microsoft.com/office/drawing/2014/main" id="{A16C6A8B-42D4-437C-B1A1-3D14DC9CD571}"/>
              </a:ext>
            </a:extLst>
          </p:cNvPr>
          <p:cNvSpPr>
            <a:spLocks noGrp="1" noChangeArrowheads="1"/>
          </p:cNvSpPr>
          <p:nvPr>
            <p:ph type="sldNum" idx="12"/>
          </p:nvPr>
        </p:nvSpPr>
        <p:spPr>
          <a:ln/>
        </p:spPr>
        <p:txBody>
          <a:bodyPr/>
          <a:lstStyle>
            <a:lvl1pPr>
              <a:defRPr/>
            </a:lvl1pPr>
          </a:lstStyle>
          <a:p>
            <a:pPr>
              <a:defRPr/>
            </a:pPr>
            <a:fld id="{A418E13F-EE48-45A7-88A9-DE66CE43CF38}" type="slidenum">
              <a:rPr lang="en-US" altLang="es-US"/>
              <a:pPr>
                <a:defRPr/>
              </a:pPr>
              <a:t>‹Nº›</a:t>
            </a:fld>
            <a:endParaRPr lang="en-US" altLang="es-US"/>
          </a:p>
        </p:txBody>
      </p:sp>
    </p:spTree>
    <p:extLst>
      <p:ext uri="{BB962C8B-B14F-4D97-AF65-F5344CB8AC3E}">
        <p14:creationId xmlns:p14="http://schemas.microsoft.com/office/powerpoint/2010/main" val="4069873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US"/>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Rectangle 4">
            <a:extLst>
              <a:ext uri="{FF2B5EF4-FFF2-40B4-BE49-F238E27FC236}">
                <a16:creationId xmlns="" xmlns:a16="http://schemas.microsoft.com/office/drawing/2014/main" id="{2D2F8758-D421-4D0A-88FE-6169E1F2109A}"/>
              </a:ext>
            </a:extLst>
          </p:cNvPr>
          <p:cNvSpPr>
            <a:spLocks noGrp="1" noChangeArrowheads="1"/>
          </p:cNvSpPr>
          <p:nvPr>
            <p:ph type="dt" idx="10"/>
          </p:nvPr>
        </p:nvSpPr>
        <p:spPr>
          <a:ln/>
        </p:spPr>
        <p:txBody>
          <a:bodyPr/>
          <a:lstStyle>
            <a:lvl1pPr>
              <a:defRPr/>
            </a:lvl1pPr>
          </a:lstStyle>
          <a:p>
            <a:pPr>
              <a:defRPr/>
            </a:pPr>
            <a:r>
              <a:rPr lang="en-US" altLang="es-US"/>
              <a:t>www.themegallery.com</a:t>
            </a:r>
          </a:p>
        </p:txBody>
      </p:sp>
      <p:sp>
        <p:nvSpPr>
          <p:cNvPr id="6" name="Rectangle 5">
            <a:extLst>
              <a:ext uri="{FF2B5EF4-FFF2-40B4-BE49-F238E27FC236}">
                <a16:creationId xmlns="" xmlns:a16="http://schemas.microsoft.com/office/drawing/2014/main" id="{9D4F3BBE-E527-4D6E-A06C-FA8A9C3FF06D}"/>
              </a:ext>
            </a:extLst>
          </p:cNvPr>
          <p:cNvSpPr>
            <a:spLocks noGrp="1" noChangeArrowheads="1"/>
          </p:cNvSpPr>
          <p:nvPr>
            <p:ph type="ftr" idx="11"/>
          </p:nvPr>
        </p:nvSpPr>
        <p:spPr>
          <a:ln/>
        </p:spPr>
        <p:txBody>
          <a:bodyPr/>
          <a:lstStyle>
            <a:lvl1pPr>
              <a:defRPr/>
            </a:lvl1pPr>
          </a:lstStyle>
          <a:p>
            <a:pPr>
              <a:defRPr/>
            </a:pPr>
            <a:r>
              <a:rPr lang="en-US" altLang="es-US"/>
              <a:t>Company Logo</a:t>
            </a:r>
          </a:p>
        </p:txBody>
      </p:sp>
      <p:sp>
        <p:nvSpPr>
          <p:cNvPr id="7" name="Rectangle 6">
            <a:extLst>
              <a:ext uri="{FF2B5EF4-FFF2-40B4-BE49-F238E27FC236}">
                <a16:creationId xmlns="" xmlns:a16="http://schemas.microsoft.com/office/drawing/2014/main" id="{0DAB6F8D-AEB8-40B1-8CF2-10D42C3AE504}"/>
              </a:ext>
            </a:extLst>
          </p:cNvPr>
          <p:cNvSpPr>
            <a:spLocks noGrp="1" noChangeArrowheads="1"/>
          </p:cNvSpPr>
          <p:nvPr>
            <p:ph type="sldNum" idx="12"/>
          </p:nvPr>
        </p:nvSpPr>
        <p:spPr>
          <a:ln/>
        </p:spPr>
        <p:txBody>
          <a:bodyPr/>
          <a:lstStyle>
            <a:lvl1pPr>
              <a:defRPr/>
            </a:lvl1pPr>
          </a:lstStyle>
          <a:p>
            <a:pPr>
              <a:defRPr/>
            </a:pPr>
            <a:fld id="{4B6E3C06-8C54-4511-92F9-1851D25676AD}" type="slidenum">
              <a:rPr lang="en-US" altLang="es-US"/>
              <a:pPr>
                <a:defRPr/>
              </a:pPr>
              <a:t>‹Nº›</a:t>
            </a:fld>
            <a:endParaRPr lang="en-US" altLang="es-US"/>
          </a:p>
        </p:txBody>
      </p:sp>
    </p:spTree>
    <p:extLst>
      <p:ext uri="{BB962C8B-B14F-4D97-AF65-F5344CB8AC3E}">
        <p14:creationId xmlns:p14="http://schemas.microsoft.com/office/powerpoint/2010/main" val="2442128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7D1456CB-A853-4A7A-BBAA-0CFDF8C373F1}" type="datetimeFigureOut">
              <a:rPr lang="es-MX" smtClean="0"/>
              <a:pPr/>
              <a:t>01/01/2026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FAEA877-6ADA-459E-891B-53A1215424AE}" type="slidenum">
              <a:rPr lang="es-MX" smtClean="0"/>
              <a:pPr/>
              <a:t>‹Nº›</a:t>
            </a:fld>
            <a:endParaRPr lang="es-MX"/>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a:t>Haga clic para modificar el estilo de título del patrón</a:t>
            </a:r>
            <a:endParaRPr lang="es-US"/>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US" noProof="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Rectangle 4">
            <a:extLst>
              <a:ext uri="{FF2B5EF4-FFF2-40B4-BE49-F238E27FC236}">
                <a16:creationId xmlns="" xmlns:a16="http://schemas.microsoft.com/office/drawing/2014/main" id="{309FCD3A-C124-4B8C-BFEC-183E957A24A2}"/>
              </a:ext>
            </a:extLst>
          </p:cNvPr>
          <p:cNvSpPr>
            <a:spLocks noGrp="1" noChangeArrowheads="1"/>
          </p:cNvSpPr>
          <p:nvPr>
            <p:ph type="dt" idx="10"/>
          </p:nvPr>
        </p:nvSpPr>
        <p:spPr>
          <a:ln/>
        </p:spPr>
        <p:txBody>
          <a:bodyPr/>
          <a:lstStyle>
            <a:lvl1pPr>
              <a:defRPr/>
            </a:lvl1pPr>
          </a:lstStyle>
          <a:p>
            <a:pPr>
              <a:defRPr/>
            </a:pPr>
            <a:r>
              <a:rPr lang="en-US" altLang="es-US"/>
              <a:t>www.themegallery.com</a:t>
            </a:r>
          </a:p>
        </p:txBody>
      </p:sp>
      <p:sp>
        <p:nvSpPr>
          <p:cNvPr id="6" name="Rectangle 5">
            <a:extLst>
              <a:ext uri="{FF2B5EF4-FFF2-40B4-BE49-F238E27FC236}">
                <a16:creationId xmlns="" xmlns:a16="http://schemas.microsoft.com/office/drawing/2014/main" id="{FE512690-B040-4608-B2E9-3344FD4F6116}"/>
              </a:ext>
            </a:extLst>
          </p:cNvPr>
          <p:cNvSpPr>
            <a:spLocks noGrp="1" noChangeArrowheads="1"/>
          </p:cNvSpPr>
          <p:nvPr>
            <p:ph type="ftr" idx="11"/>
          </p:nvPr>
        </p:nvSpPr>
        <p:spPr>
          <a:ln/>
        </p:spPr>
        <p:txBody>
          <a:bodyPr/>
          <a:lstStyle>
            <a:lvl1pPr>
              <a:defRPr/>
            </a:lvl1pPr>
          </a:lstStyle>
          <a:p>
            <a:pPr>
              <a:defRPr/>
            </a:pPr>
            <a:r>
              <a:rPr lang="en-US" altLang="es-US"/>
              <a:t>Company Logo</a:t>
            </a:r>
          </a:p>
        </p:txBody>
      </p:sp>
      <p:sp>
        <p:nvSpPr>
          <p:cNvPr id="7" name="Rectangle 6">
            <a:extLst>
              <a:ext uri="{FF2B5EF4-FFF2-40B4-BE49-F238E27FC236}">
                <a16:creationId xmlns="" xmlns:a16="http://schemas.microsoft.com/office/drawing/2014/main" id="{C7E0207D-908E-48E8-840C-492A1E3CC6D9}"/>
              </a:ext>
            </a:extLst>
          </p:cNvPr>
          <p:cNvSpPr>
            <a:spLocks noGrp="1" noChangeArrowheads="1"/>
          </p:cNvSpPr>
          <p:nvPr>
            <p:ph type="sldNum" idx="12"/>
          </p:nvPr>
        </p:nvSpPr>
        <p:spPr>
          <a:ln/>
        </p:spPr>
        <p:txBody>
          <a:bodyPr/>
          <a:lstStyle>
            <a:lvl1pPr>
              <a:defRPr/>
            </a:lvl1pPr>
          </a:lstStyle>
          <a:p>
            <a:pPr>
              <a:defRPr/>
            </a:pPr>
            <a:fld id="{8545EE41-8C34-4451-BD54-B2D6C4D5C147}" type="slidenum">
              <a:rPr lang="en-US" altLang="es-US"/>
              <a:pPr>
                <a:defRPr/>
              </a:pPr>
              <a:t>‹Nº›</a:t>
            </a:fld>
            <a:endParaRPr lang="en-US" altLang="es-US"/>
          </a:p>
        </p:txBody>
      </p:sp>
    </p:spTree>
    <p:extLst>
      <p:ext uri="{BB962C8B-B14F-4D97-AF65-F5344CB8AC3E}">
        <p14:creationId xmlns:p14="http://schemas.microsoft.com/office/powerpoint/2010/main" val="28302727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US"/>
          </a:p>
        </p:txBody>
      </p:sp>
      <p:sp>
        <p:nvSpPr>
          <p:cNvPr id="3" name="Marcador de texto vertical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Rectangle 4">
            <a:extLst>
              <a:ext uri="{FF2B5EF4-FFF2-40B4-BE49-F238E27FC236}">
                <a16:creationId xmlns="" xmlns:a16="http://schemas.microsoft.com/office/drawing/2014/main" id="{CBC090E1-77F1-44A9-8049-64AD357B0EAC}"/>
              </a:ext>
            </a:extLst>
          </p:cNvPr>
          <p:cNvSpPr>
            <a:spLocks noGrp="1" noChangeArrowheads="1"/>
          </p:cNvSpPr>
          <p:nvPr>
            <p:ph type="dt" idx="10"/>
          </p:nvPr>
        </p:nvSpPr>
        <p:spPr>
          <a:ln/>
        </p:spPr>
        <p:txBody>
          <a:bodyPr/>
          <a:lstStyle>
            <a:lvl1pPr>
              <a:defRPr/>
            </a:lvl1pPr>
          </a:lstStyle>
          <a:p>
            <a:pPr>
              <a:defRPr/>
            </a:pPr>
            <a:r>
              <a:rPr lang="en-US" altLang="es-US"/>
              <a:t>www.themegallery.com</a:t>
            </a:r>
          </a:p>
        </p:txBody>
      </p:sp>
      <p:sp>
        <p:nvSpPr>
          <p:cNvPr id="5" name="Rectangle 5">
            <a:extLst>
              <a:ext uri="{FF2B5EF4-FFF2-40B4-BE49-F238E27FC236}">
                <a16:creationId xmlns="" xmlns:a16="http://schemas.microsoft.com/office/drawing/2014/main" id="{66A5AC62-7947-405B-BB26-20DE17ECF1CF}"/>
              </a:ext>
            </a:extLst>
          </p:cNvPr>
          <p:cNvSpPr>
            <a:spLocks noGrp="1" noChangeArrowheads="1"/>
          </p:cNvSpPr>
          <p:nvPr>
            <p:ph type="ftr" idx="11"/>
          </p:nvPr>
        </p:nvSpPr>
        <p:spPr>
          <a:ln/>
        </p:spPr>
        <p:txBody>
          <a:bodyPr/>
          <a:lstStyle>
            <a:lvl1pPr>
              <a:defRPr/>
            </a:lvl1pPr>
          </a:lstStyle>
          <a:p>
            <a:pPr>
              <a:defRPr/>
            </a:pPr>
            <a:r>
              <a:rPr lang="en-US" altLang="es-US"/>
              <a:t>Company Logo</a:t>
            </a:r>
          </a:p>
        </p:txBody>
      </p:sp>
      <p:sp>
        <p:nvSpPr>
          <p:cNvPr id="6" name="Rectangle 6">
            <a:extLst>
              <a:ext uri="{FF2B5EF4-FFF2-40B4-BE49-F238E27FC236}">
                <a16:creationId xmlns="" xmlns:a16="http://schemas.microsoft.com/office/drawing/2014/main" id="{47156A3B-2E5E-4F11-92C3-4B27AC066247}"/>
              </a:ext>
            </a:extLst>
          </p:cNvPr>
          <p:cNvSpPr>
            <a:spLocks noGrp="1" noChangeArrowheads="1"/>
          </p:cNvSpPr>
          <p:nvPr>
            <p:ph type="sldNum" idx="12"/>
          </p:nvPr>
        </p:nvSpPr>
        <p:spPr>
          <a:ln/>
        </p:spPr>
        <p:txBody>
          <a:bodyPr/>
          <a:lstStyle>
            <a:lvl1pPr>
              <a:defRPr/>
            </a:lvl1pPr>
          </a:lstStyle>
          <a:p>
            <a:pPr>
              <a:defRPr/>
            </a:pPr>
            <a:fld id="{96D63B52-ADDF-4B78-8D69-EB76D806E4CB}" type="slidenum">
              <a:rPr lang="en-US" altLang="es-US"/>
              <a:pPr>
                <a:defRPr/>
              </a:pPr>
              <a:t>‹Nº›</a:t>
            </a:fld>
            <a:endParaRPr lang="en-US" altLang="es-US"/>
          </a:p>
        </p:txBody>
      </p:sp>
    </p:spTree>
    <p:extLst>
      <p:ext uri="{BB962C8B-B14F-4D97-AF65-F5344CB8AC3E}">
        <p14:creationId xmlns:p14="http://schemas.microsoft.com/office/powerpoint/2010/main" val="6271844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547688"/>
            <a:ext cx="2055813" cy="5881687"/>
          </a:xfrm>
        </p:spPr>
        <p:txBody>
          <a:bodyPr vert="eaVert"/>
          <a:lstStyle/>
          <a:p>
            <a:r>
              <a:rPr lang="es-ES"/>
              <a:t>Haga clic para modificar el estilo de título del patrón</a:t>
            </a:r>
            <a:endParaRPr lang="es-US"/>
          </a:p>
        </p:txBody>
      </p:sp>
      <p:sp>
        <p:nvSpPr>
          <p:cNvPr id="3" name="Marcador de texto vertical 2"/>
          <p:cNvSpPr>
            <a:spLocks noGrp="1"/>
          </p:cNvSpPr>
          <p:nvPr>
            <p:ph type="body" orient="vert" idx="1"/>
          </p:nvPr>
        </p:nvSpPr>
        <p:spPr>
          <a:xfrm>
            <a:off x="457200" y="547688"/>
            <a:ext cx="6019800" cy="588168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Rectangle 4">
            <a:extLst>
              <a:ext uri="{FF2B5EF4-FFF2-40B4-BE49-F238E27FC236}">
                <a16:creationId xmlns="" xmlns:a16="http://schemas.microsoft.com/office/drawing/2014/main" id="{9F2A30F6-6699-48DF-9366-1EF4B5F2B4CF}"/>
              </a:ext>
            </a:extLst>
          </p:cNvPr>
          <p:cNvSpPr>
            <a:spLocks noGrp="1" noChangeArrowheads="1"/>
          </p:cNvSpPr>
          <p:nvPr>
            <p:ph type="dt" idx="10"/>
          </p:nvPr>
        </p:nvSpPr>
        <p:spPr>
          <a:ln/>
        </p:spPr>
        <p:txBody>
          <a:bodyPr/>
          <a:lstStyle>
            <a:lvl1pPr>
              <a:defRPr/>
            </a:lvl1pPr>
          </a:lstStyle>
          <a:p>
            <a:pPr>
              <a:defRPr/>
            </a:pPr>
            <a:r>
              <a:rPr lang="en-US" altLang="es-US"/>
              <a:t>www.themegallery.com</a:t>
            </a:r>
          </a:p>
        </p:txBody>
      </p:sp>
      <p:sp>
        <p:nvSpPr>
          <p:cNvPr id="5" name="Rectangle 5">
            <a:extLst>
              <a:ext uri="{FF2B5EF4-FFF2-40B4-BE49-F238E27FC236}">
                <a16:creationId xmlns="" xmlns:a16="http://schemas.microsoft.com/office/drawing/2014/main" id="{A3A66B2D-0A4B-463D-8FFB-5F627DD20AEE}"/>
              </a:ext>
            </a:extLst>
          </p:cNvPr>
          <p:cNvSpPr>
            <a:spLocks noGrp="1" noChangeArrowheads="1"/>
          </p:cNvSpPr>
          <p:nvPr>
            <p:ph type="ftr" idx="11"/>
          </p:nvPr>
        </p:nvSpPr>
        <p:spPr>
          <a:ln/>
        </p:spPr>
        <p:txBody>
          <a:bodyPr/>
          <a:lstStyle>
            <a:lvl1pPr>
              <a:defRPr/>
            </a:lvl1pPr>
          </a:lstStyle>
          <a:p>
            <a:pPr>
              <a:defRPr/>
            </a:pPr>
            <a:r>
              <a:rPr lang="en-US" altLang="es-US"/>
              <a:t>Company Logo</a:t>
            </a:r>
          </a:p>
        </p:txBody>
      </p:sp>
      <p:sp>
        <p:nvSpPr>
          <p:cNvPr id="6" name="Rectangle 6">
            <a:extLst>
              <a:ext uri="{FF2B5EF4-FFF2-40B4-BE49-F238E27FC236}">
                <a16:creationId xmlns="" xmlns:a16="http://schemas.microsoft.com/office/drawing/2014/main" id="{F2F6A251-35B0-43EA-96FF-5DA3B36A94F1}"/>
              </a:ext>
            </a:extLst>
          </p:cNvPr>
          <p:cNvSpPr>
            <a:spLocks noGrp="1" noChangeArrowheads="1"/>
          </p:cNvSpPr>
          <p:nvPr>
            <p:ph type="sldNum" idx="12"/>
          </p:nvPr>
        </p:nvSpPr>
        <p:spPr>
          <a:ln/>
        </p:spPr>
        <p:txBody>
          <a:bodyPr/>
          <a:lstStyle>
            <a:lvl1pPr>
              <a:defRPr/>
            </a:lvl1pPr>
          </a:lstStyle>
          <a:p>
            <a:pPr>
              <a:defRPr/>
            </a:pPr>
            <a:fld id="{D4527CAE-E5E6-4DCA-9868-5B8ABFB03F57}" type="slidenum">
              <a:rPr lang="en-US" altLang="es-US"/>
              <a:pPr>
                <a:defRPr/>
              </a:pPr>
              <a:t>‹Nº›</a:t>
            </a:fld>
            <a:endParaRPr lang="en-US" altLang="es-US"/>
          </a:p>
        </p:txBody>
      </p:sp>
    </p:spTree>
    <p:extLst>
      <p:ext uri="{BB962C8B-B14F-4D97-AF65-F5344CB8AC3E}">
        <p14:creationId xmlns:p14="http://schemas.microsoft.com/office/powerpoint/2010/main" val="2407224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7D1456CB-A853-4A7A-BBAA-0CFDF8C373F1}" type="datetimeFigureOut">
              <a:rPr lang="es-MX" smtClean="0"/>
              <a:pPr/>
              <a:t>01/01/2026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6FAEA877-6ADA-459E-891B-53A1215424AE}"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7D1456CB-A853-4A7A-BBAA-0CFDF8C373F1}" type="datetimeFigureOut">
              <a:rPr lang="es-MX" smtClean="0"/>
              <a:pPr/>
              <a:t>01/01/2026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FAEA877-6ADA-459E-891B-53A1215424AE}"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7D1456CB-A853-4A7A-BBAA-0CFDF8C373F1}" type="datetimeFigureOut">
              <a:rPr lang="es-MX" smtClean="0"/>
              <a:pPr/>
              <a:t>01/01/2026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6FAEA877-6ADA-459E-891B-53A1215424AE}"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7D1456CB-A853-4A7A-BBAA-0CFDF8C373F1}" type="datetimeFigureOut">
              <a:rPr lang="es-MX" smtClean="0"/>
              <a:pPr/>
              <a:t>01/01/2026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6FAEA877-6ADA-459E-891B-53A1215424AE}"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D1456CB-A853-4A7A-BBAA-0CFDF8C373F1}" type="datetimeFigureOut">
              <a:rPr lang="es-MX" smtClean="0"/>
              <a:pPr/>
              <a:t>01/01/2026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6FAEA877-6ADA-459E-891B-53A1215424AE}"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7D1456CB-A853-4A7A-BBAA-0CFDF8C373F1}" type="datetimeFigureOut">
              <a:rPr lang="es-MX" smtClean="0"/>
              <a:pPr/>
              <a:t>01/01/2026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FAEA877-6ADA-459E-891B-53A1215424AE}"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7D1456CB-A853-4A7A-BBAA-0CFDF8C373F1}" type="datetimeFigureOut">
              <a:rPr lang="es-MX" smtClean="0"/>
              <a:pPr/>
              <a:t>01/01/2026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6FAEA877-6ADA-459E-891B-53A1215424AE}"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1456CB-A853-4A7A-BBAA-0CFDF8C373F1}" type="datetimeFigureOut">
              <a:rPr lang="es-MX" smtClean="0"/>
              <a:pPr/>
              <a:t>01/01/2026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EA877-6ADA-459E-891B-53A1215424AE}"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 xmlns:a16="http://schemas.microsoft.com/office/drawing/2014/main" id="{1F0AABFD-3B72-4473-A0CA-FB6337E91AB0}"/>
              </a:ext>
            </a:extLst>
          </p:cNvPr>
          <p:cNvSpPr>
            <a:spLocks noChangeArrowheads="1"/>
          </p:cNvSpPr>
          <p:nvPr/>
        </p:nvSpPr>
        <p:spPr bwMode="auto">
          <a:xfrm>
            <a:off x="0" y="533400"/>
            <a:ext cx="9144000" cy="685800"/>
          </a:xfrm>
          <a:prstGeom prst="rect">
            <a:avLst/>
          </a:prstGeom>
          <a:gradFill rotWithShape="0">
            <a:gsLst>
              <a:gs pos="0">
                <a:srgbClr val="1F63AD"/>
              </a:gs>
              <a:gs pos="100000">
                <a:srgbClr val="E3EBF5">
                  <a:alpha val="0"/>
                </a:srgbClr>
              </a:gs>
            </a:gsLst>
            <a:lin ang="108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027" name="Rectangle 2">
            <a:extLst>
              <a:ext uri="{FF2B5EF4-FFF2-40B4-BE49-F238E27FC236}">
                <a16:creationId xmlns="" xmlns:a16="http://schemas.microsoft.com/office/drawing/2014/main" id="{4CF3F55E-B7B2-4776-94DF-D87A5404AFC7}"/>
              </a:ext>
            </a:extLst>
          </p:cNvPr>
          <p:cNvSpPr>
            <a:spLocks noChangeArrowheads="1"/>
          </p:cNvSpPr>
          <p:nvPr/>
        </p:nvSpPr>
        <p:spPr bwMode="auto">
          <a:xfrm>
            <a:off x="0" y="457200"/>
            <a:ext cx="8229600" cy="685800"/>
          </a:xfrm>
          <a:prstGeom prst="rect">
            <a:avLst/>
          </a:prstGeom>
          <a:gradFill rotWithShape="0">
            <a:gsLst>
              <a:gs pos="0">
                <a:srgbClr val="470C05">
                  <a:alpha val="0"/>
                </a:srgbClr>
              </a:gs>
              <a:gs pos="100000">
                <a:srgbClr val="99190B"/>
              </a:gs>
            </a:gsLst>
            <a:lin ang="108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028" name="Rectangle 3">
            <a:extLst>
              <a:ext uri="{FF2B5EF4-FFF2-40B4-BE49-F238E27FC236}">
                <a16:creationId xmlns="" xmlns:a16="http://schemas.microsoft.com/office/drawing/2014/main" id="{FED2D0A0-373C-470D-8A9C-371C4AF19ACE}"/>
              </a:ext>
            </a:extLst>
          </p:cNvPr>
          <p:cNvSpPr>
            <a:spLocks noGrp="1" noChangeArrowheads="1"/>
          </p:cNvSpPr>
          <p:nvPr>
            <p:ph type="body" idx="1"/>
          </p:nvPr>
        </p:nvSpPr>
        <p:spPr bwMode="auto">
          <a:xfrm>
            <a:off x="457200" y="1338263"/>
            <a:ext cx="8228013" cy="50911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s-US"/>
              <a:t>Pulse para editar el formato de texto del esquema</a:t>
            </a:r>
          </a:p>
          <a:p>
            <a:pPr lvl="1"/>
            <a:r>
              <a:rPr lang="en-GB" altLang="es-US"/>
              <a:t>Segundo nivel del esquema</a:t>
            </a:r>
          </a:p>
          <a:p>
            <a:pPr lvl="2"/>
            <a:r>
              <a:rPr lang="en-GB" altLang="es-US"/>
              <a:t>Tercer nivel del esquema</a:t>
            </a:r>
          </a:p>
          <a:p>
            <a:pPr lvl="3"/>
            <a:r>
              <a:rPr lang="en-GB" altLang="es-US"/>
              <a:t>Cuarto nivel del esquema</a:t>
            </a:r>
          </a:p>
          <a:p>
            <a:pPr lvl="4"/>
            <a:r>
              <a:rPr lang="en-GB" altLang="es-US"/>
              <a:t>Quinto nivel del esquema</a:t>
            </a:r>
          </a:p>
          <a:p>
            <a:pPr lvl="4"/>
            <a:r>
              <a:rPr lang="en-GB" altLang="es-US"/>
              <a:t>Sexto nivel del esquema</a:t>
            </a:r>
          </a:p>
          <a:p>
            <a:pPr lvl="4"/>
            <a:r>
              <a:rPr lang="en-GB" altLang="es-US"/>
              <a:t>Séptimo nivel del esquema</a:t>
            </a:r>
          </a:p>
        </p:txBody>
      </p:sp>
      <p:sp>
        <p:nvSpPr>
          <p:cNvPr id="2" name="Rectangle 4">
            <a:extLst>
              <a:ext uri="{FF2B5EF4-FFF2-40B4-BE49-F238E27FC236}">
                <a16:creationId xmlns="" xmlns:a16="http://schemas.microsoft.com/office/drawing/2014/main" id="{21743410-2369-4B65-8622-34A5822F2BCD}"/>
              </a:ext>
            </a:extLst>
          </p:cNvPr>
          <p:cNvSpPr>
            <a:spLocks noGrp="1" noChangeArrowheads="1"/>
          </p:cNvSpPr>
          <p:nvPr>
            <p:ph type="dt"/>
          </p:nvPr>
        </p:nvSpPr>
        <p:spPr bwMode="auto">
          <a:xfrm>
            <a:off x="6781800" y="269875"/>
            <a:ext cx="2132013" cy="244475"/>
          </a:xfrm>
          <a:prstGeom prst="rect">
            <a:avLst/>
          </a:prstGeom>
          <a:noFill/>
          <a:ln>
            <a:noFill/>
          </a:ln>
          <a:effectLst/>
        </p:spPr>
        <p:txBody>
          <a:bodyPr vert="horz" wrap="square" lIns="90000" tIns="46800" rIns="90000" bIns="46800" numCol="1" anchor="t" anchorCtr="0" compatLnSpc="1">
            <a:prstTxWarp prst="textNoShape">
              <a:avLst/>
            </a:prstTxWarp>
          </a:bodyPr>
          <a:lstStyle>
            <a:lvl1pPr algn="r" eaLnBrk="1" hangingPunct="1">
              <a:spcBef>
                <a:spcPts val="13"/>
              </a:spcBef>
              <a:spcAft>
                <a:spcPts val="13"/>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000000"/>
                </a:solidFill>
                <a:latin typeface="+mn-lt"/>
                <a:cs typeface="Segoe UI" panose="020B0502040204020203" pitchFamily="34" charset="0"/>
              </a:defRPr>
            </a:lvl1pPr>
          </a:lstStyle>
          <a:p>
            <a:pPr>
              <a:defRPr/>
            </a:pPr>
            <a:r>
              <a:rPr lang="en-US" altLang="es-US"/>
              <a:t>www.themegallery.com</a:t>
            </a:r>
          </a:p>
        </p:txBody>
      </p:sp>
      <p:sp>
        <p:nvSpPr>
          <p:cNvPr id="1029" name="Rectangle 5">
            <a:extLst>
              <a:ext uri="{FF2B5EF4-FFF2-40B4-BE49-F238E27FC236}">
                <a16:creationId xmlns="" xmlns:a16="http://schemas.microsoft.com/office/drawing/2014/main" id="{D840DD76-3C42-47F4-A930-EFF77135A259}"/>
              </a:ext>
            </a:extLst>
          </p:cNvPr>
          <p:cNvSpPr>
            <a:spLocks noGrp="1" noChangeArrowheads="1"/>
          </p:cNvSpPr>
          <p:nvPr>
            <p:ph type="ftr"/>
          </p:nvPr>
        </p:nvSpPr>
        <p:spPr bwMode="auto">
          <a:xfrm>
            <a:off x="5791200" y="6530975"/>
            <a:ext cx="2894013" cy="274638"/>
          </a:xfrm>
          <a:prstGeom prst="rect">
            <a:avLst/>
          </a:prstGeom>
          <a:noFill/>
          <a:ln>
            <a:noFill/>
          </a:ln>
          <a:effectLst/>
        </p:spPr>
        <p:txBody>
          <a:bodyPr vert="horz" wrap="square" lIns="90000" tIns="46800" rIns="90000" bIns="46800" numCol="1" anchor="t" anchorCtr="0" compatLnSpc="1">
            <a:prstTxWarp prst="textNoShape">
              <a:avLst/>
            </a:prstTxWarp>
          </a:bodyPr>
          <a:lstStyle>
            <a:lvl1pPr algn="r" eaLnBrk="1" hangingPunct="1">
              <a:spcBef>
                <a:spcPts val="13"/>
              </a:spcBef>
              <a:spcAft>
                <a:spcPts val="13"/>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a:solidFill>
                  <a:srgbClr val="000000"/>
                </a:solidFill>
                <a:latin typeface="+mn-lt"/>
                <a:cs typeface="Segoe UI" panose="020B0502040204020203" pitchFamily="34" charset="0"/>
              </a:defRPr>
            </a:lvl1pPr>
          </a:lstStyle>
          <a:p>
            <a:pPr>
              <a:defRPr/>
            </a:pPr>
            <a:r>
              <a:rPr lang="en-US" altLang="es-US"/>
              <a:t>Company Logo</a:t>
            </a:r>
          </a:p>
        </p:txBody>
      </p:sp>
      <p:sp>
        <p:nvSpPr>
          <p:cNvPr id="1030" name="Rectangle 6">
            <a:extLst>
              <a:ext uri="{FF2B5EF4-FFF2-40B4-BE49-F238E27FC236}">
                <a16:creationId xmlns="" xmlns:a16="http://schemas.microsoft.com/office/drawing/2014/main" id="{5C687500-2820-43A0-964E-B2073173766D}"/>
              </a:ext>
            </a:extLst>
          </p:cNvPr>
          <p:cNvSpPr>
            <a:spLocks noGrp="1" noChangeArrowheads="1"/>
          </p:cNvSpPr>
          <p:nvPr>
            <p:ph type="sldNum"/>
          </p:nvPr>
        </p:nvSpPr>
        <p:spPr bwMode="auto">
          <a:xfrm>
            <a:off x="3505200" y="6553200"/>
            <a:ext cx="2132013" cy="252413"/>
          </a:xfrm>
          <a:prstGeom prst="rect">
            <a:avLst/>
          </a:prstGeom>
          <a:noFill/>
          <a:ln>
            <a:noFill/>
          </a:ln>
          <a:effectLst/>
        </p:spPr>
        <p:txBody>
          <a:bodyPr vert="horz" wrap="square" lIns="90000" tIns="46800" rIns="90000" bIns="46800" numCol="1" anchor="t" anchorCtr="0" compatLnSpc="1">
            <a:prstTxWarp prst="textNoShape">
              <a:avLst/>
            </a:prstTxWarp>
          </a:bodyPr>
          <a:lstStyle>
            <a:lvl1pPr algn="ctr" eaLnBrk="1" hangingPunct="1">
              <a:spcBef>
                <a:spcPts val="13"/>
              </a:spcBef>
              <a:spcAft>
                <a:spcPts val="13"/>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b="1">
                <a:solidFill>
                  <a:srgbClr val="000000"/>
                </a:solidFill>
                <a:latin typeface="+mn-lt"/>
                <a:cs typeface="Segoe UI" panose="020B0502040204020203" pitchFamily="34" charset="0"/>
              </a:defRPr>
            </a:lvl1pPr>
          </a:lstStyle>
          <a:p>
            <a:pPr>
              <a:defRPr/>
            </a:pPr>
            <a:fld id="{430C6E91-D49B-4235-A5BD-1A54B44BA6D4}" type="slidenum">
              <a:rPr lang="en-US" altLang="es-US"/>
              <a:pPr>
                <a:defRPr/>
              </a:pPr>
              <a:t>‹Nº›</a:t>
            </a:fld>
            <a:endParaRPr lang="en-US" altLang="es-US"/>
          </a:p>
        </p:txBody>
      </p:sp>
      <p:sp>
        <p:nvSpPr>
          <p:cNvPr id="1032" name="Rectangle 7">
            <a:extLst>
              <a:ext uri="{FF2B5EF4-FFF2-40B4-BE49-F238E27FC236}">
                <a16:creationId xmlns="" xmlns:a16="http://schemas.microsoft.com/office/drawing/2014/main" id="{84639EED-1A33-43FE-BFE9-F64E6E9B38C2}"/>
              </a:ext>
            </a:extLst>
          </p:cNvPr>
          <p:cNvSpPr>
            <a:spLocks noGrp="1" noChangeArrowheads="1"/>
          </p:cNvSpPr>
          <p:nvPr>
            <p:ph type="title"/>
          </p:nvPr>
        </p:nvSpPr>
        <p:spPr bwMode="auto">
          <a:xfrm>
            <a:off x="838200" y="547688"/>
            <a:ext cx="7389813"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s-US"/>
              <a:t>Pulse para editar el formato del texto de título</a:t>
            </a:r>
          </a:p>
        </p:txBody>
      </p:sp>
    </p:spTree>
    <p:extLst>
      <p:ext uri="{BB962C8B-B14F-4D97-AF65-F5344CB8AC3E}">
        <p14:creationId xmlns:p14="http://schemas.microsoft.com/office/powerpoint/2010/main" val="16037768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p:txStyles>
    <p:titleStyle>
      <a:lvl1pPr algn="ctr" defTabSz="449263" rtl="0" eaLnBrk="0" fontAlgn="base" hangingPunct="0">
        <a:spcBef>
          <a:spcPts val="13"/>
        </a:spcBef>
        <a:spcAft>
          <a:spcPts val="13"/>
        </a:spcAft>
        <a:buClr>
          <a:srgbClr val="000000"/>
        </a:buClr>
        <a:buSzPct val="100000"/>
        <a:buFont typeface="Times New Roman" panose="02020603050405020304" pitchFamily="18" charset="0"/>
        <a:defRPr sz="3200" b="1" kern="1200">
          <a:solidFill>
            <a:srgbClr val="FFFFFF"/>
          </a:solidFill>
          <a:latin typeface="+mj-lt"/>
          <a:ea typeface="+mj-ea"/>
          <a:cs typeface="+mj-cs"/>
        </a:defRPr>
      </a:lvl1pPr>
      <a:lvl2pPr algn="ctr" defTabSz="449263" rtl="0" eaLnBrk="0" fontAlgn="base" hangingPunct="0">
        <a:spcBef>
          <a:spcPts val="13"/>
        </a:spcBef>
        <a:spcAft>
          <a:spcPts val="13"/>
        </a:spcAft>
        <a:buClr>
          <a:srgbClr val="000000"/>
        </a:buClr>
        <a:buSzPct val="100000"/>
        <a:buFont typeface="Times New Roman" panose="02020603050405020304" pitchFamily="18" charset="0"/>
        <a:defRPr sz="3200" b="1">
          <a:solidFill>
            <a:srgbClr val="FFFFFF"/>
          </a:solidFill>
          <a:latin typeface="Verdana" panose="020B0604030504040204" pitchFamily="34" charset="0"/>
          <a:ea typeface="Microsoft YaHei" panose="020B0503020204020204" pitchFamily="34" charset="-122"/>
        </a:defRPr>
      </a:lvl2pPr>
      <a:lvl3pPr algn="ctr" defTabSz="449263" rtl="0" eaLnBrk="0" fontAlgn="base" hangingPunct="0">
        <a:spcBef>
          <a:spcPts val="13"/>
        </a:spcBef>
        <a:spcAft>
          <a:spcPts val="13"/>
        </a:spcAft>
        <a:buClr>
          <a:srgbClr val="000000"/>
        </a:buClr>
        <a:buSzPct val="100000"/>
        <a:buFont typeface="Times New Roman" panose="02020603050405020304" pitchFamily="18" charset="0"/>
        <a:defRPr sz="3200" b="1">
          <a:solidFill>
            <a:srgbClr val="FFFFFF"/>
          </a:solidFill>
          <a:latin typeface="Verdana" panose="020B0604030504040204" pitchFamily="34" charset="0"/>
          <a:ea typeface="Microsoft YaHei" panose="020B0503020204020204" pitchFamily="34" charset="-122"/>
        </a:defRPr>
      </a:lvl3pPr>
      <a:lvl4pPr algn="ctr" defTabSz="449263" rtl="0" eaLnBrk="0" fontAlgn="base" hangingPunct="0">
        <a:spcBef>
          <a:spcPts val="13"/>
        </a:spcBef>
        <a:spcAft>
          <a:spcPts val="13"/>
        </a:spcAft>
        <a:buClr>
          <a:srgbClr val="000000"/>
        </a:buClr>
        <a:buSzPct val="100000"/>
        <a:buFont typeface="Times New Roman" panose="02020603050405020304" pitchFamily="18" charset="0"/>
        <a:defRPr sz="3200" b="1">
          <a:solidFill>
            <a:srgbClr val="FFFFFF"/>
          </a:solidFill>
          <a:latin typeface="Verdana" panose="020B0604030504040204" pitchFamily="34" charset="0"/>
          <a:ea typeface="Microsoft YaHei" panose="020B0503020204020204" pitchFamily="34" charset="-122"/>
        </a:defRPr>
      </a:lvl4pPr>
      <a:lvl5pPr algn="ctr" defTabSz="449263" rtl="0" eaLnBrk="0" fontAlgn="base" hangingPunct="0">
        <a:spcBef>
          <a:spcPts val="13"/>
        </a:spcBef>
        <a:spcAft>
          <a:spcPts val="13"/>
        </a:spcAft>
        <a:buClr>
          <a:srgbClr val="000000"/>
        </a:buClr>
        <a:buSzPct val="100000"/>
        <a:buFont typeface="Times New Roman" panose="02020603050405020304" pitchFamily="18" charset="0"/>
        <a:defRPr sz="3200" b="1">
          <a:solidFill>
            <a:srgbClr val="FFFFFF"/>
          </a:solidFill>
          <a:latin typeface="Verdana" panose="020B0604030504040204" pitchFamily="34" charset="0"/>
          <a:ea typeface="Microsoft YaHei" panose="020B0503020204020204" pitchFamily="34" charset="-122"/>
        </a:defRPr>
      </a:lvl5pPr>
      <a:lvl6pPr marL="2514600" indent="-228600" algn="ctr" defTabSz="449263" rtl="0" eaLnBrk="0" fontAlgn="base" hangingPunct="0">
        <a:spcBef>
          <a:spcPts val="13"/>
        </a:spcBef>
        <a:spcAft>
          <a:spcPts val="13"/>
        </a:spcAft>
        <a:buClr>
          <a:srgbClr val="000000"/>
        </a:buClr>
        <a:buSzPct val="100000"/>
        <a:buFont typeface="Times New Roman" panose="02020603050405020304" pitchFamily="18" charset="0"/>
        <a:defRPr sz="3200" b="1">
          <a:solidFill>
            <a:srgbClr val="FFFFFF"/>
          </a:solidFill>
          <a:latin typeface="Verdana" panose="020B0604030504040204" pitchFamily="34" charset="0"/>
          <a:ea typeface="Microsoft YaHei" panose="020B0503020204020204" pitchFamily="34" charset="-122"/>
        </a:defRPr>
      </a:lvl6pPr>
      <a:lvl7pPr marL="2971800" indent="-228600" algn="ctr" defTabSz="449263" rtl="0" eaLnBrk="0" fontAlgn="base" hangingPunct="0">
        <a:spcBef>
          <a:spcPts val="13"/>
        </a:spcBef>
        <a:spcAft>
          <a:spcPts val="13"/>
        </a:spcAft>
        <a:buClr>
          <a:srgbClr val="000000"/>
        </a:buClr>
        <a:buSzPct val="100000"/>
        <a:buFont typeface="Times New Roman" panose="02020603050405020304" pitchFamily="18" charset="0"/>
        <a:defRPr sz="3200" b="1">
          <a:solidFill>
            <a:srgbClr val="FFFFFF"/>
          </a:solidFill>
          <a:latin typeface="Verdana" panose="020B0604030504040204" pitchFamily="34" charset="0"/>
          <a:ea typeface="Microsoft YaHei" panose="020B0503020204020204" pitchFamily="34" charset="-122"/>
        </a:defRPr>
      </a:lvl7pPr>
      <a:lvl8pPr marL="3429000" indent="-228600" algn="ctr" defTabSz="449263" rtl="0" eaLnBrk="0" fontAlgn="base" hangingPunct="0">
        <a:spcBef>
          <a:spcPts val="13"/>
        </a:spcBef>
        <a:spcAft>
          <a:spcPts val="13"/>
        </a:spcAft>
        <a:buClr>
          <a:srgbClr val="000000"/>
        </a:buClr>
        <a:buSzPct val="100000"/>
        <a:buFont typeface="Times New Roman" panose="02020603050405020304" pitchFamily="18" charset="0"/>
        <a:defRPr sz="3200" b="1">
          <a:solidFill>
            <a:srgbClr val="FFFFFF"/>
          </a:solidFill>
          <a:latin typeface="Verdana" panose="020B0604030504040204" pitchFamily="34" charset="0"/>
          <a:ea typeface="Microsoft YaHei" panose="020B0503020204020204" pitchFamily="34" charset="-122"/>
        </a:defRPr>
      </a:lvl8pPr>
      <a:lvl9pPr marL="3886200" indent="-228600" algn="ctr" defTabSz="449263" rtl="0" eaLnBrk="0" fontAlgn="base" hangingPunct="0">
        <a:spcBef>
          <a:spcPts val="13"/>
        </a:spcBef>
        <a:spcAft>
          <a:spcPts val="13"/>
        </a:spcAft>
        <a:buClr>
          <a:srgbClr val="000000"/>
        </a:buClr>
        <a:buSzPct val="100000"/>
        <a:buFont typeface="Times New Roman" panose="02020603050405020304" pitchFamily="18" charset="0"/>
        <a:defRPr sz="3200" b="1">
          <a:solidFill>
            <a:srgbClr val="FFFFFF"/>
          </a:solidFill>
          <a:latin typeface="Verdana" panose="020B0604030504040204" pitchFamily="34" charset="0"/>
          <a:ea typeface="Microsoft YaHei" panose="020B0503020204020204" pitchFamily="34" charset="-122"/>
        </a:defRPr>
      </a:lvl9pPr>
    </p:titleStyle>
    <p:bodyStyle>
      <a:lvl1pPr marL="342900" indent="-342900" algn="l" defTabSz="449263" rtl="0" eaLnBrk="0" fontAlgn="base" hangingPunct="0">
        <a:spcBef>
          <a:spcPts val="713"/>
        </a:spcBef>
        <a:spcAft>
          <a:spcPts val="13"/>
        </a:spcAft>
        <a:buClr>
          <a:srgbClr val="000000"/>
        </a:buClr>
        <a:buSzPct val="100000"/>
        <a:buFont typeface="Times New Roman" panose="02020603050405020304" pitchFamily="18" charset="0"/>
        <a:defRPr sz="2800" b="1" kern="1200">
          <a:solidFill>
            <a:srgbClr val="003366"/>
          </a:solidFill>
          <a:latin typeface="+mn-lt"/>
          <a:ea typeface="+mn-ea"/>
          <a:cs typeface="+mn-cs"/>
        </a:defRPr>
      </a:lvl1pPr>
      <a:lvl2pPr marL="742950" indent="-285750" algn="l" defTabSz="449263" rtl="0" eaLnBrk="0" fontAlgn="base" hangingPunct="0">
        <a:spcBef>
          <a:spcPts val="713"/>
        </a:spcBef>
        <a:spcAft>
          <a:spcPts val="13"/>
        </a:spcAft>
        <a:buClr>
          <a:srgbClr val="000000"/>
        </a:buClr>
        <a:buSzPct val="100000"/>
        <a:buFont typeface="Times New Roman" panose="02020603050405020304" pitchFamily="18" charset="0"/>
        <a:defRPr sz="2800" kern="1200">
          <a:solidFill>
            <a:srgbClr val="003366"/>
          </a:solidFill>
          <a:latin typeface="Arial" panose="020B0604020202020204" pitchFamily="34" charset="0"/>
          <a:ea typeface="+mn-ea"/>
          <a:cs typeface="+mn-cs"/>
        </a:defRPr>
      </a:lvl2pPr>
      <a:lvl3pPr marL="1143000" indent="-228600" algn="l" defTabSz="449263" rtl="0" eaLnBrk="0" fontAlgn="base" hangingPunct="0">
        <a:spcBef>
          <a:spcPts val="613"/>
        </a:spcBef>
        <a:spcAft>
          <a:spcPts val="13"/>
        </a:spcAft>
        <a:buClr>
          <a:srgbClr val="000000"/>
        </a:buClr>
        <a:buSzPct val="100000"/>
        <a:buFont typeface="Times New Roman" panose="02020603050405020304" pitchFamily="18" charset="0"/>
        <a:defRPr sz="2400" kern="1200">
          <a:solidFill>
            <a:srgbClr val="003366"/>
          </a:solidFill>
          <a:latin typeface="Arial" panose="020B0604020202020204" pitchFamily="34" charset="0"/>
          <a:ea typeface="+mn-ea"/>
          <a:cs typeface="+mn-cs"/>
        </a:defRPr>
      </a:lvl3pPr>
      <a:lvl4pPr marL="1600200" indent="-228600" algn="l" defTabSz="449263" rtl="0" eaLnBrk="0" fontAlgn="base" hangingPunct="0">
        <a:spcBef>
          <a:spcPts val="513"/>
        </a:spcBef>
        <a:spcAft>
          <a:spcPts val="13"/>
        </a:spcAft>
        <a:buClr>
          <a:srgbClr val="000000"/>
        </a:buClr>
        <a:buSzPct val="100000"/>
        <a:buFont typeface="Times New Roman" panose="02020603050405020304" pitchFamily="18" charset="0"/>
        <a:defRPr sz="2000" kern="1200">
          <a:solidFill>
            <a:srgbClr val="003366"/>
          </a:solidFill>
          <a:latin typeface="Arial" panose="020B0604020202020204" pitchFamily="34" charset="0"/>
          <a:ea typeface="+mn-ea"/>
          <a:cs typeface="+mn-cs"/>
        </a:defRPr>
      </a:lvl4pPr>
      <a:lvl5pPr marL="2057400" indent="-228600" algn="l" defTabSz="449263" rtl="0" eaLnBrk="0" fontAlgn="base" hangingPunct="0">
        <a:spcBef>
          <a:spcPts val="513"/>
        </a:spcBef>
        <a:spcAft>
          <a:spcPts val="13"/>
        </a:spcAft>
        <a:buClr>
          <a:srgbClr val="000000"/>
        </a:buClr>
        <a:buSzPct val="100000"/>
        <a:buFont typeface="Times New Roman" panose="02020603050405020304" pitchFamily="18" charset="0"/>
        <a:defRPr sz="2000" kern="1200">
          <a:solidFill>
            <a:srgbClr val="003366"/>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eila@uart.edu.cu"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4" descr="D:\COSAS NUESTRAS\Trabajo yosdey\Extensión Universitaria\Actividades extensionistas\Acto del Educador\Fac. CSH color.jpg"/>
          <p:cNvPicPr>
            <a:picLocks noChangeAspect="1" noChangeArrowheads="1"/>
          </p:cNvPicPr>
          <p:nvPr/>
        </p:nvPicPr>
        <p:blipFill>
          <a:blip r:embed="rId2"/>
          <a:srcRect l="4140" t="3519" r="63310" b="31303"/>
          <a:stretch>
            <a:fillRect/>
          </a:stretch>
        </p:blipFill>
        <p:spPr bwMode="auto">
          <a:xfrm>
            <a:off x="7888849" y="71421"/>
            <a:ext cx="793574" cy="857256"/>
          </a:xfrm>
          <a:prstGeom prst="rect">
            <a:avLst/>
          </a:prstGeom>
          <a:noFill/>
          <a:ln w="9525">
            <a:noFill/>
            <a:miter lim="800000"/>
            <a:headEnd/>
            <a:tailEnd/>
          </a:ln>
        </p:spPr>
      </p:pic>
      <p:sp>
        <p:nvSpPr>
          <p:cNvPr id="6" name="Rectangle 3"/>
          <p:cNvSpPr txBox="1">
            <a:spLocks noChangeArrowheads="1"/>
          </p:cNvSpPr>
          <p:nvPr/>
        </p:nvSpPr>
        <p:spPr bwMode="gray">
          <a:xfrm>
            <a:off x="6876256" y="928677"/>
            <a:ext cx="2574913" cy="1000125"/>
          </a:xfrm>
          <a:prstGeom prst="rect">
            <a:avLst/>
          </a:prstGeom>
          <a:noFill/>
          <a:ln w="9525">
            <a:noFill/>
            <a:miter lim="800000"/>
            <a:headEnd/>
            <a:tailEnd/>
          </a:ln>
        </p:spPr>
        <p:txBody>
          <a:bodyPr/>
          <a:lstStyle/>
          <a:p>
            <a:pPr algn="ctr" eaLnBrk="1" hangingPunct="1">
              <a:buClr>
                <a:schemeClr val="tx2"/>
              </a:buClr>
              <a:buFont typeface="Wingdings" pitchFamily="2" charset="2"/>
              <a:buNone/>
              <a:defRPr/>
            </a:pPr>
            <a:r>
              <a:rPr lang="es-CO" sz="1400" b="1" kern="0" dirty="0">
                <a:latin typeface="Verdana" pitchFamily="34" charset="0"/>
                <a:ea typeface="Verdana" pitchFamily="34" charset="0"/>
                <a:cs typeface="Verdana" pitchFamily="34" charset="0"/>
              </a:rPr>
              <a:t>Universidad de Artemisa</a:t>
            </a:r>
          </a:p>
        </p:txBody>
      </p:sp>
      <p:sp>
        <p:nvSpPr>
          <p:cNvPr id="7" name="6 CuadroTexto"/>
          <p:cNvSpPr txBox="1"/>
          <p:nvPr/>
        </p:nvSpPr>
        <p:spPr>
          <a:xfrm>
            <a:off x="0" y="1443545"/>
            <a:ext cx="9144000" cy="584775"/>
          </a:xfrm>
          <a:prstGeom prst="rect">
            <a:avLst/>
          </a:prstGeom>
          <a:noFill/>
        </p:spPr>
        <p:txBody>
          <a:bodyPr wrap="square" rtlCol="0">
            <a:spAutoFit/>
          </a:bodyPr>
          <a:lstStyle/>
          <a:p>
            <a:pPr algn="ctr"/>
            <a:r>
              <a:rPr lang="es-ES_tradnl" sz="3200" dirty="0">
                <a:solidFill>
                  <a:srgbClr val="002060"/>
                </a:solidFill>
                <a:latin typeface="Arial Black" pitchFamily="34" charset="0"/>
              </a:rPr>
              <a:t>Didáctica de la Pedagogía-Psicología</a:t>
            </a:r>
            <a:endParaRPr lang="es-ES" sz="3200" dirty="0">
              <a:solidFill>
                <a:srgbClr val="002060"/>
              </a:solidFill>
              <a:latin typeface="Arial Black" pitchFamily="34" charset="0"/>
            </a:endParaRPr>
          </a:p>
        </p:txBody>
      </p:sp>
      <p:sp>
        <p:nvSpPr>
          <p:cNvPr id="8" name="7 CuadroTexto"/>
          <p:cNvSpPr txBox="1"/>
          <p:nvPr/>
        </p:nvSpPr>
        <p:spPr>
          <a:xfrm>
            <a:off x="-32" y="5731534"/>
            <a:ext cx="9144032" cy="1200329"/>
          </a:xfrm>
          <a:prstGeom prst="rect">
            <a:avLst/>
          </a:prstGeom>
          <a:noFill/>
        </p:spPr>
        <p:txBody>
          <a:bodyPr wrap="square" rtlCol="0">
            <a:spAutoFit/>
          </a:bodyPr>
          <a:lstStyle/>
          <a:p>
            <a:pPr algn="ctr"/>
            <a:r>
              <a:rPr lang="es-ES" sz="3200" dirty="0">
                <a:solidFill>
                  <a:srgbClr val="002060"/>
                </a:solidFill>
                <a:latin typeface="Arial Black" pitchFamily="34" charset="0"/>
              </a:rPr>
              <a:t>Dr. C. Deila Vázquez Abella  </a:t>
            </a:r>
            <a:r>
              <a:rPr lang="es-ES" sz="1600" dirty="0">
                <a:latin typeface="Arial Black" pitchFamily="34" charset="0"/>
                <a:hlinkClick r:id="rId3"/>
              </a:rPr>
              <a:t>deila@uart.edu.cu</a:t>
            </a:r>
            <a:endParaRPr lang="es-ES" sz="1600" dirty="0">
              <a:latin typeface="Arial Black" pitchFamily="34" charset="0"/>
            </a:endParaRPr>
          </a:p>
          <a:p>
            <a:r>
              <a:rPr lang="es-ES" sz="2400" dirty="0">
                <a:latin typeface="Arial Black" pitchFamily="34" charset="0"/>
              </a:rPr>
              <a:t>            </a:t>
            </a:r>
            <a:endParaRPr lang="es-ES" sz="1600" dirty="0">
              <a:latin typeface="Arial Black" pitchFamily="34" charset="0"/>
            </a:endParaRPr>
          </a:p>
          <a:p>
            <a:endParaRPr lang="es-ES" sz="1600" dirty="0">
              <a:latin typeface="Arial Black" pitchFamily="34" charset="0"/>
            </a:endParaRPr>
          </a:p>
        </p:txBody>
      </p:sp>
      <p:sp>
        <p:nvSpPr>
          <p:cNvPr id="10" name="9 CuadroTexto"/>
          <p:cNvSpPr txBox="1"/>
          <p:nvPr/>
        </p:nvSpPr>
        <p:spPr>
          <a:xfrm>
            <a:off x="683568" y="2543188"/>
            <a:ext cx="7602068" cy="2062103"/>
          </a:xfrm>
          <a:prstGeom prst="rect">
            <a:avLst/>
          </a:prstGeom>
          <a:noFill/>
        </p:spPr>
        <p:txBody>
          <a:bodyPr wrap="square" rtlCol="0">
            <a:spAutoFit/>
          </a:bodyPr>
          <a:lstStyle/>
          <a:p>
            <a:pPr algn="ctr"/>
            <a:r>
              <a:rPr lang="es-ES_tradnl" sz="3200" dirty="0">
                <a:solidFill>
                  <a:srgbClr val="FF0000"/>
                </a:solidFill>
                <a:latin typeface="Arial Black" pitchFamily="34" charset="0"/>
              </a:rPr>
              <a:t>Tema 2: </a:t>
            </a:r>
            <a:r>
              <a:rPr lang="es-ES" sz="3200" dirty="0">
                <a:solidFill>
                  <a:srgbClr val="FF0000"/>
                </a:solidFill>
                <a:latin typeface="Arial Black" pitchFamily="34" charset="0"/>
              </a:rPr>
              <a:t>La asesoría psicopedagógica como función profesional del trabajo del psicopedagogo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El proceso de la asesoría:</a:t>
            </a:r>
          </a:p>
        </p:txBody>
      </p:sp>
      <p:sp>
        <p:nvSpPr>
          <p:cNvPr id="3" name="2 Marcador de contenido"/>
          <p:cNvSpPr>
            <a:spLocks noGrp="1"/>
          </p:cNvSpPr>
          <p:nvPr>
            <p:ph idx="1"/>
          </p:nvPr>
        </p:nvSpPr>
        <p:spPr>
          <a:xfrm>
            <a:off x="251520" y="1988840"/>
            <a:ext cx="8027288" cy="4333076"/>
          </a:xfrm>
        </p:spPr>
        <p:txBody>
          <a:bodyPr>
            <a:normAutofit fontScale="70000" lnSpcReduction="20000"/>
          </a:bodyPr>
          <a:lstStyle/>
          <a:p>
            <a:pPr marL="0" indent="0" algn="just">
              <a:buNone/>
            </a:pPr>
            <a:r>
              <a:rPr lang="es-ES" sz="1800" dirty="0">
                <a:effectLst/>
                <a:latin typeface="Arial" panose="020B0604020202020204" pitchFamily="34" charset="0"/>
                <a:ea typeface="Times New Roman" panose="02020603050405020304" pitchFamily="18" charset="0"/>
              </a:rPr>
              <a:t>-</a:t>
            </a:r>
            <a:r>
              <a:rPr lang="es-ES" sz="2600" dirty="0">
                <a:effectLst/>
                <a:latin typeface="Arial" panose="020B0604020202020204" pitchFamily="34" charset="0"/>
                <a:ea typeface="Times New Roman" panose="02020603050405020304" pitchFamily="18" charset="0"/>
              </a:rPr>
              <a:t>El proceso inicia acordando la estrategia con el directivo (a) indicando el papel que tendrán ambos ante el colectivo escolar para realizar el plan de mejora. </a:t>
            </a:r>
          </a:p>
          <a:p>
            <a:pPr marL="0" indent="0" algn="just">
              <a:buNone/>
            </a:pPr>
            <a:r>
              <a:rPr lang="es-ES" sz="2600" dirty="0">
                <a:effectLst/>
                <a:latin typeface="Arial" panose="020B0604020202020204" pitchFamily="34" charset="0"/>
                <a:ea typeface="Times New Roman" panose="02020603050405020304" pitchFamily="18" charset="0"/>
              </a:rPr>
              <a:t>Es importante presentar una propuesta de trabajo al colectivo; </a:t>
            </a:r>
          </a:p>
          <a:p>
            <a:pPr marL="0" indent="0" algn="just">
              <a:buNone/>
            </a:pPr>
            <a:r>
              <a:rPr lang="es-ES" sz="2600" dirty="0">
                <a:latin typeface="Arial" panose="020B0604020202020204" pitchFamily="34" charset="0"/>
                <a:ea typeface="Times New Roman" panose="02020603050405020304" pitchFamily="18" charset="0"/>
              </a:rPr>
              <a:t>-</a:t>
            </a:r>
            <a:r>
              <a:rPr lang="es-ES" sz="2600" dirty="0">
                <a:effectLst/>
                <a:latin typeface="Arial" panose="020B0604020202020204" pitchFamily="34" charset="0"/>
                <a:ea typeface="Times New Roman" panose="02020603050405020304" pitchFamily="18" charset="0"/>
              </a:rPr>
              <a:t>desde la elaboración del </a:t>
            </a:r>
            <a:r>
              <a:rPr lang="es-ES" sz="2600" dirty="0" smtClean="0">
                <a:solidFill>
                  <a:srgbClr val="FF0000"/>
                </a:solidFill>
                <a:effectLst/>
                <a:latin typeface="Arial" panose="020B0604020202020204" pitchFamily="34" charset="0"/>
                <a:ea typeface="Times New Roman" panose="02020603050405020304" pitchFamily="18" charset="0"/>
              </a:rPr>
              <a:t>diagnóstico</a:t>
            </a:r>
            <a:r>
              <a:rPr lang="es-ES" sz="2600" dirty="0" smtClean="0">
                <a:effectLst/>
                <a:latin typeface="Arial" panose="020B0604020202020204" pitchFamily="34" charset="0"/>
                <a:ea typeface="Times New Roman" panose="02020603050405020304" pitchFamily="18" charset="0"/>
              </a:rPr>
              <a:t>, </a:t>
            </a:r>
            <a:r>
              <a:rPr lang="es-ES" sz="2600" dirty="0">
                <a:effectLst/>
                <a:latin typeface="Arial" panose="020B0604020202020204" pitchFamily="34" charset="0"/>
                <a:ea typeface="Times New Roman" panose="02020603050405020304" pitchFamily="18" charset="0"/>
              </a:rPr>
              <a:t>mediante la revisión de varias fuentes de información y datos de la escuela,</a:t>
            </a:r>
          </a:p>
          <a:p>
            <a:pPr marL="0" indent="0" algn="just">
              <a:buNone/>
            </a:pPr>
            <a:r>
              <a:rPr lang="es-ES" sz="2600" dirty="0">
                <a:effectLst/>
                <a:latin typeface="Arial" panose="020B0604020202020204" pitchFamily="34" charset="0"/>
                <a:ea typeface="Times New Roman" panose="02020603050405020304" pitchFamily="18" charset="0"/>
              </a:rPr>
              <a:t>-posteriormente al revisar y analizar la información se detecta la problemática escolar,</a:t>
            </a:r>
          </a:p>
          <a:p>
            <a:pPr marL="0" indent="0" algn="just">
              <a:buNone/>
            </a:pPr>
            <a:r>
              <a:rPr lang="es-ES" sz="2600" dirty="0">
                <a:effectLst/>
                <a:latin typeface="Arial" panose="020B0604020202020204" pitchFamily="34" charset="0"/>
                <a:ea typeface="Times New Roman" panose="02020603050405020304" pitchFamily="18" charset="0"/>
              </a:rPr>
              <a:t>-hacen un plan de acción, </a:t>
            </a:r>
          </a:p>
          <a:p>
            <a:pPr marL="0" indent="0" algn="just">
              <a:buNone/>
            </a:pPr>
            <a:r>
              <a:rPr lang="es-ES" sz="2600" dirty="0">
                <a:effectLst/>
                <a:latin typeface="Arial" panose="020B0604020202020204" pitchFamily="34" charset="0"/>
                <a:ea typeface="Times New Roman" panose="02020603050405020304" pitchFamily="18" charset="0"/>
              </a:rPr>
              <a:t>-lo ejecutan, </a:t>
            </a:r>
          </a:p>
          <a:p>
            <a:pPr marL="0" indent="0" algn="just">
              <a:buNone/>
            </a:pPr>
            <a:r>
              <a:rPr lang="es-ES" sz="2600" dirty="0">
                <a:latin typeface="Arial" panose="020B0604020202020204" pitchFamily="34" charset="0"/>
                <a:ea typeface="Times New Roman" panose="02020603050405020304" pitchFamily="18" charset="0"/>
              </a:rPr>
              <a:t>-</a:t>
            </a:r>
            <a:r>
              <a:rPr lang="es-ES" sz="2600" dirty="0">
                <a:effectLst/>
                <a:latin typeface="Arial" panose="020B0604020202020204" pitchFamily="34" charset="0"/>
                <a:ea typeface="Times New Roman" panose="02020603050405020304" pitchFamily="18" charset="0"/>
              </a:rPr>
              <a:t>le dan seguimiento a las acciones y</a:t>
            </a:r>
          </a:p>
          <a:p>
            <a:pPr marL="0" indent="0" algn="just">
              <a:buNone/>
            </a:pPr>
            <a:r>
              <a:rPr lang="es-ES" sz="2600" dirty="0">
                <a:effectLst/>
                <a:latin typeface="Arial" panose="020B0604020202020204" pitchFamily="34" charset="0"/>
                <a:ea typeface="Times New Roman" panose="02020603050405020304" pitchFamily="18" charset="0"/>
              </a:rPr>
              <a:t>-evalúan sus logros, </a:t>
            </a:r>
          </a:p>
          <a:p>
            <a:pPr marL="0" indent="0" algn="just">
              <a:buNone/>
            </a:pPr>
            <a:r>
              <a:rPr lang="es-ES" sz="2600" dirty="0">
                <a:latin typeface="Arial" panose="020B0604020202020204" pitchFamily="34" charset="0"/>
                <a:ea typeface="Times New Roman" panose="02020603050405020304" pitchFamily="18" charset="0"/>
              </a:rPr>
              <a:t>-</a:t>
            </a:r>
            <a:r>
              <a:rPr lang="es-ES" sz="2600" dirty="0">
                <a:effectLst/>
                <a:latin typeface="Arial" panose="020B0604020202020204" pitchFamily="34" charset="0"/>
                <a:ea typeface="Times New Roman" panose="02020603050405020304" pitchFamily="18" charset="0"/>
              </a:rPr>
              <a:t>un replanteamiento de acciones en caso de no haber alcanzado los resultados esperados. </a:t>
            </a:r>
            <a:endParaRPr lang="es-ES" sz="2600" dirty="0" smtClean="0">
              <a:effectLst/>
              <a:latin typeface="Arial" panose="020B0604020202020204" pitchFamily="34" charset="0"/>
              <a:ea typeface="Times New Roman" panose="02020603050405020304" pitchFamily="18" charset="0"/>
            </a:endParaRPr>
          </a:p>
          <a:p>
            <a:pPr marL="0" indent="0" algn="just">
              <a:buNone/>
            </a:pPr>
            <a:r>
              <a:rPr lang="es-ES" sz="2600" dirty="0" smtClean="0">
                <a:effectLst/>
                <a:latin typeface="Arial" panose="020B0604020202020204" pitchFamily="34" charset="0"/>
                <a:ea typeface="Times New Roman" panose="02020603050405020304" pitchFamily="18" charset="0"/>
              </a:rPr>
              <a:t>(Tomado de Lourdes </a:t>
            </a:r>
            <a:r>
              <a:rPr lang="es-ES" sz="2600" dirty="0">
                <a:effectLst/>
                <a:latin typeface="Arial" panose="020B0604020202020204" pitchFamily="34" charset="0"/>
                <a:ea typeface="Times New Roman" panose="02020603050405020304" pitchFamily="18" charset="0"/>
              </a:rPr>
              <a:t>Montero, Mª Dolores Sanz Lobo, 2008)</a:t>
            </a:r>
            <a:endParaRPr lang="es-ES" sz="4500"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3511266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85728"/>
            <a:ext cx="5472090" cy="1132732"/>
          </a:xfrm>
        </p:spPr>
        <p:txBody>
          <a:bodyPr>
            <a:noAutofit/>
          </a:bodyPr>
          <a:lstStyle/>
          <a:p>
            <a:r>
              <a:rPr lang="es-ES" sz="2400" dirty="0">
                <a:latin typeface="Arial" panose="020B0604020202020204" pitchFamily="34" charset="0"/>
                <a:cs typeface="Arial" panose="020B0604020202020204" pitchFamily="34" charset="0"/>
              </a:rPr>
              <a:t>Regularidades de las definiciones:</a:t>
            </a:r>
          </a:p>
        </p:txBody>
      </p:sp>
      <p:sp>
        <p:nvSpPr>
          <p:cNvPr id="3" name="2 Marcador de contenido"/>
          <p:cNvSpPr>
            <a:spLocks noGrp="1"/>
          </p:cNvSpPr>
          <p:nvPr>
            <p:ph idx="1"/>
          </p:nvPr>
        </p:nvSpPr>
        <p:spPr>
          <a:xfrm>
            <a:off x="376347" y="2286000"/>
            <a:ext cx="8391306" cy="3600400"/>
          </a:xfrm>
        </p:spPr>
        <p:txBody>
          <a:bodyPr>
            <a:normAutofit fontScale="92500" lnSpcReduction="10000"/>
          </a:bodyPr>
          <a:lstStyle/>
          <a:p>
            <a:pPr marL="285750" indent="-285750" algn="just">
              <a:buFont typeface="Wingdings" panose="05000000000000000000" pitchFamily="2" charset="2"/>
              <a:buChar char="ü"/>
            </a:pPr>
            <a:r>
              <a:rPr lang="es-ES" sz="2000" dirty="0">
                <a:effectLst/>
                <a:latin typeface="Arial" panose="020B0604020202020204" pitchFamily="34" charset="0"/>
                <a:ea typeface="Times New Roman" panose="02020603050405020304" pitchFamily="18" charset="0"/>
              </a:rPr>
              <a:t>surge ante una situación problemática que expresan los profesionales de determinada institución y </a:t>
            </a:r>
            <a:r>
              <a:rPr lang="es-ES" sz="2000" dirty="0" smtClean="0">
                <a:effectLst/>
                <a:latin typeface="Arial" panose="020B0604020202020204" pitchFamily="34" charset="0"/>
                <a:ea typeface="Times New Roman" panose="02020603050405020304" pitchFamily="18" charset="0"/>
              </a:rPr>
              <a:t>ellos </a:t>
            </a:r>
            <a:r>
              <a:rPr lang="es-ES" sz="2000" dirty="0">
                <a:effectLst/>
                <a:latin typeface="Arial" panose="020B0604020202020204" pitchFamily="34" charset="0"/>
                <a:ea typeface="Times New Roman" panose="02020603050405020304" pitchFamily="18" charset="0"/>
              </a:rPr>
              <a:t>hacen una solicitud a una persona debidamente </a:t>
            </a:r>
            <a:r>
              <a:rPr lang="es-ES" sz="2000" dirty="0" smtClean="0">
                <a:effectLst/>
                <a:latin typeface="Arial" panose="020B0604020202020204" pitchFamily="34" charset="0"/>
                <a:ea typeface="Times New Roman" panose="02020603050405020304" pitchFamily="18" charset="0"/>
              </a:rPr>
              <a:t>capacitada.</a:t>
            </a:r>
            <a:endParaRPr lang="es-ES" sz="2000" dirty="0">
              <a:effectLst/>
              <a:latin typeface="Arial" panose="020B0604020202020204" pitchFamily="34" charset="0"/>
              <a:ea typeface="Times New Roman" panose="02020603050405020304" pitchFamily="18" charset="0"/>
            </a:endParaRPr>
          </a:p>
          <a:p>
            <a:pPr marL="0" indent="0" algn="just"/>
            <a:endParaRPr lang="es-ES" sz="2000" dirty="0">
              <a:effectLst/>
              <a:latin typeface="Arial" panose="020B0604020202020204" pitchFamily="34" charset="0"/>
              <a:ea typeface="Times New Roman" panose="02020603050405020304" pitchFamily="18" charset="0"/>
            </a:endParaRPr>
          </a:p>
          <a:p>
            <a:pPr marL="342900" marR="0" lvl="0" indent="-342900" algn="just">
              <a:lnSpc>
                <a:spcPct val="110000"/>
              </a:lnSpc>
              <a:spcBef>
                <a:spcPts val="0"/>
              </a:spcBef>
              <a:spcAft>
                <a:spcPts val="0"/>
              </a:spcAft>
              <a:buFont typeface="Wingdings" panose="05000000000000000000" pitchFamily="2" charset="2"/>
              <a:buChar char=""/>
              <a:tabLst>
                <a:tab pos="0" algn="l"/>
              </a:tabLst>
            </a:pPr>
            <a:r>
              <a:rPr lang="es-ES" sz="2000" dirty="0">
                <a:effectLst/>
                <a:latin typeface="Arial" panose="020B0604020202020204" pitchFamily="34" charset="0"/>
                <a:ea typeface="Times New Roman" panose="02020603050405020304" pitchFamily="18" charset="0"/>
              </a:rPr>
              <a:t>se concibe como un proceso que es bidireccional, donde se da y se recibe  asistencia, apoyo y </a:t>
            </a:r>
            <a:r>
              <a:rPr lang="es-ES" sz="2000" dirty="0" smtClean="0">
                <a:effectLst/>
                <a:latin typeface="Arial" panose="020B0604020202020204" pitchFamily="34" charset="0"/>
                <a:ea typeface="Times New Roman" panose="02020603050405020304" pitchFamily="18" charset="0"/>
              </a:rPr>
              <a:t>ayuda.</a:t>
            </a:r>
            <a:endParaRPr lang="es-ES" sz="2000" dirty="0">
              <a:effectLst/>
              <a:latin typeface="Arial" panose="020B0604020202020204" pitchFamily="34" charset="0"/>
              <a:ea typeface="Times New Roman" panose="02020603050405020304" pitchFamily="18" charset="0"/>
            </a:endParaRPr>
          </a:p>
          <a:p>
            <a:pPr marL="0" marR="0" lvl="0" indent="0" algn="just">
              <a:lnSpc>
                <a:spcPct val="110000"/>
              </a:lnSpc>
              <a:spcBef>
                <a:spcPts val="0"/>
              </a:spcBef>
              <a:spcAft>
                <a:spcPts val="0"/>
              </a:spcAft>
              <a:tabLst>
                <a:tab pos="0" algn="l"/>
              </a:tabLst>
            </a:pPr>
            <a:endParaRPr lang="es-US" sz="2000" dirty="0">
              <a:effectLst/>
              <a:latin typeface="Times New Roman" panose="02020603050405020304" pitchFamily="18" charset="0"/>
              <a:ea typeface="Times New Roman" panose="02020603050405020304" pitchFamily="18" charset="0"/>
            </a:endParaRPr>
          </a:p>
          <a:p>
            <a:pPr marL="342900" marR="0" lvl="0" indent="-342900" algn="just">
              <a:lnSpc>
                <a:spcPct val="110000"/>
              </a:lnSpc>
              <a:spcBef>
                <a:spcPts val="0"/>
              </a:spcBef>
              <a:spcAft>
                <a:spcPts val="0"/>
              </a:spcAft>
              <a:buFont typeface="Wingdings" panose="05000000000000000000" pitchFamily="2" charset="2"/>
              <a:buChar char=""/>
              <a:tabLst>
                <a:tab pos="0" algn="l"/>
              </a:tabLst>
            </a:pPr>
            <a:r>
              <a:rPr lang="es-ES" sz="2000" dirty="0">
                <a:effectLst/>
                <a:latin typeface="Arial" panose="020B0604020202020204" pitchFamily="34" charset="0"/>
                <a:ea typeface="Times New Roman" panose="02020603050405020304" pitchFamily="18" charset="0"/>
              </a:rPr>
              <a:t>se sustenta en el intercambio sobre la base  de la igualdad profesional, sin establecer determinado estatus jerárquico, aunque en el caso del psicopedagogo es un profesional que dentro de sus funciones profesionales está la de brindar asesoramiento, lo que determina una preparación para su labor en este </a:t>
            </a:r>
            <a:r>
              <a:rPr lang="es-ES" sz="2000" dirty="0" smtClean="0">
                <a:effectLst/>
                <a:latin typeface="Arial" panose="020B0604020202020204" pitchFamily="34" charset="0"/>
                <a:ea typeface="Times New Roman" panose="02020603050405020304" pitchFamily="18" charset="0"/>
              </a:rPr>
              <a:t>campo. </a:t>
            </a:r>
            <a:endParaRPr lang="es-US" sz="2000" dirty="0">
              <a:effectLst/>
              <a:latin typeface="Times New Roman" panose="02020603050405020304" pitchFamily="18" charset="0"/>
              <a:ea typeface="Times New Roman" panose="02020603050405020304" pitchFamily="18" charset="0"/>
            </a:endParaRPr>
          </a:p>
          <a:p>
            <a:pPr marL="0" indent="0" algn="just"/>
            <a:endParaRPr lang="es-US" sz="3200" dirty="0">
              <a:latin typeface="+mj-lt"/>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313816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85728"/>
            <a:ext cx="5472090" cy="1132732"/>
          </a:xfrm>
        </p:spPr>
        <p:txBody>
          <a:bodyPr>
            <a:noAutofit/>
          </a:bodyPr>
          <a:lstStyle/>
          <a:p>
            <a:r>
              <a:rPr lang="es-ES" sz="2400" dirty="0">
                <a:latin typeface="Arial" panose="020B0604020202020204" pitchFamily="34" charset="0"/>
                <a:cs typeface="Arial" panose="020B0604020202020204" pitchFamily="34" charset="0"/>
              </a:rPr>
              <a:t>Regularidades de las definiciones:</a:t>
            </a:r>
          </a:p>
        </p:txBody>
      </p:sp>
      <p:sp>
        <p:nvSpPr>
          <p:cNvPr id="3" name="2 Marcador de contenido"/>
          <p:cNvSpPr>
            <a:spLocks noGrp="1"/>
          </p:cNvSpPr>
          <p:nvPr>
            <p:ph idx="1"/>
          </p:nvPr>
        </p:nvSpPr>
        <p:spPr>
          <a:xfrm>
            <a:off x="376347" y="2286000"/>
            <a:ext cx="8391306" cy="3600400"/>
          </a:xfrm>
        </p:spPr>
        <p:txBody>
          <a:bodyPr>
            <a:normAutofit fontScale="92500" lnSpcReduction="10000"/>
          </a:bodyPr>
          <a:lstStyle/>
          <a:p>
            <a:pPr marL="285750" indent="-285750" algn="just">
              <a:buFont typeface="Wingdings" panose="05000000000000000000" pitchFamily="2" charset="2"/>
              <a:buChar char="ü"/>
            </a:pPr>
            <a:r>
              <a:rPr lang="es-ES" sz="2000" dirty="0">
                <a:effectLst/>
                <a:latin typeface="Arial" panose="020B0604020202020204" pitchFamily="34" charset="0"/>
                <a:ea typeface="Times New Roman" panose="02020603050405020304" pitchFamily="18" charset="0"/>
              </a:rPr>
              <a:t>es un servicio indirecto donde se atienden los problemas que tienen los profesionales al trabajar con los agentes educativos (familia y comunidad) y el </a:t>
            </a:r>
            <a:r>
              <a:rPr lang="es-ES" sz="2000" dirty="0" smtClean="0">
                <a:effectLst/>
                <a:latin typeface="Arial" panose="020B0604020202020204" pitchFamily="34" charset="0"/>
                <a:ea typeface="Times New Roman" panose="02020603050405020304" pitchFamily="18" charset="0"/>
              </a:rPr>
              <a:t>estudiantado.</a:t>
            </a:r>
            <a:endParaRPr lang="es-ES" sz="2000" dirty="0">
              <a:effectLst/>
              <a:latin typeface="Arial" panose="020B0604020202020204" pitchFamily="34" charset="0"/>
              <a:ea typeface="Times New Roman" panose="02020603050405020304" pitchFamily="18" charset="0"/>
            </a:endParaRPr>
          </a:p>
          <a:p>
            <a:pPr marL="0" indent="0" algn="just"/>
            <a:endParaRPr lang="es-ES" sz="2000" dirty="0">
              <a:effectLst/>
              <a:latin typeface="Arial" panose="020B0604020202020204" pitchFamily="34" charset="0"/>
              <a:ea typeface="Times New Roman" panose="02020603050405020304" pitchFamily="18" charset="0"/>
            </a:endParaRPr>
          </a:p>
          <a:p>
            <a:pPr marL="342900" marR="0" lvl="0" indent="-342900" algn="just">
              <a:lnSpc>
                <a:spcPct val="110000"/>
              </a:lnSpc>
              <a:spcBef>
                <a:spcPts val="0"/>
              </a:spcBef>
              <a:spcAft>
                <a:spcPts val="0"/>
              </a:spcAft>
              <a:buFont typeface="Wingdings" panose="05000000000000000000" pitchFamily="2" charset="2"/>
              <a:buChar char=""/>
              <a:tabLst>
                <a:tab pos="0" algn="l"/>
              </a:tabLst>
            </a:pPr>
            <a:r>
              <a:rPr lang="es-ES" sz="2000" dirty="0">
                <a:effectLst/>
                <a:latin typeface="Arial" panose="020B0604020202020204" pitchFamily="34" charset="0"/>
                <a:ea typeface="Times New Roman" panose="02020603050405020304" pitchFamily="18" charset="0"/>
              </a:rPr>
              <a:t>la realiza una persona con determinados conocimientos, habilidades, actitudes y otros recursos </a:t>
            </a:r>
            <a:r>
              <a:rPr lang="es-ES" sz="2000" dirty="0" err="1">
                <a:effectLst/>
                <a:latin typeface="Arial" panose="020B0604020202020204" pitchFamily="34" charset="0"/>
                <a:ea typeface="Times New Roman" panose="02020603050405020304" pitchFamily="18" charset="0"/>
              </a:rPr>
              <a:t>personológicos</a:t>
            </a:r>
            <a:r>
              <a:rPr lang="es-ES" sz="2000" dirty="0">
                <a:effectLst/>
                <a:latin typeface="Arial" panose="020B0604020202020204" pitchFamily="34" charset="0"/>
                <a:ea typeface="Times New Roman" panose="02020603050405020304" pitchFamily="18" charset="0"/>
              </a:rPr>
              <a:t>  que lo conduce a llegar al  estado </a:t>
            </a:r>
            <a:r>
              <a:rPr lang="es-ES" sz="2000" dirty="0" smtClean="0">
                <a:effectLst/>
                <a:latin typeface="Arial" panose="020B0604020202020204" pitchFamily="34" charset="0"/>
                <a:ea typeface="Times New Roman" panose="02020603050405020304" pitchFamily="18" charset="0"/>
              </a:rPr>
              <a:t>deseado. </a:t>
            </a:r>
            <a:endParaRPr lang="es-ES" sz="2000" dirty="0">
              <a:effectLst/>
              <a:latin typeface="Arial" panose="020B0604020202020204" pitchFamily="34" charset="0"/>
              <a:ea typeface="Times New Roman" panose="02020603050405020304" pitchFamily="18" charset="0"/>
            </a:endParaRPr>
          </a:p>
          <a:p>
            <a:pPr marL="0" marR="0" lvl="0" indent="0" algn="just">
              <a:lnSpc>
                <a:spcPct val="110000"/>
              </a:lnSpc>
              <a:spcBef>
                <a:spcPts val="0"/>
              </a:spcBef>
              <a:spcAft>
                <a:spcPts val="0"/>
              </a:spcAft>
              <a:tabLst>
                <a:tab pos="0" algn="l"/>
              </a:tabLst>
            </a:pPr>
            <a:endParaRPr lang="es-US" sz="2000" dirty="0">
              <a:effectLst/>
              <a:latin typeface="Times New Roman" panose="02020603050405020304" pitchFamily="18" charset="0"/>
              <a:ea typeface="Times New Roman" panose="02020603050405020304" pitchFamily="18" charset="0"/>
            </a:endParaRPr>
          </a:p>
          <a:p>
            <a:pPr marL="342900" marR="0" lvl="0" indent="-342900" algn="just">
              <a:lnSpc>
                <a:spcPct val="110000"/>
              </a:lnSpc>
              <a:spcBef>
                <a:spcPts val="0"/>
              </a:spcBef>
              <a:spcAft>
                <a:spcPts val="0"/>
              </a:spcAft>
              <a:buFont typeface="Wingdings" panose="05000000000000000000" pitchFamily="2" charset="2"/>
              <a:buChar char=""/>
              <a:tabLst>
                <a:tab pos="0" algn="l"/>
              </a:tabLst>
            </a:pPr>
            <a:r>
              <a:rPr lang="es-ES" sz="2000" dirty="0">
                <a:effectLst/>
                <a:latin typeface="Arial" panose="020B0604020202020204" pitchFamily="34" charset="0"/>
                <a:ea typeface="Times New Roman" panose="02020603050405020304" pitchFamily="18" charset="0"/>
              </a:rPr>
              <a:t>propicia el cambio, logra la reflexión sobre los modos de actuación, busca alternativas de solución, su fin es el perfeccionamiento del desempeño profesional para la labor de educación de la personalidad, centrado en los diferentes aprendizajes para la </a:t>
            </a:r>
            <a:r>
              <a:rPr lang="es-ES" sz="2000" dirty="0" smtClean="0">
                <a:effectLst/>
                <a:latin typeface="Arial" panose="020B0604020202020204" pitchFamily="34" charset="0"/>
                <a:ea typeface="Times New Roman" panose="02020603050405020304" pitchFamily="18" charset="0"/>
              </a:rPr>
              <a:t>vida.  </a:t>
            </a:r>
            <a:endParaRPr lang="es-US" sz="2000" dirty="0">
              <a:effectLst/>
              <a:latin typeface="Times New Roman" panose="02020603050405020304" pitchFamily="18" charset="0"/>
              <a:ea typeface="Times New Roman" panose="02020603050405020304" pitchFamily="18" charset="0"/>
            </a:endParaRPr>
          </a:p>
          <a:p>
            <a:pPr marL="0" indent="0" algn="just"/>
            <a:endParaRPr lang="es-US" sz="3200" dirty="0">
              <a:latin typeface="+mj-lt"/>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33748630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85728"/>
            <a:ext cx="5472090" cy="1132732"/>
          </a:xfrm>
        </p:spPr>
        <p:txBody>
          <a:bodyPr>
            <a:noAutofit/>
          </a:bodyPr>
          <a:lstStyle/>
          <a:p>
            <a:r>
              <a:rPr lang="es-ES" sz="2400" dirty="0">
                <a:latin typeface="Arial" panose="020B0604020202020204" pitchFamily="34" charset="0"/>
                <a:cs typeface="Arial" panose="020B0604020202020204" pitchFamily="34" charset="0"/>
              </a:rPr>
              <a:t>Regularidades de las definiciones:</a:t>
            </a:r>
          </a:p>
        </p:txBody>
      </p:sp>
      <p:sp>
        <p:nvSpPr>
          <p:cNvPr id="3" name="2 Marcador de contenido"/>
          <p:cNvSpPr>
            <a:spLocks noGrp="1"/>
          </p:cNvSpPr>
          <p:nvPr>
            <p:ph idx="1"/>
          </p:nvPr>
        </p:nvSpPr>
        <p:spPr>
          <a:xfrm>
            <a:off x="376347" y="2286000"/>
            <a:ext cx="8391306" cy="3600400"/>
          </a:xfrm>
        </p:spPr>
        <p:txBody>
          <a:bodyPr>
            <a:normAutofit fontScale="92500" lnSpcReduction="10000"/>
          </a:bodyPr>
          <a:lstStyle/>
          <a:p>
            <a:pPr marL="342900" marR="0" lvl="0" indent="-342900" algn="just">
              <a:lnSpc>
                <a:spcPct val="150000"/>
              </a:lnSpc>
              <a:spcBef>
                <a:spcPts val="0"/>
              </a:spcBef>
              <a:spcAft>
                <a:spcPts val="0"/>
              </a:spcAft>
              <a:buFont typeface="Wingdings" panose="05000000000000000000" pitchFamily="2" charset="2"/>
              <a:buChar char=""/>
              <a:tabLst>
                <a:tab pos="0" algn="l"/>
              </a:tabLst>
            </a:pPr>
            <a:r>
              <a:rPr lang="es-ES" sz="2400" dirty="0">
                <a:effectLst/>
                <a:latin typeface="Arial" panose="020B0604020202020204" pitchFamily="34" charset="0"/>
                <a:ea typeface="Times New Roman" panose="02020603050405020304" pitchFamily="18" charset="0"/>
              </a:rPr>
              <a:t>es el establecimiento de un convenio de trabajo, de colaboración, compromiso donde se responsabilizan tanto asesor como asesorado en la transformación y la mejora de la realidad </a:t>
            </a:r>
            <a:r>
              <a:rPr lang="es-ES" sz="2400" dirty="0" smtClean="0">
                <a:effectLst/>
                <a:latin typeface="Arial" panose="020B0604020202020204" pitchFamily="34" charset="0"/>
                <a:ea typeface="Times New Roman" panose="02020603050405020304" pitchFamily="18" charset="0"/>
              </a:rPr>
              <a:t>educativa.  </a:t>
            </a:r>
            <a:endParaRPr lang="es-US" sz="2400" dirty="0">
              <a:effectLst/>
              <a:latin typeface="Times New Roman" panose="02020603050405020304" pitchFamily="18" charset="0"/>
              <a:ea typeface="Times New Roman" panose="02020603050405020304" pitchFamily="18" charset="0"/>
            </a:endParaRPr>
          </a:p>
          <a:p>
            <a:pPr marL="342900" marR="0" lvl="0" indent="-342900" algn="just">
              <a:lnSpc>
                <a:spcPct val="150000"/>
              </a:lnSpc>
              <a:spcBef>
                <a:spcPts val="0"/>
              </a:spcBef>
              <a:spcAft>
                <a:spcPts val="0"/>
              </a:spcAft>
              <a:buFont typeface="Wingdings" panose="05000000000000000000" pitchFamily="2" charset="2"/>
              <a:buChar char=""/>
              <a:tabLst>
                <a:tab pos="0" algn="l"/>
              </a:tabLst>
            </a:pPr>
            <a:r>
              <a:rPr lang="es-ES" sz="2400" dirty="0">
                <a:effectLst/>
                <a:latin typeface="Arial" panose="020B0604020202020204" pitchFamily="34" charset="0"/>
                <a:ea typeface="Times New Roman" panose="02020603050405020304" pitchFamily="18" charset="0"/>
              </a:rPr>
              <a:t>identifica zonas de  desarrollo potencial para estimular  y activar recursos personales siempre sobre la base de una comunicación abierta, sincera, de confianza y </a:t>
            </a:r>
            <a:r>
              <a:rPr lang="es-ES" sz="2400" dirty="0" smtClean="0">
                <a:effectLst/>
                <a:latin typeface="Arial" panose="020B0604020202020204" pitchFamily="34" charset="0"/>
                <a:ea typeface="Times New Roman" panose="02020603050405020304" pitchFamily="18" charset="0"/>
              </a:rPr>
              <a:t>aceptación.  </a:t>
            </a:r>
            <a:endParaRPr lang="es-US" sz="2400" dirty="0">
              <a:effectLst/>
              <a:latin typeface="Times New Roman" panose="02020603050405020304" pitchFamily="18" charset="0"/>
              <a:ea typeface="Times New Roman" panose="02020603050405020304" pitchFamily="18" charset="0"/>
            </a:endParaRPr>
          </a:p>
          <a:p>
            <a:pPr marL="0" indent="0" algn="just"/>
            <a:endParaRPr lang="es-US" sz="3200" dirty="0">
              <a:latin typeface="+mj-lt"/>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2285775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85728"/>
            <a:ext cx="5472090" cy="1132732"/>
          </a:xfrm>
        </p:spPr>
        <p:txBody>
          <a:bodyPr>
            <a:noAutofit/>
          </a:bodyPr>
          <a:lstStyle/>
          <a:p>
            <a:r>
              <a:rPr lang="es-ES" sz="2400" dirty="0">
                <a:latin typeface="Arial" panose="020B0604020202020204" pitchFamily="34" charset="0"/>
                <a:cs typeface="Arial" panose="020B0604020202020204" pitchFamily="34" charset="0"/>
              </a:rPr>
              <a:t>El asesoramiento:</a:t>
            </a:r>
          </a:p>
        </p:txBody>
      </p:sp>
      <p:sp>
        <p:nvSpPr>
          <p:cNvPr id="3" name="2 Marcador de contenido"/>
          <p:cNvSpPr>
            <a:spLocks noGrp="1"/>
          </p:cNvSpPr>
          <p:nvPr>
            <p:ph idx="1"/>
          </p:nvPr>
        </p:nvSpPr>
        <p:spPr>
          <a:xfrm>
            <a:off x="376347" y="2286000"/>
            <a:ext cx="8391306" cy="3600400"/>
          </a:xfrm>
        </p:spPr>
        <p:txBody>
          <a:bodyPr>
            <a:normAutofit fontScale="92500" lnSpcReduction="10000"/>
          </a:bodyPr>
          <a:lstStyle/>
          <a:p>
            <a:pPr marL="342900" marR="0" lvl="0" indent="-342900" algn="just">
              <a:lnSpc>
                <a:spcPct val="150000"/>
              </a:lnSpc>
              <a:spcBef>
                <a:spcPts val="0"/>
              </a:spcBef>
              <a:spcAft>
                <a:spcPts val="0"/>
              </a:spcAft>
              <a:buFont typeface="Wingdings" panose="05000000000000000000" pitchFamily="2" charset="2"/>
              <a:buChar char=""/>
              <a:tabLst>
                <a:tab pos="0" algn="l"/>
              </a:tabLst>
            </a:pPr>
            <a:r>
              <a:rPr lang="es-ES" sz="2400" dirty="0">
                <a:effectLst/>
                <a:latin typeface="Arial" panose="020B0604020202020204" pitchFamily="34" charset="0"/>
                <a:ea typeface="Times New Roman" panose="02020603050405020304" pitchFamily="18" charset="0"/>
              </a:rPr>
              <a:t>En Cuba el asesoramiento constituye una función profesional del </a:t>
            </a:r>
            <a:r>
              <a:rPr lang="es-ES" sz="2400" dirty="0" smtClean="0">
                <a:effectLst/>
                <a:latin typeface="Arial" panose="020B0604020202020204" pitchFamily="34" charset="0"/>
                <a:ea typeface="Times New Roman" panose="02020603050405020304" pitchFamily="18" charset="0"/>
              </a:rPr>
              <a:t>psicopedagogo.</a:t>
            </a:r>
            <a:endParaRPr lang="es-ES" sz="2400" dirty="0">
              <a:effectLst/>
              <a:latin typeface="Arial" panose="020B0604020202020204" pitchFamily="34" charset="0"/>
              <a:ea typeface="Times New Roman" panose="02020603050405020304" pitchFamily="18" charset="0"/>
            </a:endParaRPr>
          </a:p>
          <a:p>
            <a:pPr marL="342900" marR="0" lvl="0" indent="-342900" algn="just">
              <a:lnSpc>
                <a:spcPct val="150000"/>
              </a:lnSpc>
              <a:spcBef>
                <a:spcPts val="0"/>
              </a:spcBef>
              <a:spcAft>
                <a:spcPts val="0"/>
              </a:spcAft>
              <a:buFont typeface="Wingdings" panose="05000000000000000000" pitchFamily="2" charset="2"/>
              <a:buChar char=""/>
              <a:tabLst>
                <a:tab pos="0" algn="l"/>
              </a:tabLst>
            </a:pPr>
            <a:r>
              <a:rPr lang="es-ES" sz="2400" dirty="0">
                <a:effectLst/>
                <a:latin typeface="Arial" panose="020B0604020202020204" pitchFamily="34" charset="0"/>
                <a:ea typeface="Times New Roman" panose="02020603050405020304" pitchFamily="18" charset="0"/>
              </a:rPr>
              <a:t>No es un proceso independiente, se considera como una modalidad de la orientación, que a su vez tiene carácter de proceso, se centra en la atención, ayuda, asistencia y apoyo a los profesionales, ya sean directivos o profesores.  </a:t>
            </a:r>
            <a:endParaRPr lang="es-US" sz="2400" dirty="0">
              <a:effectLst/>
              <a:latin typeface="Times New Roman" panose="02020603050405020304" pitchFamily="18" charset="0"/>
              <a:ea typeface="Times New Roman" panose="02020603050405020304" pitchFamily="18" charset="0"/>
            </a:endParaRPr>
          </a:p>
          <a:p>
            <a:pPr marL="0" indent="0" algn="just"/>
            <a:endParaRPr lang="es-US" sz="3200" dirty="0">
              <a:latin typeface="+mj-lt"/>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1320339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Tareas del asesoramiento:</a:t>
            </a:r>
          </a:p>
        </p:txBody>
      </p:sp>
      <p:sp>
        <p:nvSpPr>
          <p:cNvPr id="3" name="2 Marcador de contenido"/>
          <p:cNvSpPr>
            <a:spLocks noGrp="1"/>
          </p:cNvSpPr>
          <p:nvPr>
            <p:ph idx="1"/>
          </p:nvPr>
        </p:nvSpPr>
        <p:spPr>
          <a:xfrm>
            <a:off x="357158" y="2420888"/>
            <a:ext cx="8391306" cy="3600400"/>
          </a:xfrm>
        </p:spPr>
        <p:txBody>
          <a:bodyPr>
            <a:normAutofit fontScale="85000" lnSpcReduction="10000"/>
          </a:bodyPr>
          <a:lstStyle/>
          <a:p>
            <a:pPr marL="342900" lvl="0" indent="-342900" algn="just">
              <a:lnSpc>
                <a:spcPct val="150000"/>
              </a:lnSpc>
              <a:spcBef>
                <a:spcPts val="0"/>
              </a:spcBef>
              <a:spcAft>
                <a:spcPts val="600"/>
              </a:spcAft>
              <a:buFont typeface="Wingdings" panose="05000000000000000000" pitchFamily="2" charset="2"/>
              <a:buChar char=""/>
              <a:tabLst>
                <a:tab pos="0" algn="l"/>
              </a:tabLst>
            </a:pPr>
            <a:r>
              <a:rPr lang="es-MX" sz="2100" dirty="0">
                <a:solidFill>
                  <a:srgbClr val="FF0000"/>
                </a:solidFill>
                <a:effectLst/>
                <a:latin typeface="Arial" panose="020B0604020202020204" pitchFamily="34" charset="0"/>
                <a:ea typeface="Times New Roman" panose="02020603050405020304" pitchFamily="18" charset="0"/>
                <a:cs typeface="Wingdings" panose="05000000000000000000" pitchFamily="2" charset="2"/>
              </a:rPr>
              <a:t>Planificación del asesoramiento a realizar acerca del diagnóstico psicopedagógico a los docentes:</a:t>
            </a:r>
          </a:p>
          <a:p>
            <a:pPr marL="0" lvl="0" indent="0" algn="just">
              <a:lnSpc>
                <a:spcPct val="150000"/>
              </a:lnSpc>
              <a:spcBef>
                <a:spcPts val="0"/>
              </a:spcBef>
              <a:spcAft>
                <a:spcPts val="600"/>
              </a:spcAft>
              <a:tabLst>
                <a:tab pos="0" algn="l"/>
              </a:tabLst>
            </a:pPr>
            <a:r>
              <a:rPr lang="es-MX" sz="1800" dirty="0">
                <a:effectLst/>
                <a:latin typeface="Arial" panose="020B0604020202020204" pitchFamily="34" charset="0"/>
                <a:ea typeface="Times New Roman" panose="02020603050405020304" pitchFamily="18" charset="0"/>
              </a:rPr>
              <a:t>a) Organización de la Comisión Psicopedagógica del centro.</a:t>
            </a:r>
            <a:endParaRPr lang="es-US" sz="18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MX" sz="1800" dirty="0">
                <a:latin typeface="Arial" panose="020B0604020202020204" pitchFamily="34" charset="0"/>
                <a:ea typeface="Times New Roman" panose="02020603050405020304" pitchFamily="18" charset="0"/>
              </a:rPr>
              <a:t>b) </a:t>
            </a:r>
            <a:r>
              <a:rPr lang="es-MX" sz="1800" dirty="0">
                <a:effectLst/>
                <a:latin typeface="Arial" panose="020B0604020202020204" pitchFamily="34" charset="0"/>
                <a:ea typeface="Times New Roman" panose="02020603050405020304" pitchFamily="18" charset="0"/>
              </a:rPr>
              <a:t>Ejecución de sesiones de preparación de los directivos del centro en función del diagnóstico en sus diferentes dimensiones.</a:t>
            </a:r>
            <a:endParaRPr lang="es-US" sz="18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 pos="90170" algn="l"/>
              </a:tabLst>
            </a:pPr>
            <a:r>
              <a:rPr lang="es-MX" sz="1800" dirty="0">
                <a:latin typeface="Arial" panose="020B0604020202020204" pitchFamily="34" charset="0"/>
                <a:ea typeface="Times New Roman" panose="02020603050405020304" pitchFamily="18" charset="0"/>
              </a:rPr>
              <a:t>c) </a:t>
            </a:r>
            <a:r>
              <a:rPr lang="es-MX" sz="1800" dirty="0">
                <a:effectLst/>
                <a:latin typeface="Arial" panose="020B0604020202020204" pitchFamily="34" charset="0"/>
                <a:ea typeface="Times New Roman" panose="02020603050405020304" pitchFamily="18" charset="0"/>
              </a:rPr>
              <a:t>Orientación, preparación y control a las estructuras de dirección en aspectos relacionados con la atención a la diversidad, desde las diferencias individuales, para lo cual puede impartir temas en sesiones del trabajo metodológico, apoyado en sus formas docente-metodológica y científico-metodológica.</a:t>
            </a:r>
            <a:endParaRPr lang="es-US" sz="1800" dirty="0">
              <a:effectLst/>
              <a:latin typeface="Times New Roman" panose="02020603050405020304" pitchFamily="18" charset="0"/>
              <a:ea typeface="Times New Roman" panose="02020603050405020304" pitchFamily="18" charset="0"/>
            </a:endParaRPr>
          </a:p>
          <a:p>
            <a:pPr marL="0" indent="0" algn="just">
              <a:buNone/>
            </a:pPr>
            <a:endParaRPr lang="es-US" sz="3200" dirty="0">
              <a:latin typeface="+mj-lt"/>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1519157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Tareas del asesoramiento:</a:t>
            </a:r>
          </a:p>
        </p:txBody>
      </p:sp>
      <p:sp>
        <p:nvSpPr>
          <p:cNvPr id="3" name="2 Marcador de contenido"/>
          <p:cNvSpPr>
            <a:spLocks noGrp="1"/>
          </p:cNvSpPr>
          <p:nvPr>
            <p:ph idx="1"/>
          </p:nvPr>
        </p:nvSpPr>
        <p:spPr>
          <a:xfrm>
            <a:off x="357158" y="2420888"/>
            <a:ext cx="8391306" cy="3600400"/>
          </a:xfrm>
        </p:spPr>
        <p:txBody>
          <a:bodyPr>
            <a:normAutofit/>
          </a:bodyPr>
          <a:lstStyle/>
          <a:p>
            <a:pPr marL="342900" lvl="0" indent="-342900" algn="just">
              <a:lnSpc>
                <a:spcPct val="150000"/>
              </a:lnSpc>
              <a:spcBef>
                <a:spcPts val="0"/>
              </a:spcBef>
              <a:spcAft>
                <a:spcPts val="600"/>
              </a:spcAft>
              <a:buFont typeface="Wingdings" panose="05000000000000000000" pitchFamily="2" charset="2"/>
              <a:buChar char=""/>
              <a:tabLst>
                <a:tab pos="0" algn="l"/>
              </a:tabLst>
            </a:pPr>
            <a:r>
              <a:rPr lang="es-MX" sz="1800" dirty="0">
                <a:solidFill>
                  <a:srgbClr val="FF0000"/>
                </a:solidFill>
                <a:effectLst/>
                <a:latin typeface="Arial" panose="020B0604020202020204" pitchFamily="34" charset="0"/>
                <a:ea typeface="Times New Roman" panose="02020603050405020304" pitchFamily="18" charset="0"/>
                <a:cs typeface="Wingdings" panose="05000000000000000000" pitchFamily="2" charset="2"/>
              </a:rPr>
              <a:t>Planificación del asesoramiento a realizar acerca del diagnóstico psicopedagógico a los docentes:</a:t>
            </a:r>
            <a:endParaRPr lang="es-US" sz="1800" dirty="0">
              <a:solidFill>
                <a:srgbClr val="FF0000"/>
              </a:solidFill>
              <a:effectLst/>
              <a:latin typeface="Wingdings" panose="05000000000000000000" pitchFamily="2" charset="2"/>
              <a:ea typeface="Times New Roman" panose="02020603050405020304" pitchFamily="18" charset="0"/>
              <a:cs typeface="Wingdings" panose="05000000000000000000" pitchFamily="2" charset="2"/>
            </a:endParaRPr>
          </a:p>
          <a:p>
            <a:pPr marL="0" lvl="0" indent="0" algn="just">
              <a:lnSpc>
                <a:spcPct val="150000"/>
              </a:lnSpc>
              <a:spcBef>
                <a:spcPts val="0"/>
              </a:spcBef>
              <a:spcAft>
                <a:spcPts val="600"/>
              </a:spcAft>
              <a:tabLst>
                <a:tab pos="0" algn="l"/>
              </a:tabLst>
            </a:pPr>
            <a:r>
              <a:rPr lang="es-MX" sz="1800" dirty="0">
                <a:latin typeface="Arial" panose="020B0604020202020204" pitchFamily="34" charset="0"/>
                <a:ea typeface="Times New Roman" panose="02020603050405020304" pitchFamily="18" charset="0"/>
              </a:rPr>
              <a:t>a</a:t>
            </a:r>
            <a:r>
              <a:rPr lang="es-MX" sz="1800" dirty="0" smtClean="0">
                <a:effectLst/>
                <a:latin typeface="Arial" panose="020B0604020202020204" pitchFamily="34" charset="0"/>
                <a:ea typeface="Times New Roman" panose="02020603050405020304" pitchFamily="18" charset="0"/>
              </a:rPr>
              <a:t>) </a:t>
            </a:r>
            <a:r>
              <a:rPr lang="es-MX" sz="1800" dirty="0">
                <a:effectLst/>
                <a:latin typeface="Arial" panose="020B0604020202020204" pitchFamily="34" charset="0"/>
                <a:ea typeface="Times New Roman" panose="02020603050405020304" pitchFamily="18" charset="0"/>
              </a:rPr>
              <a:t>Selección y elaboración de los métodos, técnicas e instrumentos de diagnóstico a aplicar en el centro.</a:t>
            </a:r>
            <a:endParaRPr lang="es-US" sz="18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MX" sz="1800" dirty="0">
                <a:latin typeface="Arial" panose="020B0604020202020204" pitchFamily="34" charset="0"/>
                <a:ea typeface="Times New Roman" panose="02020603050405020304" pitchFamily="18" charset="0"/>
              </a:rPr>
              <a:t>b</a:t>
            </a:r>
            <a:r>
              <a:rPr lang="es-MX" sz="1800" dirty="0" smtClean="0">
                <a:effectLst/>
                <a:latin typeface="Arial" panose="020B0604020202020204" pitchFamily="34" charset="0"/>
                <a:ea typeface="Times New Roman" panose="02020603050405020304" pitchFamily="18" charset="0"/>
              </a:rPr>
              <a:t>) </a:t>
            </a:r>
            <a:r>
              <a:rPr lang="es-MX" sz="1800" dirty="0">
                <a:effectLst/>
                <a:latin typeface="Arial" panose="020B0604020202020204" pitchFamily="34" charset="0"/>
                <a:ea typeface="Times New Roman" panose="02020603050405020304" pitchFamily="18" charset="0"/>
              </a:rPr>
              <a:t>Realización del análisis de los estudiantes y docentes que requieren un estudio de caso, para brindar los niveles de ayuda necesarios.</a:t>
            </a:r>
            <a:endParaRPr lang="es-US" sz="18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MX" sz="1800" dirty="0">
                <a:latin typeface="Arial" panose="020B0604020202020204" pitchFamily="34" charset="0"/>
                <a:ea typeface="Times New Roman" panose="02020603050405020304" pitchFamily="18" charset="0"/>
              </a:rPr>
              <a:t>c</a:t>
            </a:r>
            <a:r>
              <a:rPr lang="es-MX" sz="1800" dirty="0" smtClean="0">
                <a:effectLst/>
                <a:latin typeface="Arial" panose="020B0604020202020204" pitchFamily="34" charset="0"/>
                <a:ea typeface="Times New Roman" panose="02020603050405020304" pitchFamily="18" charset="0"/>
              </a:rPr>
              <a:t>) </a:t>
            </a:r>
            <a:r>
              <a:rPr lang="es-MX" sz="1800" dirty="0">
                <a:effectLst/>
                <a:latin typeface="Arial" panose="020B0604020202020204" pitchFamily="34" charset="0"/>
                <a:ea typeface="Times New Roman" panose="02020603050405020304" pitchFamily="18" charset="0"/>
              </a:rPr>
              <a:t>Participación en el proceso de entrega pedagógica, desde una óptica del trabajo preventivo.</a:t>
            </a:r>
            <a:endParaRPr lang="es-US" sz="1800" dirty="0">
              <a:effectLst/>
              <a:latin typeface="Times New Roman" panose="02020603050405020304" pitchFamily="18" charset="0"/>
              <a:ea typeface="Times New Roman" panose="02020603050405020304" pitchFamily="18" charset="0"/>
            </a:endParaRPr>
          </a:p>
          <a:p>
            <a:pPr marL="0" indent="0" algn="just">
              <a:buNone/>
            </a:pPr>
            <a:endParaRPr lang="es-US" sz="3200" dirty="0">
              <a:latin typeface="+mj-lt"/>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6933447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Tareas del asesoramiento:</a:t>
            </a:r>
          </a:p>
        </p:txBody>
      </p:sp>
      <p:sp>
        <p:nvSpPr>
          <p:cNvPr id="3" name="2 Marcador de contenido"/>
          <p:cNvSpPr>
            <a:spLocks noGrp="1"/>
          </p:cNvSpPr>
          <p:nvPr>
            <p:ph idx="1"/>
          </p:nvPr>
        </p:nvSpPr>
        <p:spPr>
          <a:xfrm>
            <a:off x="357158" y="2420888"/>
            <a:ext cx="8391306" cy="3600400"/>
          </a:xfrm>
        </p:spPr>
        <p:txBody>
          <a:bodyPr>
            <a:normAutofit fontScale="92500" lnSpcReduction="20000"/>
          </a:bodyPr>
          <a:lstStyle/>
          <a:p>
            <a:pPr marL="342900" lvl="0" indent="-342900" algn="just">
              <a:lnSpc>
                <a:spcPct val="150000"/>
              </a:lnSpc>
              <a:spcBef>
                <a:spcPts val="0"/>
              </a:spcBef>
              <a:spcAft>
                <a:spcPts val="600"/>
              </a:spcAft>
              <a:buFont typeface="Wingdings" panose="05000000000000000000" pitchFamily="2" charset="2"/>
              <a:buChar char=""/>
              <a:tabLst>
                <a:tab pos="0" algn="l"/>
              </a:tabLst>
            </a:pPr>
            <a:r>
              <a:rPr lang="es-MX" sz="1900" dirty="0">
                <a:solidFill>
                  <a:srgbClr val="FF0000"/>
                </a:solidFill>
                <a:effectLst/>
                <a:latin typeface="Arial" panose="020B0604020202020204" pitchFamily="34" charset="0"/>
                <a:ea typeface="Times New Roman" panose="02020603050405020304" pitchFamily="18" charset="0"/>
              </a:rPr>
              <a:t>Planificación de la atención psicopedagógica indirecta que será brindada, a través del personal docente. Para lo cual:</a:t>
            </a:r>
            <a:endParaRPr lang="es-US" sz="1900" dirty="0">
              <a:solidFill>
                <a:srgbClr val="FF0000"/>
              </a:solidFill>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MX" sz="1800" dirty="0" smtClean="0">
                <a:effectLst/>
                <a:latin typeface="Arial" panose="020B0604020202020204" pitchFamily="34" charset="0"/>
                <a:ea typeface="Times New Roman" panose="02020603050405020304" pitchFamily="18" charset="0"/>
              </a:rPr>
              <a:t>a) Se </a:t>
            </a:r>
            <a:r>
              <a:rPr lang="es-MX" sz="1800" dirty="0">
                <a:effectLst/>
                <a:latin typeface="Arial" panose="020B0604020202020204" pitchFamily="34" charset="0"/>
                <a:ea typeface="Times New Roman" panose="02020603050405020304" pitchFamily="18" charset="0"/>
              </a:rPr>
              <a:t>realiza el análisis de la caracterización de cada docente, a partir de su  evaluación profesoral y del criterio de los directivos.</a:t>
            </a:r>
            <a:endParaRPr lang="es-US" sz="1800" dirty="0">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MX" sz="1800" dirty="0" smtClean="0">
                <a:effectLst/>
                <a:latin typeface="Arial" panose="020B0604020202020204" pitchFamily="34" charset="0"/>
                <a:ea typeface="Times New Roman" panose="02020603050405020304" pitchFamily="18" charset="0"/>
              </a:rPr>
              <a:t>b) Determinación </a:t>
            </a:r>
            <a:r>
              <a:rPr lang="es-MX" sz="1800" dirty="0">
                <a:effectLst/>
                <a:latin typeface="Arial" panose="020B0604020202020204" pitchFamily="34" charset="0"/>
                <a:ea typeface="Times New Roman" panose="02020603050405020304" pitchFamily="18" charset="0"/>
              </a:rPr>
              <a:t>de las necesidades de atención, basado en el empleo de métodos y técnicas, esencialmente la observación de su labor educativa.</a:t>
            </a:r>
            <a:endParaRPr lang="es-US" sz="18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MX" sz="1800" dirty="0">
                <a:effectLst/>
                <a:latin typeface="Arial" panose="020B0604020202020204" pitchFamily="34" charset="0"/>
                <a:ea typeface="Times New Roman" panose="02020603050405020304" pitchFamily="18" charset="0"/>
              </a:rPr>
              <a:t>c) Estructuración de las actividades de atención, seleccionando las vías para brindarla.</a:t>
            </a:r>
            <a:endParaRPr lang="es-US" sz="18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MX" sz="1800" dirty="0">
                <a:latin typeface="Arial" panose="020B0604020202020204" pitchFamily="34" charset="0"/>
                <a:ea typeface="Times New Roman" panose="02020603050405020304" pitchFamily="18" charset="0"/>
              </a:rPr>
              <a:t>d) </a:t>
            </a:r>
            <a:r>
              <a:rPr lang="es-MX" sz="1800" dirty="0">
                <a:effectLst/>
                <a:latin typeface="Arial" panose="020B0604020202020204" pitchFamily="34" charset="0"/>
                <a:ea typeface="Times New Roman" panose="02020603050405020304" pitchFamily="18" charset="0"/>
              </a:rPr>
              <a:t>Organización en ciclos, colectivos de grado y departamentos docentes las condiciones necesarias para brindar las ayudas necesarias.</a:t>
            </a:r>
            <a:endParaRPr lang="es-US" sz="1800" dirty="0">
              <a:effectLst/>
              <a:latin typeface="Times New Roman" panose="02020603050405020304" pitchFamily="18" charset="0"/>
              <a:ea typeface="Times New Roman" panose="02020603050405020304" pitchFamily="18" charset="0"/>
            </a:endParaRPr>
          </a:p>
          <a:p>
            <a:pPr marL="0" indent="0" algn="just">
              <a:buNone/>
            </a:pPr>
            <a:endParaRPr lang="es-US" sz="3200" dirty="0">
              <a:latin typeface="+mj-lt"/>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745020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Tareas del asesoramiento:</a:t>
            </a:r>
          </a:p>
        </p:txBody>
      </p:sp>
      <p:sp>
        <p:nvSpPr>
          <p:cNvPr id="3" name="2 Marcador de contenido"/>
          <p:cNvSpPr>
            <a:spLocks noGrp="1"/>
          </p:cNvSpPr>
          <p:nvPr>
            <p:ph idx="1"/>
          </p:nvPr>
        </p:nvSpPr>
        <p:spPr>
          <a:xfrm>
            <a:off x="357158" y="2420888"/>
            <a:ext cx="8391306" cy="3600400"/>
          </a:xfrm>
        </p:spPr>
        <p:txBody>
          <a:bodyPr>
            <a:normAutofit fontScale="85000" lnSpcReduction="10000"/>
          </a:bodyPr>
          <a:lstStyle/>
          <a:p>
            <a:pPr marL="342900" lvl="0" indent="-342900" algn="just">
              <a:lnSpc>
                <a:spcPct val="150000"/>
              </a:lnSpc>
              <a:spcBef>
                <a:spcPts val="0"/>
              </a:spcBef>
              <a:spcAft>
                <a:spcPts val="0"/>
              </a:spcAft>
              <a:buFont typeface="Wingdings" panose="05000000000000000000" pitchFamily="2" charset="2"/>
              <a:buChar char=""/>
              <a:tabLst>
                <a:tab pos="0" algn="l"/>
              </a:tabLst>
            </a:pPr>
            <a:r>
              <a:rPr lang="es-ES" sz="2300" dirty="0">
                <a:solidFill>
                  <a:srgbClr val="FF0000"/>
                </a:solidFill>
                <a:effectLst/>
                <a:latin typeface="Arial" panose="020B0604020202020204" pitchFamily="34" charset="0"/>
                <a:ea typeface="Times New Roman" panose="02020603050405020304" pitchFamily="18" charset="0"/>
              </a:rPr>
              <a:t>Asesoramiento y control al sistema de actividades del Trabajo Metodológico en el centro. Para ello:</a:t>
            </a:r>
            <a:endParaRPr lang="es-US" sz="2300" dirty="0">
              <a:solidFill>
                <a:srgbClr val="FF0000"/>
              </a:solidFill>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ES" sz="1800" dirty="0" smtClean="0">
                <a:effectLst/>
                <a:latin typeface="Arial" panose="020B0604020202020204" pitchFamily="34" charset="0"/>
                <a:ea typeface="Times New Roman" panose="02020603050405020304" pitchFamily="18" charset="0"/>
              </a:rPr>
              <a:t>a) Realización </a:t>
            </a:r>
            <a:r>
              <a:rPr lang="es-ES" sz="1800" dirty="0">
                <a:effectLst/>
                <a:latin typeface="Arial" panose="020B0604020202020204" pitchFamily="34" charset="0"/>
                <a:ea typeface="Times New Roman" panose="02020603050405020304" pitchFamily="18" charset="0"/>
              </a:rPr>
              <a:t>de la determinación de necesidades de preparación metodológica, a partir de la intervención en el Consejo de dirección y técnico.</a:t>
            </a:r>
            <a:endParaRPr lang="es-US" sz="18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ES" sz="1800" dirty="0" smtClean="0">
                <a:effectLst/>
                <a:latin typeface="Arial" panose="020B0604020202020204" pitchFamily="34" charset="0"/>
                <a:ea typeface="Times New Roman" panose="02020603050405020304" pitchFamily="18" charset="0"/>
              </a:rPr>
              <a:t>b) Intercambio </a:t>
            </a:r>
            <a:r>
              <a:rPr lang="es-ES" sz="1800" dirty="0">
                <a:effectLst/>
                <a:latin typeface="Arial" panose="020B0604020202020204" pitchFamily="34" charset="0"/>
                <a:ea typeface="Times New Roman" panose="02020603050405020304" pitchFamily="18" charset="0"/>
              </a:rPr>
              <a:t>con los directivos del centro acerca de la planificación realizada del Trabajo Metodológico, determinando su intervención directa al dirigir actividades, así como proponer instrumentos que propicien el debate y la reflexión en el análisis de actividades metodológicas de carácter práctico, como clases demostrativas y abiertas.</a:t>
            </a:r>
            <a:endParaRPr lang="es-US" sz="18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ES" sz="1800" dirty="0" smtClean="0">
                <a:effectLst/>
                <a:latin typeface="Arial" panose="020B0604020202020204" pitchFamily="34" charset="0"/>
                <a:ea typeface="Times New Roman" panose="02020603050405020304" pitchFamily="18" charset="0"/>
              </a:rPr>
              <a:t>c) Selección </a:t>
            </a:r>
            <a:r>
              <a:rPr lang="es-ES" sz="1800" dirty="0">
                <a:effectLst/>
                <a:latin typeface="Arial" panose="020B0604020202020204" pitchFamily="34" charset="0"/>
                <a:ea typeface="Times New Roman" panose="02020603050405020304" pitchFamily="18" charset="0"/>
              </a:rPr>
              <a:t>de las temáticas a tratar con el empleo de los talleres metodológicos y procediendo a su estructuración en apoyo a los jefes de ciclo, grados y departamentos.</a:t>
            </a:r>
            <a:endParaRPr lang="es-US" sz="1800" dirty="0">
              <a:effectLst/>
              <a:latin typeface="Times New Roman" panose="02020603050405020304" pitchFamily="18" charset="0"/>
              <a:ea typeface="Times New Roman" panose="02020603050405020304" pitchFamily="18" charset="0"/>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14304694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Tareas del asesoramiento:</a:t>
            </a:r>
          </a:p>
        </p:txBody>
      </p:sp>
      <p:sp>
        <p:nvSpPr>
          <p:cNvPr id="3" name="2 Marcador de contenido"/>
          <p:cNvSpPr>
            <a:spLocks noGrp="1"/>
          </p:cNvSpPr>
          <p:nvPr>
            <p:ph idx="1"/>
          </p:nvPr>
        </p:nvSpPr>
        <p:spPr>
          <a:xfrm>
            <a:off x="357158" y="2420888"/>
            <a:ext cx="8391306" cy="3600400"/>
          </a:xfrm>
        </p:spPr>
        <p:txBody>
          <a:bodyPr>
            <a:normAutofit fontScale="62500" lnSpcReduction="20000"/>
          </a:bodyPr>
          <a:lstStyle/>
          <a:p>
            <a:pPr marL="342900" lvl="0" indent="-342900" algn="just">
              <a:lnSpc>
                <a:spcPct val="150000"/>
              </a:lnSpc>
              <a:spcBef>
                <a:spcPts val="0"/>
              </a:spcBef>
              <a:spcAft>
                <a:spcPts val="0"/>
              </a:spcAft>
              <a:buFont typeface="Wingdings" panose="05000000000000000000" pitchFamily="2" charset="2"/>
              <a:buChar char=""/>
              <a:tabLst>
                <a:tab pos="0" algn="l"/>
              </a:tabLst>
            </a:pPr>
            <a:r>
              <a:rPr lang="es-ES" sz="2600" dirty="0">
                <a:solidFill>
                  <a:srgbClr val="FF0000"/>
                </a:solidFill>
                <a:effectLst/>
                <a:latin typeface="Arial Narrow" panose="020B0606020202030204" pitchFamily="34" charset="0"/>
                <a:ea typeface="Times New Roman" panose="02020603050405020304" pitchFamily="18" charset="0"/>
              </a:rPr>
              <a:t>Planificación y control del asesoramiento  al trabajo preventivo y la atención a la diversidad, a partir de:</a:t>
            </a:r>
            <a:endParaRPr lang="es-US" sz="2600" dirty="0">
              <a:solidFill>
                <a:srgbClr val="FF0000"/>
              </a:solidFill>
              <a:effectLst/>
              <a:latin typeface="Arial Narrow" panose="020B0606020202030204" pitchFamily="34"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ES" sz="1900" dirty="0" smtClean="0">
                <a:effectLst/>
                <a:latin typeface="Arial" panose="020B0604020202020204" pitchFamily="34" charset="0"/>
                <a:ea typeface="Times New Roman" panose="02020603050405020304" pitchFamily="18" charset="0"/>
              </a:rPr>
              <a:t>a) Selección </a:t>
            </a:r>
            <a:r>
              <a:rPr lang="es-ES" sz="1900" dirty="0">
                <a:effectLst/>
                <a:latin typeface="Arial" panose="020B0604020202020204" pitchFamily="34" charset="0"/>
                <a:ea typeface="Times New Roman" panose="02020603050405020304" pitchFamily="18" charset="0"/>
              </a:rPr>
              <a:t>de los diferentes grupos de estudiantes que incumplen los deberes escolares, determinando las diversas causas que lo provocan, desde el diagnóstico pedagógico integral.</a:t>
            </a:r>
            <a:endParaRPr lang="es-US" sz="19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ES" sz="1900" dirty="0" smtClean="0">
                <a:effectLst/>
                <a:latin typeface="Arial" panose="020B0604020202020204" pitchFamily="34" charset="0"/>
                <a:ea typeface="Times New Roman" panose="02020603050405020304" pitchFamily="18" charset="0"/>
              </a:rPr>
              <a:t>b) Determinación </a:t>
            </a:r>
            <a:r>
              <a:rPr lang="es-ES" sz="1900" dirty="0">
                <a:effectLst/>
                <a:latin typeface="Arial" panose="020B0604020202020204" pitchFamily="34" charset="0"/>
                <a:ea typeface="Times New Roman" panose="02020603050405020304" pitchFamily="18" charset="0"/>
              </a:rPr>
              <a:t>de temáticas relativas a los fundamentos teórico-metodológicos y prácticos que trabajarán en diferentes sesiones del trabajo metodológico.</a:t>
            </a:r>
            <a:endParaRPr lang="es-US" sz="19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ES" sz="1900" dirty="0" smtClean="0">
                <a:effectLst/>
                <a:latin typeface="Arial" panose="020B0604020202020204" pitchFamily="34" charset="0"/>
                <a:ea typeface="Times New Roman" panose="02020603050405020304" pitchFamily="18" charset="0"/>
              </a:rPr>
              <a:t>c) Elaboración </a:t>
            </a:r>
            <a:r>
              <a:rPr lang="es-ES" sz="1900" dirty="0">
                <a:effectLst/>
                <a:latin typeface="Arial" panose="020B0604020202020204" pitchFamily="34" charset="0"/>
                <a:ea typeface="Times New Roman" panose="02020603050405020304" pitchFamily="18" charset="0"/>
              </a:rPr>
              <a:t>de medios apoyados en el empleo de la computadora que propicie, de forma individual y colectiva, la preparación de docentes en la atención del trabajo preventivo, centrado en diferentes actividades que puedan ser realizadas con los estudiantes para lograr su sensibilización y compromiso en el cumplimiento de los deberes escolares.</a:t>
            </a:r>
            <a:endParaRPr lang="es-US" sz="1900" dirty="0">
              <a:effectLst/>
              <a:latin typeface="Times New Roman" panose="02020603050405020304" pitchFamily="18" charset="0"/>
              <a:ea typeface="Times New Roman" panose="02020603050405020304" pitchFamily="18" charset="0"/>
            </a:endParaRPr>
          </a:p>
          <a:p>
            <a:pPr marL="0" lvl="0" indent="0" algn="just">
              <a:lnSpc>
                <a:spcPct val="150000"/>
              </a:lnSpc>
              <a:spcBef>
                <a:spcPts val="0"/>
              </a:spcBef>
              <a:spcAft>
                <a:spcPts val="0"/>
              </a:spcAft>
              <a:tabLst>
                <a:tab pos="0" algn="l"/>
              </a:tabLst>
            </a:pPr>
            <a:r>
              <a:rPr lang="es-ES" sz="1900" dirty="0" smtClean="0">
                <a:effectLst/>
                <a:latin typeface="Arial" panose="020B0604020202020204" pitchFamily="34" charset="0"/>
                <a:ea typeface="Times New Roman" panose="02020603050405020304" pitchFamily="18" charset="0"/>
              </a:rPr>
              <a:t>d) Realización </a:t>
            </a:r>
            <a:r>
              <a:rPr lang="es-ES" sz="1900" dirty="0">
                <a:effectLst/>
                <a:latin typeface="Arial" panose="020B0604020202020204" pitchFamily="34" charset="0"/>
                <a:ea typeface="Times New Roman" panose="02020603050405020304" pitchFamily="18" charset="0"/>
              </a:rPr>
              <a:t>de sistemas de visitas y otras formas de organización del proceso de enseñanza-aprendizaje para la identificación y valoración de los niveles que se brindan en la atención a la diversidad, focalizada en el aprendizaje, en el marco de los indicadores de la prioridad I del trabajo preventivo.</a:t>
            </a:r>
            <a:endParaRPr lang="es-US" sz="1900" dirty="0">
              <a:effectLst/>
              <a:latin typeface="Times New Roman" panose="02020603050405020304" pitchFamily="18" charset="0"/>
              <a:ea typeface="Times New Roman" panose="02020603050405020304" pitchFamily="18" charset="0"/>
            </a:endParaRPr>
          </a:p>
          <a:p>
            <a:pPr algn="just">
              <a:lnSpc>
                <a:spcPct val="150000"/>
              </a:lnSpc>
              <a:spcBef>
                <a:spcPts val="0"/>
              </a:spcBef>
              <a:spcAft>
                <a:spcPts val="0"/>
              </a:spcAft>
              <a:tabLst>
                <a:tab pos="0" algn="l"/>
              </a:tabLst>
            </a:pPr>
            <a:r>
              <a:rPr lang="es-ES" sz="1800" b="1" dirty="0">
                <a:effectLst/>
                <a:latin typeface="Arial" panose="020B0604020202020204" pitchFamily="34" charset="0"/>
                <a:ea typeface="Times New Roman" panose="02020603050405020304" pitchFamily="18" charset="0"/>
              </a:rPr>
              <a:t> </a:t>
            </a:r>
            <a:endParaRPr lang="es-US" sz="1800" dirty="0">
              <a:effectLst/>
              <a:latin typeface="Times New Roman" panose="02020603050405020304" pitchFamily="18" charset="0"/>
              <a:ea typeface="Times New Roman" panose="02020603050405020304" pitchFamily="18" charset="0"/>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2347337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PlaceHolder 1"/>
          <p:cNvSpPr>
            <a:spLocks noGrp="1"/>
          </p:cNvSpPr>
          <p:nvPr>
            <p:ph type="title"/>
          </p:nvPr>
        </p:nvSpPr>
        <p:spPr>
          <a:xfrm>
            <a:off x="457200" y="274680"/>
            <a:ext cx="8228520" cy="1141920"/>
          </a:xfrm>
          <a:prstGeom prst="rect">
            <a:avLst/>
          </a:prstGeom>
          <a:noFill/>
          <a:ln w="0">
            <a:noFill/>
          </a:ln>
        </p:spPr>
        <p:txBody>
          <a:bodyPr lIns="90000" tIns="45000" rIns="90000" bIns="45000" anchor="ctr">
            <a:noAutofit/>
          </a:bodyPr>
          <a:lstStyle/>
          <a:p>
            <a:pPr algn="ctr">
              <a:lnSpc>
                <a:spcPct val="100000"/>
              </a:lnSpc>
            </a:pPr>
            <a:r>
              <a:rPr lang="es-ES" sz="4400" b="1" strike="noStrike" spc="-1" dirty="0">
                <a:solidFill>
                  <a:schemeClr val="tx2">
                    <a:lumMod val="75000"/>
                  </a:schemeClr>
                </a:solidFill>
                <a:latin typeface="Calibri"/>
              </a:rPr>
              <a:t>Sumario de la conferencia:</a:t>
            </a:r>
            <a:endParaRPr lang="es-ES" sz="4400" b="1" strike="noStrike" spc="-1" dirty="0">
              <a:solidFill>
                <a:schemeClr val="tx2">
                  <a:lumMod val="75000"/>
                </a:schemeClr>
              </a:solidFill>
              <a:latin typeface="Arial"/>
            </a:endParaRPr>
          </a:p>
        </p:txBody>
      </p:sp>
      <p:sp>
        <p:nvSpPr>
          <p:cNvPr id="222" name="PlaceHolder 2"/>
          <p:cNvSpPr>
            <a:spLocks noGrp="1"/>
          </p:cNvSpPr>
          <p:nvPr>
            <p:ph/>
          </p:nvPr>
        </p:nvSpPr>
        <p:spPr>
          <a:xfrm>
            <a:off x="457200" y="1416600"/>
            <a:ext cx="8228520" cy="4524840"/>
          </a:xfrm>
          <a:prstGeom prst="rect">
            <a:avLst/>
          </a:prstGeom>
          <a:noFill/>
          <a:ln w="0">
            <a:noFill/>
          </a:ln>
        </p:spPr>
        <p:txBody>
          <a:bodyPr lIns="90000" tIns="45000" rIns="90000" bIns="45000" anchor="t">
            <a:noAutofit/>
          </a:bodyPr>
          <a:lstStyle/>
          <a:p>
            <a:pPr marL="0" marR="0" algn="just">
              <a:lnSpc>
                <a:spcPct val="150000"/>
              </a:lnSpc>
              <a:spcBef>
                <a:spcPts val="0"/>
              </a:spcBef>
              <a:spcAft>
                <a:spcPts val="0"/>
              </a:spcAft>
            </a:pPr>
            <a:r>
              <a:rPr lang="es-CU" sz="2400" dirty="0">
                <a:solidFill>
                  <a:srgbClr val="FF0000"/>
                </a:solidFill>
              </a:rPr>
              <a:t>Asesorar como habilidad profesional del psicopedagogo. Definiciones</a:t>
            </a:r>
            <a:endParaRPr lang="es-US" sz="2400" dirty="0">
              <a:solidFill>
                <a:srgbClr val="FF0000"/>
              </a:solidFill>
            </a:endParaRPr>
          </a:p>
          <a:p>
            <a:pPr marL="0" marR="0" algn="just">
              <a:lnSpc>
                <a:spcPct val="150000"/>
              </a:lnSpc>
              <a:spcBef>
                <a:spcPts val="0"/>
              </a:spcBef>
              <a:spcAft>
                <a:spcPts val="0"/>
              </a:spcAft>
            </a:pPr>
            <a:r>
              <a:rPr lang="es-CU" sz="2400" dirty="0">
                <a:solidFill>
                  <a:srgbClr val="FF0000"/>
                </a:solidFill>
              </a:rPr>
              <a:t>La asesoría psicopedagógica como función profesional del psicopedagogo y forma de orientación educativa. Etapas de la asesoría. Procesos de asesoría psicopedagógica en instituciones educativas y no educativas.</a:t>
            </a:r>
            <a:endParaRPr lang="es-US" sz="2400" dirty="0">
              <a:solidFill>
                <a:srgbClr val="FF0000"/>
              </a:solidFill>
            </a:endParaRPr>
          </a:p>
          <a:p>
            <a:pPr marL="343080" indent="-343080" algn="just">
              <a:lnSpc>
                <a:spcPct val="100000"/>
              </a:lnSpc>
              <a:spcBef>
                <a:spcPts val="641"/>
              </a:spcBef>
              <a:buClr>
                <a:srgbClr val="000000"/>
              </a:buClr>
              <a:buFont typeface="Arial"/>
              <a:buChar char="•"/>
            </a:pPr>
            <a:endParaRPr lang="es-ES" sz="2400" b="0" strike="noStrike" spc="-1" dirty="0">
              <a:solidFill>
                <a:srgbClr val="000000"/>
              </a:solidFill>
            </a:endParaRPr>
          </a:p>
          <a:p>
            <a:pPr marL="343080" indent="-343080" algn="just">
              <a:lnSpc>
                <a:spcPct val="100000"/>
              </a:lnSpc>
              <a:spcBef>
                <a:spcPts val="641"/>
              </a:spcBef>
              <a:buClr>
                <a:srgbClr val="000000"/>
              </a:buClr>
              <a:buFont typeface="Arial"/>
              <a:buChar char="•"/>
            </a:pPr>
            <a:endParaRPr lang="es-ES" sz="3200" b="0" strike="noStrike" spc="-1" dirty="0">
              <a:solidFill>
                <a:srgbClr val="000000"/>
              </a:solidFill>
              <a:latin typeface="Calibri"/>
            </a:endParaRPr>
          </a:p>
          <a:p>
            <a:pPr marL="343080" indent="-343080" algn="just">
              <a:lnSpc>
                <a:spcPct val="100000"/>
              </a:lnSpc>
              <a:spcBef>
                <a:spcPts val="641"/>
              </a:spcBef>
              <a:buClr>
                <a:srgbClr val="000000"/>
              </a:buClr>
              <a:buFont typeface="Arial"/>
              <a:buChar char="•"/>
            </a:pPr>
            <a:endParaRPr lang="es-ES" sz="3200" b="0" strike="noStrike" spc="-1" dirty="0">
              <a:latin typeface="Arial"/>
            </a:endParaRPr>
          </a:p>
        </p:txBody>
      </p:sp>
      <p:pic>
        <p:nvPicPr>
          <p:cNvPr id="223" name="Imagen 4"/>
          <p:cNvPicPr/>
          <p:nvPr/>
        </p:nvPicPr>
        <p:blipFill>
          <a:blip r:embed="rId2"/>
          <a:stretch/>
        </p:blipFill>
        <p:spPr>
          <a:xfrm>
            <a:off x="5436096" y="4664243"/>
            <a:ext cx="3513560" cy="2168640"/>
          </a:xfrm>
          <a:prstGeom prst="rect">
            <a:avLst/>
          </a:prstGeom>
          <a:ln w="0">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Tareas del asesoramiento:</a:t>
            </a:r>
          </a:p>
        </p:txBody>
      </p:sp>
      <p:sp>
        <p:nvSpPr>
          <p:cNvPr id="3" name="2 Marcador de contenido"/>
          <p:cNvSpPr>
            <a:spLocks noGrp="1"/>
          </p:cNvSpPr>
          <p:nvPr>
            <p:ph idx="1"/>
          </p:nvPr>
        </p:nvSpPr>
        <p:spPr>
          <a:xfrm>
            <a:off x="357158" y="2420888"/>
            <a:ext cx="8391306" cy="3600400"/>
          </a:xfrm>
        </p:spPr>
        <p:txBody>
          <a:bodyPr>
            <a:normAutofit fontScale="55000" lnSpcReduction="20000"/>
          </a:bodyPr>
          <a:lstStyle/>
          <a:p>
            <a:pPr marL="457200" indent="-457200" algn="just">
              <a:lnSpc>
                <a:spcPct val="150000"/>
              </a:lnSpc>
              <a:spcBef>
                <a:spcPts val="600"/>
              </a:spcBef>
              <a:spcAft>
                <a:spcPts val="600"/>
              </a:spcAft>
              <a:buFont typeface="Wingdings" pitchFamily="2" charset="2"/>
              <a:buChar char="ü"/>
              <a:tabLst>
                <a:tab pos="0" algn="l"/>
                <a:tab pos="360045" algn="l"/>
              </a:tabLst>
            </a:pPr>
            <a:r>
              <a:rPr lang="es-ES" sz="2900" dirty="0">
                <a:solidFill>
                  <a:srgbClr val="FF0000"/>
                </a:solidFill>
                <a:effectLst/>
                <a:latin typeface="Arial Narrow" panose="020B0606020202030204" pitchFamily="34" charset="0"/>
                <a:ea typeface="Times New Roman" panose="02020603050405020304" pitchFamily="18" charset="0"/>
              </a:rPr>
              <a:t>Elaboración de instrumentos psicopedagógicos para el diagnóstico integral que desarrollan directivos y docentes para la labor educativa</a:t>
            </a:r>
            <a:r>
              <a:rPr lang="es-ES" sz="2900" dirty="0" smtClean="0">
                <a:solidFill>
                  <a:srgbClr val="FF0000"/>
                </a:solidFill>
                <a:effectLst/>
                <a:latin typeface="Arial Narrow" panose="020B0606020202030204" pitchFamily="34" charset="0"/>
                <a:ea typeface="Times New Roman" panose="02020603050405020304" pitchFamily="18" charset="0"/>
              </a:rPr>
              <a:t>.</a:t>
            </a:r>
            <a:endParaRPr lang="es-US" sz="1800" dirty="0">
              <a:effectLst/>
              <a:latin typeface="Times New Roman" panose="02020603050405020304" pitchFamily="18" charset="0"/>
              <a:ea typeface="Times New Roman" panose="02020603050405020304" pitchFamily="18" charset="0"/>
            </a:endParaRPr>
          </a:p>
          <a:p>
            <a:pPr marL="0" marR="0" lvl="0" indent="0" algn="just">
              <a:lnSpc>
                <a:spcPct val="150000"/>
              </a:lnSpc>
              <a:spcBef>
                <a:spcPts val="0"/>
              </a:spcBef>
              <a:spcAft>
                <a:spcPts val="600"/>
              </a:spcAft>
              <a:tabLst>
                <a:tab pos="0" algn="l"/>
                <a:tab pos="360045" algn="l"/>
              </a:tabLst>
            </a:pPr>
            <a:r>
              <a:rPr lang="es-ES" sz="1800" dirty="0" smtClean="0">
                <a:effectLst/>
                <a:latin typeface="Arial" panose="020B0604020202020204" pitchFamily="34" charset="0"/>
                <a:ea typeface="Times New Roman" panose="02020603050405020304" pitchFamily="18" charset="0"/>
                <a:cs typeface="OpenSymbol"/>
              </a:rPr>
              <a:t>a) Análisis </a:t>
            </a:r>
            <a:r>
              <a:rPr lang="es-ES" sz="1800" dirty="0">
                <a:effectLst/>
                <a:latin typeface="Arial" panose="020B0604020202020204" pitchFamily="34" charset="0"/>
                <a:ea typeface="Times New Roman" panose="02020603050405020304" pitchFamily="18" charset="0"/>
                <a:cs typeface="OpenSymbol"/>
              </a:rPr>
              <a:t>del contexto socio histórico donde se aplicarán los instrumentos atendiendo a:</a:t>
            </a:r>
            <a:endParaRPr lang="es-US" sz="1800" dirty="0">
              <a:effectLst/>
              <a:latin typeface="Wingdings" panose="05000000000000000000" pitchFamily="2" charset="2"/>
              <a:ea typeface="Times New Roman" panose="02020603050405020304" pitchFamily="18" charset="0"/>
              <a:cs typeface="OpenSymbol"/>
            </a:endParaRPr>
          </a:p>
          <a:p>
            <a:pPr marL="342900" marR="0" lvl="0" indent="-342900" algn="just">
              <a:lnSpc>
                <a:spcPct val="150000"/>
              </a:lnSpc>
              <a:spcBef>
                <a:spcPts val="0"/>
              </a:spcBef>
              <a:spcAft>
                <a:spcPts val="0"/>
              </a:spcAft>
              <a:buFont typeface="Wingdings" panose="05000000000000000000" pitchFamily="2" charset="2"/>
              <a:buChar char=""/>
              <a:tabLst>
                <a:tab pos="0" algn="l"/>
                <a:tab pos="360045" algn="l"/>
                <a:tab pos="710565" algn="l"/>
              </a:tabLst>
            </a:pPr>
            <a:r>
              <a:rPr lang="es-ES" sz="1800" dirty="0">
                <a:effectLst/>
                <a:latin typeface="Arial" panose="020B0604020202020204" pitchFamily="34" charset="0"/>
                <a:ea typeface="Times New Roman" panose="02020603050405020304" pitchFamily="18" charset="0"/>
                <a:cs typeface="Symbol" panose="05050102010706020507" pitchFamily="18" charset="2"/>
              </a:rPr>
              <a:t>Edad de los sujetos que son objeto de estudio.</a:t>
            </a:r>
            <a:endParaRPr lang="es-US" sz="1800" dirty="0">
              <a:effectLst/>
              <a:latin typeface="Symbol" panose="05050102010706020507" pitchFamily="18" charset="2"/>
              <a:ea typeface="Times New Roman" panose="02020603050405020304" pitchFamily="18" charset="0"/>
              <a:cs typeface="Symbol" panose="05050102010706020507" pitchFamily="18" charset="2"/>
            </a:endParaRPr>
          </a:p>
          <a:p>
            <a:pPr marL="342900" marR="0" lvl="0" indent="-342900" algn="just">
              <a:lnSpc>
                <a:spcPct val="150000"/>
              </a:lnSpc>
              <a:spcBef>
                <a:spcPts val="0"/>
              </a:spcBef>
              <a:spcAft>
                <a:spcPts val="0"/>
              </a:spcAft>
              <a:buFont typeface="Wingdings" panose="05000000000000000000" pitchFamily="2" charset="2"/>
              <a:buChar char=""/>
              <a:tabLst>
                <a:tab pos="0" algn="l"/>
                <a:tab pos="360045" algn="l"/>
                <a:tab pos="720090" algn="l"/>
              </a:tabLst>
            </a:pPr>
            <a:r>
              <a:rPr lang="es-ES" sz="1800" dirty="0">
                <a:effectLst/>
                <a:latin typeface="Arial" panose="020B0604020202020204" pitchFamily="34" charset="0"/>
                <a:ea typeface="Times New Roman" panose="02020603050405020304" pitchFamily="18" charset="0"/>
                <a:cs typeface="Symbol" panose="05050102010706020507" pitchFamily="18" charset="2"/>
              </a:rPr>
              <a:t>Necesidades reales y objetivas de la institución educativa.</a:t>
            </a:r>
            <a:endParaRPr lang="es-US" sz="1800" dirty="0">
              <a:effectLst/>
              <a:latin typeface="Symbol" panose="05050102010706020507" pitchFamily="18" charset="2"/>
              <a:ea typeface="Times New Roman" panose="02020603050405020304" pitchFamily="18" charset="0"/>
              <a:cs typeface="Symbol" panose="05050102010706020507" pitchFamily="18" charset="2"/>
            </a:endParaRPr>
          </a:p>
          <a:p>
            <a:pPr marL="342900" marR="0" lvl="0" indent="-342900" algn="just">
              <a:lnSpc>
                <a:spcPct val="150000"/>
              </a:lnSpc>
              <a:spcBef>
                <a:spcPts val="0"/>
              </a:spcBef>
              <a:spcAft>
                <a:spcPts val="0"/>
              </a:spcAft>
              <a:buFont typeface="Wingdings" panose="05000000000000000000" pitchFamily="2" charset="2"/>
              <a:buChar char=""/>
              <a:tabLst>
                <a:tab pos="0" algn="l"/>
                <a:tab pos="360045" algn="l"/>
                <a:tab pos="720090" algn="l"/>
              </a:tabLst>
            </a:pPr>
            <a:r>
              <a:rPr lang="es-ES" sz="1800" dirty="0">
                <a:effectLst/>
                <a:latin typeface="Arial" panose="020B0604020202020204" pitchFamily="34" charset="0"/>
                <a:ea typeface="Times New Roman" panose="02020603050405020304" pitchFamily="18" charset="0"/>
                <a:cs typeface="Symbol" panose="05050102010706020507" pitchFamily="18" charset="2"/>
              </a:rPr>
              <a:t>Preparación de los sujetos para su  aplicación atendiendo al dominio de los fundamentos teóricos, metodológicos y prácticos.</a:t>
            </a:r>
            <a:endParaRPr lang="es-US" sz="1800" dirty="0">
              <a:effectLst/>
              <a:latin typeface="Symbol" panose="05050102010706020507" pitchFamily="18" charset="2"/>
              <a:ea typeface="Times New Roman" panose="02020603050405020304" pitchFamily="18" charset="0"/>
              <a:cs typeface="Symbol" panose="05050102010706020507" pitchFamily="18" charset="2"/>
            </a:endParaRPr>
          </a:p>
          <a:p>
            <a:pPr marL="0" marR="0" lvl="0" indent="0" algn="just">
              <a:lnSpc>
                <a:spcPct val="150000"/>
              </a:lnSpc>
              <a:spcBef>
                <a:spcPts val="0"/>
              </a:spcBef>
              <a:spcAft>
                <a:spcPts val="0"/>
              </a:spcAft>
              <a:tabLst>
                <a:tab pos="0" algn="l"/>
                <a:tab pos="360045" algn="l"/>
              </a:tabLst>
            </a:pPr>
            <a:r>
              <a:rPr lang="es-ES" sz="1800" dirty="0" smtClean="0">
                <a:effectLst/>
                <a:latin typeface="Arial" panose="020B0604020202020204" pitchFamily="34" charset="0"/>
                <a:ea typeface="Times New Roman" panose="02020603050405020304" pitchFamily="18" charset="0"/>
                <a:cs typeface="OpenSymbol"/>
              </a:rPr>
              <a:t>b) Establecimiento </a:t>
            </a:r>
            <a:r>
              <a:rPr lang="es-ES" sz="1800" dirty="0">
                <a:effectLst/>
                <a:latin typeface="Arial" panose="020B0604020202020204" pitchFamily="34" charset="0"/>
                <a:ea typeface="Times New Roman" panose="02020603050405020304" pitchFamily="18" charset="0"/>
                <a:cs typeface="OpenSymbol"/>
              </a:rPr>
              <a:t>de convenio con los sujetos, acerca de los instrumentos que se desean y necesitan aplicar para caracterizar la realidad educativa en función de la labor que se desempeña.</a:t>
            </a:r>
            <a:endParaRPr lang="es-US" sz="1800" dirty="0">
              <a:effectLst/>
              <a:latin typeface="Wingdings" panose="05000000000000000000" pitchFamily="2" charset="2"/>
              <a:ea typeface="Times New Roman" panose="02020603050405020304" pitchFamily="18" charset="0"/>
              <a:cs typeface="OpenSymbol"/>
            </a:endParaRPr>
          </a:p>
          <a:p>
            <a:pPr marL="0" marR="0" lvl="0" indent="0" algn="just">
              <a:lnSpc>
                <a:spcPct val="150000"/>
              </a:lnSpc>
              <a:spcBef>
                <a:spcPts val="0"/>
              </a:spcBef>
              <a:spcAft>
                <a:spcPts val="0"/>
              </a:spcAft>
              <a:tabLst>
                <a:tab pos="0" algn="l"/>
                <a:tab pos="360045" algn="l"/>
              </a:tabLst>
            </a:pPr>
            <a:r>
              <a:rPr lang="es-ES" sz="1800" dirty="0" smtClean="0">
                <a:effectLst/>
                <a:latin typeface="Arial" panose="020B0604020202020204" pitchFamily="34" charset="0"/>
                <a:ea typeface="Times New Roman" panose="02020603050405020304" pitchFamily="18" charset="0"/>
                <a:cs typeface="OpenSymbol"/>
              </a:rPr>
              <a:t>c) Análisis </a:t>
            </a:r>
            <a:r>
              <a:rPr lang="es-ES" sz="1800" dirty="0">
                <a:effectLst/>
                <a:latin typeface="Arial" panose="020B0604020202020204" pitchFamily="34" charset="0"/>
                <a:ea typeface="Times New Roman" panose="02020603050405020304" pitchFamily="18" charset="0"/>
                <a:cs typeface="OpenSymbol"/>
              </a:rPr>
              <a:t>de los instrumentos que se elaborarán y los que serán seleccionados y asumidos atendiendo a sus fundamentos teóricos, metodológicos y prácticos. </a:t>
            </a:r>
            <a:endParaRPr lang="es-US" sz="1800" dirty="0">
              <a:effectLst/>
              <a:latin typeface="Wingdings" panose="05000000000000000000" pitchFamily="2" charset="2"/>
              <a:ea typeface="Times New Roman" panose="02020603050405020304" pitchFamily="18" charset="0"/>
              <a:cs typeface="OpenSymbol"/>
            </a:endParaRPr>
          </a:p>
          <a:p>
            <a:pPr marL="0" marR="0" lvl="0" indent="0" algn="just">
              <a:lnSpc>
                <a:spcPct val="150000"/>
              </a:lnSpc>
              <a:spcBef>
                <a:spcPts val="0"/>
              </a:spcBef>
              <a:spcAft>
                <a:spcPts val="0"/>
              </a:spcAft>
              <a:tabLst>
                <a:tab pos="0" algn="l"/>
                <a:tab pos="360045" algn="l"/>
              </a:tabLst>
            </a:pPr>
            <a:r>
              <a:rPr lang="es-ES" sz="1800" dirty="0" smtClean="0">
                <a:effectLst/>
                <a:latin typeface="Arial" panose="020B0604020202020204" pitchFamily="34" charset="0"/>
                <a:ea typeface="Times New Roman" panose="02020603050405020304" pitchFamily="18" charset="0"/>
                <a:cs typeface="OpenSymbol"/>
              </a:rPr>
              <a:t>d) Atención </a:t>
            </a:r>
            <a:r>
              <a:rPr lang="es-ES" sz="1800" dirty="0">
                <a:effectLst/>
                <a:latin typeface="Arial" panose="020B0604020202020204" pitchFamily="34" charset="0"/>
                <a:ea typeface="Times New Roman" panose="02020603050405020304" pitchFamily="18" charset="0"/>
                <a:cs typeface="OpenSymbol"/>
              </a:rPr>
              <a:t>particularizada a cada sujeto que aplicarán los instrumentos utilizando la tutoría como modalidad de la orientación individual.</a:t>
            </a:r>
            <a:endParaRPr lang="es-US" sz="1800" dirty="0">
              <a:effectLst/>
              <a:latin typeface="Wingdings" panose="05000000000000000000" pitchFamily="2" charset="2"/>
              <a:ea typeface="Times New Roman" panose="02020603050405020304" pitchFamily="18" charset="0"/>
              <a:cs typeface="OpenSymbol"/>
            </a:endParaRPr>
          </a:p>
          <a:p>
            <a:pPr marL="0" marR="0" lvl="0" indent="0" algn="just">
              <a:lnSpc>
                <a:spcPct val="150000"/>
              </a:lnSpc>
              <a:spcBef>
                <a:spcPts val="600"/>
              </a:spcBef>
              <a:spcAft>
                <a:spcPts val="0"/>
              </a:spcAft>
              <a:tabLst>
                <a:tab pos="0" algn="l"/>
                <a:tab pos="360045" algn="l"/>
              </a:tabLst>
            </a:pPr>
            <a:r>
              <a:rPr lang="es-ES" sz="1800" dirty="0" smtClean="0">
                <a:effectLst/>
                <a:latin typeface="Arial" panose="020B0604020202020204" pitchFamily="34" charset="0"/>
                <a:ea typeface="Times New Roman" panose="02020603050405020304" pitchFamily="18" charset="0"/>
                <a:cs typeface="OpenSymbol"/>
              </a:rPr>
              <a:t>e) Clasificación </a:t>
            </a:r>
            <a:r>
              <a:rPr lang="es-ES" sz="1800" dirty="0">
                <a:effectLst/>
                <a:latin typeface="Arial" panose="020B0604020202020204" pitchFamily="34" charset="0"/>
                <a:ea typeface="Times New Roman" panose="02020603050405020304" pitchFamily="18" charset="0"/>
                <a:cs typeface="OpenSymbol"/>
              </a:rPr>
              <a:t>de los instrumentos de acuerdo al área (familiar, profesional, social, personal, escolar, sexual) que serán aplicada y la esfera (cognitiva o afectiva) de la personalidad a que se dirige. </a:t>
            </a:r>
            <a:endParaRPr lang="es-US" sz="1800" dirty="0">
              <a:effectLst/>
              <a:latin typeface="Wingdings" panose="05000000000000000000" pitchFamily="2" charset="2"/>
              <a:ea typeface="Times New Roman" panose="02020603050405020304" pitchFamily="18" charset="0"/>
              <a:cs typeface="OpenSymbol"/>
            </a:endParaRPr>
          </a:p>
          <a:p>
            <a:pPr algn="just">
              <a:lnSpc>
                <a:spcPct val="150000"/>
              </a:lnSpc>
              <a:spcBef>
                <a:spcPts val="0"/>
              </a:spcBef>
              <a:spcAft>
                <a:spcPts val="0"/>
              </a:spcAft>
              <a:tabLst>
                <a:tab pos="0" algn="l"/>
              </a:tabLst>
            </a:pPr>
            <a:r>
              <a:rPr lang="es-ES" sz="1800" b="1" dirty="0">
                <a:effectLst/>
                <a:latin typeface="Arial" panose="020B0604020202020204" pitchFamily="34" charset="0"/>
                <a:ea typeface="Times New Roman" panose="02020603050405020304" pitchFamily="18" charset="0"/>
              </a:rPr>
              <a:t> </a:t>
            </a:r>
            <a:endParaRPr lang="es-US" sz="1800" dirty="0">
              <a:effectLst/>
              <a:latin typeface="Times New Roman" panose="02020603050405020304" pitchFamily="18" charset="0"/>
              <a:ea typeface="Times New Roman" panose="02020603050405020304" pitchFamily="18" charset="0"/>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3272846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Tareas del asesoramiento:</a:t>
            </a:r>
          </a:p>
        </p:txBody>
      </p:sp>
      <p:sp>
        <p:nvSpPr>
          <p:cNvPr id="3" name="2 Marcador de contenido"/>
          <p:cNvSpPr>
            <a:spLocks noGrp="1"/>
          </p:cNvSpPr>
          <p:nvPr>
            <p:ph idx="1"/>
          </p:nvPr>
        </p:nvSpPr>
        <p:spPr>
          <a:xfrm>
            <a:off x="357158" y="2420888"/>
            <a:ext cx="8391306" cy="4248472"/>
          </a:xfrm>
        </p:spPr>
        <p:txBody>
          <a:bodyPr>
            <a:normAutofit fontScale="32500" lnSpcReduction="20000"/>
          </a:bodyPr>
          <a:lstStyle/>
          <a:p>
            <a:pPr marL="571500" indent="-571500" algn="just">
              <a:lnSpc>
                <a:spcPct val="150000"/>
              </a:lnSpc>
              <a:spcBef>
                <a:spcPts val="0"/>
              </a:spcBef>
              <a:spcAft>
                <a:spcPts val="600"/>
              </a:spcAft>
              <a:buFont typeface="Wingdings" pitchFamily="2" charset="2"/>
              <a:buChar char="ü"/>
            </a:pPr>
            <a:r>
              <a:rPr lang="es-ES" sz="4300" dirty="0">
                <a:solidFill>
                  <a:srgbClr val="FF0000"/>
                </a:solidFill>
                <a:effectLst/>
                <a:latin typeface="Arial Narrow" panose="020B0606020202030204" pitchFamily="34" charset="0"/>
                <a:ea typeface="Times New Roman" panose="02020603050405020304" pitchFamily="18" charset="0"/>
              </a:rPr>
              <a:t>Participación en los procesos de caracterización y análisis del diagnóstico integral que desarrollan directivos y docentes para la labor educativa</a:t>
            </a:r>
            <a:r>
              <a:rPr lang="es-ES" sz="4300" dirty="0" smtClean="0">
                <a:solidFill>
                  <a:srgbClr val="FF0000"/>
                </a:solidFill>
                <a:effectLst/>
                <a:latin typeface="Arial Narrow" panose="020B0606020202030204" pitchFamily="34" charset="0"/>
                <a:ea typeface="Times New Roman" panose="02020603050405020304" pitchFamily="18" charset="0"/>
              </a:rPr>
              <a:t>.</a:t>
            </a:r>
            <a:endParaRPr lang="es-US" sz="3100" dirty="0">
              <a:effectLst/>
              <a:latin typeface="Arial Narrow" panose="020B0606020202030204" pitchFamily="34" charset="0"/>
              <a:ea typeface="Times New Roman" panose="02020603050405020304" pitchFamily="18" charset="0"/>
            </a:endParaRPr>
          </a:p>
          <a:p>
            <a:pPr marL="0" marR="0" lvl="0" indent="0" algn="just">
              <a:lnSpc>
                <a:spcPct val="150000"/>
              </a:lnSpc>
              <a:spcBef>
                <a:spcPts val="0"/>
              </a:spcBef>
              <a:spcAft>
                <a:spcPts val="600"/>
              </a:spcAft>
              <a:tabLst>
                <a:tab pos="0" algn="l"/>
              </a:tabLst>
            </a:pPr>
            <a:r>
              <a:rPr lang="es-ES" sz="3700" dirty="0" smtClean="0">
                <a:effectLst/>
                <a:latin typeface="Arial Narrow" panose="020B0606020202030204" pitchFamily="34" charset="0"/>
                <a:ea typeface="Times New Roman" panose="02020603050405020304" pitchFamily="18" charset="0"/>
                <a:cs typeface="OpenSymbol"/>
              </a:rPr>
              <a:t>a) Asesoramiento </a:t>
            </a:r>
            <a:r>
              <a:rPr lang="es-ES" sz="3700" dirty="0">
                <a:effectLst/>
                <a:latin typeface="Arial Narrow" panose="020B0606020202030204" pitchFamily="34" charset="0"/>
                <a:ea typeface="Times New Roman" panose="02020603050405020304" pitchFamily="18" charset="0"/>
                <a:cs typeface="OpenSymbol"/>
              </a:rPr>
              <a:t>a los sujetos atendiendo a la:</a:t>
            </a:r>
            <a:endParaRPr lang="es-US" sz="3700" dirty="0">
              <a:effectLst/>
              <a:latin typeface="Arial Narrow" panose="020B0606020202030204" pitchFamily="34" charset="0"/>
              <a:ea typeface="Times New Roman" panose="02020603050405020304" pitchFamily="18" charset="0"/>
              <a:cs typeface="OpenSymbol"/>
            </a:endParaRPr>
          </a:p>
          <a:p>
            <a:pPr marL="342900" marR="0" lvl="0" indent="-342900" algn="just">
              <a:lnSpc>
                <a:spcPct val="150000"/>
              </a:lnSpc>
              <a:spcBef>
                <a:spcPts val="0"/>
              </a:spcBef>
              <a:spcAft>
                <a:spcPts val="0"/>
              </a:spcAft>
              <a:buFont typeface="Symbol" panose="05050102010706020507" pitchFamily="18" charset="2"/>
              <a:buChar char=""/>
              <a:tabLst>
                <a:tab pos="589280" algn="l"/>
                <a:tab pos="710565" algn="l"/>
              </a:tabLst>
            </a:pPr>
            <a:r>
              <a:rPr lang="es-ES" sz="3700" dirty="0">
                <a:effectLst/>
                <a:latin typeface="Arial Narrow" panose="020B0606020202030204" pitchFamily="34" charset="0"/>
                <a:ea typeface="Times New Roman" panose="02020603050405020304" pitchFamily="18" charset="0"/>
              </a:rPr>
              <a:t>Edad de los sujetos que son objeto de estudio.</a:t>
            </a:r>
            <a:endParaRPr lang="es-US" sz="3700" dirty="0">
              <a:effectLst/>
              <a:latin typeface="Arial Narrow" panose="020B0606020202030204" pitchFamily="34" charset="0"/>
              <a:ea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tabLst>
                <a:tab pos="589280" algn="l"/>
                <a:tab pos="710565" algn="l"/>
              </a:tabLst>
            </a:pPr>
            <a:r>
              <a:rPr lang="es-ES" sz="3700" dirty="0">
                <a:effectLst/>
                <a:latin typeface="Arial Narrow" panose="020B0606020202030204" pitchFamily="34" charset="0"/>
                <a:ea typeface="Times New Roman" panose="02020603050405020304" pitchFamily="18" charset="0"/>
              </a:rPr>
              <a:t>La aplicación, tabulación y organización de los resultados arrojados por los  instrumentos.</a:t>
            </a:r>
            <a:endParaRPr lang="es-US" sz="3700" dirty="0">
              <a:effectLst/>
              <a:latin typeface="Arial Narrow" panose="020B0606020202030204" pitchFamily="34" charset="0"/>
              <a:ea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tabLst>
                <a:tab pos="589280" algn="l"/>
                <a:tab pos="710565" algn="l"/>
              </a:tabLst>
            </a:pPr>
            <a:r>
              <a:rPr lang="es-ES" sz="3700" dirty="0">
                <a:effectLst/>
                <a:latin typeface="Arial Narrow" panose="020B0606020202030204" pitchFamily="34" charset="0"/>
                <a:ea typeface="Times New Roman" panose="02020603050405020304" pitchFamily="18" charset="0"/>
              </a:rPr>
              <a:t>La clasificación de los resultados obtenidos atendiendo a las diferentes áreas.</a:t>
            </a:r>
            <a:endParaRPr lang="es-US" sz="3700" dirty="0">
              <a:effectLst/>
              <a:latin typeface="Arial Narrow" panose="020B0606020202030204" pitchFamily="34" charset="0"/>
              <a:ea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tabLst>
                <a:tab pos="589280" algn="l"/>
                <a:tab pos="710565" algn="l"/>
              </a:tabLst>
            </a:pPr>
            <a:r>
              <a:rPr lang="es-ES" sz="3700" dirty="0">
                <a:effectLst/>
                <a:latin typeface="Arial Narrow" panose="020B0606020202030204" pitchFamily="34" charset="0"/>
                <a:ea typeface="Times New Roman" panose="02020603050405020304" pitchFamily="18" charset="0"/>
              </a:rPr>
              <a:t>Valoración de la efectividad de los instrumentos aplicados.</a:t>
            </a:r>
            <a:endParaRPr lang="es-US" sz="3700" dirty="0">
              <a:effectLst/>
              <a:latin typeface="Arial Narrow" panose="020B0606020202030204" pitchFamily="34" charset="0"/>
              <a:ea typeface="Times New Roman" panose="02020603050405020304" pitchFamily="18" charset="0"/>
            </a:endParaRPr>
          </a:p>
          <a:p>
            <a:pPr marL="342900" marR="0" lvl="0" indent="-342900" algn="just">
              <a:lnSpc>
                <a:spcPct val="150000"/>
              </a:lnSpc>
              <a:spcBef>
                <a:spcPts val="0"/>
              </a:spcBef>
              <a:spcAft>
                <a:spcPts val="0"/>
              </a:spcAft>
              <a:buFont typeface="Symbol" panose="05050102010706020507" pitchFamily="18" charset="2"/>
              <a:buChar char=""/>
              <a:tabLst>
                <a:tab pos="589280" algn="l"/>
                <a:tab pos="710565" algn="l"/>
              </a:tabLst>
            </a:pPr>
            <a:r>
              <a:rPr lang="es-ES" sz="3700" dirty="0">
                <a:effectLst/>
                <a:latin typeface="Arial Narrow" panose="020B0606020202030204" pitchFamily="34" charset="0"/>
                <a:ea typeface="Times New Roman" panose="02020603050405020304" pitchFamily="18" charset="0"/>
              </a:rPr>
              <a:t>Diseño o la asunción de nuevos instrumentos como necesidad del propio proceso.</a:t>
            </a:r>
            <a:endParaRPr lang="es-US" sz="3700" dirty="0">
              <a:effectLst/>
              <a:latin typeface="Arial Narrow" panose="020B0606020202030204" pitchFamily="34" charset="0"/>
              <a:ea typeface="Times New Roman" panose="02020603050405020304" pitchFamily="18" charset="0"/>
            </a:endParaRPr>
          </a:p>
          <a:p>
            <a:pPr marL="342900" marR="0" lvl="0" indent="-342900" algn="just">
              <a:lnSpc>
                <a:spcPct val="150000"/>
              </a:lnSpc>
              <a:spcBef>
                <a:spcPts val="600"/>
              </a:spcBef>
              <a:spcAft>
                <a:spcPts val="0"/>
              </a:spcAft>
              <a:buFont typeface="Symbol" panose="05050102010706020507" pitchFamily="18" charset="2"/>
              <a:buChar char=""/>
              <a:tabLst>
                <a:tab pos="589280" algn="l"/>
                <a:tab pos="710565" algn="l"/>
              </a:tabLst>
            </a:pPr>
            <a:r>
              <a:rPr lang="es-ES" sz="3700" dirty="0">
                <a:effectLst/>
                <a:latin typeface="Arial Narrow" panose="020B0606020202030204" pitchFamily="34" charset="0"/>
                <a:ea typeface="Times New Roman" panose="02020603050405020304" pitchFamily="18" charset="0"/>
              </a:rPr>
              <a:t>La determinación de las potencialidades, dificultades, ventajas, limitaciones, posibilidades, obstáculos.</a:t>
            </a:r>
            <a:endParaRPr lang="es-US" sz="3700" dirty="0">
              <a:effectLst/>
              <a:latin typeface="Arial Narrow" panose="020B0606020202030204" pitchFamily="34" charset="0"/>
              <a:ea typeface="Times New Roman" panose="02020603050405020304" pitchFamily="18" charset="0"/>
            </a:endParaRPr>
          </a:p>
          <a:p>
            <a:pPr marL="0" lvl="0" indent="0" algn="just">
              <a:lnSpc>
                <a:spcPct val="150000"/>
              </a:lnSpc>
              <a:spcBef>
                <a:spcPts val="600"/>
              </a:spcBef>
              <a:spcAft>
                <a:spcPts val="600"/>
              </a:spcAft>
              <a:tabLst>
                <a:tab pos="0" algn="l"/>
              </a:tabLst>
            </a:pPr>
            <a:r>
              <a:rPr lang="es-ES" sz="3700" dirty="0" smtClean="0">
                <a:effectLst/>
                <a:latin typeface="Arial Narrow" panose="020B0606020202030204" pitchFamily="34" charset="0"/>
                <a:ea typeface="Times New Roman" panose="02020603050405020304" pitchFamily="18" charset="0"/>
                <a:cs typeface="Wingdings" panose="05000000000000000000" pitchFamily="2" charset="2"/>
              </a:rPr>
              <a:t>b) Valoración </a:t>
            </a:r>
            <a:r>
              <a:rPr lang="es-ES" sz="3700" dirty="0">
                <a:effectLst/>
                <a:latin typeface="Arial Narrow" panose="020B0606020202030204" pitchFamily="34" charset="0"/>
                <a:ea typeface="Times New Roman" panose="02020603050405020304" pitchFamily="18" charset="0"/>
                <a:cs typeface="Wingdings" panose="05000000000000000000" pitchFamily="2" charset="2"/>
              </a:rPr>
              <a:t>de la preparación de los sujetos para la aplicación, tabulación y clasificación de los resultados.</a:t>
            </a:r>
            <a:endParaRPr lang="es-US" sz="3700" dirty="0">
              <a:effectLst/>
              <a:latin typeface="Arial Narrow" panose="020B0606020202030204" pitchFamily="34" charset="0"/>
              <a:ea typeface="Times New Roman" panose="02020603050405020304" pitchFamily="18" charset="0"/>
              <a:cs typeface="Wingdings" panose="05000000000000000000" pitchFamily="2" charset="2"/>
            </a:endParaRPr>
          </a:p>
          <a:p>
            <a:pPr marL="0" marR="0" lvl="0" indent="0" algn="just">
              <a:lnSpc>
                <a:spcPct val="150000"/>
              </a:lnSpc>
              <a:spcBef>
                <a:spcPts val="600"/>
              </a:spcBef>
              <a:spcAft>
                <a:spcPts val="600"/>
              </a:spcAft>
              <a:tabLst>
                <a:tab pos="0" algn="l"/>
              </a:tabLst>
            </a:pPr>
            <a:r>
              <a:rPr lang="es-ES" sz="3700" dirty="0">
                <a:latin typeface="Arial Narrow" panose="020B0606020202030204" pitchFamily="34" charset="0"/>
                <a:ea typeface="Times New Roman" panose="02020603050405020304" pitchFamily="18" charset="0"/>
                <a:cs typeface="Wingdings" panose="05000000000000000000" pitchFamily="2" charset="2"/>
              </a:rPr>
              <a:t>c</a:t>
            </a:r>
            <a:r>
              <a:rPr lang="es-ES" sz="3700" dirty="0" smtClean="0">
                <a:effectLst/>
                <a:latin typeface="Arial Narrow" panose="020B0606020202030204" pitchFamily="34" charset="0"/>
                <a:ea typeface="Times New Roman" panose="02020603050405020304" pitchFamily="18" charset="0"/>
                <a:cs typeface="Wingdings" panose="05000000000000000000" pitchFamily="2" charset="2"/>
              </a:rPr>
              <a:t>) Análisis </a:t>
            </a:r>
            <a:r>
              <a:rPr lang="es-ES" sz="3700" dirty="0">
                <a:effectLst/>
                <a:latin typeface="Arial Narrow" panose="020B0606020202030204" pitchFamily="34" charset="0"/>
                <a:ea typeface="Times New Roman" panose="02020603050405020304" pitchFamily="18" charset="0"/>
                <a:cs typeface="Wingdings" panose="05000000000000000000" pitchFamily="2" charset="2"/>
              </a:rPr>
              <a:t>de las potencialidades, dificultades, ventajas, limitaciones, posibilidades, obstáculos que se dan en la institución educativa (en directivos, profesores, trabajadores y estudiantes), los contextos de actuación y otros agentes que participan en la formación de la personalidad  </a:t>
            </a:r>
            <a:endParaRPr lang="es-US" sz="3700" dirty="0">
              <a:effectLst/>
              <a:latin typeface="Arial Narrow" panose="020B0606020202030204" pitchFamily="34" charset="0"/>
              <a:ea typeface="Times New Roman" panose="02020603050405020304" pitchFamily="18" charset="0"/>
              <a:cs typeface="Wingdings" panose="05000000000000000000" pitchFamily="2" charset="2"/>
            </a:endParaRPr>
          </a:p>
          <a:p>
            <a:pPr algn="just">
              <a:lnSpc>
                <a:spcPct val="150000"/>
              </a:lnSpc>
              <a:spcBef>
                <a:spcPts val="0"/>
              </a:spcBef>
              <a:spcAft>
                <a:spcPts val="0"/>
              </a:spcAft>
              <a:tabLst>
                <a:tab pos="0" algn="l"/>
              </a:tabLst>
            </a:pPr>
            <a:r>
              <a:rPr lang="es-ES" sz="3700" b="1" dirty="0">
                <a:effectLst/>
                <a:latin typeface="Arial Narrow" panose="020B0606020202030204" pitchFamily="34" charset="0"/>
                <a:ea typeface="Times New Roman" panose="02020603050405020304" pitchFamily="18" charset="0"/>
              </a:rPr>
              <a:t> </a:t>
            </a:r>
            <a:endParaRPr lang="es-US" sz="3700" dirty="0">
              <a:effectLst/>
              <a:latin typeface="Arial Narrow" panose="020B0606020202030204" pitchFamily="34" charset="0"/>
              <a:ea typeface="Times New Roman" panose="02020603050405020304" pitchFamily="18" charset="0"/>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3758465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Tareas del asesoramiento:</a:t>
            </a:r>
          </a:p>
        </p:txBody>
      </p:sp>
      <p:sp>
        <p:nvSpPr>
          <p:cNvPr id="3" name="2 Marcador de contenido"/>
          <p:cNvSpPr>
            <a:spLocks noGrp="1"/>
          </p:cNvSpPr>
          <p:nvPr>
            <p:ph idx="1"/>
          </p:nvPr>
        </p:nvSpPr>
        <p:spPr>
          <a:xfrm>
            <a:off x="376347" y="2286000"/>
            <a:ext cx="8391306" cy="3600400"/>
          </a:xfrm>
        </p:spPr>
        <p:txBody>
          <a:bodyPr>
            <a:normAutofit fontScale="62500" lnSpcReduction="20000"/>
          </a:bodyPr>
          <a:lstStyle/>
          <a:p>
            <a:pPr marL="457200" indent="-457200" algn="just">
              <a:lnSpc>
                <a:spcPct val="150000"/>
              </a:lnSpc>
              <a:spcBef>
                <a:spcPts val="0"/>
              </a:spcBef>
              <a:spcAft>
                <a:spcPts val="0"/>
              </a:spcAft>
              <a:buFont typeface="Wingdings" pitchFamily="2" charset="2"/>
              <a:buChar char="ü"/>
            </a:pPr>
            <a:r>
              <a:rPr lang="es-ES" sz="29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Estimulación de la gestión de proyectos educativos</a:t>
            </a:r>
            <a:r>
              <a:rPr lang="es-ES" sz="2900" dirty="0" smtClean="0">
                <a:solidFill>
                  <a:srgbClr val="FF0000"/>
                </a:solidFill>
                <a:effectLst/>
                <a:latin typeface="Arial" panose="020B0604020202020204" pitchFamily="34" charset="0"/>
                <a:ea typeface="Times New Roman" panose="02020603050405020304" pitchFamily="18" charset="0"/>
                <a:cs typeface="Arial" panose="020B0604020202020204" pitchFamily="34" charset="0"/>
              </a:rPr>
              <a:t>. Para ello:</a:t>
            </a:r>
            <a:endParaRPr lang="es-US" sz="2900" dirty="0">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
              <a:lnSpc>
                <a:spcPct val="150000"/>
              </a:lnSpc>
              <a:spcBef>
                <a:spcPts val="0"/>
              </a:spcBef>
              <a:spcAft>
                <a:spcPts val="0"/>
              </a:spcAft>
              <a:tabLst>
                <a:tab pos="0" algn="l"/>
              </a:tabLst>
            </a:pPr>
            <a:r>
              <a:rPr lang="es-ES" sz="2900" dirty="0" smtClean="0">
                <a:effectLst/>
                <a:latin typeface="Arial" panose="020B0604020202020204" pitchFamily="34" charset="0"/>
                <a:ea typeface="Times New Roman" panose="02020603050405020304" pitchFamily="18" charset="0"/>
                <a:cs typeface="Arial" panose="020B0604020202020204" pitchFamily="34" charset="0"/>
              </a:rPr>
              <a:t>a) Identificación </a:t>
            </a:r>
            <a:r>
              <a:rPr lang="es-ES" sz="2900" dirty="0">
                <a:effectLst/>
                <a:latin typeface="Arial" panose="020B0604020202020204" pitchFamily="34" charset="0"/>
                <a:ea typeface="Times New Roman" panose="02020603050405020304" pitchFamily="18" charset="0"/>
                <a:cs typeface="Arial" panose="020B0604020202020204" pitchFamily="34" charset="0"/>
              </a:rPr>
              <a:t>de las problemáticas existentes en la institución para darle solución por la vía de proyectos educativos. </a:t>
            </a:r>
            <a:endParaRPr lang="es-US" sz="2900" dirty="0">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
              <a:lnSpc>
                <a:spcPct val="150000"/>
              </a:lnSpc>
              <a:spcBef>
                <a:spcPts val="0"/>
              </a:spcBef>
              <a:spcAft>
                <a:spcPts val="0"/>
              </a:spcAft>
              <a:tabLst>
                <a:tab pos="0" algn="l"/>
              </a:tabLst>
            </a:pPr>
            <a:r>
              <a:rPr lang="es-ES" sz="2900" dirty="0" smtClean="0">
                <a:effectLst/>
                <a:latin typeface="Arial" panose="020B0604020202020204" pitchFamily="34" charset="0"/>
                <a:ea typeface="Times New Roman" panose="02020603050405020304" pitchFamily="18" charset="0"/>
                <a:cs typeface="Arial" panose="020B0604020202020204" pitchFamily="34" charset="0"/>
              </a:rPr>
              <a:t>b) Determinación </a:t>
            </a:r>
            <a:r>
              <a:rPr lang="es-ES" sz="2900" dirty="0">
                <a:effectLst/>
                <a:latin typeface="Arial" panose="020B0604020202020204" pitchFamily="34" charset="0"/>
                <a:ea typeface="Times New Roman" panose="02020603050405020304" pitchFamily="18" charset="0"/>
                <a:cs typeface="Arial" panose="020B0604020202020204" pitchFamily="34" charset="0"/>
              </a:rPr>
              <a:t>de las líneas de investigación desarrolladas por los directivos, docentes y estudiantes en la institución.</a:t>
            </a:r>
            <a:endParaRPr lang="es-US" sz="2900" dirty="0">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
              <a:lnSpc>
                <a:spcPct val="150000"/>
              </a:lnSpc>
              <a:spcBef>
                <a:spcPts val="0"/>
              </a:spcBef>
              <a:spcAft>
                <a:spcPts val="0"/>
              </a:spcAft>
              <a:tabLst>
                <a:tab pos="0" algn="l"/>
              </a:tabLst>
            </a:pPr>
            <a:r>
              <a:rPr lang="es-ES" sz="2900" dirty="0" smtClean="0">
                <a:effectLst/>
                <a:latin typeface="Arial" panose="020B0604020202020204" pitchFamily="34" charset="0"/>
                <a:ea typeface="Times New Roman" panose="02020603050405020304" pitchFamily="18" charset="0"/>
                <a:cs typeface="Arial" panose="020B0604020202020204" pitchFamily="34" charset="0"/>
              </a:rPr>
              <a:t>c) Organización </a:t>
            </a:r>
            <a:r>
              <a:rPr lang="es-ES" sz="2900" dirty="0">
                <a:effectLst/>
                <a:latin typeface="Arial" panose="020B0604020202020204" pitchFamily="34" charset="0"/>
                <a:ea typeface="Times New Roman" panose="02020603050405020304" pitchFamily="18" charset="0"/>
                <a:cs typeface="Arial" panose="020B0604020202020204" pitchFamily="34" charset="0"/>
              </a:rPr>
              <a:t>del potencial científico de la institución.</a:t>
            </a:r>
            <a:endParaRPr lang="es-US" sz="2900" dirty="0">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just">
              <a:lnSpc>
                <a:spcPct val="150000"/>
              </a:lnSpc>
              <a:spcBef>
                <a:spcPts val="0"/>
              </a:spcBef>
              <a:spcAft>
                <a:spcPts val="0"/>
              </a:spcAft>
              <a:tabLst>
                <a:tab pos="0" algn="l"/>
              </a:tabLst>
            </a:pPr>
            <a:r>
              <a:rPr lang="es-ES" sz="2900" dirty="0" smtClean="0">
                <a:effectLst/>
                <a:latin typeface="Arial" panose="020B0604020202020204" pitchFamily="34" charset="0"/>
                <a:ea typeface="Times New Roman" panose="02020603050405020304" pitchFamily="18" charset="0"/>
                <a:cs typeface="Arial" panose="020B0604020202020204" pitchFamily="34" charset="0"/>
              </a:rPr>
              <a:t>d) Asesoramiento </a:t>
            </a:r>
            <a:r>
              <a:rPr lang="es-ES" sz="2900" dirty="0">
                <a:effectLst/>
                <a:latin typeface="Arial" panose="020B0604020202020204" pitchFamily="34" charset="0"/>
                <a:ea typeface="Times New Roman" panose="02020603050405020304" pitchFamily="18" charset="0"/>
                <a:cs typeface="Arial" panose="020B0604020202020204" pitchFamily="34" charset="0"/>
              </a:rPr>
              <a:t>a los directivos en el diseño y ejecución de proyectos educativos (institucionales, curriculares y de mejoramiento humano) a partir de las necesidades diagnosticadas.</a:t>
            </a:r>
            <a:endParaRPr lang="es-US" sz="2900" dirty="0">
              <a:effectLst/>
              <a:latin typeface="Arial" panose="020B0604020202020204" pitchFamily="34" charset="0"/>
              <a:ea typeface="Times New Roman" panose="02020603050405020304" pitchFamily="18" charset="0"/>
              <a:cs typeface="Arial" panose="020B0604020202020204" pitchFamily="34" charset="0"/>
            </a:endParaRPr>
          </a:p>
          <a:p>
            <a:pPr marL="0" indent="0" algn="just">
              <a:buNone/>
            </a:pPr>
            <a:endParaRPr lang="es-ES" dirty="0"/>
          </a:p>
          <a:p>
            <a:pPr>
              <a:buNone/>
            </a:pPr>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13676653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Modelos de asesorías:</a:t>
            </a:r>
          </a:p>
        </p:txBody>
      </p:sp>
      <p:sp>
        <p:nvSpPr>
          <p:cNvPr id="3" name="2 Marcador de contenido"/>
          <p:cNvSpPr>
            <a:spLocks noGrp="1"/>
          </p:cNvSpPr>
          <p:nvPr>
            <p:ph idx="1"/>
          </p:nvPr>
        </p:nvSpPr>
        <p:spPr>
          <a:xfrm>
            <a:off x="357158" y="2420888"/>
            <a:ext cx="8391306" cy="3600400"/>
          </a:xfrm>
        </p:spPr>
        <p:txBody>
          <a:bodyPr>
            <a:normAutofit fontScale="92500" lnSpcReduction="20000"/>
          </a:bodyPr>
          <a:lstStyle/>
          <a:p>
            <a:pPr algn="just">
              <a:spcBef>
                <a:spcPts val="0"/>
              </a:spcBef>
              <a:spcAft>
                <a:spcPts val="0"/>
              </a:spcAft>
            </a:pPr>
            <a:r>
              <a:rPr lang="es-ES" sz="1800" dirty="0">
                <a:solidFill>
                  <a:srgbClr val="FF0000"/>
                </a:solidFill>
                <a:effectLst/>
                <a:latin typeface="Arial" panose="020B0604020202020204" pitchFamily="34" charset="0"/>
                <a:ea typeface="Times New Roman" panose="02020603050405020304" pitchFamily="18" charset="0"/>
              </a:rPr>
              <a:t>1.-</a:t>
            </a:r>
            <a:r>
              <a:rPr lang="es-ES" sz="1900" dirty="0">
                <a:solidFill>
                  <a:srgbClr val="FF0000"/>
                </a:solidFill>
                <a:latin typeface="Arial" panose="020B0604020202020204" pitchFamily="34" charset="0"/>
                <a:cs typeface="Arial" panose="020B0604020202020204" pitchFamily="34" charset="0"/>
              </a:rPr>
              <a:t>Modelo de intervención: </a:t>
            </a:r>
            <a:r>
              <a:rPr lang="es-ES" sz="1900" dirty="0">
                <a:solidFill>
                  <a:srgbClr val="000000"/>
                </a:solidFill>
                <a:latin typeface="Arial" panose="020B0604020202020204" pitchFamily="34" charset="0"/>
                <a:cs typeface="Arial" panose="020B0604020202020204" pitchFamily="34" charset="0"/>
              </a:rPr>
              <a:t>Es el asesor quien interpreta y define, de acuerdo con su propio marco conceptual, la realidad de la parte asesorada; determina las discrepancias entre lo que esta es o está haciendo y lo que debería ser  hacer, y prescribe aquellas actividades que van a permitir solucionar sus problemas.</a:t>
            </a:r>
          </a:p>
          <a:p>
            <a:pPr algn="just">
              <a:spcBef>
                <a:spcPts val="0"/>
              </a:spcBef>
              <a:spcAft>
                <a:spcPts val="0"/>
              </a:spcAft>
            </a:pPr>
            <a:endParaRPr lang="es-ES" sz="1900" dirty="0">
              <a:solidFill>
                <a:srgbClr val="000000"/>
              </a:solidFill>
              <a:latin typeface="Arial" panose="020B0604020202020204" pitchFamily="34" charset="0"/>
              <a:cs typeface="Arial" panose="020B0604020202020204" pitchFamily="34" charset="0"/>
            </a:endParaRPr>
          </a:p>
          <a:p>
            <a:pPr algn="just">
              <a:spcBef>
                <a:spcPts val="0"/>
              </a:spcBef>
              <a:spcAft>
                <a:spcPts val="0"/>
              </a:spcAft>
            </a:pPr>
            <a:r>
              <a:rPr lang="es-ES" sz="1900" dirty="0">
                <a:solidFill>
                  <a:srgbClr val="FF0000"/>
                </a:solidFill>
                <a:latin typeface="Arial" panose="020B0604020202020204" pitchFamily="34" charset="0"/>
                <a:cs typeface="Arial" panose="020B0604020202020204" pitchFamily="34" charset="0"/>
              </a:rPr>
              <a:t>2.-</a:t>
            </a:r>
            <a:r>
              <a:rPr lang="es-ES" sz="19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Modelo</a:t>
            </a:r>
            <a:r>
              <a:rPr lang="es-ES" sz="1900" spc="45"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de</a:t>
            </a:r>
            <a:r>
              <a:rPr lang="es-ES" sz="1900" spc="4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facilitación:</a:t>
            </a:r>
            <a:r>
              <a:rPr lang="es-ES" sz="1900" spc="55"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el</a:t>
            </a:r>
            <a:r>
              <a:rPr lang="es-ES" sz="1900" spc="9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papel</a:t>
            </a:r>
            <a:r>
              <a:rPr lang="es-ES" sz="1900" spc="9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del</a:t>
            </a:r>
            <a:r>
              <a:rPr lang="es-ES" sz="1900" spc="9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asesor</a:t>
            </a:r>
            <a:r>
              <a:rPr lang="es-ES" sz="1900" spc="9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estriba en</a:t>
            </a:r>
            <a:r>
              <a:rPr lang="es-ES" sz="1900" spc="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averiguar</a:t>
            </a:r>
            <a:r>
              <a:rPr lang="es-ES" sz="1900" spc="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cómo</a:t>
            </a:r>
            <a:r>
              <a:rPr lang="es-ES" sz="1900" spc="8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ayudar</a:t>
            </a:r>
            <a:r>
              <a:rPr lang="es-ES" sz="1900" spc="8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al</a:t>
            </a:r>
            <a:r>
              <a:rPr lang="es-ES" sz="1900" spc="8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profesor</a:t>
            </a:r>
            <a:r>
              <a:rPr lang="es-ES" sz="1900" spc="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para</a:t>
            </a:r>
            <a:r>
              <a:rPr lang="es-ES" sz="1900" spc="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que</a:t>
            </a:r>
            <a:r>
              <a:rPr lang="es-ES" sz="1900" spc="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sea</a:t>
            </a:r>
            <a:r>
              <a:rPr lang="es-ES" sz="1900" spc="8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él</a:t>
            </a:r>
            <a:r>
              <a:rPr lang="es-ES" sz="1900" spc="7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mismo</a:t>
            </a:r>
            <a:r>
              <a:rPr lang="es-ES" sz="1900" spc="8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quien</a:t>
            </a:r>
            <a:r>
              <a:rPr lang="es-ES" sz="1900" spc="8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diagnostique</a:t>
            </a:r>
            <a:r>
              <a:rPr lang="es-ES" sz="1900" spc="8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 problema y encuentre su solución. </a:t>
            </a:r>
            <a:endParaRPr lang="es-US" sz="1900" dirty="0">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20000"/>
              </a:lnSpc>
              <a:spcBef>
                <a:spcPts val="0"/>
              </a:spcBef>
              <a:spcAft>
                <a:spcPts val="0"/>
              </a:spcAft>
            </a:pPr>
            <a:r>
              <a:rPr lang="es-ES" sz="1900" dirty="0">
                <a:solidFill>
                  <a:srgbClr val="FF0000"/>
                </a:solidFill>
                <a:latin typeface="Arial" panose="020B0604020202020204" pitchFamily="34" charset="0"/>
                <a:cs typeface="Arial" panose="020B0604020202020204" pitchFamily="34" charset="0"/>
              </a:rPr>
              <a:t>3.-Modelo de colaboración:</a:t>
            </a:r>
            <a:r>
              <a:rPr lang="es-ES" sz="1900" dirty="0">
                <a:solidFill>
                  <a:srgbClr val="000000"/>
                </a:solidFill>
                <a:latin typeface="Arial" panose="020B0604020202020204" pitchFamily="34"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a:t>
            </a:r>
            <a:r>
              <a:rPr lang="es-ES" sz="1900" spc="2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toma</a:t>
            </a:r>
            <a:r>
              <a:rPr lang="es-ES" sz="1900" spc="2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a:t>
            </a:r>
            <a:r>
              <a:rPr lang="es-ES" sz="1900" spc="2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decisiones</a:t>
            </a:r>
            <a:r>
              <a:rPr lang="es-ES" sz="1900" spc="2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que</a:t>
            </a:r>
            <a:r>
              <a:rPr lang="es-ES" sz="1900" spc="2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afectan</a:t>
            </a:r>
            <a:r>
              <a:rPr lang="es-ES" sz="1900" spc="2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a:t>
            </a:r>
            <a:r>
              <a:rPr lang="es-ES" sz="1900" spc="2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a:t>
            </a:r>
            <a:r>
              <a:rPr lang="es-ES" sz="1900" spc="28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resolución</a:t>
            </a:r>
            <a:r>
              <a:rPr lang="es-ES" sz="1900" spc="2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a:t>
            </a:r>
            <a:r>
              <a:rPr lang="es-ES" sz="1900" spc="2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problemas</a:t>
            </a:r>
            <a:r>
              <a:rPr lang="es-ES" sz="1900" spc="29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es</a:t>
            </a:r>
            <a:r>
              <a:rPr lang="es-ES" sz="1900" spc="28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consensual, ejercida</a:t>
            </a:r>
            <a:r>
              <a:rPr lang="es-ES" sz="1900" spc="66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por</a:t>
            </a:r>
            <a:r>
              <a:rPr lang="es-ES" sz="1900" spc="66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asesor</a:t>
            </a:r>
            <a:r>
              <a:rPr lang="es-ES" sz="1900" spc="66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y</a:t>
            </a:r>
            <a:r>
              <a:rPr lang="es-ES" sz="1900" spc="66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profesor</a:t>
            </a:r>
            <a:r>
              <a:rPr lang="es-ES" sz="1900" spc="66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en</a:t>
            </a:r>
            <a:r>
              <a:rPr lang="es-ES" sz="1900" spc="67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condiciones</a:t>
            </a:r>
            <a:r>
              <a:rPr lang="es-ES" sz="1900" spc="66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desigualdad</a:t>
            </a:r>
            <a:r>
              <a:rPr lang="es-ES" sz="1900" spc="66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a:t>
            </a:r>
            <a:r>
              <a:rPr lang="es-ES" sz="1900" spc="665"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estatus</a:t>
            </a:r>
            <a:r>
              <a:rPr lang="es-ES" sz="1900" spc="66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y responsabilidad compartida, siendo la influencia bilateral y paritaria. </a:t>
            </a:r>
            <a:endParaRPr lang="es-ES" sz="19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20000"/>
              </a:lnSpc>
              <a:spcBef>
                <a:spcPts val="0"/>
              </a:spcBef>
              <a:spcAft>
                <a:spcPts val="0"/>
              </a:spcAft>
            </a:pPr>
            <a:r>
              <a:rPr lang="es-ES" sz="19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(Tomado de </a:t>
            </a:r>
            <a:r>
              <a:rPr lang="es-ES" sz="19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Adilen</a:t>
            </a:r>
            <a:r>
              <a:rPr lang="es-ES" sz="19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s-ES" sz="19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Carpio Camacho )</a:t>
            </a:r>
            <a:endParaRPr lang="es-ES" sz="1900" dirty="0">
              <a:latin typeface="Arial" panose="020B0604020202020204" pitchFamily="34" charset="0"/>
              <a:cs typeface="Arial" panose="020B0604020202020204" pitchFamily="34" charset="0"/>
            </a:endParaRPr>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10220895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Trabajo Independiente</a:t>
            </a:r>
          </a:p>
        </p:txBody>
      </p:sp>
      <p:sp>
        <p:nvSpPr>
          <p:cNvPr id="3" name="2 Marcador de contenido"/>
          <p:cNvSpPr>
            <a:spLocks noGrp="1"/>
          </p:cNvSpPr>
          <p:nvPr>
            <p:ph idx="1"/>
          </p:nvPr>
        </p:nvSpPr>
        <p:spPr>
          <a:xfrm>
            <a:off x="357158" y="2420888"/>
            <a:ext cx="8391306" cy="3600400"/>
          </a:xfrm>
        </p:spPr>
        <p:txBody>
          <a:bodyPr>
            <a:normAutofit lnSpcReduction="10000"/>
          </a:bodyPr>
          <a:lstStyle/>
          <a:p>
            <a:pPr algn="just">
              <a:spcBef>
                <a:spcPts val="0"/>
              </a:spcBef>
              <a:spcAft>
                <a:spcPts val="0"/>
              </a:spcAft>
            </a:pPr>
            <a:r>
              <a:rPr lang="es-ES" sz="2400" dirty="0">
                <a:solidFill>
                  <a:srgbClr val="000000"/>
                </a:solidFill>
                <a:latin typeface="Arial" panose="020B0604020202020204" pitchFamily="34" charset="0"/>
                <a:ea typeface="Times New Roman" panose="02020603050405020304" pitchFamily="18" charset="0"/>
              </a:rPr>
              <a:t>1.- Analice las tareas de asesoramiento a ejecutar como psicopedagogo en las instituciones educativas.</a:t>
            </a:r>
          </a:p>
          <a:p>
            <a:pPr algn="just">
              <a:spcBef>
                <a:spcPts val="0"/>
              </a:spcBef>
              <a:spcAft>
                <a:spcPts val="0"/>
              </a:spcAft>
            </a:pPr>
            <a:r>
              <a:rPr lang="es-ES" sz="2400" dirty="0">
                <a:solidFill>
                  <a:srgbClr val="000000"/>
                </a:solidFill>
                <a:latin typeface="Arial" panose="020B0604020202020204" pitchFamily="34" charset="0"/>
                <a:ea typeface="Times New Roman" panose="02020603050405020304" pitchFamily="18" charset="0"/>
              </a:rPr>
              <a:t> 2.-</a:t>
            </a:r>
            <a:r>
              <a:rPr lang="es-ES" sz="2400" dirty="0">
                <a:solidFill>
                  <a:srgbClr val="000000"/>
                </a:solidFill>
                <a:effectLst/>
                <a:latin typeface="Arial" panose="020B0604020202020204" pitchFamily="34" charset="0"/>
                <a:ea typeface="Times New Roman" panose="02020603050405020304" pitchFamily="18" charset="0"/>
              </a:rPr>
              <a:t>Seleccione una de las tareas de asesoramiento y modele una actividad pedagógica profesional que le permita cumplir con la función profesional de asesoría psicopedagógica.</a:t>
            </a:r>
          </a:p>
          <a:p>
            <a:pPr algn="just">
              <a:spcBef>
                <a:spcPts val="0"/>
              </a:spcBef>
              <a:spcAft>
                <a:spcPts val="0"/>
              </a:spcAft>
            </a:pPr>
            <a:r>
              <a:rPr lang="es-ES" sz="2400" dirty="0">
                <a:solidFill>
                  <a:srgbClr val="000000"/>
                </a:solidFill>
                <a:latin typeface="Arial" panose="020B0604020202020204" pitchFamily="34" charset="0"/>
                <a:cs typeface="Arial" panose="020B0604020202020204" pitchFamily="34" charset="0"/>
              </a:rPr>
              <a:t> </a:t>
            </a:r>
            <a:r>
              <a:rPr lang="es-ES" sz="2400" dirty="0" smtClean="0">
                <a:solidFill>
                  <a:srgbClr val="000000"/>
                </a:solidFill>
                <a:latin typeface="Arial" panose="020B0604020202020204" pitchFamily="34" charset="0"/>
                <a:cs typeface="Arial" panose="020B0604020202020204" pitchFamily="34" charset="0"/>
              </a:rPr>
              <a:t>   </a:t>
            </a:r>
          </a:p>
          <a:p>
            <a:pPr algn="just">
              <a:spcBef>
                <a:spcPts val="0"/>
              </a:spcBef>
              <a:spcAft>
                <a:spcPts val="0"/>
              </a:spcAft>
            </a:pPr>
            <a:r>
              <a:rPr lang="es-ES" sz="2400" dirty="0" smtClean="0">
                <a:solidFill>
                  <a:srgbClr val="000000"/>
                </a:solidFill>
                <a:latin typeface="Arial" panose="020B0604020202020204" pitchFamily="34" charset="0"/>
                <a:cs typeface="Arial" panose="020B0604020202020204" pitchFamily="34" charset="0"/>
              </a:rPr>
              <a:t>    El informe escrito de la </a:t>
            </a:r>
            <a:r>
              <a:rPr lang="es-ES" sz="2400" dirty="0">
                <a:solidFill>
                  <a:srgbClr val="000000"/>
                </a:solidFill>
                <a:latin typeface="Arial" panose="020B0604020202020204" pitchFamily="34" charset="0"/>
                <a:cs typeface="Arial" panose="020B0604020202020204" pitchFamily="34" charset="0"/>
              </a:rPr>
              <a:t>actividad pedagógica </a:t>
            </a:r>
            <a:r>
              <a:rPr lang="es-ES" sz="2400" dirty="0" smtClean="0">
                <a:solidFill>
                  <a:srgbClr val="000000"/>
                </a:solidFill>
                <a:latin typeface="Arial" panose="020B0604020202020204" pitchFamily="34" charset="0"/>
                <a:cs typeface="Arial" panose="020B0604020202020204" pitchFamily="34" charset="0"/>
              </a:rPr>
              <a:t>profesional </a:t>
            </a:r>
            <a:r>
              <a:rPr lang="es-ES" sz="2400" dirty="0" smtClean="0">
                <a:solidFill>
                  <a:srgbClr val="000000"/>
                </a:solidFill>
                <a:latin typeface="Arial" panose="020B0604020202020204" pitchFamily="34" charset="0"/>
                <a:cs typeface="Arial" panose="020B0604020202020204" pitchFamily="34" charset="0"/>
              </a:rPr>
              <a:t>debes </a:t>
            </a:r>
            <a:r>
              <a:rPr lang="es-ES" sz="2400" dirty="0" smtClean="0">
                <a:solidFill>
                  <a:srgbClr val="000000"/>
                </a:solidFill>
                <a:latin typeface="Arial" panose="020B0604020202020204" pitchFamily="34" charset="0"/>
                <a:cs typeface="Arial" panose="020B0604020202020204" pitchFamily="34" charset="0"/>
              </a:rPr>
              <a:t>subirlo a la Plataforma </a:t>
            </a:r>
            <a:r>
              <a:rPr lang="es-ES" sz="2400" dirty="0" err="1" smtClean="0">
                <a:solidFill>
                  <a:srgbClr val="000000"/>
                </a:solidFill>
                <a:latin typeface="Arial" panose="020B0604020202020204" pitchFamily="34" charset="0"/>
                <a:cs typeface="Arial" panose="020B0604020202020204" pitchFamily="34" charset="0"/>
              </a:rPr>
              <a:t>Moodle</a:t>
            </a:r>
            <a:r>
              <a:rPr lang="es-ES" sz="2400" dirty="0" smtClean="0">
                <a:solidFill>
                  <a:srgbClr val="000000"/>
                </a:solidFill>
                <a:latin typeface="Arial" panose="020B0604020202020204" pitchFamily="34" charset="0"/>
                <a:cs typeface="Arial" panose="020B0604020202020204" pitchFamily="34" charset="0"/>
              </a:rPr>
              <a:t> en el módulo Evaluación del Tema No.2</a:t>
            </a:r>
            <a:endParaRPr lang="es-ES" sz="2400" dirty="0">
              <a:latin typeface="Arial" panose="020B0604020202020204" pitchFamily="34" charset="0"/>
              <a:cs typeface="Arial" panose="020B0604020202020204" pitchFamily="34" charset="0"/>
            </a:endParaRPr>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2873164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smtClean="0">
                <a:latin typeface="Arial" panose="020B0604020202020204" pitchFamily="34" charset="0"/>
                <a:cs typeface="Arial" panose="020B0604020202020204" pitchFamily="34" charset="0"/>
              </a:rPr>
              <a:t>Bibliografía</a:t>
            </a:r>
            <a:endParaRPr lang="es-ES" sz="2800" dirty="0">
              <a:latin typeface="Arial" panose="020B0604020202020204" pitchFamily="34" charset="0"/>
              <a:cs typeface="Arial" panose="020B0604020202020204" pitchFamily="34" charset="0"/>
            </a:endParaRPr>
          </a:p>
        </p:txBody>
      </p:sp>
      <p:sp>
        <p:nvSpPr>
          <p:cNvPr id="3" name="2 Marcador de contenido"/>
          <p:cNvSpPr>
            <a:spLocks noGrp="1"/>
          </p:cNvSpPr>
          <p:nvPr>
            <p:ph idx="1"/>
          </p:nvPr>
        </p:nvSpPr>
        <p:spPr>
          <a:xfrm>
            <a:off x="357158" y="2420888"/>
            <a:ext cx="8391306" cy="3600400"/>
          </a:xfrm>
        </p:spPr>
        <p:txBody>
          <a:bodyPr>
            <a:normAutofit/>
          </a:bodyPr>
          <a:lstStyle/>
          <a:p>
            <a:pPr algn="just">
              <a:spcBef>
                <a:spcPts val="0"/>
              </a:spcBef>
              <a:spcAft>
                <a:spcPts val="0"/>
              </a:spcAft>
            </a:pPr>
            <a:r>
              <a:rPr lang="es-ES" sz="2400" dirty="0">
                <a:solidFill>
                  <a:srgbClr val="000000"/>
                </a:solidFill>
                <a:latin typeface="Arial" panose="020B0604020202020204" pitchFamily="34" charset="0"/>
                <a:ea typeface="Times New Roman" panose="02020603050405020304" pitchFamily="18" charset="0"/>
              </a:rPr>
              <a:t>1</a:t>
            </a:r>
            <a:r>
              <a:rPr lang="es-ES" sz="2000" dirty="0" smtClean="0">
                <a:solidFill>
                  <a:srgbClr val="000000"/>
                </a:solidFill>
                <a:latin typeface="Arial" panose="020B0604020202020204" pitchFamily="34" charset="0"/>
                <a:ea typeface="Times New Roman" panose="02020603050405020304" pitchFamily="18" charset="0"/>
              </a:rPr>
              <a:t>.-</a:t>
            </a:r>
            <a:r>
              <a:rPr lang="es-MX" sz="2000" dirty="0" smtClean="0"/>
              <a:t>Artículo </a:t>
            </a:r>
            <a:r>
              <a:rPr lang="es-MX" sz="2000" dirty="0"/>
              <a:t>Asesoría, consultoría y tutoría, tres categorías básicas en un </a:t>
            </a:r>
            <a:r>
              <a:rPr lang="es-MX" sz="2000" dirty="0" err="1"/>
              <a:t>Psico</a:t>
            </a:r>
            <a:r>
              <a:rPr lang="es-MX" sz="2000" dirty="0"/>
              <a:t>-Pedagogo. Autoras: </a:t>
            </a:r>
            <a:r>
              <a:rPr lang="es-MX" sz="2000" dirty="0" err="1"/>
              <a:t>Dr.C</a:t>
            </a:r>
            <a:r>
              <a:rPr lang="es-MX" sz="2000" dirty="0"/>
              <a:t>. Alicia de la Concepción Alfonso Serafín </a:t>
            </a:r>
            <a:r>
              <a:rPr lang="es-MX" sz="2000" dirty="0" err="1"/>
              <a:t>Dr.C</a:t>
            </a:r>
            <a:r>
              <a:rPr lang="es-MX" sz="2000" dirty="0"/>
              <a:t>. Olga M. Quintana </a:t>
            </a:r>
            <a:r>
              <a:rPr lang="es-MX" sz="2000" dirty="0" smtClean="0"/>
              <a:t>Castillo.</a:t>
            </a:r>
          </a:p>
          <a:p>
            <a:pPr algn="just"/>
            <a:r>
              <a:rPr lang="es-MX" sz="2000" dirty="0" smtClean="0">
                <a:latin typeface="Arial" panose="020B0604020202020204" pitchFamily="34" charset="0"/>
                <a:cs typeface="Arial" panose="020B0604020202020204" pitchFamily="34" charset="0"/>
              </a:rPr>
              <a:t>2.-</a:t>
            </a:r>
            <a:r>
              <a:rPr lang="es-MX" sz="2000" dirty="0"/>
              <a:t>Resumen de trabajo</a:t>
            </a:r>
            <a:r>
              <a:rPr lang="es-MX" sz="2000" dirty="0" smtClean="0"/>
              <a:t>: </a:t>
            </a:r>
            <a:r>
              <a:rPr lang="es-ES" sz="2000" dirty="0" smtClean="0"/>
              <a:t>La </a:t>
            </a:r>
            <a:r>
              <a:rPr lang="es-ES" sz="2000" dirty="0"/>
              <a:t>orientación y el </a:t>
            </a:r>
            <a:r>
              <a:rPr lang="es-ES" sz="2000" dirty="0" smtClean="0"/>
              <a:t>asesoramiento, </a:t>
            </a:r>
            <a:r>
              <a:rPr lang="es-ES" sz="2000" dirty="0"/>
              <a:t>labor fundamental del </a:t>
            </a:r>
            <a:r>
              <a:rPr lang="es-ES" sz="2000" dirty="0" smtClean="0"/>
              <a:t>Psicopedagogo. Especialista</a:t>
            </a:r>
            <a:r>
              <a:rPr lang="es-ES" sz="2000" dirty="0"/>
              <a:t>: </a:t>
            </a:r>
            <a:r>
              <a:rPr lang="es-ES" sz="2000" dirty="0" err="1"/>
              <a:t>Osniel</a:t>
            </a:r>
            <a:r>
              <a:rPr lang="es-ES" sz="2000" dirty="0"/>
              <a:t> </a:t>
            </a:r>
            <a:r>
              <a:rPr lang="es-ES" sz="2000" dirty="0" err="1"/>
              <a:t>Otaño</a:t>
            </a:r>
            <a:r>
              <a:rPr lang="es-ES" sz="2000" dirty="0"/>
              <a:t> Días</a:t>
            </a:r>
          </a:p>
          <a:p>
            <a:pPr algn="just">
              <a:spcBef>
                <a:spcPts val="0"/>
              </a:spcBef>
              <a:spcAft>
                <a:spcPts val="0"/>
              </a:spcAft>
            </a:pPr>
            <a:endParaRPr lang="es-ES" sz="2400" dirty="0">
              <a:latin typeface="Arial" panose="020B0604020202020204" pitchFamily="34" charset="0"/>
              <a:cs typeface="Arial" panose="020B0604020202020204" pitchFamily="34" charset="0"/>
            </a:endParaRPr>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3257201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408A058-E818-4380-A39E-846BC16599B7}"/>
              </a:ext>
            </a:extLst>
          </p:cNvPr>
          <p:cNvSpPr>
            <a:spLocks noGrp="1"/>
          </p:cNvSpPr>
          <p:nvPr>
            <p:ph type="title"/>
          </p:nvPr>
        </p:nvSpPr>
        <p:spPr/>
        <p:txBody>
          <a:bodyPr/>
          <a:lstStyle/>
          <a:p>
            <a:r>
              <a:rPr lang="es-US" b="1" dirty="0">
                <a:solidFill>
                  <a:schemeClr val="tx2">
                    <a:lumMod val="75000"/>
                  </a:schemeClr>
                </a:solidFill>
              </a:rPr>
              <a:t>Objetivo del encuentro:</a:t>
            </a:r>
          </a:p>
        </p:txBody>
      </p:sp>
      <p:sp>
        <p:nvSpPr>
          <p:cNvPr id="3" name="Marcador de contenido 2">
            <a:extLst>
              <a:ext uri="{FF2B5EF4-FFF2-40B4-BE49-F238E27FC236}">
                <a16:creationId xmlns="" xmlns:a16="http://schemas.microsoft.com/office/drawing/2014/main" id="{3D7BB0B8-1AA4-4E8C-A8DD-61FF9B06EDDF}"/>
              </a:ext>
            </a:extLst>
          </p:cNvPr>
          <p:cNvSpPr>
            <a:spLocks noGrp="1"/>
          </p:cNvSpPr>
          <p:nvPr>
            <p:ph idx="1"/>
          </p:nvPr>
        </p:nvSpPr>
        <p:spPr/>
        <p:txBody>
          <a:bodyPr/>
          <a:lstStyle/>
          <a:p>
            <a:pPr algn="just"/>
            <a:r>
              <a:rPr lang="es-US" b="1" dirty="0"/>
              <a:t>Analizar</a:t>
            </a:r>
            <a:r>
              <a:rPr lang="es-US" b="1" dirty="0">
                <a:solidFill>
                  <a:srgbClr val="FF0000"/>
                </a:solidFill>
              </a:rPr>
              <a:t> los presupuestos teóricos y metodológicos sobre la asesoría psicopedagógica, </a:t>
            </a:r>
            <a:r>
              <a:rPr lang="es-US" b="1" dirty="0">
                <a:solidFill>
                  <a:srgbClr val="00B050"/>
                </a:solidFill>
              </a:rPr>
              <a:t>a partir de una conversación heurística</a:t>
            </a:r>
            <a:r>
              <a:rPr lang="es-US" b="1" dirty="0">
                <a:solidFill>
                  <a:srgbClr val="FF0000"/>
                </a:solidFill>
              </a:rPr>
              <a:t>, </a:t>
            </a:r>
            <a:r>
              <a:rPr lang="es-US" b="1" dirty="0">
                <a:solidFill>
                  <a:srgbClr val="002060"/>
                </a:solidFill>
              </a:rPr>
              <a:t>permitiéndoles cumplir con una de sus funciones profesionales en los diferentes contextos de actuación.</a:t>
            </a:r>
          </a:p>
        </p:txBody>
      </p:sp>
    </p:spTree>
    <p:extLst>
      <p:ext uri="{BB962C8B-B14F-4D97-AF65-F5344CB8AC3E}">
        <p14:creationId xmlns:p14="http://schemas.microsoft.com/office/powerpoint/2010/main" val="1950907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a:extLst>
              <a:ext uri="{FF2B5EF4-FFF2-40B4-BE49-F238E27FC236}">
                <a16:creationId xmlns="" xmlns:a16="http://schemas.microsoft.com/office/drawing/2014/main" id="{3B49F32E-0CB1-43E0-90FC-8BB63EE804DC}"/>
              </a:ext>
            </a:extLst>
          </p:cNvPr>
          <p:cNvSpPr txBox="1">
            <a:spLocks noChangeArrowheads="1"/>
          </p:cNvSpPr>
          <p:nvPr/>
        </p:nvSpPr>
        <p:spPr bwMode="auto">
          <a:xfrm>
            <a:off x="838200" y="547688"/>
            <a:ext cx="7391400" cy="563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algn="ctr" eaLnBrk="1" hangingPunct="1">
              <a:spcBef>
                <a:spcPts val="13"/>
              </a:spcBef>
              <a:buClrTx/>
              <a:buFontTx/>
              <a:buNone/>
            </a:pPr>
            <a:r>
              <a:rPr lang="en-US" altLang="es-US" sz="3600" dirty="0">
                <a:solidFill>
                  <a:srgbClr val="FFFFFF"/>
                </a:solidFill>
              </a:rPr>
              <a:t>ASESORAR</a:t>
            </a:r>
          </a:p>
        </p:txBody>
      </p:sp>
      <p:grpSp>
        <p:nvGrpSpPr>
          <p:cNvPr id="12291" name="Group 31">
            <a:extLst>
              <a:ext uri="{FF2B5EF4-FFF2-40B4-BE49-F238E27FC236}">
                <a16:creationId xmlns="" xmlns:a16="http://schemas.microsoft.com/office/drawing/2014/main" id="{BBA99C99-54DB-4261-8C5D-70ECDEAA18A6}"/>
              </a:ext>
            </a:extLst>
          </p:cNvPr>
          <p:cNvGrpSpPr>
            <a:grpSpLocks/>
          </p:cNvGrpSpPr>
          <p:nvPr/>
        </p:nvGrpSpPr>
        <p:grpSpPr bwMode="auto">
          <a:xfrm>
            <a:off x="3491879" y="764704"/>
            <a:ext cx="3148829" cy="4341416"/>
            <a:chOff x="2956" y="1077"/>
            <a:chExt cx="1395" cy="2541"/>
          </a:xfrm>
        </p:grpSpPr>
        <p:sp>
          <p:nvSpPr>
            <p:cNvPr id="12321" name="AutoShape 32">
              <a:extLst>
                <a:ext uri="{FF2B5EF4-FFF2-40B4-BE49-F238E27FC236}">
                  <a16:creationId xmlns="" xmlns:a16="http://schemas.microsoft.com/office/drawing/2014/main" id="{39D78BB2-8E5D-4F69-8C04-B0DCB14C47BA}"/>
                </a:ext>
              </a:extLst>
            </p:cNvPr>
            <p:cNvSpPr>
              <a:spLocks noChangeArrowheads="1"/>
            </p:cNvSpPr>
            <p:nvPr/>
          </p:nvSpPr>
          <p:spPr bwMode="auto">
            <a:xfrm>
              <a:off x="2960" y="1271"/>
              <a:ext cx="1362" cy="1799"/>
            </a:xfrm>
            <a:prstGeom prst="roundRect">
              <a:avLst>
                <a:gd name="adj" fmla="val 17509"/>
              </a:avLst>
            </a:prstGeom>
            <a:gradFill rotWithShape="0">
              <a:gsLst>
                <a:gs pos="0">
                  <a:srgbClr val="8F8849"/>
                </a:gs>
                <a:gs pos="100000">
                  <a:srgbClr val="B59F43"/>
                </a:gs>
              </a:gsLst>
              <a:lin ang="135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22" name="AutoShape 33">
              <a:extLst>
                <a:ext uri="{FF2B5EF4-FFF2-40B4-BE49-F238E27FC236}">
                  <a16:creationId xmlns="" xmlns:a16="http://schemas.microsoft.com/office/drawing/2014/main" id="{00F26660-5ABD-469D-BF79-4B8EC7FE0E2A}"/>
                </a:ext>
              </a:extLst>
            </p:cNvPr>
            <p:cNvSpPr>
              <a:spLocks noChangeArrowheads="1"/>
            </p:cNvSpPr>
            <p:nvPr/>
          </p:nvSpPr>
          <p:spPr bwMode="auto">
            <a:xfrm>
              <a:off x="2981" y="1276"/>
              <a:ext cx="1321" cy="1765"/>
            </a:xfrm>
            <a:prstGeom prst="roundRect">
              <a:avLst>
                <a:gd name="adj" fmla="val 16667"/>
              </a:avLst>
            </a:prstGeom>
            <a:solidFill>
              <a:srgbClr val="E9E065"/>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23" name="AutoShape 34">
              <a:extLst>
                <a:ext uri="{FF2B5EF4-FFF2-40B4-BE49-F238E27FC236}">
                  <a16:creationId xmlns="" xmlns:a16="http://schemas.microsoft.com/office/drawing/2014/main" id="{2E603C87-FDCA-4FFA-ACAF-E67EC5F312CB}"/>
                </a:ext>
              </a:extLst>
            </p:cNvPr>
            <p:cNvSpPr>
              <a:spLocks noChangeArrowheads="1"/>
            </p:cNvSpPr>
            <p:nvPr/>
          </p:nvSpPr>
          <p:spPr bwMode="auto">
            <a:xfrm>
              <a:off x="2992" y="2576"/>
              <a:ext cx="1303" cy="446"/>
            </a:xfrm>
            <a:prstGeom prst="roundRect">
              <a:avLst>
                <a:gd name="adj" fmla="val 50000"/>
              </a:avLst>
            </a:prstGeom>
            <a:gradFill rotWithShape="0">
              <a:gsLst>
                <a:gs pos="0">
                  <a:srgbClr val="E9E065"/>
                </a:gs>
                <a:gs pos="100000">
                  <a:srgbClr val="F2EDA6"/>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24" name="AutoShape 35">
              <a:extLst>
                <a:ext uri="{FF2B5EF4-FFF2-40B4-BE49-F238E27FC236}">
                  <a16:creationId xmlns="" xmlns:a16="http://schemas.microsoft.com/office/drawing/2014/main" id="{7F6B16CE-7C8B-44A1-B892-B8EAFBCA8D47}"/>
                </a:ext>
              </a:extLst>
            </p:cNvPr>
            <p:cNvSpPr>
              <a:spLocks noChangeArrowheads="1"/>
            </p:cNvSpPr>
            <p:nvPr/>
          </p:nvSpPr>
          <p:spPr bwMode="auto">
            <a:xfrm>
              <a:off x="2992" y="1290"/>
              <a:ext cx="1303" cy="445"/>
            </a:xfrm>
            <a:prstGeom prst="roundRect">
              <a:avLst>
                <a:gd name="adj" fmla="val 50000"/>
              </a:avLst>
            </a:prstGeom>
            <a:gradFill rotWithShape="0">
              <a:gsLst>
                <a:gs pos="0">
                  <a:srgbClr val="F8F5CC"/>
                </a:gs>
                <a:gs pos="100000">
                  <a:srgbClr val="E9E065"/>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grpSp>
          <p:nvGrpSpPr>
            <p:cNvPr id="12325" name="Group 36">
              <a:extLst>
                <a:ext uri="{FF2B5EF4-FFF2-40B4-BE49-F238E27FC236}">
                  <a16:creationId xmlns="" xmlns:a16="http://schemas.microsoft.com/office/drawing/2014/main" id="{CAAF62DD-F60F-4E39-9658-A1F974C97D71}"/>
                </a:ext>
              </a:extLst>
            </p:cNvPr>
            <p:cNvGrpSpPr>
              <a:grpSpLocks/>
            </p:cNvGrpSpPr>
            <p:nvPr/>
          </p:nvGrpSpPr>
          <p:grpSpPr bwMode="auto">
            <a:xfrm>
              <a:off x="3429" y="1077"/>
              <a:ext cx="404" cy="404"/>
              <a:chOff x="3429" y="1077"/>
              <a:chExt cx="404" cy="404"/>
            </a:xfrm>
          </p:grpSpPr>
          <p:sp>
            <p:nvSpPr>
              <p:cNvPr id="12330" name="Oval 37">
                <a:extLst>
                  <a:ext uri="{FF2B5EF4-FFF2-40B4-BE49-F238E27FC236}">
                    <a16:creationId xmlns="" xmlns:a16="http://schemas.microsoft.com/office/drawing/2014/main" id="{77791F20-484D-4990-96DA-E8E090E5954A}"/>
                  </a:ext>
                </a:extLst>
              </p:cNvPr>
              <p:cNvSpPr>
                <a:spLocks noChangeArrowheads="1"/>
              </p:cNvSpPr>
              <p:nvPr/>
            </p:nvSpPr>
            <p:spPr bwMode="auto">
              <a:xfrm>
                <a:off x="3429" y="1077"/>
                <a:ext cx="404" cy="404"/>
              </a:xfrm>
              <a:prstGeom prst="ellipse">
                <a:avLst/>
              </a:prstGeom>
              <a:solidFill>
                <a:srgbClr val="333333"/>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31" name="Oval 38">
                <a:extLst>
                  <a:ext uri="{FF2B5EF4-FFF2-40B4-BE49-F238E27FC236}">
                    <a16:creationId xmlns="" xmlns:a16="http://schemas.microsoft.com/office/drawing/2014/main" id="{A9820CEB-1945-45DF-9F32-1FE750D651C8}"/>
                  </a:ext>
                </a:extLst>
              </p:cNvPr>
              <p:cNvSpPr>
                <a:spLocks noChangeArrowheads="1"/>
              </p:cNvSpPr>
              <p:nvPr/>
            </p:nvSpPr>
            <p:spPr bwMode="auto">
              <a:xfrm>
                <a:off x="3433" y="1080"/>
                <a:ext cx="391" cy="391"/>
              </a:xfrm>
              <a:prstGeom prst="ellipse">
                <a:avLst/>
              </a:prstGeom>
              <a:gradFill rotWithShape="0">
                <a:gsLst>
                  <a:gs pos="0">
                    <a:srgbClr val="636869"/>
                  </a:gs>
                  <a:gs pos="100000">
                    <a:srgbClr val="D6E1E2"/>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32" name="Oval 39">
                <a:extLst>
                  <a:ext uri="{FF2B5EF4-FFF2-40B4-BE49-F238E27FC236}">
                    <a16:creationId xmlns="" xmlns:a16="http://schemas.microsoft.com/office/drawing/2014/main" id="{20D99E20-9D4C-47A5-A1B4-335DACB889B9}"/>
                  </a:ext>
                </a:extLst>
              </p:cNvPr>
              <p:cNvSpPr>
                <a:spLocks noChangeArrowheads="1"/>
              </p:cNvSpPr>
              <p:nvPr/>
            </p:nvSpPr>
            <p:spPr bwMode="auto">
              <a:xfrm>
                <a:off x="3438" y="1082"/>
                <a:ext cx="382" cy="382"/>
              </a:xfrm>
              <a:prstGeom prst="ellipse">
                <a:avLst/>
              </a:prstGeom>
              <a:gradFill rotWithShape="0">
                <a:gsLst>
                  <a:gs pos="0">
                    <a:srgbClr val="D6E1E2">
                      <a:alpha val="0"/>
                    </a:srgbClr>
                  </a:gs>
                  <a:gs pos="100000">
                    <a:srgbClr val="F1F5F5"/>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33" name="Oval 40">
                <a:extLst>
                  <a:ext uri="{FF2B5EF4-FFF2-40B4-BE49-F238E27FC236}">
                    <a16:creationId xmlns="" xmlns:a16="http://schemas.microsoft.com/office/drawing/2014/main" id="{BC857AA9-7542-4616-BA6C-F2EBAE31C0A4}"/>
                  </a:ext>
                </a:extLst>
              </p:cNvPr>
              <p:cNvSpPr>
                <a:spLocks noChangeArrowheads="1"/>
              </p:cNvSpPr>
              <p:nvPr/>
            </p:nvSpPr>
            <p:spPr bwMode="auto">
              <a:xfrm>
                <a:off x="3442" y="1086"/>
                <a:ext cx="363" cy="356"/>
              </a:xfrm>
              <a:prstGeom prst="ellipse">
                <a:avLst/>
              </a:prstGeom>
              <a:gradFill rotWithShape="0">
                <a:gsLst>
                  <a:gs pos="0">
                    <a:srgbClr val="AAB2B3"/>
                  </a:gs>
                  <a:gs pos="100000">
                    <a:srgbClr val="D6E1E2">
                      <a:alpha val="48996"/>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34" name="Oval 41">
                <a:extLst>
                  <a:ext uri="{FF2B5EF4-FFF2-40B4-BE49-F238E27FC236}">
                    <a16:creationId xmlns="" xmlns:a16="http://schemas.microsoft.com/office/drawing/2014/main" id="{7D496806-9F6C-4E4C-97B9-644A2007305E}"/>
                  </a:ext>
                </a:extLst>
              </p:cNvPr>
              <p:cNvSpPr>
                <a:spLocks noChangeArrowheads="1"/>
              </p:cNvSpPr>
              <p:nvPr/>
            </p:nvSpPr>
            <p:spPr bwMode="auto">
              <a:xfrm>
                <a:off x="3463" y="1096"/>
                <a:ext cx="322" cy="289"/>
              </a:xfrm>
              <a:prstGeom prst="ellipse">
                <a:avLst/>
              </a:prstGeom>
              <a:gradFill rotWithShape="0">
                <a:gsLst>
                  <a:gs pos="0">
                    <a:srgbClr val="FFFFFF"/>
                  </a:gs>
                  <a:gs pos="100000">
                    <a:srgbClr val="D6E1E2">
                      <a:alpha val="39000"/>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grpSp>
        <p:sp>
          <p:nvSpPr>
            <p:cNvPr id="12326" name="Text Box 42">
              <a:extLst>
                <a:ext uri="{FF2B5EF4-FFF2-40B4-BE49-F238E27FC236}">
                  <a16:creationId xmlns="" xmlns:a16="http://schemas.microsoft.com/office/drawing/2014/main" id="{2B13C705-5467-458A-AC96-52030F716187}"/>
                </a:ext>
              </a:extLst>
            </p:cNvPr>
            <p:cNvSpPr txBox="1">
              <a:spLocks noChangeArrowheads="1"/>
            </p:cNvSpPr>
            <p:nvPr/>
          </p:nvSpPr>
          <p:spPr bwMode="auto">
            <a:xfrm>
              <a:off x="3548" y="1135"/>
              <a:ext cx="157" cy="2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algn="ctr" eaLnBrk="1" hangingPunct="1">
                <a:spcBef>
                  <a:spcPts val="13"/>
                </a:spcBef>
                <a:buClrTx/>
                <a:buFontTx/>
                <a:buNone/>
              </a:pPr>
              <a:r>
                <a:rPr lang="en-US" altLang="es-US" sz="2400" b="0" dirty="0">
                  <a:solidFill>
                    <a:srgbClr val="000000"/>
                  </a:solidFill>
                  <a:latin typeface="Arial" panose="020B0604020202020204" pitchFamily="34" charset="0"/>
                </a:rPr>
                <a:t>2</a:t>
              </a:r>
            </a:p>
          </p:txBody>
        </p:sp>
        <p:sp>
          <p:nvSpPr>
            <p:cNvPr id="12327" name="Text Box 43">
              <a:extLst>
                <a:ext uri="{FF2B5EF4-FFF2-40B4-BE49-F238E27FC236}">
                  <a16:creationId xmlns="" xmlns:a16="http://schemas.microsoft.com/office/drawing/2014/main" id="{47E57F12-48CF-40FE-B50B-4FDD339ABB1A}"/>
                </a:ext>
              </a:extLst>
            </p:cNvPr>
            <p:cNvSpPr txBox="1">
              <a:spLocks noChangeArrowheads="1"/>
            </p:cNvSpPr>
            <p:nvPr/>
          </p:nvSpPr>
          <p:spPr bwMode="auto">
            <a:xfrm>
              <a:off x="2963" y="1407"/>
              <a:ext cx="1388" cy="15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eaLnBrk="1" hangingPunct="1">
                <a:spcBef>
                  <a:spcPts val="13"/>
                </a:spcBef>
                <a:buClrTx/>
              </a:pPr>
              <a:r>
                <a:rPr lang="es-ES" sz="1800" dirty="0" smtClean="0">
                  <a:solidFill>
                    <a:srgbClr val="000000"/>
                  </a:solidFill>
                  <a:effectLst/>
                  <a:latin typeface="Arial" panose="020B0604020202020204" pitchFamily="34" charset="0"/>
                  <a:ea typeface="Times New Roman" panose="02020603050405020304" pitchFamily="18" charset="0"/>
                </a:rPr>
                <a:t>«un</a:t>
              </a:r>
              <a:r>
                <a:rPr lang="es-ES" sz="1800" spc="80" dirty="0" smtClean="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servicio</a:t>
              </a:r>
              <a:r>
                <a:rPr lang="es-ES" sz="1800" spc="7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indirecto,</a:t>
              </a:r>
              <a:r>
                <a:rPr lang="es-ES" sz="1800" spc="80"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y</a:t>
              </a:r>
              <a:r>
                <a:rPr lang="es-ES" sz="1800" spc="7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en</a:t>
              </a:r>
              <a:r>
                <a:rPr lang="es-ES" sz="1800" spc="7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el</a:t>
              </a:r>
              <a:r>
                <a:rPr lang="es-ES" sz="1800" spc="80"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mundo</a:t>
              </a:r>
              <a:r>
                <a:rPr lang="es-ES" sz="1800" spc="7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educativo,</a:t>
              </a:r>
              <a:r>
                <a:rPr lang="es-ES" sz="1800" spc="7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su</a:t>
              </a:r>
              <a:r>
                <a:rPr lang="es-ES" sz="1800" spc="7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función</a:t>
              </a:r>
              <a:r>
                <a:rPr lang="es-ES" sz="1800" spc="80"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está</a:t>
              </a:r>
              <a:r>
                <a:rPr lang="es-ES" sz="1800" spc="7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mediatizada por</a:t>
              </a:r>
              <a:r>
                <a:rPr lang="es-ES" sz="1800" spc="16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la</a:t>
              </a:r>
              <a:r>
                <a:rPr lang="es-ES" sz="1800" spc="16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mejora</a:t>
              </a:r>
              <a:r>
                <a:rPr lang="es-ES" sz="1800" spc="16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o</a:t>
              </a:r>
              <a:r>
                <a:rPr lang="es-ES" sz="1800" spc="16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el</a:t>
              </a:r>
              <a:r>
                <a:rPr lang="es-ES" sz="1800" spc="16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desenvolvimiento</a:t>
              </a:r>
              <a:r>
                <a:rPr lang="es-ES" sz="1800" spc="160"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profesional</a:t>
              </a:r>
              <a:r>
                <a:rPr lang="es-ES" sz="1800" spc="16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de</a:t>
              </a:r>
              <a:r>
                <a:rPr lang="es-ES" sz="1800" spc="16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los</a:t>
              </a:r>
              <a:r>
                <a:rPr lang="es-ES" sz="1800" spc="16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miembros</a:t>
              </a:r>
              <a:r>
                <a:rPr lang="es-ES" sz="1800" spc="170"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de</a:t>
              </a:r>
              <a:r>
                <a:rPr lang="es-ES" sz="1800" spc="16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la</a:t>
              </a:r>
              <a:r>
                <a:rPr lang="es-ES" sz="1800" spc="165" dirty="0">
                  <a:solidFill>
                    <a:srgbClr val="000000"/>
                  </a:solidFill>
                  <a:effectLst/>
                  <a:latin typeface="Arial" panose="020B0604020202020204" pitchFamily="34" charset="0"/>
                  <a:ea typeface="Times New Roman" panose="02020603050405020304" pitchFamily="18" charset="0"/>
                </a:rPr>
                <a:t> </a:t>
              </a:r>
              <a:r>
                <a:rPr lang="es-ES" sz="1800" dirty="0">
                  <a:solidFill>
                    <a:srgbClr val="000000"/>
                  </a:solidFill>
                  <a:effectLst/>
                  <a:latin typeface="Arial" panose="020B0604020202020204" pitchFamily="34" charset="0"/>
                  <a:ea typeface="Times New Roman" panose="02020603050405020304" pitchFamily="18" charset="0"/>
                </a:rPr>
                <a:t>organización </a:t>
              </a:r>
              <a:r>
                <a:rPr lang="es-ES" sz="1800" dirty="0" smtClean="0">
                  <a:solidFill>
                    <a:srgbClr val="000000"/>
                  </a:solidFill>
                  <a:effectLst/>
                  <a:latin typeface="Arial" panose="020B0604020202020204" pitchFamily="34" charset="0"/>
                  <a:ea typeface="Times New Roman" panose="02020603050405020304" pitchFamily="18" charset="0"/>
                </a:rPr>
                <a:t>educativa</a:t>
              </a:r>
              <a:r>
                <a:rPr lang="es-ES" sz="1800" dirty="0" smtClean="0">
                  <a:solidFill>
                    <a:srgbClr val="000000"/>
                  </a:solidFill>
                  <a:latin typeface="Arial" panose="020B0604020202020204" pitchFamily="34" charset="0"/>
                  <a:ea typeface="Times New Roman" panose="02020603050405020304" pitchFamily="18" charset="0"/>
                </a:rPr>
                <a:t>» </a:t>
              </a:r>
              <a:r>
                <a:rPr lang="es-ES" sz="1800" dirty="0" smtClean="0">
                  <a:solidFill>
                    <a:srgbClr val="000000"/>
                  </a:solidFill>
                  <a:effectLst/>
                  <a:latin typeface="Arial" panose="020B0604020202020204" pitchFamily="34" charset="0"/>
                  <a:ea typeface="Times New Roman" panose="02020603050405020304" pitchFamily="18" charset="0"/>
                </a:rPr>
                <a:t>(Nieto </a:t>
              </a:r>
              <a:r>
                <a:rPr lang="es-ES" sz="1800" dirty="0">
                  <a:solidFill>
                    <a:srgbClr val="000000"/>
                  </a:solidFill>
                  <a:effectLst/>
                  <a:latin typeface="Arial" panose="020B0604020202020204" pitchFamily="34" charset="0"/>
                  <a:ea typeface="Times New Roman" panose="02020603050405020304" pitchFamily="18" charset="0"/>
                </a:rPr>
                <a:t>Cano, 2001) </a:t>
              </a:r>
              <a:endParaRPr lang="en-US" altLang="es-US" sz="1400" dirty="0">
                <a:solidFill>
                  <a:srgbClr val="000000"/>
                </a:solidFill>
                <a:ea typeface="Calibri" panose="020F0502020204030204" pitchFamily="34" charset="0"/>
                <a:cs typeface="Times New Roman" panose="02020603050405020304" pitchFamily="18" charset="0"/>
              </a:endParaRPr>
            </a:p>
          </p:txBody>
        </p:sp>
        <p:sp>
          <p:nvSpPr>
            <p:cNvPr id="12328" name="AutoShape 44">
              <a:extLst>
                <a:ext uri="{FF2B5EF4-FFF2-40B4-BE49-F238E27FC236}">
                  <a16:creationId xmlns="" xmlns:a16="http://schemas.microsoft.com/office/drawing/2014/main" id="{D7797D08-6C60-4E29-8090-2C63ED92199B}"/>
                </a:ext>
              </a:extLst>
            </p:cNvPr>
            <p:cNvSpPr>
              <a:spLocks noChangeArrowheads="1"/>
            </p:cNvSpPr>
            <p:nvPr/>
          </p:nvSpPr>
          <p:spPr bwMode="auto">
            <a:xfrm>
              <a:off x="2956" y="3071"/>
              <a:ext cx="1362" cy="547"/>
            </a:xfrm>
            <a:prstGeom prst="roundRect">
              <a:avLst>
                <a:gd name="adj" fmla="val 40389"/>
              </a:avLst>
            </a:prstGeom>
            <a:gradFill rotWithShape="0">
              <a:gsLst>
                <a:gs pos="0">
                  <a:srgbClr val="99BACC"/>
                </a:gs>
                <a:gs pos="100000">
                  <a:srgbClr val="FFFFFF"/>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29" name="AutoShape 45">
              <a:extLst>
                <a:ext uri="{FF2B5EF4-FFF2-40B4-BE49-F238E27FC236}">
                  <a16:creationId xmlns="" xmlns:a16="http://schemas.microsoft.com/office/drawing/2014/main" id="{FE18D956-B73A-4CFC-91B5-431D7F51E34E}"/>
                </a:ext>
              </a:extLst>
            </p:cNvPr>
            <p:cNvSpPr>
              <a:spLocks noChangeArrowheads="1"/>
            </p:cNvSpPr>
            <p:nvPr/>
          </p:nvSpPr>
          <p:spPr bwMode="auto">
            <a:xfrm>
              <a:off x="2984" y="3086"/>
              <a:ext cx="1303" cy="486"/>
            </a:xfrm>
            <a:prstGeom prst="roundRect">
              <a:avLst>
                <a:gd name="adj" fmla="val 50000"/>
              </a:avLst>
            </a:prstGeom>
            <a:gradFill rotWithShape="0">
              <a:gsLst>
                <a:gs pos="0">
                  <a:srgbClr val="C8DAD4"/>
                </a:gs>
                <a:gs pos="100000">
                  <a:srgbClr val="FFFFFF"/>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grpSp>
      <p:grpSp>
        <p:nvGrpSpPr>
          <p:cNvPr id="12292" name="Group 46">
            <a:extLst>
              <a:ext uri="{FF2B5EF4-FFF2-40B4-BE49-F238E27FC236}">
                <a16:creationId xmlns="" xmlns:a16="http://schemas.microsoft.com/office/drawing/2014/main" id="{19A941DB-E009-40A0-A3A7-D7431651A33D}"/>
              </a:ext>
            </a:extLst>
          </p:cNvPr>
          <p:cNvGrpSpPr>
            <a:grpSpLocks/>
          </p:cNvGrpSpPr>
          <p:nvPr/>
        </p:nvGrpSpPr>
        <p:grpSpPr bwMode="auto">
          <a:xfrm>
            <a:off x="6478140" y="1810274"/>
            <a:ext cx="2684597" cy="4140395"/>
            <a:chOff x="4393" y="1085"/>
            <a:chExt cx="1366" cy="2541"/>
          </a:xfrm>
        </p:grpSpPr>
        <p:sp>
          <p:nvSpPr>
            <p:cNvPr id="12307" name="AutoShape 47">
              <a:extLst>
                <a:ext uri="{FF2B5EF4-FFF2-40B4-BE49-F238E27FC236}">
                  <a16:creationId xmlns="" xmlns:a16="http://schemas.microsoft.com/office/drawing/2014/main" id="{21DBA20C-BD7D-4482-B4EC-211E4BB73449}"/>
                </a:ext>
              </a:extLst>
            </p:cNvPr>
            <p:cNvSpPr>
              <a:spLocks noChangeArrowheads="1"/>
            </p:cNvSpPr>
            <p:nvPr/>
          </p:nvSpPr>
          <p:spPr bwMode="auto">
            <a:xfrm>
              <a:off x="4393" y="1279"/>
              <a:ext cx="1362" cy="1799"/>
            </a:xfrm>
            <a:prstGeom prst="roundRect">
              <a:avLst>
                <a:gd name="adj" fmla="val 17509"/>
              </a:avLst>
            </a:prstGeom>
            <a:gradFill rotWithShape="0">
              <a:gsLst>
                <a:gs pos="0">
                  <a:srgbClr val="3477A4"/>
                </a:gs>
                <a:gs pos="100000">
                  <a:srgbClr val="4E91D4"/>
                </a:gs>
              </a:gsLst>
              <a:lin ang="135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08" name="AutoShape 48">
              <a:extLst>
                <a:ext uri="{FF2B5EF4-FFF2-40B4-BE49-F238E27FC236}">
                  <a16:creationId xmlns="" xmlns:a16="http://schemas.microsoft.com/office/drawing/2014/main" id="{803778EF-EB2D-49F0-851F-FE14E200CABA}"/>
                </a:ext>
              </a:extLst>
            </p:cNvPr>
            <p:cNvSpPr>
              <a:spLocks noChangeArrowheads="1"/>
            </p:cNvSpPr>
            <p:nvPr/>
          </p:nvSpPr>
          <p:spPr bwMode="auto">
            <a:xfrm>
              <a:off x="4414" y="1284"/>
              <a:ext cx="1321" cy="1765"/>
            </a:xfrm>
            <a:prstGeom prst="roundRect">
              <a:avLst>
                <a:gd name="adj" fmla="val 16667"/>
              </a:avLst>
            </a:prstGeom>
            <a:solidFill>
              <a:srgbClr val="3CA1E6"/>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09" name="AutoShape 49">
              <a:extLst>
                <a:ext uri="{FF2B5EF4-FFF2-40B4-BE49-F238E27FC236}">
                  <a16:creationId xmlns="" xmlns:a16="http://schemas.microsoft.com/office/drawing/2014/main" id="{9E609B88-45BD-4C6A-A486-A54AD5C1742F}"/>
                </a:ext>
              </a:extLst>
            </p:cNvPr>
            <p:cNvSpPr>
              <a:spLocks noChangeArrowheads="1"/>
            </p:cNvSpPr>
            <p:nvPr/>
          </p:nvSpPr>
          <p:spPr bwMode="auto">
            <a:xfrm>
              <a:off x="4425" y="2584"/>
              <a:ext cx="1303" cy="446"/>
            </a:xfrm>
            <a:prstGeom prst="roundRect">
              <a:avLst>
                <a:gd name="adj" fmla="val 50000"/>
              </a:avLst>
            </a:prstGeom>
            <a:gradFill rotWithShape="0">
              <a:gsLst>
                <a:gs pos="0">
                  <a:srgbClr val="3CA1E6">
                    <a:alpha val="0"/>
                  </a:srgbClr>
                </a:gs>
                <a:gs pos="100000">
                  <a:srgbClr val="9BCFF2"/>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0" name="AutoShape 50">
              <a:extLst>
                <a:ext uri="{FF2B5EF4-FFF2-40B4-BE49-F238E27FC236}">
                  <a16:creationId xmlns="" xmlns:a16="http://schemas.microsoft.com/office/drawing/2014/main" id="{E7D54750-7246-41D5-930D-62B0FF1A4D69}"/>
                </a:ext>
              </a:extLst>
            </p:cNvPr>
            <p:cNvSpPr>
              <a:spLocks noChangeArrowheads="1"/>
            </p:cNvSpPr>
            <p:nvPr/>
          </p:nvSpPr>
          <p:spPr bwMode="auto">
            <a:xfrm>
              <a:off x="4425" y="1298"/>
              <a:ext cx="1303" cy="445"/>
            </a:xfrm>
            <a:prstGeom prst="roundRect">
              <a:avLst>
                <a:gd name="adj" fmla="val 50000"/>
              </a:avLst>
            </a:prstGeom>
            <a:gradFill rotWithShape="0">
              <a:gsLst>
                <a:gs pos="0">
                  <a:srgbClr val="BEE0F7"/>
                </a:gs>
                <a:gs pos="100000">
                  <a:srgbClr val="3CA1E6">
                    <a:alpha val="0"/>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1" name="AutoShape 51">
              <a:extLst>
                <a:ext uri="{FF2B5EF4-FFF2-40B4-BE49-F238E27FC236}">
                  <a16:creationId xmlns="" xmlns:a16="http://schemas.microsoft.com/office/drawing/2014/main" id="{64DD83B7-C7A1-4E88-8A30-2F7BD4733E03}"/>
                </a:ext>
              </a:extLst>
            </p:cNvPr>
            <p:cNvSpPr>
              <a:spLocks noChangeArrowheads="1"/>
            </p:cNvSpPr>
            <p:nvPr/>
          </p:nvSpPr>
          <p:spPr bwMode="auto">
            <a:xfrm>
              <a:off x="4397" y="3079"/>
              <a:ext cx="1362" cy="547"/>
            </a:xfrm>
            <a:prstGeom prst="roundRect">
              <a:avLst>
                <a:gd name="adj" fmla="val 40389"/>
              </a:avLst>
            </a:prstGeom>
            <a:gradFill rotWithShape="0">
              <a:gsLst>
                <a:gs pos="0">
                  <a:srgbClr val="729EB4"/>
                </a:gs>
                <a:gs pos="100000">
                  <a:srgbClr val="FFFFFF"/>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2" name="AutoShape 52">
              <a:extLst>
                <a:ext uri="{FF2B5EF4-FFF2-40B4-BE49-F238E27FC236}">
                  <a16:creationId xmlns="" xmlns:a16="http://schemas.microsoft.com/office/drawing/2014/main" id="{F056ADB5-0E03-4E50-9C8D-7931C9DF0E09}"/>
                </a:ext>
              </a:extLst>
            </p:cNvPr>
            <p:cNvSpPr>
              <a:spLocks noChangeArrowheads="1"/>
            </p:cNvSpPr>
            <p:nvPr/>
          </p:nvSpPr>
          <p:spPr bwMode="auto">
            <a:xfrm>
              <a:off x="4425" y="3094"/>
              <a:ext cx="1303" cy="486"/>
            </a:xfrm>
            <a:prstGeom prst="roundRect">
              <a:avLst>
                <a:gd name="adj" fmla="val 50000"/>
              </a:avLst>
            </a:prstGeom>
            <a:gradFill rotWithShape="0">
              <a:gsLst>
                <a:gs pos="0">
                  <a:srgbClr val="7DAFD4"/>
                </a:gs>
                <a:gs pos="100000">
                  <a:srgbClr val="FFFFFF"/>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grpSp>
          <p:nvGrpSpPr>
            <p:cNvPr id="12313" name="Group 53">
              <a:extLst>
                <a:ext uri="{FF2B5EF4-FFF2-40B4-BE49-F238E27FC236}">
                  <a16:creationId xmlns="" xmlns:a16="http://schemas.microsoft.com/office/drawing/2014/main" id="{F6C34A05-32F8-4845-B26A-E9082277115B}"/>
                </a:ext>
              </a:extLst>
            </p:cNvPr>
            <p:cNvGrpSpPr>
              <a:grpSpLocks/>
            </p:cNvGrpSpPr>
            <p:nvPr/>
          </p:nvGrpSpPr>
          <p:grpSpPr bwMode="auto">
            <a:xfrm>
              <a:off x="4862" y="1085"/>
              <a:ext cx="404" cy="404"/>
              <a:chOff x="4862" y="1085"/>
              <a:chExt cx="404" cy="404"/>
            </a:xfrm>
          </p:grpSpPr>
          <p:sp>
            <p:nvSpPr>
              <p:cNvPr id="12316" name="Oval 54">
                <a:extLst>
                  <a:ext uri="{FF2B5EF4-FFF2-40B4-BE49-F238E27FC236}">
                    <a16:creationId xmlns="" xmlns:a16="http://schemas.microsoft.com/office/drawing/2014/main" id="{14FEC8FA-4DB0-4A55-8134-6D189F25C5DD}"/>
                  </a:ext>
                </a:extLst>
              </p:cNvPr>
              <p:cNvSpPr>
                <a:spLocks noChangeArrowheads="1"/>
              </p:cNvSpPr>
              <p:nvPr/>
            </p:nvSpPr>
            <p:spPr bwMode="auto">
              <a:xfrm>
                <a:off x="4862" y="1085"/>
                <a:ext cx="404" cy="404"/>
              </a:xfrm>
              <a:prstGeom prst="ellipse">
                <a:avLst/>
              </a:prstGeom>
              <a:solidFill>
                <a:srgbClr val="333333"/>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7" name="Oval 55">
                <a:extLst>
                  <a:ext uri="{FF2B5EF4-FFF2-40B4-BE49-F238E27FC236}">
                    <a16:creationId xmlns="" xmlns:a16="http://schemas.microsoft.com/office/drawing/2014/main" id="{A09E476A-BBCE-400D-842B-7CC03E5F65DD}"/>
                  </a:ext>
                </a:extLst>
              </p:cNvPr>
              <p:cNvSpPr>
                <a:spLocks noChangeArrowheads="1"/>
              </p:cNvSpPr>
              <p:nvPr/>
            </p:nvSpPr>
            <p:spPr bwMode="auto">
              <a:xfrm>
                <a:off x="4866" y="1088"/>
                <a:ext cx="391" cy="391"/>
              </a:xfrm>
              <a:prstGeom prst="ellipse">
                <a:avLst/>
              </a:prstGeom>
              <a:gradFill rotWithShape="0">
                <a:gsLst>
                  <a:gs pos="0">
                    <a:srgbClr val="636869"/>
                  </a:gs>
                  <a:gs pos="100000">
                    <a:srgbClr val="D6E1E2"/>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8" name="Oval 56">
                <a:extLst>
                  <a:ext uri="{FF2B5EF4-FFF2-40B4-BE49-F238E27FC236}">
                    <a16:creationId xmlns="" xmlns:a16="http://schemas.microsoft.com/office/drawing/2014/main" id="{E4BAAC22-B5B9-44EC-8A63-69D6ED308A0F}"/>
                  </a:ext>
                </a:extLst>
              </p:cNvPr>
              <p:cNvSpPr>
                <a:spLocks noChangeArrowheads="1"/>
              </p:cNvSpPr>
              <p:nvPr/>
            </p:nvSpPr>
            <p:spPr bwMode="auto">
              <a:xfrm>
                <a:off x="4871" y="1091"/>
                <a:ext cx="382" cy="381"/>
              </a:xfrm>
              <a:prstGeom prst="ellipse">
                <a:avLst/>
              </a:prstGeom>
              <a:gradFill rotWithShape="0">
                <a:gsLst>
                  <a:gs pos="0">
                    <a:srgbClr val="D6E1E2">
                      <a:alpha val="0"/>
                    </a:srgbClr>
                  </a:gs>
                  <a:gs pos="100000">
                    <a:srgbClr val="F1F5F5"/>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9" name="Oval 57">
                <a:extLst>
                  <a:ext uri="{FF2B5EF4-FFF2-40B4-BE49-F238E27FC236}">
                    <a16:creationId xmlns="" xmlns:a16="http://schemas.microsoft.com/office/drawing/2014/main" id="{FD4FA373-6DA8-4E2C-99CD-D503C259DE8A}"/>
                  </a:ext>
                </a:extLst>
              </p:cNvPr>
              <p:cNvSpPr>
                <a:spLocks noChangeArrowheads="1"/>
              </p:cNvSpPr>
              <p:nvPr/>
            </p:nvSpPr>
            <p:spPr bwMode="auto">
              <a:xfrm>
                <a:off x="4875" y="1094"/>
                <a:ext cx="363" cy="356"/>
              </a:xfrm>
              <a:prstGeom prst="ellipse">
                <a:avLst/>
              </a:prstGeom>
              <a:gradFill rotWithShape="0">
                <a:gsLst>
                  <a:gs pos="0">
                    <a:srgbClr val="AAB2B3"/>
                  </a:gs>
                  <a:gs pos="100000">
                    <a:srgbClr val="D6E1E2">
                      <a:alpha val="48996"/>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20" name="Oval 58">
                <a:extLst>
                  <a:ext uri="{FF2B5EF4-FFF2-40B4-BE49-F238E27FC236}">
                    <a16:creationId xmlns="" xmlns:a16="http://schemas.microsoft.com/office/drawing/2014/main" id="{7EA44E2E-5854-440B-AEA0-6DB8751CC227}"/>
                  </a:ext>
                </a:extLst>
              </p:cNvPr>
              <p:cNvSpPr>
                <a:spLocks noChangeArrowheads="1"/>
              </p:cNvSpPr>
              <p:nvPr/>
            </p:nvSpPr>
            <p:spPr bwMode="auto">
              <a:xfrm>
                <a:off x="4896" y="1104"/>
                <a:ext cx="322" cy="289"/>
              </a:xfrm>
              <a:prstGeom prst="ellipse">
                <a:avLst/>
              </a:prstGeom>
              <a:gradFill rotWithShape="0">
                <a:gsLst>
                  <a:gs pos="0">
                    <a:srgbClr val="FFFFFF"/>
                  </a:gs>
                  <a:gs pos="100000">
                    <a:srgbClr val="D6E1E2">
                      <a:alpha val="39000"/>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grpSp>
        <p:sp>
          <p:nvSpPr>
            <p:cNvPr id="12314" name="Text Box 59">
              <a:extLst>
                <a:ext uri="{FF2B5EF4-FFF2-40B4-BE49-F238E27FC236}">
                  <a16:creationId xmlns="" xmlns:a16="http://schemas.microsoft.com/office/drawing/2014/main" id="{ED15C1D4-B429-4C68-B547-B8992089051A}"/>
                </a:ext>
              </a:extLst>
            </p:cNvPr>
            <p:cNvSpPr txBox="1">
              <a:spLocks noChangeArrowheads="1"/>
            </p:cNvSpPr>
            <p:nvPr/>
          </p:nvSpPr>
          <p:spPr bwMode="auto">
            <a:xfrm>
              <a:off x="4970" y="1143"/>
              <a:ext cx="180" cy="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algn="ctr" eaLnBrk="1" hangingPunct="1">
                <a:spcBef>
                  <a:spcPts val="13"/>
                </a:spcBef>
                <a:buClrTx/>
                <a:buFontTx/>
                <a:buNone/>
              </a:pPr>
              <a:r>
                <a:rPr lang="en-US" altLang="es-US" sz="2400" b="0" dirty="0">
                  <a:solidFill>
                    <a:srgbClr val="000000"/>
                  </a:solidFill>
                  <a:latin typeface="Arial" panose="020B0604020202020204" pitchFamily="34" charset="0"/>
                </a:rPr>
                <a:t>3</a:t>
              </a:r>
            </a:p>
          </p:txBody>
        </p:sp>
        <p:sp>
          <p:nvSpPr>
            <p:cNvPr id="12315" name="Text Box 60">
              <a:extLst>
                <a:ext uri="{FF2B5EF4-FFF2-40B4-BE49-F238E27FC236}">
                  <a16:creationId xmlns="" xmlns:a16="http://schemas.microsoft.com/office/drawing/2014/main" id="{A04E9543-F021-444E-B39D-2D2A653BBA9D}"/>
                </a:ext>
              </a:extLst>
            </p:cNvPr>
            <p:cNvSpPr txBox="1">
              <a:spLocks noChangeArrowheads="1"/>
            </p:cNvSpPr>
            <p:nvPr/>
          </p:nvSpPr>
          <p:spPr bwMode="auto">
            <a:xfrm>
              <a:off x="4462" y="1432"/>
              <a:ext cx="1295" cy="176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eaLnBrk="1" hangingPunct="1">
                <a:spcBef>
                  <a:spcPts val="13"/>
                </a:spcBef>
                <a:buClrTx/>
              </a:pPr>
              <a:r>
                <a:rPr lang="es-ES" sz="1800" dirty="0">
                  <a:solidFill>
                    <a:srgbClr val="000000"/>
                  </a:solidFill>
                  <a:effectLst/>
                  <a:latin typeface="Arial" panose="020B0604020202020204" pitchFamily="34" charset="0"/>
                  <a:ea typeface="Times New Roman" panose="02020603050405020304" pitchFamily="18" charset="0"/>
                </a:rPr>
                <a:t>un proceso de resolución de problemas del que deben responsabilizarse, conjuntamente, tanto el profesional que asesora como el que es asesorado. </a:t>
              </a:r>
              <a:r>
                <a:rPr lang="es-US" altLang="es-US" sz="1800" b="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endParaRPr lang="es-US" altLang="es-US" sz="1800" b="0" dirty="0">
                <a:latin typeface="Calibri" panose="020F0502020204030204" pitchFamily="34" charset="0"/>
                <a:ea typeface="Calibri" panose="020F0502020204030204" pitchFamily="34" charset="0"/>
                <a:cs typeface="Times New Roman" panose="02020603050405020304" pitchFamily="18" charset="0"/>
              </a:endParaRPr>
            </a:p>
            <a:p>
              <a:pPr eaLnBrk="1" hangingPunct="1">
                <a:spcBef>
                  <a:spcPts val="13"/>
                </a:spcBef>
                <a:buClrTx/>
                <a:buFontTx/>
                <a:buNone/>
              </a:pPr>
              <a:endParaRPr lang="en-US" altLang="es-US" sz="1400" dirty="0">
                <a:solidFill>
                  <a:srgbClr val="000000"/>
                </a:solidFill>
                <a:ea typeface="Calibri" panose="020F0502020204030204" pitchFamily="34" charset="0"/>
                <a:cs typeface="Times New Roman" panose="02020603050405020304" pitchFamily="18" charset="0"/>
              </a:endParaRPr>
            </a:p>
          </p:txBody>
        </p:sp>
      </p:grpSp>
      <p:grpSp>
        <p:nvGrpSpPr>
          <p:cNvPr id="12293" name="Group 17">
            <a:extLst>
              <a:ext uri="{FF2B5EF4-FFF2-40B4-BE49-F238E27FC236}">
                <a16:creationId xmlns="" xmlns:a16="http://schemas.microsoft.com/office/drawing/2014/main" id="{C91FB9BF-5515-40B2-9100-3C2F6ED40328}"/>
              </a:ext>
            </a:extLst>
          </p:cNvPr>
          <p:cNvGrpSpPr>
            <a:grpSpLocks/>
          </p:cNvGrpSpPr>
          <p:nvPr/>
        </p:nvGrpSpPr>
        <p:grpSpPr bwMode="auto">
          <a:xfrm>
            <a:off x="-76182" y="1111250"/>
            <a:ext cx="3568062" cy="4396581"/>
            <a:chOff x="1492" y="1066"/>
            <a:chExt cx="1506" cy="2541"/>
          </a:xfrm>
        </p:grpSpPr>
        <p:sp>
          <p:nvSpPr>
            <p:cNvPr id="12294" name="AutoShape 18">
              <a:extLst>
                <a:ext uri="{FF2B5EF4-FFF2-40B4-BE49-F238E27FC236}">
                  <a16:creationId xmlns="" xmlns:a16="http://schemas.microsoft.com/office/drawing/2014/main" id="{DB22D36F-D1B7-4410-BC18-912DE44E9861}"/>
                </a:ext>
              </a:extLst>
            </p:cNvPr>
            <p:cNvSpPr>
              <a:spLocks noChangeArrowheads="1"/>
            </p:cNvSpPr>
            <p:nvPr/>
          </p:nvSpPr>
          <p:spPr bwMode="auto">
            <a:xfrm>
              <a:off x="1542" y="1260"/>
              <a:ext cx="1362" cy="1799"/>
            </a:xfrm>
            <a:prstGeom prst="roundRect">
              <a:avLst>
                <a:gd name="adj" fmla="val 17509"/>
              </a:avLst>
            </a:prstGeom>
            <a:gradFill rotWithShape="0">
              <a:gsLst>
                <a:gs pos="0">
                  <a:srgbClr val="3F8B4A"/>
                </a:gs>
                <a:gs pos="100000">
                  <a:srgbClr val="34B034"/>
                </a:gs>
              </a:gsLst>
              <a:lin ang="135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295" name="AutoShape 19">
              <a:extLst>
                <a:ext uri="{FF2B5EF4-FFF2-40B4-BE49-F238E27FC236}">
                  <a16:creationId xmlns="" xmlns:a16="http://schemas.microsoft.com/office/drawing/2014/main" id="{2A9F5B3F-5B59-44EA-94AA-02CD4CD01C15}"/>
                </a:ext>
              </a:extLst>
            </p:cNvPr>
            <p:cNvSpPr>
              <a:spLocks noChangeArrowheads="1"/>
            </p:cNvSpPr>
            <p:nvPr/>
          </p:nvSpPr>
          <p:spPr bwMode="auto">
            <a:xfrm>
              <a:off x="1563" y="1265"/>
              <a:ext cx="1321" cy="1765"/>
            </a:xfrm>
            <a:prstGeom prst="roundRect">
              <a:avLst>
                <a:gd name="adj" fmla="val 16667"/>
              </a:avLst>
            </a:prstGeom>
            <a:solidFill>
              <a:srgbClr val="73E77E"/>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296" name="AutoShape 20">
              <a:extLst>
                <a:ext uri="{FF2B5EF4-FFF2-40B4-BE49-F238E27FC236}">
                  <a16:creationId xmlns="" xmlns:a16="http://schemas.microsoft.com/office/drawing/2014/main" id="{466B6D6E-EAC6-4211-B7E5-7806FDAEC371}"/>
                </a:ext>
              </a:extLst>
            </p:cNvPr>
            <p:cNvSpPr>
              <a:spLocks noChangeArrowheads="1"/>
            </p:cNvSpPr>
            <p:nvPr/>
          </p:nvSpPr>
          <p:spPr bwMode="auto">
            <a:xfrm>
              <a:off x="1574" y="2565"/>
              <a:ext cx="1303" cy="446"/>
            </a:xfrm>
            <a:prstGeom prst="roundRect">
              <a:avLst>
                <a:gd name="adj" fmla="val 50000"/>
              </a:avLst>
            </a:prstGeom>
            <a:gradFill rotWithShape="0">
              <a:gsLst>
                <a:gs pos="0">
                  <a:srgbClr val="73E77E"/>
                </a:gs>
                <a:gs pos="100000">
                  <a:srgbClr val="B3F2B9"/>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297" name="AutoShape 21">
              <a:extLst>
                <a:ext uri="{FF2B5EF4-FFF2-40B4-BE49-F238E27FC236}">
                  <a16:creationId xmlns="" xmlns:a16="http://schemas.microsoft.com/office/drawing/2014/main" id="{18A3D0E8-38E4-4ED3-8BBE-2B0F9552461B}"/>
                </a:ext>
              </a:extLst>
            </p:cNvPr>
            <p:cNvSpPr>
              <a:spLocks noChangeArrowheads="1"/>
            </p:cNvSpPr>
            <p:nvPr/>
          </p:nvSpPr>
          <p:spPr bwMode="auto">
            <a:xfrm>
              <a:off x="1695" y="1199"/>
              <a:ext cx="1303" cy="445"/>
            </a:xfrm>
            <a:prstGeom prst="roundRect">
              <a:avLst>
                <a:gd name="adj" fmla="val 50000"/>
              </a:avLst>
            </a:prstGeom>
            <a:gradFill rotWithShape="0">
              <a:gsLst>
                <a:gs pos="0">
                  <a:srgbClr val="D0F7D4"/>
                </a:gs>
                <a:gs pos="100000">
                  <a:srgbClr val="73E77E"/>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298" name="Oval 22">
              <a:extLst>
                <a:ext uri="{FF2B5EF4-FFF2-40B4-BE49-F238E27FC236}">
                  <a16:creationId xmlns="" xmlns:a16="http://schemas.microsoft.com/office/drawing/2014/main" id="{65603EB6-F64D-4B80-8A7E-AA1EF656AC54}"/>
                </a:ext>
              </a:extLst>
            </p:cNvPr>
            <p:cNvSpPr>
              <a:spLocks noChangeArrowheads="1"/>
            </p:cNvSpPr>
            <p:nvPr/>
          </p:nvSpPr>
          <p:spPr bwMode="auto">
            <a:xfrm>
              <a:off x="2011" y="1066"/>
              <a:ext cx="404" cy="404"/>
            </a:xfrm>
            <a:prstGeom prst="ellipse">
              <a:avLst/>
            </a:prstGeom>
            <a:solidFill>
              <a:srgbClr val="333333"/>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299" name="Oval 23">
              <a:extLst>
                <a:ext uri="{FF2B5EF4-FFF2-40B4-BE49-F238E27FC236}">
                  <a16:creationId xmlns="" xmlns:a16="http://schemas.microsoft.com/office/drawing/2014/main" id="{74DCFC26-355A-4595-8303-3A6CCA7668E1}"/>
                </a:ext>
              </a:extLst>
            </p:cNvPr>
            <p:cNvSpPr>
              <a:spLocks noChangeArrowheads="1"/>
            </p:cNvSpPr>
            <p:nvPr/>
          </p:nvSpPr>
          <p:spPr bwMode="auto">
            <a:xfrm>
              <a:off x="2015" y="1069"/>
              <a:ext cx="391" cy="391"/>
            </a:xfrm>
            <a:prstGeom prst="ellipse">
              <a:avLst/>
            </a:prstGeom>
            <a:gradFill rotWithShape="0">
              <a:gsLst>
                <a:gs pos="0">
                  <a:srgbClr val="636869"/>
                </a:gs>
                <a:gs pos="100000">
                  <a:srgbClr val="D6E1E2"/>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00" name="Oval 24">
              <a:extLst>
                <a:ext uri="{FF2B5EF4-FFF2-40B4-BE49-F238E27FC236}">
                  <a16:creationId xmlns="" xmlns:a16="http://schemas.microsoft.com/office/drawing/2014/main" id="{91E4DC2E-1535-4ED5-BB23-C937C8A2D37C}"/>
                </a:ext>
              </a:extLst>
            </p:cNvPr>
            <p:cNvSpPr>
              <a:spLocks noChangeArrowheads="1"/>
            </p:cNvSpPr>
            <p:nvPr/>
          </p:nvSpPr>
          <p:spPr bwMode="auto">
            <a:xfrm>
              <a:off x="2020" y="1071"/>
              <a:ext cx="382" cy="382"/>
            </a:xfrm>
            <a:prstGeom prst="ellipse">
              <a:avLst/>
            </a:prstGeom>
            <a:gradFill rotWithShape="0">
              <a:gsLst>
                <a:gs pos="0">
                  <a:srgbClr val="D6E1E2">
                    <a:alpha val="0"/>
                  </a:srgbClr>
                </a:gs>
                <a:gs pos="100000">
                  <a:srgbClr val="F1F5F5"/>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01" name="Oval 25">
              <a:extLst>
                <a:ext uri="{FF2B5EF4-FFF2-40B4-BE49-F238E27FC236}">
                  <a16:creationId xmlns="" xmlns:a16="http://schemas.microsoft.com/office/drawing/2014/main" id="{5E64088A-9FD1-434B-8081-14906A85A757}"/>
                </a:ext>
              </a:extLst>
            </p:cNvPr>
            <p:cNvSpPr>
              <a:spLocks noChangeArrowheads="1"/>
            </p:cNvSpPr>
            <p:nvPr/>
          </p:nvSpPr>
          <p:spPr bwMode="auto">
            <a:xfrm>
              <a:off x="2024" y="1075"/>
              <a:ext cx="363" cy="356"/>
            </a:xfrm>
            <a:prstGeom prst="ellipse">
              <a:avLst/>
            </a:prstGeom>
            <a:gradFill rotWithShape="0">
              <a:gsLst>
                <a:gs pos="0">
                  <a:srgbClr val="AAB2B3"/>
                </a:gs>
                <a:gs pos="100000">
                  <a:srgbClr val="D6E1E2">
                    <a:alpha val="48996"/>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02" name="Oval 26">
              <a:extLst>
                <a:ext uri="{FF2B5EF4-FFF2-40B4-BE49-F238E27FC236}">
                  <a16:creationId xmlns="" xmlns:a16="http://schemas.microsoft.com/office/drawing/2014/main" id="{9439E56C-EBB0-421E-9D05-B1EAAF0FFF4E}"/>
                </a:ext>
              </a:extLst>
            </p:cNvPr>
            <p:cNvSpPr>
              <a:spLocks noChangeArrowheads="1"/>
            </p:cNvSpPr>
            <p:nvPr/>
          </p:nvSpPr>
          <p:spPr bwMode="auto">
            <a:xfrm>
              <a:off x="2046" y="1085"/>
              <a:ext cx="322" cy="289"/>
            </a:xfrm>
            <a:prstGeom prst="ellipse">
              <a:avLst/>
            </a:prstGeom>
            <a:gradFill rotWithShape="0">
              <a:gsLst>
                <a:gs pos="0">
                  <a:srgbClr val="FFFFFF"/>
                </a:gs>
                <a:gs pos="100000">
                  <a:srgbClr val="D6E1E2">
                    <a:alpha val="39000"/>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03" name="Text Box 27">
              <a:extLst>
                <a:ext uri="{FF2B5EF4-FFF2-40B4-BE49-F238E27FC236}">
                  <a16:creationId xmlns="" xmlns:a16="http://schemas.microsoft.com/office/drawing/2014/main" id="{21D5D1C1-BF87-4236-8CA9-345E72F34EFD}"/>
                </a:ext>
              </a:extLst>
            </p:cNvPr>
            <p:cNvSpPr txBox="1">
              <a:spLocks noChangeArrowheads="1"/>
            </p:cNvSpPr>
            <p:nvPr/>
          </p:nvSpPr>
          <p:spPr bwMode="auto">
            <a:xfrm>
              <a:off x="2129" y="1124"/>
              <a:ext cx="163" cy="2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algn="ctr" eaLnBrk="1" hangingPunct="1">
                <a:spcBef>
                  <a:spcPts val="13"/>
                </a:spcBef>
                <a:buClrTx/>
                <a:buFontTx/>
                <a:buNone/>
              </a:pPr>
              <a:r>
                <a:rPr lang="en-US" altLang="es-US" sz="2400" b="0" dirty="0">
                  <a:solidFill>
                    <a:srgbClr val="000000"/>
                  </a:solidFill>
                  <a:latin typeface="Arial" panose="020B0604020202020204" pitchFamily="34" charset="0"/>
                </a:rPr>
                <a:t>1</a:t>
              </a:r>
            </a:p>
          </p:txBody>
        </p:sp>
        <p:sp>
          <p:nvSpPr>
            <p:cNvPr id="12304" name="Text Box 28">
              <a:extLst>
                <a:ext uri="{FF2B5EF4-FFF2-40B4-BE49-F238E27FC236}">
                  <a16:creationId xmlns="" xmlns:a16="http://schemas.microsoft.com/office/drawing/2014/main" id="{06C74FF6-FB06-4E95-B0B7-89496D16C5C4}"/>
                </a:ext>
              </a:extLst>
            </p:cNvPr>
            <p:cNvSpPr txBox="1">
              <a:spLocks noChangeArrowheads="1"/>
            </p:cNvSpPr>
            <p:nvPr/>
          </p:nvSpPr>
          <p:spPr bwMode="auto">
            <a:xfrm>
              <a:off x="1574" y="1353"/>
              <a:ext cx="1412" cy="14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eaLnBrk="1" hangingPunct="1">
                <a:spcBef>
                  <a:spcPts val="13"/>
                </a:spcBef>
                <a:buClrTx/>
              </a:pPr>
              <a:r>
                <a:rPr lang="es-ES" sz="1800" dirty="0" smtClean="0">
                  <a:effectLst/>
                  <a:latin typeface="Arial" panose="020B0604020202020204" pitchFamily="34" charset="0"/>
                  <a:ea typeface="Times New Roman" panose="02020603050405020304" pitchFamily="18" charset="0"/>
                </a:rPr>
                <a:t>«Proceso </a:t>
              </a:r>
              <a:r>
                <a:rPr lang="es-ES" sz="1800" dirty="0">
                  <a:effectLst/>
                  <a:latin typeface="Arial" panose="020B0604020202020204" pitchFamily="34" charset="0"/>
                  <a:ea typeface="Times New Roman" panose="02020603050405020304" pitchFamily="18" charset="0"/>
                </a:rPr>
                <a:t>de prestación de ciertos servicios a las escuelas y los profesores por parte de determinados especialistas o expertos en diversos ámbitos disciplinares o programas </a:t>
              </a:r>
              <a:r>
                <a:rPr lang="es-ES" sz="1800" dirty="0" smtClean="0">
                  <a:effectLst/>
                  <a:latin typeface="Arial" panose="020B0604020202020204" pitchFamily="34" charset="0"/>
                  <a:ea typeface="Times New Roman" panose="02020603050405020304" pitchFamily="18" charset="0"/>
                </a:rPr>
                <a:t>específicos»   </a:t>
              </a:r>
            </a:p>
            <a:p>
              <a:pPr eaLnBrk="1" hangingPunct="1">
                <a:spcBef>
                  <a:spcPts val="13"/>
                </a:spcBef>
                <a:buClrTx/>
              </a:pPr>
              <a:r>
                <a:rPr lang="es-ES" sz="1800" dirty="0" smtClean="0">
                  <a:effectLst/>
                  <a:latin typeface="Arial" panose="020B0604020202020204" pitchFamily="34" charset="0"/>
                  <a:ea typeface="Times New Roman" panose="02020603050405020304" pitchFamily="18" charset="0"/>
                </a:rPr>
                <a:t>(</a:t>
              </a:r>
              <a:r>
                <a:rPr lang="es-ES" sz="1800" dirty="0">
                  <a:effectLst/>
                  <a:latin typeface="Arial" panose="020B0604020202020204" pitchFamily="34" charset="0"/>
                  <a:ea typeface="Times New Roman" panose="02020603050405020304" pitchFamily="18" charset="0"/>
                </a:rPr>
                <a:t>Escudero, </a:t>
              </a:r>
              <a:r>
                <a:rPr lang="es-ES" sz="1800" dirty="0" smtClean="0">
                  <a:effectLst/>
                  <a:latin typeface="Arial" panose="020B0604020202020204" pitchFamily="34" charset="0"/>
                  <a:ea typeface="Times New Roman" panose="02020603050405020304" pitchFamily="18" charset="0"/>
                </a:rPr>
                <a:t>1992)</a:t>
              </a:r>
              <a:endParaRPr lang="en-US" altLang="es-US" sz="1400" dirty="0">
                <a:solidFill>
                  <a:srgbClr val="000000"/>
                </a:solidFill>
              </a:endParaRPr>
            </a:p>
          </p:txBody>
        </p:sp>
        <p:sp>
          <p:nvSpPr>
            <p:cNvPr id="12305" name="AutoShape 29">
              <a:extLst>
                <a:ext uri="{FF2B5EF4-FFF2-40B4-BE49-F238E27FC236}">
                  <a16:creationId xmlns="" xmlns:a16="http://schemas.microsoft.com/office/drawing/2014/main" id="{DA4C0675-390B-4440-8E8E-6186024F3C07}"/>
                </a:ext>
              </a:extLst>
            </p:cNvPr>
            <p:cNvSpPr>
              <a:spLocks noChangeArrowheads="1"/>
            </p:cNvSpPr>
            <p:nvPr/>
          </p:nvSpPr>
          <p:spPr bwMode="auto">
            <a:xfrm>
              <a:off x="1544" y="3060"/>
              <a:ext cx="1362" cy="547"/>
            </a:xfrm>
            <a:prstGeom prst="roundRect">
              <a:avLst>
                <a:gd name="adj" fmla="val 40389"/>
              </a:avLst>
            </a:prstGeom>
            <a:gradFill rotWithShape="0">
              <a:gsLst>
                <a:gs pos="0">
                  <a:srgbClr val="58A4AE"/>
                </a:gs>
                <a:gs pos="100000">
                  <a:srgbClr val="FFFFFF"/>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06" name="AutoShape 30">
              <a:extLst>
                <a:ext uri="{FF2B5EF4-FFF2-40B4-BE49-F238E27FC236}">
                  <a16:creationId xmlns="" xmlns:a16="http://schemas.microsoft.com/office/drawing/2014/main" id="{EE15E55A-9C51-4EE7-BC3E-1B71979C16E8}"/>
                </a:ext>
              </a:extLst>
            </p:cNvPr>
            <p:cNvSpPr>
              <a:spLocks noChangeArrowheads="1"/>
            </p:cNvSpPr>
            <p:nvPr/>
          </p:nvSpPr>
          <p:spPr bwMode="auto">
            <a:xfrm>
              <a:off x="1492" y="3297"/>
              <a:ext cx="1362" cy="294"/>
            </a:xfrm>
            <a:prstGeom prst="roundRect">
              <a:avLst>
                <a:gd name="adj" fmla="val 50000"/>
              </a:avLst>
            </a:prstGeom>
            <a:gradFill rotWithShape="0">
              <a:gsLst>
                <a:gs pos="0">
                  <a:srgbClr val="72B2BB"/>
                </a:gs>
                <a:gs pos="100000">
                  <a:srgbClr val="FFFFFF"/>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grpSp>
      <p:sp>
        <p:nvSpPr>
          <p:cNvPr id="2" name="CuadroTexto 1">
            <a:extLst>
              <a:ext uri="{FF2B5EF4-FFF2-40B4-BE49-F238E27FC236}">
                <a16:creationId xmlns="" xmlns:a16="http://schemas.microsoft.com/office/drawing/2014/main" id="{A9913B27-E415-4B97-AA4E-EAE790CE31A4}"/>
              </a:ext>
            </a:extLst>
          </p:cNvPr>
          <p:cNvSpPr txBox="1"/>
          <p:nvPr/>
        </p:nvSpPr>
        <p:spPr>
          <a:xfrm>
            <a:off x="838200" y="5666825"/>
            <a:ext cx="7391400" cy="461665"/>
          </a:xfrm>
          <a:prstGeom prst="rect">
            <a:avLst/>
          </a:prstGeom>
          <a:noFill/>
        </p:spPr>
        <p:txBody>
          <a:bodyPr wrap="square" rtlCol="0">
            <a:spAutoFit/>
          </a:bodyPr>
          <a:lstStyle/>
          <a:p>
            <a:pPr algn="ctr"/>
            <a:r>
              <a:rPr lang="es-US" sz="2400" b="1" dirty="0"/>
              <a:t>Asesoría psicopedagógica</a:t>
            </a:r>
          </a:p>
        </p:txBody>
      </p:sp>
    </p:spTree>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408A058-E818-4380-A39E-846BC16599B7}"/>
              </a:ext>
            </a:extLst>
          </p:cNvPr>
          <p:cNvSpPr>
            <a:spLocks noGrp="1"/>
          </p:cNvSpPr>
          <p:nvPr>
            <p:ph type="title"/>
          </p:nvPr>
        </p:nvSpPr>
        <p:spPr/>
        <p:txBody>
          <a:bodyPr/>
          <a:lstStyle/>
          <a:p>
            <a:r>
              <a:rPr lang="es-US" b="1" dirty="0">
                <a:solidFill>
                  <a:schemeClr val="tx2">
                    <a:lumMod val="75000"/>
                  </a:schemeClr>
                </a:solidFill>
              </a:rPr>
              <a:t>Habilidad asesorar:</a:t>
            </a:r>
          </a:p>
        </p:txBody>
      </p:sp>
      <p:sp>
        <p:nvSpPr>
          <p:cNvPr id="3" name="Marcador de contenido 2">
            <a:extLst>
              <a:ext uri="{FF2B5EF4-FFF2-40B4-BE49-F238E27FC236}">
                <a16:creationId xmlns="" xmlns:a16="http://schemas.microsoft.com/office/drawing/2014/main" id="{3D7BB0B8-1AA4-4E8C-A8DD-61FF9B06EDDF}"/>
              </a:ext>
            </a:extLst>
          </p:cNvPr>
          <p:cNvSpPr>
            <a:spLocks noGrp="1"/>
          </p:cNvSpPr>
          <p:nvPr>
            <p:ph idx="1"/>
          </p:nvPr>
        </p:nvSpPr>
        <p:spPr/>
        <p:txBody>
          <a:bodyPr>
            <a:normAutofit fontScale="70000" lnSpcReduction="20000"/>
          </a:bodyPr>
          <a:lstStyle/>
          <a:p>
            <a:pPr marL="342900" marR="0" lvl="0" indent="-342900" algn="just">
              <a:lnSpc>
                <a:spcPct val="150000"/>
              </a:lnSpc>
              <a:spcBef>
                <a:spcPts val="0"/>
              </a:spcBef>
              <a:spcAft>
                <a:spcPts val="0"/>
              </a:spcAft>
              <a:buFont typeface="+mj-lt"/>
              <a:buAutoNum type="alphaLcParenR"/>
            </a:pPr>
            <a:r>
              <a:rPr lang="es-ES" sz="1800" b="1" dirty="0">
                <a:effectLst/>
                <a:latin typeface="Arial" panose="020B0604020202020204" pitchFamily="34" charset="0"/>
                <a:ea typeface="Times New Roman" panose="02020603050405020304" pitchFamily="18" charset="0"/>
              </a:rPr>
              <a:t>Definir con precisión los problemas que el asesorado afronta, al crear zonas de desarrollo personal e institucional.</a:t>
            </a:r>
            <a:r>
              <a:rPr lang="es-ES" sz="1800" dirty="0">
                <a:solidFill>
                  <a:srgbClr val="FF0000"/>
                </a:solidFill>
                <a:effectLst/>
                <a:latin typeface="Arial" panose="020B0604020202020204" pitchFamily="34" charset="0"/>
                <a:ea typeface="Times New Roman" panose="02020603050405020304" pitchFamily="18" charset="0"/>
              </a:rPr>
              <a:t> Para ello:</a:t>
            </a:r>
            <a:endParaRPr lang="es-US" sz="1800" dirty="0">
              <a:solidFill>
                <a:srgbClr val="FF0000"/>
              </a:solidFill>
              <a:effectLst/>
              <a:latin typeface="Times New Roman" panose="02020603050405020304" pitchFamily="18" charset="0"/>
              <a:ea typeface="Times New Roman" panose="02020603050405020304" pitchFamily="18" charset="0"/>
            </a:endParaRPr>
          </a:p>
          <a:p>
            <a:pPr>
              <a:lnSpc>
                <a:spcPct val="150000"/>
              </a:lnSpc>
              <a:spcBef>
                <a:spcPts val="0"/>
              </a:spcBef>
              <a:spcAft>
                <a:spcPts val="0"/>
              </a:spcAft>
            </a:pPr>
            <a:r>
              <a:rPr lang="es-ES" sz="1800" dirty="0">
                <a:solidFill>
                  <a:srgbClr val="FF0000"/>
                </a:solidFill>
                <a:effectLst/>
                <a:latin typeface="Arial" panose="020B0604020202020204" pitchFamily="34" charset="0"/>
                <a:ea typeface="Times New Roman" panose="02020603050405020304" pitchFamily="18" charset="0"/>
              </a:rPr>
              <a:t>- Estimar la distancia inicial entre la visión del sujeto asesorado y la visión de los asesores acerca de las problemáticas.</a:t>
            </a:r>
            <a:endParaRPr lang="es-US" sz="1800" dirty="0">
              <a:solidFill>
                <a:srgbClr val="FF0000"/>
              </a:solidFill>
              <a:effectLst/>
              <a:latin typeface="Times New Roman" panose="02020603050405020304" pitchFamily="18" charset="0"/>
              <a:ea typeface="Times New Roman" panose="02020603050405020304" pitchFamily="18" charset="0"/>
            </a:endParaRPr>
          </a:p>
          <a:p>
            <a:pPr>
              <a:lnSpc>
                <a:spcPct val="150000"/>
              </a:lnSpc>
              <a:spcBef>
                <a:spcPts val="0"/>
              </a:spcBef>
              <a:spcAft>
                <a:spcPts val="0"/>
              </a:spcAft>
            </a:pPr>
            <a:r>
              <a:rPr lang="es-ES" sz="1800" dirty="0">
                <a:solidFill>
                  <a:srgbClr val="FF0000"/>
                </a:solidFill>
                <a:effectLst/>
                <a:latin typeface="Arial" panose="020B0604020202020204" pitchFamily="34" charset="0"/>
                <a:ea typeface="Times New Roman" panose="02020603050405020304" pitchFamily="18" charset="0"/>
              </a:rPr>
              <a:t>- Identificar el modo en el que esa distancia es reducida.</a:t>
            </a:r>
            <a:endParaRPr lang="es-US" sz="1800" dirty="0">
              <a:solidFill>
                <a:srgbClr val="FF0000"/>
              </a:solidFill>
              <a:effectLst/>
              <a:latin typeface="Times New Roman" panose="02020603050405020304" pitchFamily="18" charset="0"/>
              <a:ea typeface="Times New Roman" panose="02020603050405020304" pitchFamily="18" charset="0"/>
            </a:endParaRPr>
          </a:p>
          <a:p>
            <a:pPr>
              <a:lnSpc>
                <a:spcPct val="150000"/>
              </a:lnSpc>
              <a:spcBef>
                <a:spcPts val="0"/>
              </a:spcBef>
              <a:spcAft>
                <a:spcPts val="0"/>
              </a:spcAft>
            </a:pPr>
            <a:r>
              <a:rPr lang="es-ES" sz="1800" dirty="0">
                <a:solidFill>
                  <a:srgbClr val="FF0000"/>
                </a:solidFill>
                <a:effectLst/>
                <a:latin typeface="Arial" panose="020B0604020202020204" pitchFamily="34" charset="0"/>
                <a:ea typeface="Times New Roman" panose="02020603050405020304" pitchFamily="18" charset="0"/>
              </a:rPr>
              <a:t>- Analizar los problemas expresados por los asesorados, de forma conjunta  y precisar el tratamiento dado a cada problemática. </a:t>
            </a:r>
          </a:p>
          <a:p>
            <a:pPr marL="0" marR="0" lvl="0" indent="0" algn="just">
              <a:lnSpc>
                <a:spcPct val="150000"/>
              </a:lnSpc>
              <a:spcBef>
                <a:spcPts val="0"/>
              </a:spcBef>
              <a:spcAft>
                <a:spcPts val="0"/>
              </a:spcAft>
              <a:buNone/>
            </a:pPr>
            <a:r>
              <a:rPr lang="es-ES" sz="1800" b="1" dirty="0">
                <a:effectLst/>
                <a:latin typeface="Arial" panose="020B0604020202020204" pitchFamily="34" charset="0"/>
                <a:ea typeface="Times New Roman" panose="02020603050405020304" pitchFamily="18" charset="0"/>
              </a:rPr>
              <a:t>b)    Determinar soluciones viables a los problemas de forma compartida con el asesorado</a:t>
            </a:r>
            <a:r>
              <a:rPr lang="es-ES" sz="1800" dirty="0">
                <a:solidFill>
                  <a:srgbClr val="FF0000"/>
                </a:solidFill>
                <a:effectLst/>
                <a:latin typeface="Arial" panose="020B0604020202020204" pitchFamily="34" charset="0"/>
                <a:ea typeface="Times New Roman" panose="02020603050405020304" pitchFamily="18" charset="0"/>
              </a:rPr>
              <a:t>. Para ello:</a:t>
            </a:r>
            <a:endParaRPr lang="es-US" sz="1800" dirty="0">
              <a:solidFill>
                <a:srgbClr val="FF0000"/>
              </a:solidFill>
              <a:effectLst/>
              <a:latin typeface="Times New Roman" panose="02020603050405020304" pitchFamily="18" charset="0"/>
              <a:ea typeface="Times New Roman" panose="02020603050405020304" pitchFamily="18" charset="0"/>
            </a:endParaRPr>
          </a:p>
          <a:p>
            <a:pPr marL="342900" marR="0" lvl="0" indent="-342900" algn="just">
              <a:lnSpc>
                <a:spcPct val="150000"/>
              </a:lnSpc>
              <a:spcBef>
                <a:spcPts val="0"/>
              </a:spcBef>
              <a:spcAft>
                <a:spcPts val="0"/>
              </a:spcAft>
              <a:buFont typeface="RealpageGAR11"/>
              <a:buChar char="-"/>
            </a:pPr>
            <a:r>
              <a:rPr lang="es-ES" sz="1800" dirty="0">
                <a:solidFill>
                  <a:srgbClr val="FF0000"/>
                </a:solidFill>
                <a:effectLst/>
                <a:latin typeface="Arial" panose="020B0604020202020204" pitchFamily="34" charset="0"/>
                <a:ea typeface="Calibri" panose="020F0502020204030204" pitchFamily="34" charset="0"/>
                <a:cs typeface="RealpageGAR11"/>
              </a:rPr>
              <a:t>Estructurar, de forma conjunta  un marco teórico referencial, desde la búsqueda bibliográfica y crítica de diversos autores, en espacios reflexivos creados al efecto.</a:t>
            </a:r>
            <a:endParaRPr lang="es-US" sz="1800" dirty="0">
              <a:solidFill>
                <a:srgbClr val="FF0000"/>
              </a:solidFill>
              <a:effectLst/>
              <a:latin typeface="Times New Roman" panose="02020603050405020304" pitchFamily="18" charset="0"/>
              <a:ea typeface="Calibri" panose="020F0502020204030204" pitchFamily="34" charset="0"/>
              <a:cs typeface="RealpageGAR11"/>
            </a:endParaRPr>
          </a:p>
          <a:p>
            <a:pPr marL="342900" marR="0" lvl="0" indent="-342900" algn="just">
              <a:lnSpc>
                <a:spcPct val="150000"/>
              </a:lnSpc>
              <a:spcBef>
                <a:spcPts val="0"/>
              </a:spcBef>
              <a:spcAft>
                <a:spcPts val="0"/>
              </a:spcAft>
              <a:buFont typeface="RealpageGAR11"/>
              <a:buChar char="-"/>
            </a:pPr>
            <a:r>
              <a:rPr lang="es-ES" sz="1800" dirty="0">
                <a:solidFill>
                  <a:srgbClr val="FF0000"/>
                </a:solidFill>
                <a:effectLst/>
                <a:latin typeface="Arial" panose="020B0604020202020204" pitchFamily="34" charset="0"/>
                <a:ea typeface="Calibri" panose="020F0502020204030204" pitchFamily="34" charset="0"/>
                <a:cs typeface="RealpageGAR11"/>
              </a:rPr>
              <a:t>Analizar, de forma conjunta, posibles alternativas de solución, al tener presente resultados del diagnóstico, donde se valoren potencialidades y limitaciones del sujeto a asesorar, así como oportunidades y amenazas de los contextos de actuación.</a:t>
            </a:r>
            <a:endParaRPr lang="es-US" sz="1800" dirty="0">
              <a:solidFill>
                <a:srgbClr val="FF0000"/>
              </a:solidFill>
              <a:effectLst/>
              <a:latin typeface="Times New Roman" panose="02020603050405020304" pitchFamily="18" charset="0"/>
              <a:ea typeface="Calibri" panose="020F0502020204030204" pitchFamily="34" charset="0"/>
              <a:cs typeface="RealpageGAR11"/>
            </a:endParaRPr>
          </a:p>
          <a:p>
            <a:pPr marL="342900" marR="0" lvl="0" indent="-342900" algn="just">
              <a:lnSpc>
                <a:spcPct val="150000"/>
              </a:lnSpc>
              <a:spcBef>
                <a:spcPts val="0"/>
              </a:spcBef>
              <a:spcAft>
                <a:spcPts val="0"/>
              </a:spcAft>
              <a:buFont typeface="RealpageGAR11"/>
              <a:buChar char="-"/>
            </a:pPr>
            <a:r>
              <a:rPr lang="es-ES" sz="1800" dirty="0">
                <a:solidFill>
                  <a:srgbClr val="FF0000"/>
                </a:solidFill>
                <a:effectLst/>
                <a:latin typeface="Arial" panose="020B0604020202020204" pitchFamily="34" charset="0"/>
                <a:ea typeface="Calibri" panose="020F0502020204030204" pitchFamily="34" charset="0"/>
                <a:cs typeface="RealpageGAR11"/>
              </a:rPr>
              <a:t>Determinar, por orden de prioridad las alternativas a diseñar e instrumentar.</a:t>
            </a:r>
            <a:endParaRPr lang="es-US" sz="1800" dirty="0">
              <a:solidFill>
                <a:srgbClr val="FF0000"/>
              </a:solidFill>
              <a:effectLst/>
              <a:latin typeface="Times New Roman" panose="02020603050405020304" pitchFamily="18" charset="0"/>
              <a:ea typeface="Calibri" panose="020F0502020204030204" pitchFamily="34" charset="0"/>
              <a:cs typeface="RealpageGAR11"/>
            </a:endParaRPr>
          </a:p>
          <a:p>
            <a:pPr marL="342900" marR="0" lvl="0" indent="-342900" algn="just">
              <a:lnSpc>
                <a:spcPct val="150000"/>
              </a:lnSpc>
              <a:spcBef>
                <a:spcPts val="0"/>
              </a:spcBef>
              <a:spcAft>
                <a:spcPts val="0"/>
              </a:spcAft>
              <a:buFont typeface="RealpageGAR11"/>
              <a:buChar char="-"/>
            </a:pPr>
            <a:r>
              <a:rPr lang="es-ES" sz="1800" dirty="0">
                <a:solidFill>
                  <a:srgbClr val="FF0000"/>
                </a:solidFill>
                <a:effectLst/>
                <a:latin typeface="Arial" panose="020B0604020202020204" pitchFamily="34" charset="0"/>
                <a:ea typeface="Calibri" panose="020F0502020204030204" pitchFamily="34" charset="0"/>
                <a:cs typeface="RealpageGAR11"/>
              </a:rPr>
              <a:t>Aplicar las diferentes alternativas, según el plan elaborado y establecimiento de garantías organizativas. </a:t>
            </a:r>
            <a:endParaRPr lang="es-US" sz="1800" dirty="0">
              <a:solidFill>
                <a:srgbClr val="FF0000"/>
              </a:solidFill>
              <a:effectLst/>
              <a:latin typeface="Times New Roman" panose="02020603050405020304" pitchFamily="18" charset="0"/>
              <a:ea typeface="Calibri" panose="020F0502020204030204" pitchFamily="34" charset="0"/>
              <a:cs typeface="RealpageGAR11"/>
            </a:endParaRPr>
          </a:p>
          <a:p>
            <a:pPr>
              <a:lnSpc>
                <a:spcPct val="150000"/>
              </a:lnSpc>
              <a:spcBef>
                <a:spcPts val="0"/>
              </a:spcBef>
              <a:spcAft>
                <a:spcPts val="0"/>
              </a:spcAft>
            </a:pPr>
            <a:endParaRPr lang="es-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20557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 xmlns:a16="http://schemas.microsoft.com/office/drawing/2014/main" id="{C408A058-E818-4380-A39E-846BC16599B7}"/>
              </a:ext>
            </a:extLst>
          </p:cNvPr>
          <p:cNvSpPr>
            <a:spLocks noGrp="1"/>
          </p:cNvSpPr>
          <p:nvPr>
            <p:ph type="title"/>
          </p:nvPr>
        </p:nvSpPr>
        <p:spPr/>
        <p:txBody>
          <a:bodyPr/>
          <a:lstStyle/>
          <a:p>
            <a:r>
              <a:rPr lang="es-US" b="1" dirty="0">
                <a:solidFill>
                  <a:schemeClr val="tx2">
                    <a:lumMod val="75000"/>
                  </a:schemeClr>
                </a:solidFill>
              </a:rPr>
              <a:t>Habilidad asesorar:</a:t>
            </a:r>
          </a:p>
        </p:txBody>
      </p:sp>
      <p:sp>
        <p:nvSpPr>
          <p:cNvPr id="3" name="Marcador de contenido 2">
            <a:extLst>
              <a:ext uri="{FF2B5EF4-FFF2-40B4-BE49-F238E27FC236}">
                <a16:creationId xmlns="" xmlns:a16="http://schemas.microsoft.com/office/drawing/2014/main" id="{3D7BB0B8-1AA4-4E8C-A8DD-61FF9B06EDDF}"/>
              </a:ext>
            </a:extLst>
          </p:cNvPr>
          <p:cNvSpPr>
            <a:spLocks noGrp="1"/>
          </p:cNvSpPr>
          <p:nvPr>
            <p:ph idx="1"/>
          </p:nvPr>
        </p:nvSpPr>
        <p:spPr>
          <a:xfrm>
            <a:off x="323528" y="1628800"/>
            <a:ext cx="8229600" cy="4525963"/>
          </a:xfrm>
        </p:spPr>
        <p:txBody>
          <a:bodyPr>
            <a:normAutofit/>
          </a:bodyPr>
          <a:lstStyle/>
          <a:p>
            <a:pPr marL="0" marR="0" lvl="0" indent="0" algn="just">
              <a:lnSpc>
                <a:spcPct val="150000"/>
              </a:lnSpc>
              <a:spcBef>
                <a:spcPts val="0"/>
              </a:spcBef>
              <a:spcAft>
                <a:spcPts val="0"/>
              </a:spcAft>
              <a:buNone/>
            </a:pPr>
            <a:r>
              <a:rPr lang="es-ES" sz="1800" b="1" dirty="0">
                <a:effectLst/>
                <a:latin typeface="Arial" panose="020B0604020202020204" pitchFamily="34" charset="0"/>
                <a:ea typeface="Times New Roman" panose="02020603050405020304" pitchFamily="18" charset="0"/>
              </a:rPr>
              <a:t>c)  Evaluar la puesta en práctica de las soluciones determinadas. </a:t>
            </a:r>
            <a:r>
              <a:rPr lang="es-ES" sz="1800" dirty="0">
                <a:solidFill>
                  <a:srgbClr val="FF0000"/>
                </a:solidFill>
                <a:effectLst/>
                <a:latin typeface="Arial" panose="020B0604020202020204" pitchFamily="34" charset="0"/>
                <a:ea typeface="Times New Roman" panose="02020603050405020304" pitchFamily="18" charset="0"/>
              </a:rPr>
              <a:t>Para ello:</a:t>
            </a:r>
            <a:endParaRPr lang="es-US" sz="1800" dirty="0">
              <a:solidFill>
                <a:srgbClr val="FF0000"/>
              </a:solidFill>
              <a:effectLst/>
              <a:latin typeface="Times New Roman" panose="02020603050405020304" pitchFamily="18" charset="0"/>
              <a:ea typeface="Times New Roman" panose="02020603050405020304" pitchFamily="18" charset="0"/>
            </a:endParaRPr>
          </a:p>
          <a:p>
            <a:pPr marL="342900" marR="0" lvl="0" indent="-342900" algn="just">
              <a:lnSpc>
                <a:spcPct val="150000"/>
              </a:lnSpc>
              <a:spcBef>
                <a:spcPts val="0"/>
              </a:spcBef>
              <a:spcAft>
                <a:spcPts val="0"/>
              </a:spcAft>
              <a:buFont typeface="RealpageGAR11"/>
              <a:buChar char="-"/>
            </a:pPr>
            <a:r>
              <a:rPr lang="es-ES" sz="1800" dirty="0">
                <a:solidFill>
                  <a:srgbClr val="FF0000"/>
                </a:solidFill>
                <a:effectLst/>
                <a:latin typeface="Arial" panose="020B0604020202020204" pitchFamily="34" charset="0"/>
                <a:ea typeface="Calibri" panose="020F0502020204030204" pitchFamily="34" charset="0"/>
                <a:cs typeface="RealpageGAR11"/>
              </a:rPr>
              <a:t>Planificar los instrumentos de valoración de resultados obtenidos con la aplicación de las alternativas.</a:t>
            </a:r>
            <a:endParaRPr lang="es-US" sz="1800" dirty="0">
              <a:solidFill>
                <a:srgbClr val="FF0000"/>
              </a:solidFill>
              <a:effectLst/>
              <a:latin typeface="Times New Roman" panose="02020603050405020304" pitchFamily="18" charset="0"/>
              <a:ea typeface="Calibri" panose="020F0502020204030204" pitchFamily="34" charset="0"/>
              <a:cs typeface="RealpageGAR11"/>
            </a:endParaRPr>
          </a:p>
          <a:p>
            <a:pPr marL="342900" marR="0" lvl="0" indent="-342900" algn="just">
              <a:lnSpc>
                <a:spcPct val="150000"/>
              </a:lnSpc>
              <a:spcBef>
                <a:spcPts val="0"/>
              </a:spcBef>
              <a:spcAft>
                <a:spcPts val="0"/>
              </a:spcAft>
              <a:buFont typeface="RealpageGAR11"/>
              <a:buChar char="-"/>
            </a:pPr>
            <a:r>
              <a:rPr lang="es-ES" sz="1800" dirty="0">
                <a:solidFill>
                  <a:srgbClr val="FF0000"/>
                </a:solidFill>
                <a:effectLst/>
                <a:latin typeface="Arial" panose="020B0604020202020204" pitchFamily="34" charset="0"/>
                <a:ea typeface="Calibri" panose="020F0502020204030204" pitchFamily="34" charset="0"/>
                <a:cs typeface="RealpageGAR11"/>
              </a:rPr>
              <a:t>Aplicar los instrumentos evaluativos y procesar la información obtenida.</a:t>
            </a:r>
            <a:endParaRPr lang="es-US" sz="1800" dirty="0">
              <a:solidFill>
                <a:srgbClr val="FF0000"/>
              </a:solidFill>
              <a:effectLst/>
              <a:latin typeface="Times New Roman" panose="02020603050405020304" pitchFamily="18" charset="0"/>
              <a:ea typeface="Calibri" panose="020F0502020204030204" pitchFamily="34" charset="0"/>
              <a:cs typeface="RealpageGAR11"/>
            </a:endParaRPr>
          </a:p>
          <a:p>
            <a:pPr marL="342900" marR="0" lvl="0" indent="-342900" algn="just">
              <a:lnSpc>
                <a:spcPct val="150000"/>
              </a:lnSpc>
              <a:spcBef>
                <a:spcPts val="0"/>
              </a:spcBef>
              <a:spcAft>
                <a:spcPts val="0"/>
              </a:spcAft>
              <a:buFont typeface="RealpageGAR11"/>
              <a:buChar char="-"/>
            </a:pPr>
            <a:r>
              <a:rPr lang="es-ES" sz="1800" dirty="0">
                <a:solidFill>
                  <a:srgbClr val="FF0000"/>
                </a:solidFill>
                <a:effectLst/>
                <a:latin typeface="Arial" panose="020B0604020202020204" pitchFamily="34" charset="0"/>
                <a:ea typeface="Calibri" panose="020F0502020204030204" pitchFamily="34" charset="0"/>
                <a:cs typeface="RealpageGAR11"/>
              </a:rPr>
              <a:t>Interpretar, desde procesos de comparación con el marco teórico referencial construido, los resultados obtenidos.</a:t>
            </a:r>
            <a:endParaRPr lang="es-US" sz="1800" dirty="0">
              <a:solidFill>
                <a:srgbClr val="FF0000"/>
              </a:solidFill>
              <a:effectLst/>
              <a:latin typeface="Times New Roman" panose="02020603050405020304" pitchFamily="18" charset="0"/>
              <a:ea typeface="Calibri" panose="020F0502020204030204" pitchFamily="34" charset="0"/>
              <a:cs typeface="RealpageGAR11"/>
            </a:endParaRPr>
          </a:p>
          <a:p>
            <a:pPr marL="342900" marR="0" lvl="0" indent="-342900" algn="just">
              <a:lnSpc>
                <a:spcPct val="150000"/>
              </a:lnSpc>
              <a:spcBef>
                <a:spcPts val="0"/>
              </a:spcBef>
              <a:spcAft>
                <a:spcPts val="0"/>
              </a:spcAft>
              <a:buFont typeface="RealpageGAR11"/>
              <a:buChar char="-"/>
            </a:pPr>
            <a:r>
              <a:rPr lang="es-ES" sz="1800" dirty="0">
                <a:solidFill>
                  <a:srgbClr val="FF0000"/>
                </a:solidFill>
                <a:effectLst/>
                <a:latin typeface="Arial" panose="020B0604020202020204" pitchFamily="34" charset="0"/>
                <a:ea typeface="Calibri" panose="020F0502020204030204" pitchFamily="34" charset="0"/>
                <a:cs typeface="RealpageGAR11"/>
              </a:rPr>
              <a:t>Establecer conclusiones acerca de la solución del problema.</a:t>
            </a:r>
            <a:endParaRPr lang="es-US" sz="1800" dirty="0">
              <a:solidFill>
                <a:srgbClr val="FF0000"/>
              </a:solidFill>
              <a:effectLst/>
              <a:latin typeface="Times New Roman" panose="02020603050405020304" pitchFamily="18" charset="0"/>
              <a:ea typeface="Calibri" panose="020F0502020204030204" pitchFamily="34" charset="0"/>
              <a:cs typeface="RealpageGAR11"/>
            </a:endParaRPr>
          </a:p>
          <a:p>
            <a:pPr marL="342900" marR="0" lvl="0" indent="-342900" algn="just">
              <a:lnSpc>
                <a:spcPct val="150000"/>
              </a:lnSpc>
              <a:spcBef>
                <a:spcPts val="0"/>
              </a:spcBef>
              <a:spcAft>
                <a:spcPts val="0"/>
              </a:spcAft>
              <a:buFont typeface="RealpageGAR11"/>
              <a:buChar char="-"/>
            </a:pPr>
            <a:r>
              <a:rPr lang="es-ES" sz="1800" dirty="0">
                <a:solidFill>
                  <a:srgbClr val="FF0000"/>
                </a:solidFill>
                <a:effectLst/>
                <a:latin typeface="Arial" panose="020B0604020202020204" pitchFamily="34" charset="0"/>
                <a:ea typeface="Calibri" panose="020F0502020204030204" pitchFamily="34" charset="0"/>
                <a:cs typeface="RealpageGAR11"/>
              </a:rPr>
              <a:t>Valorar la necesidad de rediseñar otras alternativas de solución.</a:t>
            </a:r>
            <a:endParaRPr lang="es-US" sz="1800" dirty="0">
              <a:solidFill>
                <a:srgbClr val="FF0000"/>
              </a:solidFill>
              <a:effectLst/>
              <a:latin typeface="Times New Roman" panose="02020603050405020304" pitchFamily="18" charset="0"/>
              <a:ea typeface="Calibri" panose="020F0502020204030204" pitchFamily="34" charset="0"/>
              <a:cs typeface="RealpageGAR11"/>
            </a:endParaRPr>
          </a:p>
          <a:p>
            <a:pPr>
              <a:lnSpc>
                <a:spcPct val="150000"/>
              </a:lnSpc>
              <a:spcBef>
                <a:spcPts val="0"/>
              </a:spcBef>
              <a:spcAft>
                <a:spcPts val="0"/>
              </a:spcAft>
            </a:pPr>
            <a:endParaRPr lang="es-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87881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a:extLst>
              <a:ext uri="{FF2B5EF4-FFF2-40B4-BE49-F238E27FC236}">
                <a16:creationId xmlns="" xmlns:a16="http://schemas.microsoft.com/office/drawing/2014/main" id="{3B49F32E-0CB1-43E0-90FC-8BB63EE804DC}"/>
              </a:ext>
            </a:extLst>
          </p:cNvPr>
          <p:cNvSpPr txBox="1">
            <a:spLocks noChangeArrowheads="1"/>
          </p:cNvSpPr>
          <p:nvPr/>
        </p:nvSpPr>
        <p:spPr bwMode="auto">
          <a:xfrm rot="3040214">
            <a:off x="68727" y="4606688"/>
            <a:ext cx="3899570" cy="76570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algn="ctr" eaLnBrk="1" hangingPunct="1">
              <a:spcBef>
                <a:spcPts val="13"/>
              </a:spcBef>
              <a:buClrTx/>
              <a:buFontTx/>
              <a:buNone/>
            </a:pPr>
            <a:r>
              <a:rPr lang="en-US" altLang="es-US" dirty="0" smtClean="0">
                <a:solidFill>
                  <a:schemeClr val="tx1"/>
                </a:solidFill>
              </a:rPr>
              <a:t>ASESORAMIENTO</a:t>
            </a:r>
            <a:endParaRPr lang="en-US" altLang="es-US" dirty="0">
              <a:solidFill>
                <a:schemeClr val="tx1"/>
              </a:solidFill>
            </a:endParaRPr>
          </a:p>
        </p:txBody>
      </p:sp>
      <p:grpSp>
        <p:nvGrpSpPr>
          <p:cNvPr id="12291" name="Group 31">
            <a:extLst>
              <a:ext uri="{FF2B5EF4-FFF2-40B4-BE49-F238E27FC236}">
                <a16:creationId xmlns="" xmlns:a16="http://schemas.microsoft.com/office/drawing/2014/main" id="{BBA99C99-54DB-4261-8C5D-70ECDEAA18A6}"/>
              </a:ext>
            </a:extLst>
          </p:cNvPr>
          <p:cNvGrpSpPr>
            <a:grpSpLocks/>
          </p:cNvGrpSpPr>
          <p:nvPr/>
        </p:nvGrpSpPr>
        <p:grpSpPr bwMode="auto">
          <a:xfrm>
            <a:off x="3301441" y="3154783"/>
            <a:ext cx="5353719" cy="4392012"/>
            <a:chOff x="2956" y="1077"/>
            <a:chExt cx="1366" cy="2541"/>
          </a:xfrm>
        </p:grpSpPr>
        <p:sp>
          <p:nvSpPr>
            <p:cNvPr id="12321" name="AutoShape 32">
              <a:extLst>
                <a:ext uri="{FF2B5EF4-FFF2-40B4-BE49-F238E27FC236}">
                  <a16:creationId xmlns="" xmlns:a16="http://schemas.microsoft.com/office/drawing/2014/main" id="{39D78BB2-8E5D-4F69-8C04-B0DCB14C47BA}"/>
                </a:ext>
              </a:extLst>
            </p:cNvPr>
            <p:cNvSpPr>
              <a:spLocks noChangeArrowheads="1"/>
            </p:cNvSpPr>
            <p:nvPr/>
          </p:nvSpPr>
          <p:spPr bwMode="auto">
            <a:xfrm>
              <a:off x="2960" y="1271"/>
              <a:ext cx="1362" cy="1799"/>
            </a:xfrm>
            <a:prstGeom prst="roundRect">
              <a:avLst>
                <a:gd name="adj" fmla="val 17509"/>
              </a:avLst>
            </a:prstGeom>
            <a:gradFill rotWithShape="0">
              <a:gsLst>
                <a:gs pos="0">
                  <a:srgbClr val="8F8849"/>
                </a:gs>
                <a:gs pos="100000">
                  <a:srgbClr val="B59F43"/>
                </a:gs>
              </a:gsLst>
              <a:lin ang="135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22" name="AutoShape 33">
              <a:extLst>
                <a:ext uri="{FF2B5EF4-FFF2-40B4-BE49-F238E27FC236}">
                  <a16:creationId xmlns="" xmlns:a16="http://schemas.microsoft.com/office/drawing/2014/main" id="{00F26660-5ABD-469D-BF79-4B8EC7FE0E2A}"/>
                </a:ext>
              </a:extLst>
            </p:cNvPr>
            <p:cNvSpPr>
              <a:spLocks noChangeArrowheads="1"/>
            </p:cNvSpPr>
            <p:nvPr/>
          </p:nvSpPr>
          <p:spPr bwMode="auto">
            <a:xfrm>
              <a:off x="2981" y="1276"/>
              <a:ext cx="1321" cy="1765"/>
            </a:xfrm>
            <a:prstGeom prst="roundRect">
              <a:avLst>
                <a:gd name="adj" fmla="val 16667"/>
              </a:avLst>
            </a:prstGeom>
            <a:solidFill>
              <a:srgbClr val="E9E065"/>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23" name="AutoShape 34">
              <a:extLst>
                <a:ext uri="{FF2B5EF4-FFF2-40B4-BE49-F238E27FC236}">
                  <a16:creationId xmlns="" xmlns:a16="http://schemas.microsoft.com/office/drawing/2014/main" id="{2E603C87-FDCA-4FFA-ACAF-E67EC5F312CB}"/>
                </a:ext>
              </a:extLst>
            </p:cNvPr>
            <p:cNvSpPr>
              <a:spLocks noChangeArrowheads="1"/>
            </p:cNvSpPr>
            <p:nvPr/>
          </p:nvSpPr>
          <p:spPr bwMode="auto">
            <a:xfrm>
              <a:off x="2992" y="2576"/>
              <a:ext cx="1303" cy="446"/>
            </a:xfrm>
            <a:prstGeom prst="roundRect">
              <a:avLst>
                <a:gd name="adj" fmla="val 50000"/>
              </a:avLst>
            </a:prstGeom>
            <a:gradFill rotWithShape="0">
              <a:gsLst>
                <a:gs pos="0">
                  <a:srgbClr val="E9E065"/>
                </a:gs>
                <a:gs pos="100000">
                  <a:srgbClr val="F2EDA6"/>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24" name="AutoShape 35">
              <a:extLst>
                <a:ext uri="{FF2B5EF4-FFF2-40B4-BE49-F238E27FC236}">
                  <a16:creationId xmlns="" xmlns:a16="http://schemas.microsoft.com/office/drawing/2014/main" id="{7F6B16CE-7C8B-44A1-B892-B8EAFBCA8D47}"/>
                </a:ext>
              </a:extLst>
            </p:cNvPr>
            <p:cNvSpPr>
              <a:spLocks noChangeArrowheads="1"/>
            </p:cNvSpPr>
            <p:nvPr/>
          </p:nvSpPr>
          <p:spPr bwMode="auto">
            <a:xfrm>
              <a:off x="3007" y="1304"/>
              <a:ext cx="1303" cy="445"/>
            </a:xfrm>
            <a:prstGeom prst="roundRect">
              <a:avLst>
                <a:gd name="adj" fmla="val 50000"/>
              </a:avLst>
            </a:prstGeom>
            <a:gradFill rotWithShape="0">
              <a:gsLst>
                <a:gs pos="0">
                  <a:srgbClr val="F8F5CC"/>
                </a:gs>
                <a:gs pos="100000">
                  <a:srgbClr val="E9E065"/>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grpSp>
          <p:nvGrpSpPr>
            <p:cNvPr id="12325" name="Group 36">
              <a:extLst>
                <a:ext uri="{FF2B5EF4-FFF2-40B4-BE49-F238E27FC236}">
                  <a16:creationId xmlns="" xmlns:a16="http://schemas.microsoft.com/office/drawing/2014/main" id="{CAAF62DD-F60F-4E39-9658-A1F974C97D71}"/>
                </a:ext>
              </a:extLst>
            </p:cNvPr>
            <p:cNvGrpSpPr>
              <a:grpSpLocks/>
            </p:cNvGrpSpPr>
            <p:nvPr/>
          </p:nvGrpSpPr>
          <p:grpSpPr bwMode="auto">
            <a:xfrm>
              <a:off x="3429" y="1077"/>
              <a:ext cx="404" cy="404"/>
              <a:chOff x="3429" y="1077"/>
              <a:chExt cx="404" cy="404"/>
            </a:xfrm>
          </p:grpSpPr>
          <p:sp>
            <p:nvSpPr>
              <p:cNvPr id="12330" name="Oval 37">
                <a:extLst>
                  <a:ext uri="{FF2B5EF4-FFF2-40B4-BE49-F238E27FC236}">
                    <a16:creationId xmlns="" xmlns:a16="http://schemas.microsoft.com/office/drawing/2014/main" id="{77791F20-484D-4990-96DA-E8E090E5954A}"/>
                  </a:ext>
                </a:extLst>
              </p:cNvPr>
              <p:cNvSpPr>
                <a:spLocks noChangeArrowheads="1"/>
              </p:cNvSpPr>
              <p:nvPr/>
            </p:nvSpPr>
            <p:spPr bwMode="auto">
              <a:xfrm>
                <a:off x="3429" y="1077"/>
                <a:ext cx="404" cy="404"/>
              </a:xfrm>
              <a:prstGeom prst="ellipse">
                <a:avLst/>
              </a:prstGeom>
              <a:solidFill>
                <a:srgbClr val="333333"/>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31" name="Oval 38">
                <a:extLst>
                  <a:ext uri="{FF2B5EF4-FFF2-40B4-BE49-F238E27FC236}">
                    <a16:creationId xmlns="" xmlns:a16="http://schemas.microsoft.com/office/drawing/2014/main" id="{A9820CEB-1945-45DF-9F32-1FE750D651C8}"/>
                  </a:ext>
                </a:extLst>
              </p:cNvPr>
              <p:cNvSpPr>
                <a:spLocks noChangeArrowheads="1"/>
              </p:cNvSpPr>
              <p:nvPr/>
            </p:nvSpPr>
            <p:spPr bwMode="auto">
              <a:xfrm>
                <a:off x="3433" y="1080"/>
                <a:ext cx="391" cy="391"/>
              </a:xfrm>
              <a:prstGeom prst="ellipse">
                <a:avLst/>
              </a:prstGeom>
              <a:gradFill rotWithShape="0">
                <a:gsLst>
                  <a:gs pos="0">
                    <a:srgbClr val="636869"/>
                  </a:gs>
                  <a:gs pos="100000">
                    <a:srgbClr val="D6E1E2"/>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32" name="Oval 39">
                <a:extLst>
                  <a:ext uri="{FF2B5EF4-FFF2-40B4-BE49-F238E27FC236}">
                    <a16:creationId xmlns="" xmlns:a16="http://schemas.microsoft.com/office/drawing/2014/main" id="{20D99E20-9D4C-47A5-A1B4-335DACB889B9}"/>
                  </a:ext>
                </a:extLst>
              </p:cNvPr>
              <p:cNvSpPr>
                <a:spLocks noChangeArrowheads="1"/>
              </p:cNvSpPr>
              <p:nvPr/>
            </p:nvSpPr>
            <p:spPr bwMode="auto">
              <a:xfrm>
                <a:off x="3438" y="1082"/>
                <a:ext cx="382" cy="382"/>
              </a:xfrm>
              <a:prstGeom prst="ellipse">
                <a:avLst/>
              </a:prstGeom>
              <a:gradFill rotWithShape="0">
                <a:gsLst>
                  <a:gs pos="0">
                    <a:srgbClr val="D6E1E2">
                      <a:alpha val="0"/>
                    </a:srgbClr>
                  </a:gs>
                  <a:gs pos="100000">
                    <a:srgbClr val="F1F5F5"/>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33" name="Oval 40">
                <a:extLst>
                  <a:ext uri="{FF2B5EF4-FFF2-40B4-BE49-F238E27FC236}">
                    <a16:creationId xmlns="" xmlns:a16="http://schemas.microsoft.com/office/drawing/2014/main" id="{BC857AA9-7542-4616-BA6C-F2EBAE31C0A4}"/>
                  </a:ext>
                </a:extLst>
              </p:cNvPr>
              <p:cNvSpPr>
                <a:spLocks noChangeArrowheads="1"/>
              </p:cNvSpPr>
              <p:nvPr/>
            </p:nvSpPr>
            <p:spPr bwMode="auto">
              <a:xfrm>
                <a:off x="3442" y="1086"/>
                <a:ext cx="363" cy="356"/>
              </a:xfrm>
              <a:prstGeom prst="ellipse">
                <a:avLst/>
              </a:prstGeom>
              <a:gradFill rotWithShape="0">
                <a:gsLst>
                  <a:gs pos="0">
                    <a:srgbClr val="AAB2B3"/>
                  </a:gs>
                  <a:gs pos="100000">
                    <a:srgbClr val="D6E1E2">
                      <a:alpha val="48996"/>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34" name="Oval 41">
                <a:extLst>
                  <a:ext uri="{FF2B5EF4-FFF2-40B4-BE49-F238E27FC236}">
                    <a16:creationId xmlns="" xmlns:a16="http://schemas.microsoft.com/office/drawing/2014/main" id="{7D496806-9F6C-4E4C-97B9-644A2007305E}"/>
                  </a:ext>
                </a:extLst>
              </p:cNvPr>
              <p:cNvSpPr>
                <a:spLocks noChangeArrowheads="1"/>
              </p:cNvSpPr>
              <p:nvPr/>
            </p:nvSpPr>
            <p:spPr bwMode="auto">
              <a:xfrm>
                <a:off x="3463" y="1096"/>
                <a:ext cx="322" cy="289"/>
              </a:xfrm>
              <a:prstGeom prst="ellipse">
                <a:avLst/>
              </a:prstGeom>
              <a:gradFill rotWithShape="0">
                <a:gsLst>
                  <a:gs pos="0">
                    <a:srgbClr val="FFFFFF"/>
                  </a:gs>
                  <a:gs pos="100000">
                    <a:srgbClr val="D6E1E2">
                      <a:alpha val="39000"/>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grpSp>
        <p:sp>
          <p:nvSpPr>
            <p:cNvPr id="12326" name="Text Box 42">
              <a:extLst>
                <a:ext uri="{FF2B5EF4-FFF2-40B4-BE49-F238E27FC236}">
                  <a16:creationId xmlns="" xmlns:a16="http://schemas.microsoft.com/office/drawing/2014/main" id="{2B13C705-5467-458A-AC96-52030F716187}"/>
                </a:ext>
              </a:extLst>
            </p:cNvPr>
            <p:cNvSpPr txBox="1">
              <a:spLocks noChangeArrowheads="1"/>
            </p:cNvSpPr>
            <p:nvPr/>
          </p:nvSpPr>
          <p:spPr bwMode="auto">
            <a:xfrm>
              <a:off x="3582" y="1135"/>
              <a:ext cx="90" cy="2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algn="ctr" eaLnBrk="1" hangingPunct="1">
                <a:spcBef>
                  <a:spcPts val="13"/>
                </a:spcBef>
                <a:buClrTx/>
                <a:buFontTx/>
                <a:buNone/>
              </a:pPr>
              <a:r>
                <a:rPr lang="en-US" altLang="es-US" sz="2400" b="0" dirty="0">
                  <a:solidFill>
                    <a:srgbClr val="000000"/>
                  </a:solidFill>
                  <a:latin typeface="Arial" panose="020B0604020202020204" pitchFamily="34" charset="0"/>
                </a:rPr>
                <a:t>2</a:t>
              </a:r>
            </a:p>
          </p:txBody>
        </p:sp>
        <p:sp>
          <p:nvSpPr>
            <p:cNvPr id="12327" name="Text Box 43">
              <a:extLst>
                <a:ext uri="{FF2B5EF4-FFF2-40B4-BE49-F238E27FC236}">
                  <a16:creationId xmlns="" xmlns:a16="http://schemas.microsoft.com/office/drawing/2014/main" id="{47E57F12-48CF-40FE-B50B-4FDD339ABB1A}"/>
                </a:ext>
              </a:extLst>
            </p:cNvPr>
            <p:cNvSpPr txBox="1">
              <a:spLocks noChangeArrowheads="1"/>
            </p:cNvSpPr>
            <p:nvPr/>
          </p:nvSpPr>
          <p:spPr bwMode="auto">
            <a:xfrm>
              <a:off x="2963" y="1407"/>
              <a:ext cx="1303" cy="14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eaLnBrk="1" hangingPunct="1">
                <a:spcBef>
                  <a:spcPts val="13"/>
                </a:spcBef>
                <a:buClrTx/>
              </a:pPr>
              <a:r>
                <a:rPr lang="es-ES" sz="1800" dirty="0">
                  <a:effectLst/>
                  <a:latin typeface="Arial" panose="020B0604020202020204" pitchFamily="34" charset="0"/>
                  <a:ea typeface="Times New Roman" panose="02020603050405020304" pitchFamily="18" charset="0"/>
                </a:rPr>
                <a:t>“El asesoramiento es una </a:t>
              </a:r>
              <a:r>
                <a:rPr lang="es-ES" sz="1800" dirty="0">
                  <a:solidFill>
                    <a:srgbClr val="FF0000"/>
                  </a:solidFill>
                  <a:effectLst/>
                  <a:latin typeface="Arial" panose="020B0604020202020204" pitchFamily="34" charset="0"/>
                  <a:ea typeface="Times New Roman" panose="02020603050405020304" pitchFamily="18" charset="0"/>
                </a:rPr>
                <a:t>interacción</a:t>
              </a:r>
              <a:r>
                <a:rPr lang="es-ES" sz="1800" dirty="0">
                  <a:effectLst/>
                  <a:latin typeface="Arial" panose="020B0604020202020204" pitchFamily="34" charset="0"/>
                  <a:ea typeface="Times New Roman" panose="02020603050405020304" pitchFamily="18" charset="0"/>
                </a:rPr>
                <a:t> en dos sentidos,  un proceso de </a:t>
              </a:r>
              <a:r>
                <a:rPr lang="es-ES" sz="1800" dirty="0">
                  <a:solidFill>
                    <a:srgbClr val="FF0000"/>
                  </a:solidFill>
                  <a:effectLst/>
                  <a:latin typeface="Arial" panose="020B0604020202020204" pitchFamily="34" charset="0"/>
                  <a:ea typeface="Times New Roman" panose="02020603050405020304" pitchFamily="18" charset="0"/>
                </a:rPr>
                <a:t>buscar, dar y recibir ayuda</a:t>
              </a:r>
              <a:r>
                <a:rPr lang="es-ES" sz="1800" dirty="0">
                  <a:effectLst/>
                  <a:latin typeface="Arial" panose="020B0604020202020204" pitchFamily="34" charset="0"/>
                  <a:ea typeface="Times New Roman" panose="02020603050405020304" pitchFamily="18" charset="0"/>
                </a:rPr>
                <a:t>. El asesoramiento se dirige a ayudar a una persona, un grupo, una organización o un sistema más grande para </a:t>
              </a:r>
              <a:r>
                <a:rPr lang="es-ES" sz="1800" dirty="0">
                  <a:solidFill>
                    <a:srgbClr val="FF0000"/>
                  </a:solidFill>
                  <a:effectLst/>
                  <a:latin typeface="Arial" panose="020B0604020202020204" pitchFamily="34" charset="0"/>
                  <a:ea typeface="Times New Roman" panose="02020603050405020304" pitchFamily="18" charset="0"/>
                </a:rPr>
                <a:t>movilizar los recursos </a:t>
              </a:r>
              <a:r>
                <a:rPr lang="es-ES" sz="1800" dirty="0">
                  <a:effectLst/>
                  <a:latin typeface="Arial" panose="020B0604020202020204" pitchFamily="34" charset="0"/>
                  <a:ea typeface="Times New Roman" panose="02020603050405020304" pitchFamily="18" charset="0"/>
                </a:rPr>
                <a:t>internos y externos con objeto de resolver las confrontaciones con problemas y ocuparse de esfuerzos de cambio” (</a:t>
              </a:r>
              <a:r>
                <a:rPr lang="es-ES" sz="1800" dirty="0" err="1">
                  <a:effectLst/>
                  <a:latin typeface="Arial" panose="020B0604020202020204" pitchFamily="34" charset="0"/>
                  <a:ea typeface="Times New Roman" panose="02020603050405020304" pitchFamily="18" charset="0"/>
                </a:rPr>
                <a:t>Lippit</a:t>
              </a:r>
              <a:r>
                <a:rPr lang="es-ES" sz="1800" dirty="0">
                  <a:effectLst/>
                  <a:latin typeface="Arial" panose="020B0604020202020204" pitchFamily="34" charset="0"/>
                  <a:ea typeface="Times New Roman" panose="02020603050405020304" pitchFamily="18" charset="0"/>
                </a:rPr>
                <a:t> y </a:t>
              </a:r>
              <a:r>
                <a:rPr lang="es-ES" sz="1800" dirty="0" err="1">
                  <a:effectLst/>
                  <a:latin typeface="Arial" panose="020B0604020202020204" pitchFamily="34" charset="0"/>
                  <a:ea typeface="Times New Roman" panose="02020603050405020304" pitchFamily="18" charset="0"/>
                </a:rPr>
                <a:t>Lippit</a:t>
              </a:r>
              <a:r>
                <a:rPr lang="es-ES" sz="1800" dirty="0">
                  <a:effectLst/>
                  <a:latin typeface="Arial" panose="020B0604020202020204" pitchFamily="34" charset="0"/>
                  <a:ea typeface="Times New Roman" panose="02020603050405020304" pitchFamily="18" charset="0"/>
                </a:rPr>
                <a:t>, 1986</a:t>
              </a:r>
              <a:endParaRPr lang="en-US" altLang="es-US" sz="1400" dirty="0">
                <a:solidFill>
                  <a:srgbClr val="000000"/>
                </a:solidFill>
                <a:ea typeface="Calibri" panose="020F0502020204030204" pitchFamily="34" charset="0"/>
                <a:cs typeface="Times New Roman" panose="02020603050405020304" pitchFamily="18" charset="0"/>
              </a:endParaRPr>
            </a:p>
          </p:txBody>
        </p:sp>
        <p:sp>
          <p:nvSpPr>
            <p:cNvPr id="12328" name="AutoShape 44">
              <a:extLst>
                <a:ext uri="{FF2B5EF4-FFF2-40B4-BE49-F238E27FC236}">
                  <a16:creationId xmlns="" xmlns:a16="http://schemas.microsoft.com/office/drawing/2014/main" id="{D7797D08-6C60-4E29-8090-2C63ED92199B}"/>
                </a:ext>
              </a:extLst>
            </p:cNvPr>
            <p:cNvSpPr>
              <a:spLocks noChangeArrowheads="1"/>
            </p:cNvSpPr>
            <p:nvPr/>
          </p:nvSpPr>
          <p:spPr bwMode="auto">
            <a:xfrm>
              <a:off x="2956" y="3071"/>
              <a:ext cx="1362" cy="547"/>
            </a:xfrm>
            <a:prstGeom prst="roundRect">
              <a:avLst>
                <a:gd name="adj" fmla="val 40389"/>
              </a:avLst>
            </a:prstGeom>
            <a:gradFill rotWithShape="0">
              <a:gsLst>
                <a:gs pos="0">
                  <a:srgbClr val="99BACC"/>
                </a:gs>
                <a:gs pos="100000">
                  <a:srgbClr val="FFFFFF"/>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29" name="AutoShape 45">
              <a:extLst>
                <a:ext uri="{FF2B5EF4-FFF2-40B4-BE49-F238E27FC236}">
                  <a16:creationId xmlns="" xmlns:a16="http://schemas.microsoft.com/office/drawing/2014/main" id="{FE18D956-B73A-4CFC-91B5-431D7F51E34E}"/>
                </a:ext>
              </a:extLst>
            </p:cNvPr>
            <p:cNvSpPr>
              <a:spLocks noChangeArrowheads="1"/>
            </p:cNvSpPr>
            <p:nvPr/>
          </p:nvSpPr>
          <p:spPr bwMode="auto">
            <a:xfrm>
              <a:off x="2984" y="3086"/>
              <a:ext cx="1303" cy="486"/>
            </a:xfrm>
            <a:prstGeom prst="roundRect">
              <a:avLst>
                <a:gd name="adj" fmla="val 50000"/>
              </a:avLst>
            </a:prstGeom>
            <a:gradFill rotWithShape="0">
              <a:gsLst>
                <a:gs pos="0">
                  <a:srgbClr val="C8DAD4"/>
                </a:gs>
                <a:gs pos="100000">
                  <a:srgbClr val="FFFFFF"/>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grpSp>
      <p:grpSp>
        <p:nvGrpSpPr>
          <p:cNvPr id="12292" name="Group 46">
            <a:extLst>
              <a:ext uri="{FF2B5EF4-FFF2-40B4-BE49-F238E27FC236}">
                <a16:creationId xmlns="" xmlns:a16="http://schemas.microsoft.com/office/drawing/2014/main" id="{19A941DB-E009-40A0-A3A7-D7431651A33D}"/>
              </a:ext>
            </a:extLst>
          </p:cNvPr>
          <p:cNvGrpSpPr>
            <a:grpSpLocks/>
          </p:cNvGrpSpPr>
          <p:nvPr/>
        </p:nvGrpSpPr>
        <p:grpSpPr bwMode="auto">
          <a:xfrm>
            <a:off x="149295" y="-57471"/>
            <a:ext cx="7879089" cy="3298159"/>
            <a:chOff x="4043" y="1085"/>
            <a:chExt cx="1716" cy="2808"/>
          </a:xfrm>
        </p:grpSpPr>
        <p:sp>
          <p:nvSpPr>
            <p:cNvPr id="12307" name="AutoShape 47">
              <a:extLst>
                <a:ext uri="{FF2B5EF4-FFF2-40B4-BE49-F238E27FC236}">
                  <a16:creationId xmlns="" xmlns:a16="http://schemas.microsoft.com/office/drawing/2014/main" id="{21DBA20C-BD7D-4482-B4EC-211E4BB73449}"/>
                </a:ext>
              </a:extLst>
            </p:cNvPr>
            <p:cNvSpPr>
              <a:spLocks noChangeArrowheads="1"/>
            </p:cNvSpPr>
            <p:nvPr/>
          </p:nvSpPr>
          <p:spPr bwMode="auto">
            <a:xfrm>
              <a:off x="4043" y="1403"/>
              <a:ext cx="1716" cy="2490"/>
            </a:xfrm>
            <a:prstGeom prst="roundRect">
              <a:avLst>
                <a:gd name="adj" fmla="val 17509"/>
              </a:avLst>
            </a:prstGeom>
            <a:gradFill rotWithShape="0">
              <a:gsLst>
                <a:gs pos="0">
                  <a:srgbClr val="3477A4"/>
                </a:gs>
                <a:gs pos="100000">
                  <a:srgbClr val="4E91D4"/>
                </a:gs>
              </a:gsLst>
              <a:lin ang="135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08" name="AutoShape 48">
              <a:extLst>
                <a:ext uri="{FF2B5EF4-FFF2-40B4-BE49-F238E27FC236}">
                  <a16:creationId xmlns="" xmlns:a16="http://schemas.microsoft.com/office/drawing/2014/main" id="{803778EF-EB2D-49F0-851F-FE14E200CABA}"/>
                </a:ext>
              </a:extLst>
            </p:cNvPr>
            <p:cNvSpPr>
              <a:spLocks noChangeArrowheads="1"/>
            </p:cNvSpPr>
            <p:nvPr/>
          </p:nvSpPr>
          <p:spPr bwMode="auto">
            <a:xfrm>
              <a:off x="4414" y="1284"/>
              <a:ext cx="1321" cy="1765"/>
            </a:xfrm>
            <a:prstGeom prst="roundRect">
              <a:avLst>
                <a:gd name="adj" fmla="val 16667"/>
              </a:avLst>
            </a:prstGeom>
            <a:solidFill>
              <a:srgbClr val="3CA1E6"/>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09" name="AutoShape 49">
              <a:extLst>
                <a:ext uri="{FF2B5EF4-FFF2-40B4-BE49-F238E27FC236}">
                  <a16:creationId xmlns="" xmlns:a16="http://schemas.microsoft.com/office/drawing/2014/main" id="{9E609B88-45BD-4C6A-A486-A54AD5C1742F}"/>
                </a:ext>
              </a:extLst>
            </p:cNvPr>
            <p:cNvSpPr>
              <a:spLocks noChangeArrowheads="1"/>
            </p:cNvSpPr>
            <p:nvPr/>
          </p:nvSpPr>
          <p:spPr bwMode="auto">
            <a:xfrm>
              <a:off x="4425" y="2584"/>
              <a:ext cx="1303" cy="446"/>
            </a:xfrm>
            <a:prstGeom prst="roundRect">
              <a:avLst>
                <a:gd name="adj" fmla="val 50000"/>
              </a:avLst>
            </a:prstGeom>
            <a:gradFill rotWithShape="0">
              <a:gsLst>
                <a:gs pos="0">
                  <a:srgbClr val="3CA1E6">
                    <a:alpha val="0"/>
                  </a:srgbClr>
                </a:gs>
                <a:gs pos="100000">
                  <a:srgbClr val="9BCFF2"/>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0" name="AutoShape 50">
              <a:extLst>
                <a:ext uri="{FF2B5EF4-FFF2-40B4-BE49-F238E27FC236}">
                  <a16:creationId xmlns="" xmlns:a16="http://schemas.microsoft.com/office/drawing/2014/main" id="{E7D54750-7246-41D5-930D-62B0FF1A4D69}"/>
                </a:ext>
              </a:extLst>
            </p:cNvPr>
            <p:cNvSpPr>
              <a:spLocks noChangeArrowheads="1"/>
            </p:cNvSpPr>
            <p:nvPr/>
          </p:nvSpPr>
          <p:spPr bwMode="auto">
            <a:xfrm>
              <a:off x="4425" y="1298"/>
              <a:ext cx="1303" cy="445"/>
            </a:xfrm>
            <a:prstGeom prst="roundRect">
              <a:avLst>
                <a:gd name="adj" fmla="val 50000"/>
              </a:avLst>
            </a:prstGeom>
            <a:gradFill rotWithShape="0">
              <a:gsLst>
                <a:gs pos="0">
                  <a:srgbClr val="BEE0F7"/>
                </a:gs>
                <a:gs pos="100000">
                  <a:srgbClr val="3CA1E6">
                    <a:alpha val="0"/>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1" name="AutoShape 51">
              <a:extLst>
                <a:ext uri="{FF2B5EF4-FFF2-40B4-BE49-F238E27FC236}">
                  <a16:creationId xmlns="" xmlns:a16="http://schemas.microsoft.com/office/drawing/2014/main" id="{64DD83B7-C7A1-4E88-8A30-2F7BD4733E03}"/>
                </a:ext>
              </a:extLst>
            </p:cNvPr>
            <p:cNvSpPr>
              <a:spLocks noChangeArrowheads="1"/>
            </p:cNvSpPr>
            <p:nvPr/>
          </p:nvSpPr>
          <p:spPr bwMode="auto">
            <a:xfrm>
              <a:off x="4397" y="3079"/>
              <a:ext cx="1362" cy="547"/>
            </a:xfrm>
            <a:prstGeom prst="roundRect">
              <a:avLst>
                <a:gd name="adj" fmla="val 40389"/>
              </a:avLst>
            </a:prstGeom>
            <a:gradFill rotWithShape="0">
              <a:gsLst>
                <a:gs pos="0">
                  <a:srgbClr val="729EB4"/>
                </a:gs>
                <a:gs pos="100000">
                  <a:srgbClr val="FFFFFF"/>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2" name="AutoShape 52">
              <a:extLst>
                <a:ext uri="{FF2B5EF4-FFF2-40B4-BE49-F238E27FC236}">
                  <a16:creationId xmlns="" xmlns:a16="http://schemas.microsoft.com/office/drawing/2014/main" id="{F056ADB5-0E03-4E50-9C8D-7931C9DF0E09}"/>
                </a:ext>
              </a:extLst>
            </p:cNvPr>
            <p:cNvSpPr>
              <a:spLocks noChangeArrowheads="1"/>
            </p:cNvSpPr>
            <p:nvPr/>
          </p:nvSpPr>
          <p:spPr bwMode="auto">
            <a:xfrm>
              <a:off x="4425" y="3094"/>
              <a:ext cx="1303" cy="486"/>
            </a:xfrm>
            <a:prstGeom prst="roundRect">
              <a:avLst>
                <a:gd name="adj" fmla="val 50000"/>
              </a:avLst>
            </a:prstGeom>
            <a:gradFill rotWithShape="0">
              <a:gsLst>
                <a:gs pos="0">
                  <a:srgbClr val="7DAFD4"/>
                </a:gs>
                <a:gs pos="100000">
                  <a:srgbClr val="FFFFFF"/>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grpSp>
          <p:nvGrpSpPr>
            <p:cNvPr id="12313" name="Group 53">
              <a:extLst>
                <a:ext uri="{FF2B5EF4-FFF2-40B4-BE49-F238E27FC236}">
                  <a16:creationId xmlns="" xmlns:a16="http://schemas.microsoft.com/office/drawing/2014/main" id="{F6C34A05-32F8-4845-B26A-E9082277115B}"/>
                </a:ext>
              </a:extLst>
            </p:cNvPr>
            <p:cNvGrpSpPr>
              <a:grpSpLocks/>
            </p:cNvGrpSpPr>
            <p:nvPr/>
          </p:nvGrpSpPr>
          <p:grpSpPr bwMode="auto">
            <a:xfrm>
              <a:off x="4862" y="1085"/>
              <a:ext cx="404" cy="404"/>
              <a:chOff x="4862" y="1085"/>
              <a:chExt cx="404" cy="404"/>
            </a:xfrm>
          </p:grpSpPr>
          <p:sp>
            <p:nvSpPr>
              <p:cNvPr id="12316" name="Oval 54">
                <a:extLst>
                  <a:ext uri="{FF2B5EF4-FFF2-40B4-BE49-F238E27FC236}">
                    <a16:creationId xmlns="" xmlns:a16="http://schemas.microsoft.com/office/drawing/2014/main" id="{14FEC8FA-4DB0-4A55-8134-6D189F25C5DD}"/>
                  </a:ext>
                </a:extLst>
              </p:cNvPr>
              <p:cNvSpPr>
                <a:spLocks noChangeArrowheads="1"/>
              </p:cNvSpPr>
              <p:nvPr/>
            </p:nvSpPr>
            <p:spPr bwMode="auto">
              <a:xfrm>
                <a:off x="4862" y="1085"/>
                <a:ext cx="404" cy="404"/>
              </a:xfrm>
              <a:prstGeom prst="ellipse">
                <a:avLst/>
              </a:prstGeom>
              <a:solidFill>
                <a:srgbClr val="333333"/>
              </a:soli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7" name="Oval 55">
                <a:extLst>
                  <a:ext uri="{FF2B5EF4-FFF2-40B4-BE49-F238E27FC236}">
                    <a16:creationId xmlns="" xmlns:a16="http://schemas.microsoft.com/office/drawing/2014/main" id="{A09E476A-BBCE-400D-842B-7CC03E5F65DD}"/>
                  </a:ext>
                </a:extLst>
              </p:cNvPr>
              <p:cNvSpPr>
                <a:spLocks noChangeArrowheads="1"/>
              </p:cNvSpPr>
              <p:nvPr/>
            </p:nvSpPr>
            <p:spPr bwMode="auto">
              <a:xfrm>
                <a:off x="4866" y="1088"/>
                <a:ext cx="391" cy="391"/>
              </a:xfrm>
              <a:prstGeom prst="ellipse">
                <a:avLst/>
              </a:prstGeom>
              <a:gradFill rotWithShape="0">
                <a:gsLst>
                  <a:gs pos="0">
                    <a:srgbClr val="636869"/>
                  </a:gs>
                  <a:gs pos="100000">
                    <a:srgbClr val="D6E1E2"/>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8" name="Oval 56">
                <a:extLst>
                  <a:ext uri="{FF2B5EF4-FFF2-40B4-BE49-F238E27FC236}">
                    <a16:creationId xmlns="" xmlns:a16="http://schemas.microsoft.com/office/drawing/2014/main" id="{E4BAAC22-B5B9-44EC-8A63-69D6ED308A0F}"/>
                  </a:ext>
                </a:extLst>
              </p:cNvPr>
              <p:cNvSpPr>
                <a:spLocks noChangeArrowheads="1"/>
              </p:cNvSpPr>
              <p:nvPr/>
            </p:nvSpPr>
            <p:spPr bwMode="auto">
              <a:xfrm>
                <a:off x="4871" y="1091"/>
                <a:ext cx="382" cy="381"/>
              </a:xfrm>
              <a:prstGeom prst="ellipse">
                <a:avLst/>
              </a:prstGeom>
              <a:gradFill rotWithShape="0">
                <a:gsLst>
                  <a:gs pos="0">
                    <a:srgbClr val="D6E1E2">
                      <a:alpha val="0"/>
                    </a:srgbClr>
                  </a:gs>
                  <a:gs pos="100000">
                    <a:srgbClr val="F1F5F5"/>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19" name="Oval 57">
                <a:extLst>
                  <a:ext uri="{FF2B5EF4-FFF2-40B4-BE49-F238E27FC236}">
                    <a16:creationId xmlns="" xmlns:a16="http://schemas.microsoft.com/office/drawing/2014/main" id="{FD4FA373-6DA8-4E2C-99CD-D503C259DE8A}"/>
                  </a:ext>
                </a:extLst>
              </p:cNvPr>
              <p:cNvSpPr>
                <a:spLocks noChangeArrowheads="1"/>
              </p:cNvSpPr>
              <p:nvPr/>
            </p:nvSpPr>
            <p:spPr bwMode="auto">
              <a:xfrm>
                <a:off x="4875" y="1094"/>
                <a:ext cx="363" cy="356"/>
              </a:xfrm>
              <a:prstGeom prst="ellipse">
                <a:avLst/>
              </a:prstGeom>
              <a:gradFill rotWithShape="0">
                <a:gsLst>
                  <a:gs pos="0">
                    <a:srgbClr val="AAB2B3"/>
                  </a:gs>
                  <a:gs pos="100000">
                    <a:srgbClr val="D6E1E2">
                      <a:alpha val="48996"/>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sp>
            <p:nvSpPr>
              <p:cNvPr id="12320" name="Oval 58">
                <a:extLst>
                  <a:ext uri="{FF2B5EF4-FFF2-40B4-BE49-F238E27FC236}">
                    <a16:creationId xmlns="" xmlns:a16="http://schemas.microsoft.com/office/drawing/2014/main" id="{7EA44E2E-5854-440B-AEA0-6DB8751CC227}"/>
                  </a:ext>
                </a:extLst>
              </p:cNvPr>
              <p:cNvSpPr>
                <a:spLocks noChangeArrowheads="1"/>
              </p:cNvSpPr>
              <p:nvPr/>
            </p:nvSpPr>
            <p:spPr bwMode="auto">
              <a:xfrm>
                <a:off x="4896" y="1104"/>
                <a:ext cx="322" cy="289"/>
              </a:xfrm>
              <a:prstGeom prst="ellipse">
                <a:avLst/>
              </a:prstGeom>
              <a:gradFill rotWithShape="0">
                <a:gsLst>
                  <a:gs pos="0">
                    <a:srgbClr val="FFFFFF"/>
                  </a:gs>
                  <a:gs pos="100000">
                    <a:srgbClr val="D6E1E2">
                      <a:alpha val="39000"/>
                    </a:srgbClr>
                  </a:gs>
                </a:gsLst>
                <a:lin ang="5400000" scaled="1"/>
              </a:gradFill>
              <a:ln>
                <a:noFill/>
              </a:ln>
              <a:effectLst/>
              <a:extLs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spcBef>
                    <a:spcPts val="13"/>
                  </a:spcBef>
                  <a:spcAft>
                    <a:spcPts val="13"/>
                  </a:spcAft>
                  <a:buClr>
                    <a:srgbClr val="000000"/>
                  </a:buClr>
                  <a:buSzPct val="100000"/>
                  <a:buFont typeface="Times New Roman" panose="02020603050405020304" pitchFamily="18" charset="0"/>
                  <a:buNone/>
                </a:pPr>
                <a:endParaRPr lang="es-US" altLang="es-US"/>
              </a:p>
            </p:txBody>
          </p:sp>
        </p:grpSp>
        <p:sp>
          <p:nvSpPr>
            <p:cNvPr id="12314" name="Text Box 59">
              <a:extLst>
                <a:ext uri="{FF2B5EF4-FFF2-40B4-BE49-F238E27FC236}">
                  <a16:creationId xmlns="" xmlns:a16="http://schemas.microsoft.com/office/drawing/2014/main" id="{ED15C1D4-B429-4C68-B547-B8992089051A}"/>
                </a:ext>
              </a:extLst>
            </p:cNvPr>
            <p:cNvSpPr txBox="1">
              <a:spLocks noChangeArrowheads="1"/>
            </p:cNvSpPr>
            <p:nvPr/>
          </p:nvSpPr>
          <p:spPr bwMode="auto">
            <a:xfrm>
              <a:off x="5022" y="1143"/>
              <a:ext cx="77" cy="3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algn="ctr" eaLnBrk="1" hangingPunct="1">
                <a:spcBef>
                  <a:spcPts val="13"/>
                </a:spcBef>
                <a:buClrTx/>
                <a:buFontTx/>
                <a:buNone/>
              </a:pPr>
              <a:r>
                <a:rPr lang="en-US" altLang="es-US" sz="2400" b="0" dirty="0">
                  <a:solidFill>
                    <a:srgbClr val="000000"/>
                  </a:solidFill>
                  <a:latin typeface="Arial" panose="020B0604020202020204" pitchFamily="34" charset="0"/>
                </a:rPr>
                <a:t>1</a:t>
              </a:r>
            </a:p>
          </p:txBody>
        </p:sp>
        <p:sp>
          <p:nvSpPr>
            <p:cNvPr id="12315" name="Text Box 60">
              <a:extLst>
                <a:ext uri="{FF2B5EF4-FFF2-40B4-BE49-F238E27FC236}">
                  <a16:creationId xmlns="" xmlns:a16="http://schemas.microsoft.com/office/drawing/2014/main" id="{A04E9543-F021-444E-B39D-2D2A653BBA9D}"/>
                </a:ext>
              </a:extLst>
            </p:cNvPr>
            <p:cNvSpPr txBox="1">
              <a:spLocks noChangeArrowheads="1"/>
            </p:cNvSpPr>
            <p:nvPr/>
          </p:nvSpPr>
          <p:spPr bwMode="auto">
            <a:xfrm>
              <a:off x="4138" y="1357"/>
              <a:ext cx="1597" cy="220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90000" tIns="46800" rIns="90000" bIns="46800">
              <a:spAutoFit/>
            </a:bodyPr>
            <a:lstStyle>
              <a:lvl1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b="1">
                  <a:solidFill>
                    <a:srgbClr val="003366"/>
                  </a:solidFill>
                  <a:latin typeface="Verdana" panose="020B0604030504040204" pitchFamily="34" charset="0"/>
                  <a:ea typeface="Microsoft YaHei" panose="020B0503020204020204" pitchFamily="34" charset="-122"/>
                </a:defRPr>
              </a:lvl1pPr>
              <a:lvl2pPr>
                <a:spcBef>
                  <a:spcPts val="7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3366"/>
                  </a:solidFill>
                  <a:latin typeface="Arial" panose="020B0604020202020204" pitchFamily="34" charset="0"/>
                  <a:ea typeface="Microsoft YaHei" panose="020B0503020204020204" pitchFamily="34" charset="-122"/>
                </a:defRPr>
              </a:lvl2pPr>
              <a:lvl3pPr>
                <a:spcBef>
                  <a:spcPts val="6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3366"/>
                  </a:solidFill>
                  <a:latin typeface="Arial" panose="020B0604020202020204" pitchFamily="34" charset="0"/>
                  <a:ea typeface="Microsoft YaHei" panose="020B0503020204020204" pitchFamily="34" charset="-122"/>
                </a:defRPr>
              </a:lvl3pPr>
              <a:lvl4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4pPr>
              <a:lvl5pPr>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5pPr>
              <a:lvl6pPr marL="25146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6pPr>
              <a:lvl7pPr marL="29718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7pPr>
              <a:lvl8pPr marL="34290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8pPr>
              <a:lvl9pPr marL="3886200" indent="-228600" defTabSz="449263" eaLnBrk="0" fontAlgn="base" hangingPunct="0">
                <a:spcBef>
                  <a:spcPts val="513"/>
                </a:spcBef>
                <a:spcAft>
                  <a:spcPts val="13"/>
                </a:spcAft>
                <a:buClr>
                  <a:srgbClr val="000000"/>
                </a:buClr>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3366"/>
                  </a:solidFill>
                  <a:latin typeface="Arial" panose="020B0604020202020204" pitchFamily="34" charset="0"/>
                  <a:ea typeface="Microsoft YaHei" panose="020B0503020204020204" pitchFamily="34" charset="-122"/>
                </a:defRPr>
              </a:lvl9pPr>
            </a:lstStyle>
            <a:p>
              <a:pPr eaLnBrk="1" hangingPunct="1">
                <a:spcBef>
                  <a:spcPts val="13"/>
                </a:spcBef>
                <a:buClrTx/>
              </a:pPr>
              <a:r>
                <a:rPr lang="es-ES" sz="1800" dirty="0">
                  <a:solidFill>
                    <a:schemeClr val="bg1"/>
                  </a:solidFill>
                  <a:effectLst/>
                  <a:latin typeface="Arial" panose="020B0604020202020204" pitchFamily="34" charset="0"/>
                  <a:ea typeface="Times New Roman" panose="02020603050405020304" pitchFamily="18" charset="0"/>
                </a:rPr>
                <a:t>“El asesoramiento es generalmente un proceso basado en una </a:t>
              </a:r>
              <a:r>
                <a:rPr lang="es-ES" sz="1800" dirty="0">
                  <a:solidFill>
                    <a:srgbClr val="FF0000"/>
                  </a:solidFill>
                  <a:effectLst/>
                  <a:latin typeface="Arial" panose="020B0604020202020204" pitchFamily="34" charset="0"/>
                  <a:ea typeface="Times New Roman" panose="02020603050405020304" pitchFamily="18" charset="0"/>
                </a:rPr>
                <a:t>relación de igualdad </a:t>
              </a:r>
              <a:r>
                <a:rPr lang="es-ES" sz="1800" dirty="0">
                  <a:solidFill>
                    <a:schemeClr val="bg1"/>
                  </a:solidFill>
                  <a:effectLst/>
                  <a:latin typeface="Arial" panose="020B0604020202020204" pitchFamily="34" charset="0"/>
                  <a:ea typeface="Times New Roman" panose="02020603050405020304" pitchFamily="18" charset="0"/>
                </a:rPr>
                <a:t>caracterizada por una </a:t>
              </a:r>
              <a:r>
                <a:rPr lang="es-ES" sz="1800" dirty="0">
                  <a:solidFill>
                    <a:srgbClr val="FF0000"/>
                  </a:solidFill>
                  <a:effectLst/>
                  <a:latin typeface="Arial" panose="020B0604020202020204" pitchFamily="34" charset="0"/>
                  <a:ea typeface="Times New Roman" panose="02020603050405020304" pitchFamily="18" charset="0"/>
                </a:rPr>
                <a:t>confianza mutua </a:t>
              </a:r>
              <a:r>
                <a:rPr lang="es-ES" sz="1800" dirty="0">
                  <a:solidFill>
                    <a:schemeClr val="bg1"/>
                  </a:solidFill>
                  <a:effectLst/>
                  <a:latin typeface="Arial" panose="020B0604020202020204" pitchFamily="34" charset="0"/>
                  <a:ea typeface="Times New Roman" panose="02020603050405020304" pitchFamily="18" charset="0"/>
                </a:rPr>
                <a:t>y una </a:t>
              </a:r>
              <a:r>
                <a:rPr lang="es-ES" sz="1800" dirty="0">
                  <a:solidFill>
                    <a:srgbClr val="FF0000"/>
                  </a:solidFill>
                  <a:effectLst/>
                  <a:latin typeface="Arial" panose="020B0604020202020204" pitchFamily="34" charset="0"/>
                  <a:ea typeface="Times New Roman" panose="02020603050405020304" pitchFamily="18" charset="0"/>
                </a:rPr>
                <a:t>comunicación abierta</a:t>
              </a:r>
              <a:r>
                <a:rPr lang="es-ES" sz="1800" dirty="0">
                  <a:solidFill>
                    <a:schemeClr val="bg1"/>
                  </a:solidFill>
                  <a:effectLst/>
                  <a:latin typeface="Arial" panose="020B0604020202020204" pitchFamily="34" charset="0"/>
                  <a:ea typeface="Times New Roman" panose="02020603050405020304" pitchFamily="18" charset="0"/>
                </a:rPr>
                <a:t>, que aporta alternativas para la </a:t>
              </a:r>
              <a:r>
                <a:rPr lang="es-ES" sz="1800" dirty="0">
                  <a:solidFill>
                    <a:srgbClr val="FF0000"/>
                  </a:solidFill>
                  <a:effectLst/>
                  <a:latin typeface="Arial" panose="020B0604020202020204" pitchFamily="34" charset="0"/>
                  <a:ea typeface="Times New Roman" panose="02020603050405020304" pitchFamily="18" charset="0"/>
                </a:rPr>
                <a:t>identificación de problemas</a:t>
              </a:r>
              <a:r>
                <a:rPr lang="es-ES" sz="1800" dirty="0">
                  <a:solidFill>
                    <a:schemeClr val="bg1"/>
                  </a:solidFill>
                  <a:effectLst/>
                  <a:latin typeface="Arial" panose="020B0604020202020204" pitchFamily="34" charset="0"/>
                  <a:ea typeface="Times New Roman" panose="02020603050405020304" pitchFamily="18" charset="0"/>
                </a:rPr>
                <a:t>, activa recursos personales para identificar y seleccionar </a:t>
              </a:r>
              <a:r>
                <a:rPr lang="es-ES" sz="1800" dirty="0">
                  <a:solidFill>
                    <a:srgbClr val="FF0000"/>
                  </a:solidFill>
                  <a:effectLst/>
                  <a:latin typeface="Arial" panose="020B0604020202020204" pitchFamily="34" charset="0"/>
                  <a:ea typeface="Times New Roman" panose="02020603050405020304" pitchFamily="18" charset="0"/>
                </a:rPr>
                <a:t>estrategias </a:t>
              </a:r>
              <a:r>
                <a:rPr lang="es-ES" sz="1800" dirty="0">
                  <a:solidFill>
                    <a:schemeClr val="bg1"/>
                  </a:solidFill>
                  <a:effectLst/>
                  <a:latin typeface="Arial" panose="020B0604020202020204" pitchFamily="34" charset="0"/>
                  <a:ea typeface="Times New Roman" panose="02020603050405020304" pitchFamily="18" charset="0"/>
                </a:rPr>
                <a:t>que puedan tener alguna probabilidad en la resolución de los problemas identificados, </a:t>
              </a:r>
              <a:r>
                <a:rPr lang="es-ES" sz="1800" dirty="0">
                  <a:solidFill>
                    <a:srgbClr val="FF0000"/>
                  </a:solidFill>
                  <a:effectLst/>
                  <a:latin typeface="Arial" panose="020B0604020202020204" pitchFamily="34" charset="0"/>
                  <a:ea typeface="Times New Roman" panose="02020603050405020304" pitchFamily="18" charset="0"/>
                </a:rPr>
                <a:t>compartiendo responsabilidades </a:t>
              </a:r>
              <a:r>
                <a:rPr lang="es-ES" sz="1800" dirty="0">
                  <a:solidFill>
                    <a:schemeClr val="bg1"/>
                  </a:solidFill>
                  <a:effectLst/>
                  <a:latin typeface="Arial" panose="020B0604020202020204" pitchFamily="34" charset="0"/>
                  <a:ea typeface="Times New Roman" panose="02020603050405020304" pitchFamily="18" charset="0"/>
                </a:rPr>
                <a:t>en el desarrollo y evaluación del programa o estrategia que ha sido puesta en funcionamiento”  (</a:t>
              </a:r>
              <a:r>
                <a:rPr lang="es-ES" sz="1800" dirty="0">
                  <a:solidFill>
                    <a:schemeClr val="tx1"/>
                  </a:solidFill>
                  <a:effectLst/>
                  <a:latin typeface="Arial" panose="020B0604020202020204" pitchFamily="34" charset="0"/>
                  <a:ea typeface="Times New Roman" panose="02020603050405020304" pitchFamily="18" charset="0"/>
                </a:rPr>
                <a:t>Brown, </a:t>
              </a:r>
              <a:r>
                <a:rPr lang="es-ES" sz="1800" dirty="0" err="1">
                  <a:solidFill>
                    <a:schemeClr val="tx1"/>
                  </a:solidFill>
                  <a:effectLst/>
                  <a:latin typeface="Arial" panose="020B0604020202020204" pitchFamily="34" charset="0"/>
                  <a:ea typeface="Times New Roman" panose="02020603050405020304" pitchFamily="18" charset="0"/>
                </a:rPr>
                <a:t>Wyne</a:t>
              </a:r>
              <a:r>
                <a:rPr lang="es-ES" sz="1800" dirty="0">
                  <a:solidFill>
                    <a:schemeClr val="tx1"/>
                  </a:solidFill>
                  <a:effectLst/>
                  <a:latin typeface="Arial" panose="020B0604020202020204" pitchFamily="34" charset="0"/>
                  <a:ea typeface="Times New Roman" panose="02020603050405020304" pitchFamily="18" charset="0"/>
                </a:rPr>
                <a:t>, Blackburn y Powell, 1979. </a:t>
              </a:r>
              <a:endParaRPr lang="en-US" altLang="es-US" sz="1400" dirty="0">
                <a:solidFill>
                  <a:schemeClr val="tx1"/>
                </a:solidFill>
                <a:ea typeface="Calibri" panose="020F0502020204030204" pitchFamily="34" charset="0"/>
                <a:cs typeface="Times New Roman" panose="02020603050405020304" pitchFamily="18" charset="0"/>
              </a:endParaRPr>
            </a:p>
          </p:txBody>
        </p:sp>
      </p:grpSp>
    </p:spTree>
    <p:extLst>
      <p:ext uri="{BB962C8B-B14F-4D97-AF65-F5344CB8AC3E}">
        <p14:creationId xmlns:p14="http://schemas.microsoft.com/office/powerpoint/2010/main" val="1258067599"/>
      </p:ext>
    </p:extLst>
  </p:cSld>
  <p:clrMapOvr>
    <a:masterClrMapping/>
  </p:clrMapOvr>
  <p:transition spd="slow"/>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973" y="548680"/>
            <a:ext cx="8075240" cy="564672"/>
          </a:xfrm>
        </p:spPr>
        <p:txBody>
          <a:bodyPr>
            <a:normAutofit fontScale="90000"/>
          </a:bodyPr>
          <a:lstStyle/>
          <a:p>
            <a:r>
              <a:rPr lang="es-ES" sz="3600" dirty="0"/>
              <a:t>EL ASESORAMIENTO</a:t>
            </a:r>
          </a:p>
        </p:txBody>
      </p:sp>
      <p:sp>
        <p:nvSpPr>
          <p:cNvPr id="3" name="Marcador de contenido 2"/>
          <p:cNvSpPr>
            <a:spLocks noGrp="1"/>
          </p:cNvSpPr>
          <p:nvPr>
            <p:ph idx="1"/>
          </p:nvPr>
        </p:nvSpPr>
        <p:spPr>
          <a:xfrm>
            <a:off x="457200" y="1338262"/>
            <a:ext cx="8507288" cy="5331097"/>
          </a:xfrm>
        </p:spPr>
        <p:txBody>
          <a:bodyPr/>
          <a:lstStyle/>
          <a:p>
            <a:pPr algn="just">
              <a:lnSpc>
                <a:spcPct val="150000"/>
              </a:lnSpc>
              <a:spcBef>
                <a:spcPts val="0"/>
              </a:spcBef>
              <a:spcAft>
                <a:spcPts val="0"/>
              </a:spcAft>
              <a:buFont typeface="Wingdings" panose="05000000000000000000" pitchFamily="2" charset="2"/>
              <a:buChar char="q"/>
            </a:pPr>
            <a:r>
              <a:rPr lang="es-ES" sz="1800" dirty="0">
                <a:effectLst/>
                <a:latin typeface="Arial" panose="020B0604020202020204" pitchFamily="34" charset="0"/>
                <a:ea typeface="Times New Roman" panose="02020603050405020304" pitchFamily="18" charset="0"/>
              </a:rPr>
              <a:t>es un conjunto amplio de facetas propias del asesor: consulta, colaboración, apoyo, dinamización, innovación, punto de encuentro e integración de diversos ámbitos y sectores… </a:t>
            </a:r>
          </a:p>
          <a:p>
            <a:pPr algn="just">
              <a:lnSpc>
                <a:spcPct val="150000"/>
              </a:lnSpc>
              <a:spcBef>
                <a:spcPts val="0"/>
              </a:spcBef>
              <a:spcAft>
                <a:spcPts val="0"/>
              </a:spcAft>
              <a:buFont typeface="Wingdings" panose="05000000000000000000" pitchFamily="2" charset="2"/>
              <a:buChar char="q"/>
            </a:pPr>
            <a:r>
              <a:rPr lang="es-ES" sz="1800" dirty="0">
                <a:effectLst/>
                <a:latin typeface="Arial" panose="020B0604020202020204" pitchFamily="34" charset="0"/>
                <a:ea typeface="Times New Roman" panose="02020603050405020304" pitchFamily="18" charset="0"/>
              </a:rPr>
              <a:t>a partir de una base teórica de corte </a:t>
            </a:r>
            <a:r>
              <a:rPr lang="es-ES" sz="1800" dirty="0" err="1">
                <a:effectLst/>
                <a:latin typeface="Arial" panose="020B0604020202020204" pitchFamily="34" charset="0"/>
                <a:ea typeface="Times New Roman" panose="02020603050405020304" pitchFamily="18" charset="0"/>
              </a:rPr>
              <a:t>psicologicista</a:t>
            </a:r>
            <a:r>
              <a:rPr lang="es-ES" sz="1800" dirty="0">
                <a:effectLst/>
                <a:latin typeface="Arial" panose="020B0604020202020204" pitchFamily="34" charset="0"/>
                <a:ea typeface="Times New Roman" panose="02020603050405020304" pitchFamily="18" charset="0"/>
              </a:rPr>
              <a:t> (o en el otro extremo, </a:t>
            </a:r>
            <a:r>
              <a:rPr lang="es-ES" sz="1800" dirty="0" err="1">
                <a:effectLst/>
                <a:latin typeface="Arial" panose="020B0604020202020204" pitchFamily="34" charset="0"/>
                <a:ea typeface="Times New Roman" panose="02020603050405020304" pitchFamily="18" charset="0"/>
              </a:rPr>
              <a:t>didactista</a:t>
            </a:r>
            <a:r>
              <a:rPr lang="es-ES" sz="1800" dirty="0">
                <a:effectLst/>
                <a:latin typeface="Arial" panose="020B0604020202020204" pitchFamily="34" charset="0"/>
                <a:ea typeface="Times New Roman" panose="02020603050405020304" pitchFamily="18" charset="0"/>
              </a:rPr>
              <a:t>), se </a:t>
            </a:r>
            <a:r>
              <a:rPr lang="es-ES" sz="1800" dirty="0" smtClean="0">
                <a:effectLst/>
                <a:latin typeface="Arial" panose="020B0604020202020204" pitchFamily="34" charset="0"/>
                <a:ea typeface="Times New Roman" panose="02020603050405020304" pitchFamily="18" charset="0"/>
              </a:rPr>
              <a:t>diferencia </a:t>
            </a:r>
            <a:r>
              <a:rPr lang="es-ES" sz="1800" dirty="0">
                <a:effectLst/>
                <a:latin typeface="Arial" panose="020B0604020202020204" pitchFamily="34" charset="0"/>
                <a:ea typeface="Times New Roman" panose="02020603050405020304" pitchFamily="18" charset="0"/>
              </a:rPr>
              <a:t>estrictamente entre </a:t>
            </a:r>
            <a:r>
              <a:rPr lang="es-ES" sz="1800" dirty="0">
                <a:solidFill>
                  <a:srgbClr val="FF0000"/>
                </a:solidFill>
                <a:effectLst/>
                <a:latin typeface="Arial" panose="020B0604020202020204" pitchFamily="34" charset="0"/>
                <a:ea typeface="Times New Roman" panose="02020603050405020304" pitchFamily="18" charset="0"/>
              </a:rPr>
              <a:t>asesor y orientador</a:t>
            </a:r>
            <a:r>
              <a:rPr lang="es-ES" sz="1800" dirty="0">
                <a:effectLst/>
                <a:latin typeface="Arial" panose="020B0604020202020204" pitchFamily="34" charset="0"/>
                <a:ea typeface="Times New Roman" panose="02020603050405020304" pitchFamily="18" charset="0"/>
              </a:rPr>
              <a:t>, porque se identifica a este último con un psicólogo clínico, dentro de un modelo clínico y al primero, exclusivamente, con un formador o asesor de docentes. </a:t>
            </a:r>
          </a:p>
          <a:p>
            <a:pPr algn="just">
              <a:lnSpc>
                <a:spcPct val="150000"/>
              </a:lnSpc>
              <a:spcBef>
                <a:spcPts val="0"/>
              </a:spcBef>
              <a:spcAft>
                <a:spcPts val="0"/>
              </a:spcAft>
              <a:buFont typeface="Wingdings" panose="05000000000000000000" pitchFamily="2" charset="2"/>
              <a:buChar char="q"/>
            </a:pPr>
            <a:r>
              <a:rPr lang="es-ES" sz="1800" dirty="0">
                <a:effectLst/>
                <a:latin typeface="Arial" panose="020B0604020202020204" pitchFamily="34" charset="0"/>
                <a:ea typeface="Times New Roman" panose="02020603050405020304" pitchFamily="18" charset="0"/>
              </a:rPr>
              <a:t>Desde otro punto de vista, al contrario, orientador y asesor interno devienen en la misma figura. Es más, reivindicamos una clara identificación de ambos (la orientación “atravesada” por el asesoramiento). </a:t>
            </a:r>
            <a:r>
              <a:rPr lang="es-ES" sz="1800" dirty="0" smtClean="0">
                <a:effectLst/>
                <a:latin typeface="Arial" panose="020B0604020202020204" pitchFamily="34" charset="0"/>
                <a:ea typeface="Times New Roman" panose="02020603050405020304" pitchFamily="18" charset="0"/>
              </a:rPr>
              <a:t>(Tomado de Lourdes </a:t>
            </a:r>
            <a:r>
              <a:rPr lang="es-ES" sz="1800" dirty="0">
                <a:effectLst/>
                <a:latin typeface="Arial" panose="020B0604020202020204" pitchFamily="34" charset="0"/>
                <a:ea typeface="Times New Roman" panose="02020603050405020304" pitchFamily="18" charset="0"/>
              </a:rPr>
              <a:t>Montero, Mª Dolores Sanz Lobo, 2008)</a:t>
            </a:r>
            <a:endParaRPr lang="es-US" sz="1800" dirty="0">
              <a:effectLst/>
              <a:latin typeface="Times New Roman" panose="02020603050405020304" pitchFamily="18" charset="0"/>
              <a:ea typeface="Times New Roman" panose="02020603050405020304" pitchFamily="18" charset="0"/>
            </a:endParaRPr>
          </a:p>
          <a:p>
            <a:pPr algn="just">
              <a:buFontTx/>
              <a:buChar char="-"/>
            </a:pPr>
            <a:endParaRPr lang="es-ES" dirty="0"/>
          </a:p>
        </p:txBody>
      </p:sp>
    </p:spTree>
    <p:extLst>
      <p:ext uri="{BB962C8B-B14F-4D97-AF65-F5344CB8AC3E}">
        <p14:creationId xmlns:p14="http://schemas.microsoft.com/office/powerpoint/2010/main" val="1445275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57158" y="285728"/>
            <a:ext cx="5114932" cy="1132732"/>
          </a:xfrm>
        </p:spPr>
        <p:txBody>
          <a:bodyPr>
            <a:noAutofit/>
          </a:bodyPr>
          <a:lstStyle/>
          <a:p>
            <a:r>
              <a:rPr lang="es-ES" sz="2800" dirty="0">
                <a:latin typeface="Arial" panose="020B0604020202020204" pitchFamily="34" charset="0"/>
                <a:cs typeface="Arial" panose="020B0604020202020204" pitchFamily="34" charset="0"/>
              </a:rPr>
              <a:t>La asesoría</a:t>
            </a:r>
          </a:p>
        </p:txBody>
      </p:sp>
      <p:sp>
        <p:nvSpPr>
          <p:cNvPr id="3" name="2 Marcador de contenido"/>
          <p:cNvSpPr>
            <a:spLocks noGrp="1"/>
          </p:cNvSpPr>
          <p:nvPr>
            <p:ph idx="1"/>
          </p:nvPr>
        </p:nvSpPr>
        <p:spPr>
          <a:xfrm>
            <a:off x="346894" y="2286000"/>
            <a:ext cx="8229600" cy="4389120"/>
          </a:xfrm>
        </p:spPr>
        <p:txBody>
          <a:bodyPr>
            <a:normAutofit/>
          </a:bodyPr>
          <a:lstStyle/>
          <a:p>
            <a:pPr marL="285750" indent="-285750" algn="just">
              <a:buFont typeface="Wingdings" panose="05000000000000000000" pitchFamily="2" charset="2"/>
              <a:buChar char="q"/>
            </a:pPr>
            <a:r>
              <a:rPr lang="es-ES" sz="2400" dirty="0">
                <a:effectLst/>
                <a:latin typeface="Arial" panose="020B0604020202020204" pitchFamily="34" charset="0"/>
                <a:ea typeface="Times New Roman" panose="02020603050405020304" pitchFamily="18" charset="0"/>
              </a:rPr>
              <a:t>se concibe como un proceso en el que se da asistencia, apoyo mediante la sugerencia, ilustración u opinión con conocimiento a los y las directivas o colectivos de las </a:t>
            </a:r>
            <a:r>
              <a:rPr lang="es-ES" sz="2400" dirty="0" smtClean="0">
                <a:solidFill>
                  <a:srgbClr val="FF0000"/>
                </a:solidFill>
                <a:effectLst/>
                <a:latin typeface="Arial" panose="020B0604020202020204" pitchFamily="34" charset="0"/>
                <a:ea typeface="Times New Roman" panose="02020603050405020304" pitchFamily="18" charset="0"/>
              </a:rPr>
              <a:t>instituciones educativas </a:t>
            </a:r>
            <a:r>
              <a:rPr lang="es-ES" sz="2400" dirty="0" smtClean="0">
                <a:effectLst/>
                <a:latin typeface="Arial" panose="020B0604020202020204" pitchFamily="34" charset="0"/>
                <a:ea typeface="Times New Roman" panose="02020603050405020304" pitchFamily="18" charset="0"/>
              </a:rPr>
              <a:t>en </a:t>
            </a:r>
            <a:r>
              <a:rPr lang="es-ES" sz="2400" dirty="0">
                <a:effectLst/>
                <a:latin typeface="Arial" panose="020B0604020202020204" pitchFamily="34" charset="0"/>
                <a:ea typeface="Times New Roman" panose="02020603050405020304" pitchFamily="18" charset="0"/>
              </a:rPr>
              <a:t>busca de la mejora.</a:t>
            </a:r>
          </a:p>
          <a:p>
            <a:pPr marL="285750" indent="-285750" algn="just">
              <a:buFont typeface="Wingdings" panose="05000000000000000000" pitchFamily="2" charset="2"/>
              <a:buChar char="q"/>
            </a:pPr>
            <a:r>
              <a:rPr lang="es-ES" sz="2400" dirty="0">
                <a:effectLst/>
                <a:latin typeface="Arial" panose="020B0604020202020204" pitchFamily="34" charset="0"/>
                <a:ea typeface="Times New Roman" panose="02020603050405020304" pitchFamily="18" charset="0"/>
              </a:rPr>
              <a:t>Este </a:t>
            </a:r>
            <a:r>
              <a:rPr lang="es-ES" sz="2400" dirty="0" smtClean="0">
                <a:solidFill>
                  <a:srgbClr val="FF0000"/>
                </a:solidFill>
                <a:effectLst/>
                <a:latin typeface="Arial" panose="020B0604020202020204" pitchFamily="34" charset="0"/>
                <a:ea typeface="Times New Roman" panose="02020603050405020304" pitchFamily="18" charset="0"/>
              </a:rPr>
              <a:t>acompañamiento</a:t>
            </a:r>
            <a:r>
              <a:rPr lang="es-ES" sz="2400" dirty="0" smtClean="0">
                <a:effectLst/>
                <a:latin typeface="Arial" panose="020B0604020202020204" pitchFamily="34" charset="0"/>
                <a:ea typeface="Times New Roman" panose="02020603050405020304" pitchFamily="18" charset="0"/>
              </a:rPr>
              <a:t> puede </a:t>
            </a:r>
            <a:r>
              <a:rPr lang="es-ES" sz="2400" dirty="0">
                <a:effectLst/>
                <a:latin typeface="Arial" panose="020B0604020202020204" pitchFamily="34" charset="0"/>
                <a:ea typeface="Times New Roman" panose="02020603050405020304" pitchFamily="18" charset="0"/>
              </a:rPr>
              <a:t>ser realizado por un asesor (a) </a:t>
            </a:r>
            <a:r>
              <a:rPr lang="es-ES" sz="2400" dirty="0" smtClean="0">
                <a:solidFill>
                  <a:srgbClr val="FF0000"/>
                </a:solidFill>
                <a:effectLst/>
                <a:latin typeface="Arial" panose="020B0604020202020204" pitchFamily="34" charset="0"/>
                <a:ea typeface="Times New Roman" panose="02020603050405020304" pitchFamily="18" charset="0"/>
              </a:rPr>
              <a:t>especialista</a:t>
            </a:r>
            <a:r>
              <a:rPr lang="es-ES" sz="2400" dirty="0" smtClean="0">
                <a:effectLst/>
                <a:latin typeface="Arial" panose="020B0604020202020204" pitchFamily="34" charset="0"/>
                <a:ea typeface="Times New Roman" panose="02020603050405020304" pitchFamily="18" charset="0"/>
              </a:rPr>
              <a:t> o </a:t>
            </a:r>
            <a:r>
              <a:rPr lang="es-ES" sz="2400" dirty="0">
                <a:effectLst/>
                <a:latin typeface="Arial" panose="020B0604020202020204" pitchFamily="34" charset="0"/>
                <a:ea typeface="Times New Roman" panose="02020603050405020304" pitchFamily="18" charset="0"/>
              </a:rPr>
              <a:t>generalista, ya sea interno(a) (personal de la institución) o externo(a) (persona ajena a la institución).</a:t>
            </a:r>
          </a:p>
          <a:p>
            <a:pPr marL="0" indent="0" algn="just"/>
            <a:endParaRPr lang="es-ES" dirty="0"/>
          </a:p>
        </p:txBody>
      </p:sp>
      <p:pic>
        <p:nvPicPr>
          <p:cNvPr id="4" name="Picture 5" descr="D:\Imágenes de competencias\image65s.jpg"/>
          <p:cNvPicPr>
            <a:picLocks noChangeAspect="1" noChangeArrowheads="1"/>
          </p:cNvPicPr>
          <p:nvPr/>
        </p:nvPicPr>
        <p:blipFill>
          <a:blip r:embed="rId2"/>
          <a:srcRect/>
          <a:stretch>
            <a:fillRect/>
          </a:stretch>
        </p:blipFill>
        <p:spPr bwMode="auto">
          <a:xfrm>
            <a:off x="5715000" y="0"/>
            <a:ext cx="3429000" cy="2286000"/>
          </a:xfrm>
          <a:prstGeom prst="rect">
            <a:avLst/>
          </a:prstGeom>
          <a:noFill/>
        </p:spPr>
      </p:pic>
    </p:spTree>
    <p:extLst>
      <p:ext uri="{BB962C8B-B14F-4D97-AF65-F5344CB8AC3E}">
        <p14:creationId xmlns:p14="http://schemas.microsoft.com/office/powerpoint/2010/main" val="56867283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Verdana"/>
        <a:ea typeface="Microsoft YaHei"/>
        <a:cs typeface=""/>
      </a:majorFont>
      <a:minorFont>
        <a:latin typeface="Verdana"/>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ts val="13"/>
          </a:spcBef>
          <a:spcAft>
            <a:spcPts val="13"/>
          </a:spcAft>
          <a:buClr>
            <a:srgbClr val="000000"/>
          </a:buClr>
          <a:buSzPct val="100000"/>
          <a:buFont typeface="Times New Roman" panose="02020603050405020304" pitchFamily="18" charset="0"/>
          <a:buNone/>
          <a:tabLst/>
          <a:defRPr kumimoji="0" lang="en-GB" altLang="es-US" sz="1800" b="0" i="0" u="none" strike="noStrike" cap="none" normalizeH="0" baseline="0" smtClean="0">
            <a:ln>
              <a:noFill/>
            </a:ln>
            <a:solidFill>
              <a:schemeClr val="bg1"/>
            </a:solidFill>
            <a:effectLst/>
            <a:latin typeface="Arial" panose="020B0604020202020204" pitchFamily="34"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ts val="13"/>
          </a:spcBef>
          <a:spcAft>
            <a:spcPts val="13"/>
          </a:spcAft>
          <a:buClr>
            <a:srgbClr val="000000"/>
          </a:buClr>
          <a:buSzPct val="100000"/>
          <a:buFont typeface="Times New Roman" panose="02020603050405020304" pitchFamily="18" charset="0"/>
          <a:buNone/>
          <a:tabLst/>
          <a:defRPr kumimoji="0" lang="en-GB" altLang="es-US" sz="1800" b="0" i="0" u="none" strike="noStrike" cap="none" normalizeH="0" baseline="0" smtClean="0">
            <a:ln>
              <a:noFill/>
            </a:ln>
            <a:solidFill>
              <a:schemeClr val="bg1"/>
            </a:solidFill>
            <a:effectLst/>
            <a:latin typeface="Arial" panose="020B0604020202020204" pitchFamily="34" charset="0"/>
            <a:ea typeface="Microsoft YaHei" panose="020B0503020204020204" pitchFamily="34" charset="-122"/>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913</TotalTime>
  <Words>2643</Words>
  <Application>Microsoft Office PowerPoint</Application>
  <PresentationFormat>Presentación en pantalla (4:3)</PresentationFormat>
  <Paragraphs>156</Paragraphs>
  <Slides>25</Slides>
  <Notes>2</Notes>
  <HiddenSlides>0</HiddenSlides>
  <MMClips>0</MMClips>
  <ScaleCrop>false</ScaleCrop>
  <HeadingPairs>
    <vt:vector size="4" baseType="variant">
      <vt:variant>
        <vt:lpstr>Tema</vt:lpstr>
      </vt:variant>
      <vt:variant>
        <vt:i4>2</vt:i4>
      </vt:variant>
      <vt:variant>
        <vt:lpstr>Títulos de diapositiva</vt:lpstr>
      </vt:variant>
      <vt:variant>
        <vt:i4>25</vt:i4>
      </vt:variant>
    </vt:vector>
  </HeadingPairs>
  <TitlesOfParts>
    <vt:vector size="27" baseType="lpstr">
      <vt:lpstr>Tema de Office</vt:lpstr>
      <vt:lpstr>1_Tema de Office</vt:lpstr>
      <vt:lpstr>Presentación de PowerPoint</vt:lpstr>
      <vt:lpstr>Sumario de la conferencia:</vt:lpstr>
      <vt:lpstr>Objetivo del encuentro:</vt:lpstr>
      <vt:lpstr>Presentación de PowerPoint</vt:lpstr>
      <vt:lpstr>Habilidad asesorar:</vt:lpstr>
      <vt:lpstr>Habilidad asesorar:</vt:lpstr>
      <vt:lpstr>Presentación de PowerPoint</vt:lpstr>
      <vt:lpstr>EL ASESORAMIENTO</vt:lpstr>
      <vt:lpstr>La asesoría</vt:lpstr>
      <vt:lpstr>El proceso de la asesoría:</vt:lpstr>
      <vt:lpstr>Regularidades de las definiciones:</vt:lpstr>
      <vt:lpstr>Regularidades de las definiciones:</vt:lpstr>
      <vt:lpstr>Regularidades de las definiciones:</vt:lpstr>
      <vt:lpstr>El asesoramiento:</vt:lpstr>
      <vt:lpstr>Tareas del asesoramiento:</vt:lpstr>
      <vt:lpstr>Tareas del asesoramiento:</vt:lpstr>
      <vt:lpstr>Tareas del asesoramiento:</vt:lpstr>
      <vt:lpstr>Tareas del asesoramiento:</vt:lpstr>
      <vt:lpstr>Tareas del asesoramiento:</vt:lpstr>
      <vt:lpstr>Tareas del asesoramiento:</vt:lpstr>
      <vt:lpstr>Tareas del asesoramiento:</vt:lpstr>
      <vt:lpstr>Tareas del asesoramiento:</vt:lpstr>
      <vt:lpstr>Modelos de asesorías:</vt:lpstr>
      <vt:lpstr>Trabajo Independiente</vt:lpstr>
      <vt:lpstr>Bibliografía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DEILA</dc:creator>
  <cp:lastModifiedBy>PC</cp:lastModifiedBy>
  <cp:revision>150</cp:revision>
  <dcterms:created xsi:type="dcterms:W3CDTF">2018-02-03T00:27:22Z</dcterms:created>
  <dcterms:modified xsi:type="dcterms:W3CDTF">2026-01-01T16:52:59Z</dcterms:modified>
</cp:coreProperties>
</file>