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"/>
  </p:notesMasterIdLst>
  <p:sldIdLst>
    <p:sldId id="286" r:id="rId2"/>
    <p:sldId id="312" r:id="rId3"/>
    <p:sldId id="305" r:id="rId4"/>
    <p:sldId id="314" r:id="rId5"/>
    <p:sldId id="309" r:id="rId6"/>
    <p:sldId id="317" r:id="rId7"/>
    <p:sldId id="313" r:id="rId8"/>
    <p:sldId id="318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IMA" initials="A" lastIdx="1" clrIdx="0">
    <p:extLst>
      <p:ext uri="{19B8F6BF-5375-455C-9EA6-DF929625EA0E}">
        <p15:presenceInfo xmlns:p15="http://schemas.microsoft.com/office/powerpoint/2012/main" userId="2477bb3c5145f3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1765" autoAdjust="0"/>
  </p:normalViewPr>
  <p:slideViewPr>
    <p:cSldViewPr>
      <p:cViewPr varScale="1">
        <p:scale>
          <a:sx n="64" d="100"/>
          <a:sy n="64" d="100"/>
        </p:scale>
        <p:origin x="7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AEC76-45A0-4434-94DC-E16EEF41B57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508D-65E7-46DD-996A-9AE6429A53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Arial" pitchFamily="34" charset="0"/>
            </a:endParaRPr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521" indent="-287125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8494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7893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7290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6690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6086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5484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4882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47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FEA75-CC18-4307-BAA8-329E54902F2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47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5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9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0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35743" y="-171400"/>
            <a:ext cx="8856737" cy="702940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779661" y="924187"/>
            <a:ext cx="835957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3600" u="sng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Asignatura: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 </a:t>
            </a:r>
            <a:r>
              <a:rPr lang="es-ES" sz="3600" cap="small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cap="small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 del Trabajo Social.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/>
            </a:r>
            <a:b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</a:br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defTabSz="685800"/>
            <a:endParaRPr lang="es-ES" sz="3600" dirty="0">
              <a:solidFill>
                <a:srgbClr val="0070C0"/>
              </a:solidFill>
              <a:latin typeface="Franklin Gothic Medium" panose="020B0603020102020204" pitchFamily="34" charset="0"/>
            </a:endParaRPr>
          </a:p>
          <a:p>
            <a:pPr lvl="0"/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Tema:</a:t>
            </a:r>
            <a:r>
              <a:rPr lang="es-ES" sz="4800" dirty="0" smtClean="0"/>
              <a:t> </a:t>
            </a:r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Concepto 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general de supervisión en trabajo social</a:t>
            </a:r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.</a:t>
            </a:r>
            <a:endParaRPr lang="es-MX" sz="4800" dirty="0">
              <a:solidFill>
                <a:srgbClr val="FF0000"/>
              </a:solidFill>
            </a:endParaRPr>
          </a:p>
          <a:p>
            <a:pPr algn="ctr" defTabSz="685800"/>
            <a:r>
              <a:rPr lang="es-MX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     </a:t>
            </a:r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Profesora: Aloima Peña Cabrera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 Curso: 2026-2027 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19" y="1772816"/>
            <a:ext cx="1524132" cy="101812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629" y="0"/>
            <a:ext cx="1057482" cy="93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53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0" y="-1383"/>
            <a:ext cx="5274673" cy="7029400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971600" y="1844824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dirty="0" smtClean="0">
                <a:latin typeface="Franklin Gothic Medium" panose="020B0603020102020204" pitchFamily="34" charset="0"/>
              </a:rPr>
              <a:t>1-Presentar </a:t>
            </a:r>
            <a:r>
              <a:rPr lang="es-ES" sz="3200" dirty="0">
                <a:latin typeface="Franklin Gothic Medium" panose="020B0603020102020204" pitchFamily="34" charset="0"/>
              </a:rPr>
              <a:t>el programa, objetivos y sistema de evaluación de la asignatura</a:t>
            </a:r>
            <a:r>
              <a:rPr lang="es-ES" sz="32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32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3200" dirty="0" smtClean="0">
                <a:latin typeface="Franklin Gothic Medium" panose="020B0603020102020204" pitchFamily="34" charset="0"/>
              </a:rPr>
              <a:t>2-Comprender </a:t>
            </a:r>
            <a:r>
              <a:rPr lang="es-ES" sz="3200" dirty="0">
                <a:latin typeface="Franklin Gothic Medium" panose="020B0603020102020204" pitchFamily="34" charset="0"/>
              </a:rPr>
              <a:t>el concepto general de supervisión en el trabajo social</a:t>
            </a:r>
            <a:r>
              <a:rPr lang="es-ES" sz="32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32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3200" dirty="0" smtClean="0">
                <a:latin typeface="Franklin Gothic Medium" panose="020B0603020102020204" pitchFamily="34" charset="0"/>
              </a:rPr>
              <a:t>3-Promover </a:t>
            </a:r>
            <a:r>
              <a:rPr lang="es-ES" sz="3200" dirty="0">
                <a:latin typeface="Franklin Gothic Medium" panose="020B0603020102020204" pitchFamily="34" charset="0"/>
              </a:rPr>
              <a:t>la reflexión sobre experiencias previas de supervisión en prácticas profesionales</a:t>
            </a:r>
          </a:p>
        </p:txBody>
      </p:sp>
      <p:sp>
        <p:nvSpPr>
          <p:cNvPr id="7" name="9 Rectángulo redondeado"/>
          <p:cNvSpPr/>
          <p:nvPr/>
        </p:nvSpPr>
        <p:spPr>
          <a:xfrm>
            <a:off x="1457585" y="260648"/>
            <a:ext cx="5472608" cy="571504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>
                <a:latin typeface="Franklin Gothic Medium" panose="020B0603020102020204" pitchFamily="34" charset="0"/>
              </a:rPr>
              <a:t>Objetivos de la </a:t>
            </a:r>
            <a:r>
              <a:rPr lang="es-ES" sz="3200" b="1" dirty="0" smtClean="0">
                <a:latin typeface="Franklin Gothic Medium" panose="020B0603020102020204" pitchFamily="34" charset="0"/>
              </a:rPr>
              <a:t>clase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7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3092" y="0"/>
            <a:ext cx="3851920" cy="6858000"/>
          </a:xfrm>
          <a:prstGeom prst="rect">
            <a:avLst/>
          </a:prstGeom>
          <a:noFill/>
        </p:spPr>
      </p:pic>
      <p:sp>
        <p:nvSpPr>
          <p:cNvPr id="5" name="Rectángulo 4"/>
          <p:cNvSpPr/>
          <p:nvPr/>
        </p:nvSpPr>
        <p:spPr>
          <a:xfrm>
            <a:off x="1907703" y="1643900"/>
            <a:ext cx="31681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71600" y="944426"/>
            <a:ext cx="7812869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32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 de supervisión</a:t>
            </a:r>
            <a:r>
              <a:rPr lang="es-ES" sz="32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Proceso </a:t>
            </a:r>
            <a:r>
              <a:rPr lang="es-ES" sz="32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revisión, orientación y control </a:t>
            </a:r>
            <a:r>
              <a:rPr lang="es-ES" sz="3200" dirty="0">
                <a:solidFill>
                  <a:srgbClr val="C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carácter formativo</a:t>
            </a:r>
            <a:r>
              <a:rPr lang="es-ES" sz="3200" dirty="0" smtClean="0">
                <a:solidFill>
                  <a:srgbClr val="C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3200" dirty="0">
              <a:solidFill>
                <a:srgbClr val="C00000"/>
              </a:solidFill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85421" y="3300197"/>
            <a:ext cx="7416824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Funciones: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2800" dirty="0" smtClean="0">
              <a:latin typeface="Franklin Gothic Medium" panose="020B06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Asegurar </a:t>
            </a:r>
            <a:r>
              <a:rPr lang="es-ES" sz="28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calidad del servicio </a:t>
            </a:r>
            <a:r>
              <a:rPr lang="es-ES" sz="28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2800" dirty="0">
              <a:latin typeface="Franklin Gothic Medium" panose="020B06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Promover </a:t>
            </a:r>
            <a:r>
              <a:rPr lang="es-ES" sz="28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aprendizaje profesional.</a:t>
            </a:r>
            <a:endParaRPr lang="es-ES" sz="28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ES" sz="2800" dirty="0" smtClean="0">
              <a:latin typeface="Franklin Gothic Medium" panose="020B06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ES" sz="28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Fomentar </a:t>
            </a:r>
            <a:r>
              <a:rPr lang="es-ES" sz="28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ética y la responsabilidad.</a:t>
            </a:r>
            <a:endParaRPr lang="es-ES" sz="28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07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9553" y="0"/>
            <a:ext cx="4562447" cy="6858000"/>
          </a:xfrm>
          <a:prstGeom prst="rect">
            <a:avLst/>
          </a:prstGeom>
          <a:noFill/>
        </p:spPr>
      </p:pic>
      <p:sp>
        <p:nvSpPr>
          <p:cNvPr id="5" name="Rectángulo 4"/>
          <p:cNvSpPr/>
          <p:nvPr/>
        </p:nvSpPr>
        <p:spPr>
          <a:xfrm>
            <a:off x="467544" y="167467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43608" y="476672"/>
            <a:ext cx="5760640" cy="2199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b="1" dirty="0">
                <a:solidFill>
                  <a:srgbClr val="C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 educativos</a:t>
            </a:r>
            <a:endParaRPr lang="es-ES" sz="2800" dirty="0">
              <a:solidFill>
                <a:srgbClr val="C00000"/>
              </a:solidFill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Identidad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profesional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Fortalecimiento </a:t>
            </a: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trabajo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s-ES" sz="2800" dirty="0" smtClean="0">
                <a:solidFill>
                  <a:srgbClr val="C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800" dirty="0">
              <a:solidFill>
                <a:srgbClr val="C00000"/>
              </a:solidFill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Valores y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actitudes</a:t>
            </a:r>
            <a:endParaRPr lang="es-ES" sz="2800" dirty="0">
              <a:solidFill>
                <a:srgbClr val="C00000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43608" y="3841756"/>
            <a:ext cx="4932548" cy="2276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s-CU" sz="2800" b="1" dirty="0">
                <a:solidFill>
                  <a:srgbClr val="C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 instructivos</a:t>
            </a:r>
            <a:endParaRPr lang="es-ES" sz="2800" b="1" dirty="0">
              <a:solidFill>
                <a:srgbClr val="C00000"/>
              </a:solidFill>
              <a:latin typeface="Franklin Gothic Medium" panose="020B06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Comprensión del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concepto</a:t>
            </a:r>
            <a:endParaRPr lang="es-ES" sz="2800" dirty="0">
              <a:solidFill>
                <a:srgbClr val="C00000"/>
              </a:solidFill>
              <a:latin typeface="Franklin Gothic Medium" panose="020B0603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Historia y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evolución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Modalidades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Tipos </a:t>
            </a:r>
            <a:r>
              <a:rPr lang="es-ES" sz="28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de </a:t>
            </a:r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supervisión</a:t>
            </a:r>
            <a:endParaRPr lang="es-ES" sz="2800" dirty="0">
              <a:solidFill>
                <a:srgbClr val="C00000"/>
              </a:solidFill>
              <a:effectLst/>
              <a:latin typeface="Franklin Gothic Medium" panose="020B06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8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 Rectángulo redondeado"/>
          <p:cNvSpPr txBox="1">
            <a:spLocks/>
          </p:cNvSpPr>
          <p:nvPr/>
        </p:nvSpPr>
        <p:spPr>
          <a:xfrm>
            <a:off x="695982" y="260648"/>
            <a:ext cx="7752035" cy="906161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DIFERENCIA HAY ENTRE SUPERVISAR Y CONTROLAR</a:t>
            </a:r>
            <a:endParaRPr lang="es-419" sz="2800" dirty="0">
              <a:latin typeface="Franklin Gothic Medium" panose="020B0603020102020204" pitchFamily="34" charset="0"/>
            </a:endParaRPr>
          </a:p>
        </p:txBody>
      </p:sp>
      <p:sp>
        <p:nvSpPr>
          <p:cNvPr id="5" name="AutoShape 2" descr="Vectores de Adulto mayor saludable, imágenes vectoriales | DepositPhotos"/>
          <p:cNvSpPr>
            <a:spLocks noChangeAspect="1" noChangeArrowheads="1"/>
          </p:cNvSpPr>
          <p:nvPr/>
        </p:nvSpPr>
        <p:spPr bwMode="auto">
          <a:xfrm>
            <a:off x="28996" y="-957263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508160"/>
              </p:ext>
            </p:extLst>
          </p:nvPr>
        </p:nvGraphicFramePr>
        <p:xfrm>
          <a:off x="448630" y="1628800"/>
          <a:ext cx="8246739" cy="4840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3"/>
                <a:gridCol w="3121563"/>
                <a:gridCol w="2748913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Aspecto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Supervisar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Controlar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7575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Finalidad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Orientar, acompañar, formar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Vigilar, fiscalizar, sancionar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1191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Relación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Horizontal, dialógica, colaborativa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Vertical, jerárquica, impositiva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934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Impacto en el trabajador social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Favorece reflexión crítica, autonomía y crecimiento profesional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Puede generar resistencia, miedo y dependencia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1389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En Cuba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La supervisión se vincula con la formación continua y el compromiso ético con la comunidad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</a:rPr>
                        <a:t>El control se asocia más a procesos administrativos o burocráticos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2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C208B0B1-FB15-4019-9F8B-EAE0B48F4E29}"/>
              </a:ext>
            </a:extLst>
          </p:cNvPr>
          <p:cNvSpPr/>
          <p:nvPr/>
        </p:nvSpPr>
        <p:spPr>
          <a:xfrm>
            <a:off x="181180" y="118914"/>
            <a:ext cx="4021281" cy="5715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U" sz="2400" b="1" dirty="0" smtClean="0"/>
              <a:t>      </a:t>
            </a:r>
            <a:r>
              <a:rPr lang="es-CU" sz="2400" b="1" dirty="0" smtClean="0">
                <a:latin typeface="Franklin Gothic Medium" panose="020B0603020102020204" pitchFamily="34" charset="0"/>
              </a:rPr>
              <a:t>Concepto </a:t>
            </a:r>
            <a:r>
              <a:rPr lang="es-CU" sz="2400" b="1" dirty="0">
                <a:latin typeface="Franklin Gothic Medium" panose="020B0603020102020204" pitchFamily="34" charset="0"/>
              </a:rPr>
              <a:t>de Supervisión</a:t>
            </a:r>
            <a:endParaRPr lang="es-ES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181DC292-C57F-4EA7-917D-D21B6DF52F0A}"/>
              </a:ext>
            </a:extLst>
          </p:cNvPr>
          <p:cNvSpPr/>
          <p:nvPr/>
        </p:nvSpPr>
        <p:spPr>
          <a:xfrm>
            <a:off x="4652968" y="118914"/>
            <a:ext cx="4374567" cy="5715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anose="020B0603020102020204" pitchFamily="34" charset="0"/>
              </a:rPr>
              <a:t>Supervisión en el Trabajo Social</a:t>
            </a:r>
            <a:endParaRPr lang="es-MX" sz="2100" dirty="0">
              <a:latin typeface="Franklin Gothic Medium" panose="020B0603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788024" y="811972"/>
            <a:ext cx="4104456" cy="5253746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práctica profesional que combina la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evaluación del desempeño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 la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formación continua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estudiantes y trabajadores sociales.</a:t>
            </a:r>
            <a:endParaRPr lang="es-ES" sz="20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concibe como un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método de aprendizaje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fortalece la identidad profesional.</a:t>
            </a:r>
            <a:endParaRPr lang="es-ES" sz="20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también un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proceso administrativo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organiza y controla la intervención social.</a:t>
            </a:r>
            <a:endParaRPr lang="es-ES" sz="2000" dirty="0"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 dirty="0" smtClean="0">
              <a:latin typeface="Franklin Gothic Medium" panose="020B0603020102020204" pitchFamily="34" charset="0"/>
              <a:ea typeface="Times New Roman" panose="02020603050405020304" pitchFamily="18" charset="0"/>
            </a:endParaRPr>
          </a:p>
          <a:p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Tiene 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un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propósito educativo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, pues fomenta valores como el compromiso, la cooperación y la responsabilidad </a:t>
            </a: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social</a:t>
            </a:r>
            <a:r>
              <a:rPr lang="es-ES" sz="16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.</a:t>
            </a:r>
            <a:endParaRPr lang="es-ES" sz="2000" dirty="0" smtClean="0">
              <a:latin typeface="Franklin Gothic Medium" panose="020B0603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46242" y="1536174"/>
            <a:ext cx="3878933" cy="3785652"/>
          </a:xfrm>
          <a:prstGeom prst="rect">
            <a:avLst/>
          </a:prstGeom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Es 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un proceso sistemático de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orientación, acompañamiento y control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 que busca garantizar la calidad del trabajo realizado</a:t>
            </a: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.</a:t>
            </a:r>
            <a:b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</a:b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No 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se limita a vigilar, sino que también tiene un carácter </a:t>
            </a:r>
            <a:r>
              <a:rPr lang="es-ES" sz="2000" b="1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formativo y educativo</a:t>
            </a:r>
            <a:r>
              <a:rPr lang="es-ES" sz="2000" dirty="0">
                <a:latin typeface="Franklin Gothic Medium" panose="020B0603020102020204" pitchFamily="34" charset="0"/>
                <a:ea typeface="Times New Roman" panose="02020603050405020304" pitchFamily="18" charset="0"/>
              </a:rPr>
              <a:t>, ya que ayuda a mejorar las competencias profesionales, promueve la reflexión crítica y asegura el cumplimiento de normas y objetivos</a:t>
            </a:r>
            <a:r>
              <a:rPr lang="es-ES" sz="2000" dirty="0" smtClean="0">
                <a:latin typeface="Franklin Gothic Medium" panose="020B0603020102020204" pitchFamily="34" charset="0"/>
                <a:ea typeface="Times New Roman" panose="02020603050405020304" pitchFamily="18" charset="0"/>
              </a:rPr>
              <a:t>.</a:t>
            </a:r>
            <a:endParaRPr lang="es-ES" sz="2000" dirty="0">
              <a:latin typeface="Franklin Gothic Medium" panose="020B06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1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3728" y="254662"/>
            <a:ext cx="5472608" cy="1325563"/>
          </a:xfrm>
        </p:spPr>
        <p:txBody>
          <a:bodyPr>
            <a:normAutofit fontScale="90000"/>
          </a:bodyPr>
          <a:lstStyle/>
          <a:p>
            <a:r>
              <a:rPr lang="es-ES" sz="4900" b="1" dirty="0">
                <a:latin typeface="Franklin Gothic Medium" panose="020B0603020102020204" pitchFamily="34" charset="0"/>
              </a:rPr>
              <a:t>Síntesis pedagógica</a:t>
            </a:r>
            <a:r>
              <a:rPr lang="es-ES" sz="4400" dirty="0">
                <a:latin typeface="Franklin Gothic Medium" panose="020B0603020102020204" pitchFamily="34" charset="0"/>
              </a:rPr>
              <a:t/>
            </a:r>
            <a:br>
              <a:rPr lang="es-ES" sz="4400" dirty="0">
                <a:latin typeface="Franklin Gothic Medium" panose="020B0603020102020204" pitchFamily="34" charset="0"/>
              </a:rPr>
            </a:br>
            <a:endParaRPr lang="es-419" sz="4400" dirty="0">
              <a:latin typeface="Franklin Gothic Medium" panose="020B0603020102020204" pitchFamily="34" charset="0"/>
            </a:endParaRPr>
          </a:p>
        </p:txBody>
      </p:sp>
      <p:sp>
        <p:nvSpPr>
          <p:cNvPr id="3" name="Flecha: hacia abajo 5">
            <a:extLst>
              <a:ext uri="{FF2B5EF4-FFF2-40B4-BE49-F238E27FC236}">
                <a16:creationId xmlns:a16="http://schemas.microsoft.com/office/drawing/2014/main" xmlns="" id="{16AC1164-0E6F-4A45-BA5F-38A42E800FF4}"/>
              </a:ext>
            </a:extLst>
          </p:cNvPr>
          <p:cNvSpPr/>
          <p:nvPr/>
        </p:nvSpPr>
        <p:spPr>
          <a:xfrm>
            <a:off x="2483768" y="1016482"/>
            <a:ext cx="3920837" cy="584776"/>
          </a:xfrm>
          <a:prstGeom prst="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: esquinas diagonales redondeadas 6">
            <a:extLst>
              <a:ext uri="{FF2B5EF4-FFF2-40B4-BE49-F238E27FC236}">
                <a16:creationId xmlns:a16="http://schemas.microsoft.com/office/drawing/2014/main" xmlns="" id="{51E1890F-D002-46EE-B0A0-A0B8D2399AD4}"/>
              </a:ext>
            </a:extLst>
          </p:cNvPr>
          <p:cNvSpPr/>
          <p:nvPr/>
        </p:nvSpPr>
        <p:spPr>
          <a:xfrm>
            <a:off x="431540" y="2060848"/>
            <a:ext cx="8280919" cy="446449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La </a:t>
            </a:r>
            <a:r>
              <a:rPr lang="es-E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supervisión ética y pedagógica</a:t>
            </a:r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en el trabajo social cubano no es un mecanismo de control, sino un </a:t>
            </a:r>
            <a:r>
              <a:rPr lang="es-E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espacio de acompañamiento, reflexión y formación</a:t>
            </a:r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Genera confianza y sentido de pertenencia.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Diferencia claramente entre orientar y fiscalizar.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Fortalece la identidad profesional al vincular práctica cotidiana con valores éticos y sociales del proyecto cubano.</a:t>
            </a:r>
          </a:p>
        </p:txBody>
      </p:sp>
    </p:spTree>
    <p:extLst>
      <p:ext uri="{BB962C8B-B14F-4D97-AF65-F5344CB8AC3E}">
        <p14:creationId xmlns:p14="http://schemas.microsoft.com/office/powerpoint/2010/main" val="3303655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</TotalTime>
  <Words>333</Words>
  <Application>Microsoft Office PowerPoint</Application>
  <PresentationFormat>Presentación en pantalla (4:3)</PresentationFormat>
  <Paragraphs>60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Franklin Gothic Medium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Síntesis pedagógica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Osmel Disotuar</dc:creator>
  <cp:lastModifiedBy>ALOIMA</cp:lastModifiedBy>
  <cp:revision>159</cp:revision>
  <dcterms:created xsi:type="dcterms:W3CDTF">2025-03-18T01:21:14Z</dcterms:created>
  <dcterms:modified xsi:type="dcterms:W3CDTF">2026-09-08T18:18:28Z</dcterms:modified>
</cp:coreProperties>
</file>