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0" d="100"/>
          <a:sy n="40" d="100"/>
        </p:scale>
        <p:origin x="72" y="7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tableStyles" Target="tableStyles.xml"/><Relationship Id="rId17" Type="http://schemas.openxmlformats.org/officeDocument/2006/relationships/presProps" Target="presProps.xml"/><Relationship Id="rId18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7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ctrTitle" hasCustomPrompt="1"/>
          </p:nvPr>
        </p:nvSpPr>
        <p:spPr>
          <a:xfrm>
            <a:off x="802227" y="3836213"/>
            <a:ext cx="10791152" cy="1845096"/>
          </a:xfrm>
          <a:noFill/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Click to edit </a:t>
            </a:r>
            <a:br>
              <a:rPr dirty="0" lang="en-US"/>
            </a:br>
            <a:r>
              <a:rPr dirty="0" lang="en-US"/>
              <a:t>Master title style</a:t>
            </a:r>
          </a:p>
        </p:txBody>
      </p:sp>
      <p:sp>
        <p:nvSpPr>
          <p:cNvPr id="1048608" name="Subtitle 2"/>
          <p:cNvSpPr>
            <a:spLocks noGrp="1"/>
          </p:cNvSpPr>
          <p:nvPr>
            <p:ph type="subTitle" idx="1"/>
          </p:nvPr>
        </p:nvSpPr>
        <p:spPr>
          <a:xfrm>
            <a:off x="802226" y="5668674"/>
            <a:ext cx="10791155" cy="814425"/>
          </a:xfrm>
        </p:spPr>
        <p:txBody>
          <a:bodyPr>
            <a:normAutofit/>
          </a:bodyPr>
          <a:lstStyle>
            <a:lvl1pPr algn="r" indent="0" marL="0">
              <a:buNone/>
              <a:defRPr b="0" sz="3733" i="0">
                <a:solidFill>
                  <a:srgbClr val="002060"/>
                </a:solidFill>
              </a:defRPr>
            </a:lvl1pPr>
            <a:lvl2pPr algn="ctr" indent="0" marL="609585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121917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2438339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3047924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4267093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4876678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dirty="0" lang="en-US"/>
              <a:t>Click to edit Master subtitle style</a:t>
            </a:r>
          </a:p>
        </p:txBody>
      </p:sp>
      <p:sp>
        <p:nvSpPr>
          <p:cNvPr id="104860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>
          <a:xfrm>
            <a:off x="598620" y="1722845"/>
            <a:ext cx="10994760" cy="1018033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31" name="Content Placeholder 2"/>
          <p:cNvSpPr>
            <a:spLocks noGrp="1"/>
          </p:cNvSpPr>
          <p:nvPr>
            <p:ph idx="1"/>
          </p:nvPr>
        </p:nvSpPr>
        <p:spPr>
          <a:xfrm>
            <a:off x="598621" y="2818180"/>
            <a:ext cx="10994760" cy="3461307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3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1_Title and Content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>
          <a:xfrm>
            <a:off x="3652719" y="578507"/>
            <a:ext cx="794066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652719" y="1598079"/>
            <a:ext cx="7940660" cy="4681415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8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indent="0" marL="609585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indent="0" marL="121917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indent="0" marL="182875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indent="0" marL="243833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indent="0" marL="304792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indent="0" marL="365750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indent="0" marL="4267093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indent="0" marL="4876678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5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"/>
          <p:cNvSpPr>
            <a:spLocks noGrp="1"/>
          </p:cNvSpPr>
          <p:nvPr>
            <p:ph type="title"/>
          </p:nvPr>
        </p:nvSpPr>
        <p:spPr>
          <a:xfrm>
            <a:off x="598620" y="1596540"/>
            <a:ext cx="10994761" cy="814427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13" name="Text Placeholder 2"/>
          <p:cNvSpPr>
            <a:spLocks noGrp="1"/>
          </p:cNvSpPr>
          <p:nvPr>
            <p:ph type="body" idx="1"/>
          </p:nvPr>
        </p:nvSpPr>
        <p:spPr>
          <a:xfrm>
            <a:off x="715839" y="2446425"/>
            <a:ext cx="5386917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14" name="Content Placeholder 3"/>
          <p:cNvSpPr>
            <a:spLocks noGrp="1"/>
          </p:cNvSpPr>
          <p:nvPr>
            <p:ph sz="half" idx="2"/>
          </p:nvPr>
        </p:nvSpPr>
        <p:spPr>
          <a:xfrm>
            <a:off x="715839" y="3021786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1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446425"/>
            <a:ext cx="5389033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16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3021786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5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2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4267"/>
            </a:lvl1pPr>
            <a:lvl2pPr indent="0" marL="609585">
              <a:buNone/>
              <a:defRPr sz="3733"/>
            </a:lvl2pPr>
            <a:lvl3pPr indent="0" marL="1219170">
              <a:buNone/>
              <a:defRPr sz="3200"/>
            </a:lvl3pPr>
            <a:lvl4pPr indent="0" marL="1828754">
              <a:buNone/>
              <a:defRPr sz="2667"/>
            </a:lvl4pPr>
            <a:lvl5pPr indent="0" marL="2438339">
              <a:buNone/>
              <a:defRPr sz="2667"/>
            </a:lvl5pPr>
            <a:lvl6pPr indent="0" marL="3047924">
              <a:buNone/>
              <a:defRPr sz="2667"/>
            </a:lvl6pPr>
            <a:lvl7pPr indent="0" marL="3657509">
              <a:buNone/>
              <a:defRPr sz="2667"/>
            </a:lvl7pPr>
            <a:lvl8pPr indent="0" marL="4267093">
              <a:buNone/>
              <a:defRPr sz="2667"/>
            </a:lvl8pPr>
            <a:lvl9pPr indent="0" marL="4876678">
              <a:buNone/>
              <a:defRPr sz="2667"/>
            </a:lvl9pPr>
          </a:lstStyle>
          <a:p>
            <a:endParaRPr lang="en-US"/>
          </a:p>
        </p:txBody>
      </p:sp>
      <p:sp>
        <p:nvSpPr>
          <p:cNvPr id="1048643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2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2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97152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5224408" y="3101618"/>
            <a:ext cx="1951712" cy="702615"/>
          </a:xfrm>
          <a:prstGeom prst="rect"/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3">
            <a:lum/>
          </a:blip>
          <a:srcRect/>
          <a:stretch>
            <a:fillRect/>
          </a:stretch>
        </a:blipFill>
      </p:bgPr>
    </p:bg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1" name="TextBox 6"/>
          <p:cNvSpPr txBox="1"/>
          <p:nvPr userDrawn="1"/>
        </p:nvSpPr>
        <p:spPr>
          <a:xfrm>
            <a:off x="-12200" y="6951663"/>
            <a:ext cx="11186167" cy="666977"/>
          </a:xfrm>
          <a:prstGeom prst="rect"/>
          <a:noFill/>
        </p:spPr>
        <p:txBody>
          <a:bodyPr rtlCol="0" wrap="square">
            <a:spAutoFit/>
          </a:bodyPr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This presentation uses a free template provided by FPPT.com</a:t>
            </a:r>
          </a:p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www.free-power-point-templates.com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219170" eaLnBrk="1" hangingPunct="1" latinLnBrk="0" rtl="0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1219170" eaLnBrk="1" hangingPunct="1" indent="-457189" latinLnBrk="0" marL="457189" rtl="0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indent="-380990" latinLnBrk="0" marL="990575" rtl="0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indent="-304792" latinLnBrk="0" marL="1523962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indent="-304792" latinLnBrk="0" marL="2133547" rtl="0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indent="-304792" latinLnBrk="0" marL="2743131" rtl="0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indent="-304792" latinLnBrk="0" marL="335271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indent="-304792" latinLnBrk="0" marL="3962301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indent="-304792" latinLnBrk="0" marL="457188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indent="-304792" latinLnBrk="0" marL="5181470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1219170" eaLnBrk="1" hangingPunct="1" latinLnBrk="0" marL="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latinLnBrk="0" marL="609585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latinLnBrk="0" marL="121917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latinLnBrk="0" marL="182875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latinLnBrk="0" marL="243833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latinLnBrk="0" marL="304792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latinLnBrk="0" marL="365750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latinLnBrk="0" marL="4267093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latinLnBrk="0" marL="4876678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88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9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Rectangle 3"/>
          <p:cNvSpPr/>
          <p:nvPr/>
        </p:nvSpPr>
        <p:spPr>
          <a:xfrm>
            <a:off x="3104147" y="695956"/>
            <a:ext cx="9087853" cy="4163666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Conferencia No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1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Auditoría de Gestión a las áreas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onales 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empresa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Sumario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humanos </a:t>
            </a:r>
            <a:endParaRPr dirty="0" sz="3200" lang="es-ES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dirty="0" sz="3200" lang="es-ES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 standalone="yes"?>
<p:sld xmlns:a="http://schemas.openxmlformats.org/drawingml/2006/main" xmlns:r="http://schemas.openxmlformats.org/officeDocument/2006/relationships" xmlns:p="http://schemas.openxmlformats.org/presentationml/2006/main"><p:cSld><p:spTree><p:nvGrpSpPr><p:cNvPr id="31" name=""/><p:cNvGrpSpPr/><p:nvPr/></p:nvGrpSpPr><p:grpSpPr><a:xfrm><a:off x="0" y="0"/><a:ext cx="0" cy="0"/><a:chOff x="0" y="0"/><a:chExt cx="0" cy="0"/></a:xfrm></p:grpSpPr><p:sp><p:nvSpPr><p:cNvPr id="1048592" name=""/><p:cNvSpPr txBox="1"/><p:nvPr/></p:nvSpPr><p:spPr><a:xfrm><a:off x="4484472" y="629982"/><a:ext cx="7218272" cy="1043940"/></a:xfrm><a:prstGeom prst="rect"/></p:spPr><p:txBody><a:bodyPr rtlCol="0" wrap="square"><a:spAutoFit/></a:bodyPr><a:p><a:r><a:rPr b="1" sz="3200" lang="es-US"><a:solidFill><a:srgbClr val="000000"/></a:solidFill></a:rPr><a:t>Áreas </a:t></a:r><a:r><a:rPr altLang="es-US" b="1" sz="3200" lang="en-US"><a:solidFill><a:srgbClr val="000000"/></a:solidFill></a:rPr><a:t>f</a:t></a:r><a:r><a:rPr altLang="es-US" b="1" sz="3200" lang="en-US"><a:solidFill><a:srgbClr val="000000"/></a:solidFill></a:rPr><a:t>u</a:t></a:r><a:r><a:rPr altLang="es-US" b="1" sz="3200" lang="en-US"><a:solidFill><a:srgbClr val="000000"/></a:solidFill></a:rPr><a:t>n</a:t></a:r><a:r><a:rPr altLang="es-US" b="1" sz="3200" lang="en-US"><a:solidFill><a:srgbClr val="000000"/></a:solidFill></a:rPr><a:t>c</a:t></a:r><a:r><a:rPr altLang="es-US" b="1" sz="3200" lang="en-US"><a:solidFill><a:srgbClr val="000000"/></a:solidFill></a:rPr><a:t>i</a:t></a:r><a:r><a:rPr altLang="es-US" b="1" sz="3200" lang="en-US"><a:solidFill><a:srgbClr val="000000"/></a:solidFill></a:rPr><a:t>o</a:t></a:r><a:r><a:rPr altLang="es-US" b="1" sz="3200" lang="en-US"><a:solidFill><a:srgbClr val="000000"/></a:solidFill></a:rPr><a:t>nales </a:t></a:r><a:r><a:rPr b="1" sz="3200" lang="es-US"><a:solidFill><a:srgbClr val="000000"/></a:solidFill></a:rPr><a:t>de la empresa </a:t></a:r><a:endParaRPr b="1" sz="3200" lang="es-US"><a:solidFill><a:srgbClr val="000000"/></a:solidFill></a:endParaRPr></a:p></p:txBody></p:sp><p:sp><p:nvSpPr><p:cNvPr id="1048593" name=""/><p:cNvSpPr txBox="1"/><p:nvPr/></p:nvSpPr><p:spPr><a:xfrm><a:off x="4000236" y="1781157"/><a:ext cx="5817732" cy="2177415"/></a:xfrm><a:prstGeom prst="rect"/></p:spPr><p:txBody><a:bodyPr rtlCol="0" wrap="square"><a:spAutoFit/></a:bodyPr><a:p><a:pPr indent="-457200" marL="457200"><a:buFont typeface="Arial"/><a:buChar char="•"/></a:pPr><a:r><a:rPr b="1" sz="2800" lang="es-US"><a:solidFill><a:srgbClr val="FF0000"/></a:solidFill></a:rPr><a:t>Recursos Humanos.</a:t></a:r><a:endParaRPr b="1" sz="2800" lang="es-US"><a:solidFill><a:srgbClr val="FF0000"/></a:solidFill></a:endParaRPr></a:p><a:p><a:pPr indent="-457200" marL="457200"><a:buFont typeface="Arial"/><a:buChar char="•"/></a:pPr><a:r><a:rPr sz="2800" lang="es-US"><a:solidFill><a:srgbClr val="000000"/></a:solidFill></a:rPr><a:t>Inventarios y almacenaje.</a:t></a:r><a:endParaRPr sz="2800" lang="es-US"><a:solidFill><a:srgbClr val="000000"/></a:solidFill></a:endParaRPr></a:p><a:p><a:pPr indent="-457200" marL="457200"><a:buFont typeface="Arial"/><a:buChar char="•"/></a:pPr><a:r><a:rPr sz="2800" lang="es-US"><a:solidFill><a:srgbClr val="000000"/></a:solidFill></a:rPr><a:t>Compras o aprovisionamiento.</a:t></a:r><a:endParaRPr sz="2800" lang="es-US"><a:solidFill><a:srgbClr val="000000"/></a:solidFill></a:endParaRPr></a:p><a:p><a:pPr indent="-457200" marL="457200"><a:buFont typeface="Arial"/><a:buChar char="•"/></a:pPr><a:r><a:rPr sz="2800" lang="es-US"><a:solidFill><a:srgbClr val="000000"/></a:solidFill></a:rPr><a:t>Cobros.</a:t></a:r><a:endParaRPr sz="2800" lang="es-US"><a:solidFill><a:srgbClr val="000000"/></a:solidFill></a:endParaRPr></a:p><a:p><a:pPr indent="-457200" marL="457200"><a:buFont typeface="Arial"/><a:buChar char="•"/></a:pPr><a:r><a:rPr sz="2800" lang="es-US"><a:solidFill><a:srgbClr val="000000"/></a:solidFill></a:rPr><a:t>Ventas.</a:t></a:r><a:endParaRPr sz="2800" lang="es-US"><a:solidFill><a:srgbClr val="000000"/></a:solidFill></a:endParaRPr></a:p></p:txBody></p:sp></p:spTree></p:cSld><p:clrMapOvr><a:masterClrMapping/></p:clrMapOvr>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"/>
          <p:cNvSpPr txBox="1"/>
          <p:nvPr/>
        </p:nvSpPr>
        <p:spPr>
          <a:xfrm>
            <a:off x="3481611" y="440373"/>
            <a:ext cx="8307340" cy="5988686"/>
          </a:xfrm>
          <a:prstGeom prst="rect"/>
        </p:spPr>
        <p:txBody>
          <a:bodyPr rtlCol="0" wrap="square">
            <a:spAutoFit/>
          </a:bodyPr>
          <a:p>
            <a:r>
              <a:rPr b="1" sz="2000" lang="es-US" u="sng">
                <a:solidFill>
                  <a:srgbClr val="000000"/>
                </a:solidFill>
              </a:rPr>
              <a:t>OBJETIVOS DE AUDITORIA DE GESTION 
</a:t>
            </a:r>
            <a:r>
              <a:rPr sz="2000" lang="es-US" u="sng">
                <a:solidFill>
                  <a:srgbClr val="000000"/>
                </a:solidFill>
              </a:rPr>
              <a:t>MEDICION Y COMPARACION DE LOGROS
</a:t>
            </a:r>
            <a:r>
              <a:rPr sz="2000" lang="es-US">
                <a:solidFill>
                  <a:srgbClr val="000000"/>
                </a:solidFill>
              </a:rPr>
              <a:t>
Medir, evaluar y comparar los resultados favorables y no favorables alcanzados en la gestión de los recursos humanos, a partir de los procedimientos previstos en materia de:
Planeación;
Reclutamiento;
Selección;
Orientación o inducción;
Capacitación y desarrollo; y
Evaluación del desempeño.
</a:t>
            </a:r>
            <a:r>
              <a:rPr sz="2000" lang="es-US" u="sng">
                <a:solidFill>
                  <a:srgbClr val="000000"/>
                </a:solidFill>
              </a:rPr>
              <a:t>CULTURA DE LA RESPONSABILIDAD
</a:t>
            </a:r>
            <a:r>
              <a:rPr sz="2000" lang="es-US">
                <a:solidFill>
                  <a:srgbClr val="000000"/>
                </a:solidFill>
              </a:rPr>
              <a:t>Verificar la existencia de una cultura de la responsabilidad en la gestión de los recursos humanos, por parte de los directivos y especialistas que participan en ella dentro de la entidad auditada.</a:t>
            </a:r>
            <a:endParaRPr sz="2000" lang="es-US" u="sng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"/>
          <p:cNvSpPr txBox="1"/>
          <p:nvPr/>
        </p:nvSpPr>
        <p:spPr>
          <a:xfrm>
            <a:off x="3464118" y="224639"/>
            <a:ext cx="8445892" cy="6013450"/>
          </a:xfrm>
          <a:prstGeom prst="rect"/>
        </p:spPr>
        <p:txBody>
          <a:bodyPr rtlCol="0" wrap="square">
            <a:spAutoFit/>
          </a:bodyPr>
          <a:p>
            <a:r>
              <a:rPr sz="2400" lang="es-US" u="sng">
                <a:solidFill>
                  <a:srgbClr val="000000"/>
                </a:solidFill>
              </a:rPr>
              <a:t>MEJORAMIENTO DE LA PLANIFICACION
</a:t>
            </a:r>
            <a:r>
              <a:rPr sz="2400" lang="es-US">
                <a:solidFill>
                  <a:srgbClr val="000000"/>
                </a:solidFill>
              </a:rPr>
              <a:t>
Comprobar el cumplimiento de los procedimientos establecidos para el diseño, formulación, aprobación, ejecución y control de los planes y presupuesto de gastos aprobados para la organización, administración y control de los recursos humanos.
</a:t>
            </a:r>
            <a:r>
              <a:rPr sz="2400" lang="es-US" u="sng">
                <a:solidFill>
                  <a:srgbClr val="000000"/>
                </a:solidFill>
              </a:rPr>
              <a:t>
NECESIDAD DE UN BUEN SISTEMA INTEGRAL DE INFORMACION Y COMUNICACIÓN
</a:t>
            </a:r>
            <a:r>
              <a:rPr sz="2400" lang="es-US">
                <a:solidFill>
                  <a:srgbClr val="000000"/>
                </a:solidFill>
              </a:rPr>
              <a:t>Comprobar que los sistemas de información y comunicación implementados para la gestión de los recursos humanos, permiten garantizar la calidad, oportunidad y cantidad de los procesos productivos o de servicios de la entidad auditada.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"/>
          <p:cNvSpPr txBox="1"/>
          <p:nvPr/>
        </p:nvSpPr>
        <p:spPr>
          <a:xfrm>
            <a:off x="3515999" y="466763"/>
            <a:ext cx="8151891" cy="6286500"/>
          </a:xfrm>
          <a:prstGeom prst="rect"/>
        </p:spPr>
        <p:txBody>
          <a:bodyPr rtlCol="0" wrap="square">
            <a:spAutoFit/>
          </a:bodyPr>
          <a:p>
            <a:r>
              <a:rPr b="1" sz="2000" lang="es-US" u="sng">
                <a:solidFill>
                  <a:srgbClr val="000000"/>
                </a:solidFill>
              </a:rPr>
              <a:t>PROGRAMA DE AUDITORIA-
</a:t>
            </a:r>
            <a:r>
              <a:rPr sz="2000" lang="es-US">
                <a:solidFill>
                  <a:srgbClr val="000000"/>
                </a:solidFill>
              </a:rPr>
              <a:t>
</a:t>
            </a:r>
            <a:r>
              <a:rPr altLang="es-US" sz="2000" lang="en-US">
                <a:solidFill>
                  <a:srgbClr val="000000"/>
                </a:solidFill>
              </a:rPr>
              <a:t>1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Verificar que se cumplen los procedimientos previstos para el diseño, formulación, aprobación, ejecución y control de los planes para la administración de los recursos humanos, teniendo en cuenta los criterios establecidos para:
Empleo y salario;
Seguridad y salud del trabajo;
Organización del trabajo;
Optimización de la plantilla;
Organización del salario; y
Jornada y horario de trabajo.
</a:t>
            </a:r>
            <a:r>
              <a:rPr altLang="es-US" sz="2000" lang="en-US">
                <a:solidFill>
                  <a:srgbClr val="000000"/>
                </a:solidFill>
              </a:rPr>
              <a:t>2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Comprobar el cumplimiento de los procedimientos establecidos para los procesos de:
Reclutamiento;
Selección;
Orientación e inducción;
Capacitación y desarrollo; y
Evaluación del desempeñ</a:t>
            </a:r>
            <a:r>
              <a:rPr altLang="es-US" sz="2000" lang="en-US">
                <a:solidFill>
                  <a:srgbClr val="000000"/>
                </a:solidFill>
              </a:rPr>
              <a:t>o</a:t>
            </a:r>
            <a:endParaRPr b="1"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"/>
          <p:cNvSpPr txBox="1"/>
          <p:nvPr/>
        </p:nvSpPr>
        <p:spPr>
          <a:xfrm>
            <a:off x="3412234" y="466764"/>
            <a:ext cx="8445893" cy="6308090"/>
          </a:xfrm>
          <a:prstGeom prst="rect"/>
        </p:spPr>
        <p:txBody>
          <a:bodyPr rtlCol="0" wrap="square">
            <a:spAutoFit/>
          </a:bodyPr>
          <a:p>
            <a:r>
              <a:rPr b="1" sz="1800" lang="es-US" u="sng">
                <a:solidFill>
                  <a:srgbClr val="000000"/>
                </a:solidFill>
              </a:rPr>
              <a:t>TECNICAS DE RECOLECCION DE INFORMACION Y EVIDENCIAS DE AUDITORIA 
</a:t>
            </a:r>
            <a:r>
              <a:rPr sz="1800" lang="es-US">
                <a:solidFill>
                  <a:srgbClr val="000000"/>
                </a:solidFill>
              </a:rPr>
              <a:t>
</a:t>
            </a:r>
            <a:r>
              <a:rPr b="1" sz="1800" lang="es-US">
                <a:solidFill>
                  <a:srgbClr val="000000"/>
                </a:solidFill>
              </a:rPr>
              <a:t>TESTIMONIAL</a:t>
            </a:r>
            <a:r>
              <a:rPr sz="1800" lang="es-US">
                <a:solidFill>
                  <a:srgbClr val="000000"/>
                </a:solidFill>
              </a:rPr>
              <a:t>:
Entrevistas con los responsables y especialistas.
Encuestas con los especialistas y trabajadores.
</a:t>
            </a:r>
            <a:r>
              <a:rPr altLang="es-US" b="1" sz="1800" lang="en-US">
                <a:solidFill>
                  <a:srgbClr val="000000"/>
                </a:solidFill>
              </a:rPr>
              <a:t>Técnica</a:t>
            </a:r>
            <a:r>
              <a:rPr altLang="es-US" sz="1800" lang="en-US">
                <a:solidFill>
                  <a:srgbClr val="000000"/>
                </a:solidFill>
              </a:rPr>
              <a:t>: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VERBAL Y OCULAR
</a:t>
            </a:r>
            <a:r>
              <a:rPr b="1" sz="1800" lang="es-US">
                <a:solidFill>
                  <a:srgbClr val="000000"/>
                </a:solidFill>
              </a:rPr>
              <a:t>DOCUMENTADA</a:t>
            </a:r>
            <a:r>
              <a:rPr sz="1800" lang="es-US">
                <a:solidFill>
                  <a:srgbClr val="000000"/>
                </a:solidFill>
              </a:rPr>
              <a:t>
Estudios de métodos y la medición del trabajo.
Calificadores de ocupaciones y cargos.
Presupuesto de gastos de salarios y otras remuneraciones aprobado y su ejecución.
Nóminas de salarios y otras remuneraciones.
Plantilla aprobada y cubierta.
Sistema de pagos aprobado.
Horario de trabajo aprobado.
Plan de Capacitación y Desarrollo y su cumplimiento.
Presupuesto de gastos para capacitación y desarrollo y su ejecución.
Expedientes laborales.
Planillas de evaluación del desempeño de los trabajadores. 
</a:t>
            </a:r>
            <a:r>
              <a:rPr altLang="es-US" b="1" sz="1800" lang="en-US">
                <a:solidFill>
                  <a:srgbClr val="000000"/>
                </a:solidFill>
              </a:rPr>
              <a:t>T</a:t>
            </a:r>
            <a:r>
              <a:rPr altLang="en-US" b="1" sz="1800" lang="es-US">
                <a:solidFill>
                  <a:srgbClr val="000000"/>
                </a:solidFill>
              </a:rPr>
              <a:t>écnica</a:t>
            </a:r>
            <a:r>
              <a:rPr altLang="es-US" sz="1800" lang="en-US">
                <a:solidFill>
                  <a:srgbClr val="000000"/>
                </a:solidFill>
              </a:rPr>
              <a:t>:</a:t>
            </a:r>
            <a:r>
              <a:rPr sz="1800" lang="es-US">
                <a:solidFill>
                  <a:srgbClr val="000000"/>
                </a:solidFill>
              </a:rPr>
              <a:t>DOCUMENTAL
</a:t>
            </a:r>
            <a:endParaRPr b="1" sz="1800" lang="es-US" u="sng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"/>
          <p:cNvSpPr txBox="1"/>
          <p:nvPr/>
        </p:nvSpPr>
        <p:spPr>
          <a:xfrm>
            <a:off x="3740764" y="708889"/>
            <a:ext cx="7442831" cy="1938021"/>
          </a:xfrm>
          <a:prstGeom prst="rect"/>
        </p:spPr>
        <p:txBody>
          <a:bodyPr rtlCol="0" wrap="square">
            <a:spAutoFit/>
          </a:bodyPr>
          <a:p>
            <a:r>
              <a:rPr sz="2000" lang="es-US">
                <a:solidFill>
                  <a:srgbClr val="000000"/>
                </a:solidFill>
              </a:rPr>
              <a:t>
</a:t>
            </a:r>
            <a:r>
              <a:rPr b="1" sz="2000" lang="es-US">
                <a:solidFill>
                  <a:srgbClr val="000000"/>
                </a:solidFill>
              </a:rPr>
              <a:t>ANALITICAS</a:t>
            </a:r>
            <a:r>
              <a:rPr sz="2000" lang="es-US">
                <a:solidFill>
                  <a:srgbClr val="000000"/>
                </a:solidFill>
              </a:rPr>
              <a:t> (PAPELES DE TRABAJO PREPARADOS POR EL AUDITOR):
Análisis comparativos Plan vs. Real 
</a:t>
            </a:r>
            <a:r>
              <a:rPr altLang="es-US" b="1" sz="2000" lang="en-US">
                <a:solidFill>
                  <a:srgbClr val="000000"/>
                </a:solidFill>
              </a:rPr>
              <a:t>T</a:t>
            </a:r>
            <a:r>
              <a:rPr altLang="en-US" b="1" sz="2000" lang="es-US">
                <a:solidFill>
                  <a:srgbClr val="000000"/>
                </a:solidFill>
              </a:rPr>
              <a:t>écnica</a:t>
            </a:r>
            <a:r>
              <a:rPr altLang="es-US" sz="2000" lang="en-US">
                <a:solidFill>
                  <a:srgbClr val="000000"/>
                </a:solidFill>
              </a:rPr>
              <a:t>:</a:t>
            </a:r>
            <a:r>
              <a:rPr sz="2000" lang="es-US">
                <a:solidFill>
                  <a:srgbClr val="000000"/>
                </a:solidFill>
              </a:rPr>
              <a:t>ESCRITA</a:t>
            </a:r>
            <a:endParaRPr b="1"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"/>
          <p:cNvSpPr txBox="1"/>
          <p:nvPr/>
        </p:nvSpPr>
        <p:spPr>
          <a:xfrm>
            <a:off x="3498705" y="430642"/>
            <a:ext cx="8307540" cy="5750560"/>
          </a:xfrm>
          <a:prstGeom prst="rect"/>
        </p:spPr>
        <p:txBody>
          <a:bodyPr rtlCol="0" wrap="square">
            <a:spAutoFit/>
          </a:bodyPr>
          <a:p>
            <a:r>
              <a:rPr b="1" sz="2000" lang="es-US" u="sng">
                <a:solidFill>
                  <a:srgbClr val="000000"/>
                </a:solidFill>
              </a:rPr>
              <a:t>INDICADORES DE RECURSOS HUMANOS
</a:t>
            </a:r>
            <a:r>
              <a:rPr sz="2000" lang="es-US">
                <a:solidFill>
                  <a:srgbClr val="000000"/>
                </a:solidFill>
              </a:rPr>
              <a:t>
1. NÚMERO DE TRABAJADORES NECESARIOS =
	CARGA DE TRABAJO/ FONDO DE TIEMPO
Carga de trabajo. Ejemplo:
Una tarea que tiene establecida una frecuencia diaria y que se ha determinado o estimado un tiempo de ejecución de 1,5 horas, implicaría una carga de trabajo mensual de 36 hombre – hora (24 días * 1,5 horas) y una carga anual de 432 hombres – hora (12 meses * 36 hombres – hora)
Fondo de tiempo = 365 días – 7 días feriados o de conmemoración nacional –
			52 domingos – 26 sábados no laborables – 24 días de 
							            	     vacaciones
Fondo de tiempo = 256 días
Fondo de tiempo = 256 días * 8 horas = 2048 horas</a:t>
            </a:r>
            <a:endParaRPr sz="2000" lang="es-US" u="sng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"/>
          <p:cNvSpPr txBox="1"/>
          <p:nvPr/>
        </p:nvSpPr>
        <p:spPr>
          <a:xfrm>
            <a:off x="3291175" y="371865"/>
            <a:ext cx="8653422" cy="5825490"/>
          </a:xfrm>
          <a:prstGeom prst="rect"/>
        </p:spPr>
        <p:txBody>
          <a:bodyPr rtlCol="0" wrap="square">
            <a:spAutoFit/>
          </a:bodyPr>
          <a:p>
            <a:r>
              <a:rPr altLang="es-US" sz="1800" lang="en-US">
                <a:solidFill>
                  <a:srgbClr val="000000"/>
                </a:solidFill>
              </a:rPr>
              <a:t>2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PRODUCTIVIDAD DEL TRABAJO = PRODUCCION O VENTAS/PROMEDIO DE
									      TRABAJADORES
3. COEFICIENTE DE FLUCTUACION LABORAL =
	# BAJAS POR FLUCTUACION/PROMEDIO DE TRABAJADORES
4. % INDICE DE FLUCTUACION = BAJAS/(ALTAS – BAJAS)
Para los indicadores 3 y 4 en las Bajas no se incluyen los fallecimientos, los jubilados, la invalidez, los trabajadores disponibles, privación de libertad y abandono del país.
5. PLANTILLA APROBADA. CUMPLIMIENTO % = 
	PLANTILLA CUBIERTA/ PLANTILLA APROBADA
6. % FONDO DE SALARIO. EJECUCION = REAL/PLAN 
7. SALARIO MEDIO = FONDO DE SALARIO/ PROMEDIO DE TRABAJADORES
8. CORRELACION SALARIO MEDIO – PRODUCTIVIDAD =
	SALARIO MEDIO/PRODUCTIVIDAD DEL TRABAJO</a:t>
            </a:r>
            <a:endParaRPr sz="1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"/>
          <p:cNvSpPr txBox="1"/>
          <p:nvPr/>
        </p:nvSpPr>
        <p:spPr>
          <a:xfrm>
            <a:off x="3748696" y="276523"/>
            <a:ext cx="8186480" cy="6167120"/>
          </a:xfrm>
          <a:prstGeom prst="rect"/>
        </p:spPr>
        <p:txBody>
          <a:bodyPr rtlCol="0" wrap="square">
            <a:spAutoFit/>
          </a:bodyPr>
          <a:p>
            <a:r>
              <a:rPr sz="2000" lang="es-US">
                <a:solidFill>
                  <a:srgbClr val="000000"/>
                </a:solidFill>
              </a:rPr>
              <a:t>9. COMPORTAMIENTO DE LAS EVALUACIONES DE DESEMPEÑO DEFICIENTE =
	# EVALUADOS  EJERCICIO ECONOMICO ACTUAL
	# EVALUADOS EJERCICIO ECONOMICO BASE
10. % TRABAJADORES EVALUADOS =
	# TRABAJADORES EVALUADOS/ # TRABAJADORES A EVALUAR
11. ESTRUCTURA PORCENTUAL. EVALUACION DEL DESEMPEÑO =
	# TRABAJADORES EVALUADOS SUPERIOR/TOTAL EVALUADOS
	# TRABAJADORES EVALUADOS ADECUADO/ TOTAL EVALUADOS
	# TRABAJADORES EVALUADOS DEFICIENTE/ TOTAL EVALUADOS
12. PLAN DE CAPACITACION Y DESARROLLO. CUMPLIMIENTO % =
	# ACCIONES EJECUTADAS/ # ACCIONES PLANIFICADAS
	# TRABAJADORES PARTICIPANTES/ # TRABAJADORES PLANIFICADOS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Rectangle 3"/>
          <p:cNvSpPr/>
          <p:nvPr/>
        </p:nvSpPr>
        <p:spPr>
          <a:xfrm>
            <a:off x="5859512" y="383702"/>
            <a:ext cx="3692526" cy="508635"/>
          </a:xfrm>
          <a:prstGeom prst="rect"/>
        </p:spPr>
        <p:txBody>
          <a:bodyPr wrap="none">
            <a:spAutoFit/>
          </a:bodyPr>
          <a:p>
            <a:r>
              <a:rPr b="1" dirty="0" sz="2800" lang="es-ES_tradnl" spc="1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 independiente</a:t>
            </a:r>
            <a:endParaRPr b="1" dirty="0" sz="2800"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3" name=""/>
          <p:cNvSpPr txBox="1"/>
          <p:nvPr/>
        </p:nvSpPr>
        <p:spPr>
          <a:xfrm>
            <a:off x="3273881" y="1123959"/>
            <a:ext cx="8618978" cy="5215255"/>
          </a:xfrm>
          <a:prstGeom prst="rect"/>
        </p:spPr>
        <p:txBody>
          <a:bodyPr rtlCol="0" wrap="square">
            <a:spAutoFit/>
          </a:bodyPr>
          <a:p>
            <a:r>
              <a:rPr altLang="es-US" sz="2000" lang="en-US">
                <a:solidFill>
                  <a:srgbClr val="000000"/>
                </a:solidFill>
              </a:rPr>
              <a:t>1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Resumir, para ambos subtemas, los conceptos fundamentales, comunes (Objetivos de auditoría, Programa de auditoría, Técnicas de recolección de documentos, Evidencias de auditoría e Indicadores de gestión) y del tema 3.2: Inventarios, clasificación de los inventarios, Almacenes, Clasificación de los almacenes, Gestión de inventarios y Gestión de almacenes; en el tema 3.1 se deben extraer los fundamentales del estudio del folleto.
</a:t>
            </a:r>
            <a:r>
              <a:rPr altLang="es-US" sz="2000" lang="en-US">
                <a:solidFill>
                  <a:srgbClr val="000000"/>
                </a:solidFill>
              </a:rPr>
              <a:t>2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Laboratorio Auditoría de Gestión con las Preguntas de Repaso y el Caso de Estudio Integrador Empresa de Mantenimientos y Reparaciones S.A para él seminario y la clase práctica próxima con resolución por grupos. Ejercicio 3.1.1 al 3.2.4 y el 3.3.1 al 3.3.4. Traer impresos o copiados para l Clase Practica Demostrativa el 3.1.2, 3.1.3 y 3.1.4. Los restantes serán resueltos en seminario a partir de la distribución hecha por el profesor.
 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605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6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Padilla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5to año Pan D</dc:title>
  <dc:creator>Usuario de Windows</dc:creator>
  <cp:lastModifiedBy>Windows User</cp:lastModifiedBy>
  <dcterms:created xsi:type="dcterms:W3CDTF">2021-11-13T09:27:01Z</dcterms:created>
  <dcterms:modified xsi:type="dcterms:W3CDTF">2026-08-23T03:40:13Z</dcterms:modified>
</cp:coreProperties>
</file>