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25"/>
  </p:notesMasterIdLst>
  <p:sldIdLst>
    <p:sldId id="272" r:id="rId2"/>
    <p:sldId id="257" r:id="rId3"/>
    <p:sldId id="273" r:id="rId4"/>
    <p:sldId id="274" r:id="rId5"/>
    <p:sldId id="275" r:id="rId6"/>
    <p:sldId id="276" r:id="rId7"/>
    <p:sldId id="279" r:id="rId8"/>
    <p:sldId id="280" r:id="rId9"/>
    <p:sldId id="277" r:id="rId10"/>
    <p:sldId id="282" r:id="rId11"/>
    <p:sldId id="283" r:id="rId12"/>
    <p:sldId id="284" r:id="rId13"/>
    <p:sldId id="285" r:id="rId14"/>
    <p:sldId id="286" r:id="rId15"/>
    <p:sldId id="289" r:id="rId16"/>
    <p:sldId id="287" r:id="rId17"/>
    <p:sldId id="281" r:id="rId18"/>
    <p:sldId id="288" r:id="rId19"/>
    <p:sldId id="290" r:id="rId20"/>
    <p:sldId id="291" r:id="rId21"/>
    <p:sldId id="292" r:id="rId22"/>
    <p:sldId id="293" r:id="rId23"/>
    <p:sldId id="295" r:id="rId2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80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986AC-D428-4550-ADFE-168191386E09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D8EE9-D6B7-43F5-BF2E-8AB626457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4987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895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323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46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34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8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90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19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303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65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599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7819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4129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633131" y="3531024"/>
            <a:ext cx="48896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</a:rPr>
              <a:t>Ing. Dayanis Quintana Torres</a:t>
            </a: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Master en </a:t>
            </a:r>
            <a:r>
              <a:rPr lang="es-ES" sz="3200" dirty="0" smtClean="0">
                <a:solidFill>
                  <a:schemeClr val="bg1"/>
                </a:solidFill>
              </a:rPr>
              <a:t>Educación</a:t>
            </a:r>
            <a:endParaRPr lang="es-ES" sz="3200" dirty="0">
              <a:solidFill>
                <a:schemeClr val="bg1"/>
              </a:solidFill>
            </a:endParaRP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Profesora Asistente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3410" y="749282"/>
            <a:ext cx="10993549" cy="1475013"/>
          </a:xfrm>
        </p:spPr>
        <p:txBody>
          <a:bodyPr anchor="ctr">
            <a:normAutofit/>
          </a:bodyPr>
          <a:lstStyle/>
          <a:p>
            <a:pPr algn="ctr"/>
            <a:r>
              <a:rPr lang="es-MX" b="1" dirty="0"/>
              <a:t>ASIGNATURA: REDES INFORMÁTICAS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uadroTexto 3"/>
          <p:cNvSpPr txBox="1"/>
          <p:nvPr/>
        </p:nvSpPr>
        <p:spPr>
          <a:xfrm>
            <a:off x="4000314" y="1949651"/>
            <a:ext cx="4155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600" b="1" cap="all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Conferencia 2</a:t>
            </a:r>
            <a:endParaRPr lang="en-US" sz="3600" b="1" cap="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612647" y="5545942"/>
            <a:ext cx="2684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</a:rPr>
              <a:t>Artemisa, 2025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4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 algn="just"/>
            <a:r>
              <a:rPr lang="es-ES" sz="2000" b="1" dirty="0" smtClean="0"/>
              <a:t>TEMA 1: </a:t>
            </a:r>
            <a:r>
              <a:rPr lang="es-ES" sz="2000" dirty="0"/>
              <a:t>Introducción a las redes de computadoras. Elementos de una red. Arquitectura de redes. Modelo de referencia OSI. Arquitectura TCP/IP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5"/>
            <a:ext cx="11029615" cy="42880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dirty="0" smtClean="0"/>
              <a:t>Conferencia 2: </a:t>
            </a:r>
            <a:r>
              <a:rPr lang="es-ES" sz="4400" dirty="0"/>
              <a:t>Modelos OSI y TCP/IP </a:t>
            </a:r>
            <a:endParaRPr lang="es-ES" sz="4400" dirty="0" smtClean="0"/>
          </a:p>
          <a:p>
            <a:pPr marL="0" indent="0">
              <a:buNone/>
            </a:pPr>
            <a:r>
              <a:rPr lang="es-ES" sz="3200" dirty="0" smtClean="0"/>
              <a:t>Sumario: </a:t>
            </a:r>
          </a:p>
          <a:p>
            <a:r>
              <a:rPr lang="es-ES" sz="3200" dirty="0" smtClean="0"/>
              <a:t>Modelo </a:t>
            </a:r>
            <a:r>
              <a:rPr lang="es-ES" sz="3200" dirty="0"/>
              <a:t>OSI </a:t>
            </a:r>
            <a:r>
              <a:rPr lang="es-ES" sz="3200" dirty="0" smtClean="0"/>
              <a:t>Descripción </a:t>
            </a:r>
            <a:r>
              <a:rPr lang="es-ES" sz="3200" dirty="0"/>
              <a:t>de las 7 capas: funciones y ejemplos prácticos. </a:t>
            </a:r>
          </a:p>
          <a:p>
            <a:r>
              <a:rPr lang="es-ES" sz="3200" dirty="0" smtClean="0"/>
              <a:t>Arquitectura </a:t>
            </a:r>
            <a:r>
              <a:rPr lang="es-ES" sz="3200" dirty="0"/>
              <a:t>TCP/IP </a:t>
            </a:r>
            <a:endParaRPr lang="es-ES" sz="3200" dirty="0"/>
          </a:p>
          <a:p>
            <a:r>
              <a:rPr lang="es-ES" sz="3200" dirty="0" smtClean="0"/>
              <a:t>Introducción </a:t>
            </a:r>
            <a:r>
              <a:rPr lang="es-ES" sz="3200" dirty="0"/>
              <a:t>a los servicios de </a:t>
            </a:r>
            <a:r>
              <a:rPr lang="es-ES" sz="3200" dirty="0" smtClean="0"/>
              <a:t>red: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360725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Introducción al Modelo OSI Título: ¿Qué es el Modelo OSI?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/>
            <a:r>
              <a:rPr lang="es-ES" sz="3200" dirty="0" smtClean="0"/>
              <a:t>Definición</a:t>
            </a:r>
            <a:r>
              <a:rPr lang="es-ES" sz="3200" dirty="0"/>
              <a:t>: Modelo de referencia para la comunicación en redes, desarrollado por ISO. </a:t>
            </a:r>
          </a:p>
          <a:p>
            <a:pPr lvl="1" algn="just"/>
            <a:r>
              <a:rPr lang="es-ES" sz="3200" dirty="0"/>
              <a:t>Divide la comunicación en 7 capas: Física, Enlace, Red, Transporte, Sesión, Presentación, Aplicación. </a:t>
            </a:r>
          </a:p>
          <a:p>
            <a:pPr lvl="1" algn="just"/>
            <a:r>
              <a:rPr lang="es-ES" sz="3200" dirty="0"/>
              <a:t>Propósito: Estandarizar y simplificar el diseño de redes.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9721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95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Las 7 Capas del Modelo OSI Título: Descripción de las Capas OSI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64454"/>
            <a:ext cx="11273924" cy="4332599"/>
          </a:xfrm>
        </p:spPr>
        <p:txBody>
          <a:bodyPr>
            <a:noAutofit/>
          </a:bodyPr>
          <a:lstStyle/>
          <a:p>
            <a:pPr marL="324000" lvl="1" indent="0">
              <a:buNone/>
            </a:pPr>
            <a:r>
              <a:rPr lang="es-ES" sz="2400" dirty="0" smtClean="0"/>
              <a:t>Capa </a:t>
            </a:r>
            <a:r>
              <a:rPr lang="es-ES" sz="2400" dirty="0"/>
              <a:t>1 - Física: Transmisión de bits (cables, conectores, señales eléctricas). Ejemplo: Cable Ethernet. </a:t>
            </a:r>
          </a:p>
          <a:p>
            <a:pPr marL="324000" lvl="1" indent="0">
              <a:buNone/>
            </a:pPr>
            <a:r>
              <a:rPr lang="es-ES" sz="2400" dirty="0"/>
              <a:t>Capa 2 - Enlace: Comunicación entre dispositivos adyacentes. Ejemplo: MAC, </a:t>
            </a:r>
            <a:r>
              <a:rPr lang="es-ES" sz="2400" dirty="0" err="1"/>
              <a:t>switches</a:t>
            </a:r>
            <a:r>
              <a:rPr lang="es-ES" sz="2400" dirty="0"/>
              <a:t>. </a:t>
            </a:r>
          </a:p>
          <a:p>
            <a:pPr marL="324000" lvl="1" indent="0">
              <a:buNone/>
            </a:pPr>
            <a:r>
              <a:rPr lang="es-ES" sz="2400" dirty="0"/>
              <a:t>Capa 3 - Red: Enrutamiento de datos entre redes. Ejemplo: IP, </a:t>
            </a:r>
            <a:r>
              <a:rPr lang="es-ES" sz="2400" dirty="0" err="1"/>
              <a:t>routers</a:t>
            </a:r>
            <a:r>
              <a:rPr lang="es-ES" sz="2400" dirty="0"/>
              <a:t>. </a:t>
            </a:r>
          </a:p>
          <a:p>
            <a:pPr marL="324000" lvl="1" indent="0">
              <a:buNone/>
            </a:pPr>
            <a:r>
              <a:rPr lang="es-ES" sz="2400" dirty="0"/>
              <a:t>Capa 4 - Transporte: Entrega confiable de datos. Ejemplo: TCP, UDP. </a:t>
            </a:r>
          </a:p>
          <a:p>
            <a:pPr marL="324000" lvl="1" indent="0">
              <a:buNone/>
            </a:pPr>
            <a:r>
              <a:rPr lang="es-ES" sz="2400" dirty="0"/>
              <a:t>Capa 5 - Sesión: Gestión de sesiones entre aplicaciones. Ejemplo: Conexión de </a:t>
            </a:r>
            <a:r>
              <a:rPr lang="es-ES" sz="2400" dirty="0" err="1"/>
              <a:t>videollamada</a:t>
            </a:r>
            <a:r>
              <a:rPr lang="es-ES" sz="2400" dirty="0"/>
              <a:t>. </a:t>
            </a:r>
          </a:p>
          <a:p>
            <a:pPr marL="324000" lvl="1" indent="0">
              <a:buNone/>
            </a:pPr>
            <a:r>
              <a:rPr lang="es-ES" sz="2400" dirty="0"/>
              <a:t>Capa 6 - Presentación: Traducción y cifrado de datos. Ejemplo: HTTPS, codificación. </a:t>
            </a:r>
          </a:p>
          <a:p>
            <a:pPr marL="324000" lvl="1" indent="0">
              <a:buNone/>
            </a:pPr>
            <a:r>
              <a:rPr lang="es-ES" sz="2400" dirty="0"/>
              <a:t>Capa 7 - Aplicación: Interfaz con el usuario. Ejemplo: HTTP, correo electrónico</a:t>
            </a:r>
            <a:r>
              <a:rPr lang="es-ES" sz="2400" dirty="0" smtClean="0"/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92050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Importancia del Modelo OSI Título: ¿Por qué es importante el Modelo OSI?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ES" sz="3200" dirty="0"/>
              <a:t>Estandarización</a:t>
            </a:r>
            <a:r>
              <a:rPr lang="es-ES" sz="3200" dirty="0"/>
              <a:t>: Permite compatibilidad entre fabricantes. </a:t>
            </a:r>
          </a:p>
          <a:p>
            <a:pPr lvl="1"/>
            <a:r>
              <a:rPr lang="es-ES" sz="3200" dirty="0"/>
              <a:t>Modularidad: Facilita el diseño y solución de problemas en redes. </a:t>
            </a:r>
          </a:p>
          <a:p>
            <a:pPr lvl="1"/>
            <a:r>
              <a:rPr lang="es-ES" sz="3200" dirty="0"/>
              <a:t>Enseñanza: Base para entender otros modelos como TCP/IP</a:t>
            </a:r>
            <a:r>
              <a:rPr lang="es-ES" sz="3200" dirty="0" smtClean="0"/>
              <a:t>.</a:t>
            </a:r>
          </a:p>
          <a:p>
            <a:pPr lvl="2"/>
            <a:r>
              <a:rPr lang="es-ES" sz="2400" dirty="0" smtClean="0"/>
              <a:t>Ejemplo</a:t>
            </a:r>
            <a:r>
              <a:rPr lang="es-ES" sz="2400" dirty="0"/>
              <a:t>: </a:t>
            </a:r>
            <a:r>
              <a:rPr lang="es-ES" sz="2400" dirty="0" smtClean="0"/>
              <a:t>Pregunta</a:t>
            </a:r>
            <a:r>
              <a:rPr lang="es-ES" sz="2400" dirty="0"/>
              <a:t>: ¿Qué pasaría si cada fabricante usara su propio modelo</a:t>
            </a:r>
            <a:r>
              <a:rPr lang="es-ES" sz="2400" dirty="0" smtClean="0"/>
              <a:t>?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3914466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 algn="l" defTabSz="457200" rtl="0">
              <a:spcBef>
                <a:spcPct val="0"/>
              </a:spcBef>
            </a:pPr>
            <a:r>
              <a:rPr lang="es-ES" sz="3600" dirty="0">
                <a:solidFill>
                  <a:schemeClr val="bg1"/>
                </a:solidFill>
              </a:rPr>
              <a:t>Cómo OSI ayuda a diagnosticar fallos en una </a:t>
            </a:r>
            <a:r>
              <a:rPr lang="es-ES" sz="3600" dirty="0" smtClean="0">
                <a:solidFill>
                  <a:schemeClr val="bg1"/>
                </a:solidFill>
              </a:rPr>
              <a:t>red</a:t>
            </a:r>
            <a:r>
              <a:rPr lang="es-ES" sz="2400" dirty="0">
                <a:solidFill>
                  <a:schemeClr val="bg1"/>
                </a:solidFill>
              </a:rPr>
              <a:t/>
            </a:r>
            <a:br>
              <a:rPr lang="es-ES" sz="2400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2" name="Marcador de contenido 1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dirty="0" smtClean="0"/>
              <a:t>Diagnóstico </a:t>
            </a:r>
            <a:r>
              <a:rPr lang="es-ES" sz="3200" dirty="0"/>
              <a:t>de Fallos con el Modelo OSI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3200" dirty="0" smtClean="0"/>
              <a:t>OSI </a:t>
            </a:r>
            <a:r>
              <a:rPr lang="es-ES" sz="3200" dirty="0"/>
              <a:t>divide la comunicación en 7 capas, permitiendo identificar problemas por capa.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800" dirty="0" smtClean="0"/>
              <a:t>Problema</a:t>
            </a:r>
            <a:r>
              <a:rPr lang="es-ES" sz="2800" dirty="0"/>
              <a:t>: No puedes acceder a una página web. </a:t>
            </a:r>
          </a:p>
          <a:p>
            <a:pPr lvl="3">
              <a:spcBef>
                <a:spcPts val="0"/>
              </a:spcBef>
              <a:spcAft>
                <a:spcPts val="0"/>
              </a:spcAft>
            </a:pPr>
            <a:r>
              <a:rPr lang="es-ES" sz="2400" dirty="0" smtClean="0"/>
              <a:t>Capa </a:t>
            </a:r>
            <a:r>
              <a:rPr lang="es-ES" sz="2400" dirty="0"/>
              <a:t>1 (Física): ¿Está conectado el cable Ethernet? </a:t>
            </a:r>
          </a:p>
          <a:p>
            <a:pPr lvl="3">
              <a:spcBef>
                <a:spcPts val="0"/>
              </a:spcBef>
              <a:spcAft>
                <a:spcPts val="0"/>
              </a:spcAft>
            </a:pPr>
            <a:r>
              <a:rPr lang="es-ES" sz="2400" dirty="0"/>
              <a:t>Capa 3 (Red): ¿El </a:t>
            </a:r>
            <a:r>
              <a:rPr lang="es-ES" sz="2400" dirty="0" err="1"/>
              <a:t>router</a:t>
            </a:r>
            <a:r>
              <a:rPr lang="es-ES" sz="2400" dirty="0"/>
              <a:t> tiene una IP válida? </a:t>
            </a:r>
          </a:p>
          <a:p>
            <a:pPr lvl="3">
              <a:spcBef>
                <a:spcPts val="0"/>
              </a:spcBef>
              <a:spcAft>
                <a:spcPts val="0"/>
              </a:spcAft>
            </a:pPr>
            <a:r>
              <a:rPr lang="es-ES" sz="2400" dirty="0"/>
              <a:t>Capa 7 (Aplicación): ¿El servidor web responde (HTTP)?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3200" dirty="0"/>
              <a:t>Beneficio: Localiza el fallo sin revisar toda la red</a:t>
            </a:r>
            <a:r>
              <a:rPr lang="es-ES" sz="3200" dirty="0" smtClean="0"/>
              <a:t>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644749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¿Qué Pasaría sin un Modelo Estándar como OSI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188220"/>
          </a:xfrm>
        </p:spPr>
        <p:txBody>
          <a:bodyPr>
            <a:normAutofit/>
          </a:bodyPr>
          <a:lstStyle/>
          <a:p>
            <a:pPr lvl="1"/>
            <a:r>
              <a:rPr lang="es-ES" sz="2800" dirty="0" smtClean="0"/>
              <a:t>Escenario</a:t>
            </a:r>
            <a:r>
              <a:rPr lang="es-ES" sz="2800" dirty="0"/>
              <a:t>: Cada fabricante usa su propio modelo de red. </a:t>
            </a:r>
          </a:p>
          <a:p>
            <a:pPr lvl="1"/>
            <a:r>
              <a:rPr lang="es-ES" sz="2800" dirty="0"/>
              <a:t>Consecuencias: </a:t>
            </a:r>
          </a:p>
          <a:p>
            <a:pPr lvl="2"/>
            <a:r>
              <a:rPr lang="es-ES" sz="2400" dirty="0"/>
              <a:t>Incompatibilidad: Dispositivos de diferentes marcas no se comunicarían. </a:t>
            </a:r>
          </a:p>
          <a:p>
            <a:pPr lvl="2"/>
            <a:r>
              <a:rPr lang="es-ES" sz="2400" dirty="0"/>
              <a:t>Complejidad: Configuración y solución de problemas serían caóticas. </a:t>
            </a:r>
          </a:p>
          <a:p>
            <a:pPr lvl="2"/>
            <a:r>
              <a:rPr lang="es-ES" sz="2400" dirty="0"/>
              <a:t>Costos elevados: Diseños propietarios aumentarían precios.</a:t>
            </a:r>
          </a:p>
          <a:p>
            <a:pPr lvl="1"/>
            <a:r>
              <a:rPr lang="es-ES" sz="2800" dirty="0"/>
              <a:t>Solución OSI: Estandariza funciones, asegura interoperabilidad. </a:t>
            </a:r>
          </a:p>
          <a:p>
            <a:pPr lvl="1"/>
            <a:r>
              <a:rPr lang="es-ES" sz="2800" dirty="0"/>
              <a:t>Ejemplo: Sin OSI, un </a:t>
            </a:r>
            <a:r>
              <a:rPr lang="es-ES" sz="2800" dirty="0" err="1"/>
              <a:t>router</a:t>
            </a:r>
            <a:r>
              <a:rPr lang="es-ES" sz="2800" dirty="0"/>
              <a:t> Cisco no funcionaría con un </a:t>
            </a:r>
            <a:r>
              <a:rPr lang="es-ES" sz="2800" dirty="0" err="1"/>
              <a:t>switch</a:t>
            </a:r>
            <a:r>
              <a:rPr lang="es-ES" sz="2800" dirty="0"/>
              <a:t> HP</a:t>
            </a:r>
            <a:r>
              <a:rPr lang="es-ES" sz="2800" dirty="0" smtClean="0"/>
              <a:t>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393218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Resumen del Modelo </a:t>
            </a:r>
            <a:r>
              <a:rPr lang="es-ES" dirty="0" smtClean="0"/>
              <a:t>OSI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6848" y="2228623"/>
            <a:ext cx="11418303" cy="3678303"/>
          </a:xfrm>
        </p:spPr>
        <p:txBody>
          <a:bodyPr>
            <a:normAutofit fontScale="92500"/>
          </a:bodyPr>
          <a:lstStyle/>
          <a:p>
            <a:pPr lvl="1"/>
            <a:r>
              <a:rPr lang="es-ES" sz="3200" dirty="0"/>
              <a:t>7 capas: Física, Enlace, Red, Transporte, Sesión, Presentación, Aplicación. </a:t>
            </a:r>
            <a:endParaRPr lang="es-ES" sz="3200" dirty="0" smtClean="0"/>
          </a:p>
          <a:p>
            <a:pPr lvl="1"/>
            <a:r>
              <a:rPr lang="es-ES" sz="3200" dirty="0" smtClean="0"/>
              <a:t>Función</a:t>
            </a:r>
            <a:r>
              <a:rPr lang="es-ES" sz="3200" dirty="0"/>
              <a:t>: Estandarizar y simplificar la comunicación en redes. </a:t>
            </a:r>
            <a:endParaRPr lang="es-ES" sz="3200" dirty="0" smtClean="0"/>
          </a:p>
          <a:p>
            <a:pPr lvl="1"/>
            <a:r>
              <a:rPr lang="es-ES" sz="3200" dirty="0" smtClean="0"/>
              <a:t>OSI</a:t>
            </a:r>
            <a:r>
              <a:rPr lang="es-ES" sz="3200" dirty="0"/>
              <a:t>: Modelo teórico, detallado, con 7 capas.  </a:t>
            </a:r>
            <a:endParaRPr lang="es-ES" sz="3200" dirty="0" smtClean="0"/>
          </a:p>
          <a:p>
            <a:pPr marL="324000" lvl="1" indent="0">
              <a:buNone/>
            </a:pPr>
            <a:endParaRPr lang="es-ES" sz="3200" dirty="0" smtClean="0"/>
          </a:p>
          <a:p>
            <a:pPr marL="96838" lvl="1" indent="0" algn="ctr">
              <a:buNone/>
            </a:pPr>
            <a:r>
              <a:rPr lang="es-ES" sz="3200" b="1" dirty="0" smtClean="0"/>
              <a:t>“</a:t>
            </a:r>
            <a:r>
              <a:rPr lang="es-ES" sz="3200" b="1" dirty="0"/>
              <a:t>Ahora veremos un modelo más práctico usado en Internet</a:t>
            </a:r>
            <a:r>
              <a:rPr lang="es-ES" sz="3200" b="1" dirty="0" smtClean="0"/>
              <a:t>”</a:t>
            </a: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2372638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s-ES" sz="3600" dirty="0"/>
              <a:t>Arquitectura TCP/IP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s-ES" sz="3200" dirty="0" smtClean="0"/>
              <a:t>Definición</a:t>
            </a:r>
            <a:r>
              <a:rPr lang="es-ES" sz="3200" dirty="0"/>
              <a:t>: Conjunto de protocolos para comunicación en redes, base de Internet. </a:t>
            </a:r>
          </a:p>
          <a:p>
            <a:pPr lvl="1"/>
            <a:r>
              <a:rPr lang="es-ES" sz="3200" dirty="0"/>
              <a:t>Estructura: 4 capas (Enlace, Internet, Transporte, Aplicación). </a:t>
            </a:r>
          </a:p>
          <a:p>
            <a:pPr lvl="1"/>
            <a:r>
              <a:rPr lang="es-ES" sz="3200" dirty="0"/>
              <a:t>Importancia: Usado en la mayoría de las redes modernas</a:t>
            </a:r>
            <a:r>
              <a:rPr lang="es-ES" sz="3200" dirty="0" smtClean="0"/>
              <a:t>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178579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95" y="128337"/>
            <a:ext cx="11871158" cy="672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99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Las Capas de TCP/IP Título: Estructura de TCP/IP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ES" sz="2800" dirty="0" smtClean="0"/>
              <a:t>Capa </a:t>
            </a:r>
            <a:r>
              <a:rPr lang="es-ES" sz="2800" dirty="0"/>
              <a:t>de Enlace: Comunicación física entre dispositivos. Ejemplo: Ethernet, </a:t>
            </a:r>
            <a:r>
              <a:rPr lang="es-ES" sz="2800" dirty="0" err="1"/>
              <a:t>Wi</a:t>
            </a:r>
            <a:r>
              <a:rPr lang="es-ES" sz="2800" dirty="0"/>
              <a:t>-Fi. </a:t>
            </a:r>
          </a:p>
          <a:p>
            <a:pPr lvl="1"/>
            <a:r>
              <a:rPr lang="es-ES" sz="2800" dirty="0"/>
              <a:t>Capa de Internet: Enrutamiento de paquetes. Ejemplo: IP (IPv4, IPv6). </a:t>
            </a:r>
          </a:p>
          <a:p>
            <a:pPr lvl="1"/>
            <a:r>
              <a:rPr lang="es-ES" sz="2800" dirty="0"/>
              <a:t>Capa de Transporte: Entrega confiable. Ejemplo: TCP, UDP. </a:t>
            </a:r>
          </a:p>
          <a:p>
            <a:pPr lvl="1"/>
            <a:r>
              <a:rPr lang="es-ES" sz="2800" dirty="0"/>
              <a:t>Capa de Aplicación: Servicios para usuarios. Ejemplo: HTTP, FTP, SMTP.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8558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3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44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 smtClean="0"/>
              <a:t>Ventajas </a:t>
            </a:r>
            <a:r>
              <a:rPr lang="es-ES" dirty="0"/>
              <a:t>y Desventajas de </a:t>
            </a:r>
            <a:r>
              <a:rPr lang="es-ES" dirty="0" smtClean="0"/>
              <a:t>TCP/IP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332599"/>
          </a:xfrm>
        </p:spPr>
        <p:txBody>
          <a:bodyPr>
            <a:normAutofit/>
          </a:bodyPr>
          <a:lstStyle/>
          <a:p>
            <a:pPr lvl="1"/>
            <a:r>
              <a:rPr lang="es-ES" sz="3200" dirty="0" smtClean="0"/>
              <a:t>Ventajas</a:t>
            </a:r>
            <a:r>
              <a:rPr lang="es-ES" sz="3200" dirty="0"/>
              <a:t>: </a:t>
            </a:r>
          </a:p>
          <a:p>
            <a:pPr lvl="2"/>
            <a:r>
              <a:rPr lang="es-ES" sz="2800" dirty="0"/>
              <a:t>Universal: Usado globalmente (Internet). </a:t>
            </a:r>
          </a:p>
          <a:p>
            <a:pPr lvl="2"/>
            <a:r>
              <a:rPr lang="es-ES" sz="2800" dirty="0"/>
              <a:t>Flexible: Compatible con diferentes dispositivos y redes. </a:t>
            </a:r>
          </a:p>
          <a:p>
            <a:pPr lvl="2"/>
            <a:r>
              <a:rPr lang="es-ES" sz="2800" dirty="0"/>
              <a:t>Escalable: Soporta redes grandes.</a:t>
            </a:r>
          </a:p>
          <a:p>
            <a:pPr lvl="1"/>
            <a:r>
              <a:rPr lang="es-ES" sz="3200" dirty="0"/>
              <a:t>Desventajas: </a:t>
            </a:r>
          </a:p>
          <a:p>
            <a:pPr lvl="2"/>
            <a:r>
              <a:rPr lang="es-ES" sz="2800" dirty="0"/>
              <a:t>Complejidad en configuración para redes grandes. </a:t>
            </a:r>
          </a:p>
          <a:p>
            <a:pPr lvl="2"/>
            <a:r>
              <a:rPr lang="es-ES" sz="2800" dirty="0"/>
              <a:t>Menos detallado que OSI (menos capas</a:t>
            </a:r>
            <a:r>
              <a:rPr lang="es-ES" sz="2800" dirty="0" smtClean="0"/>
              <a:t>).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0772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Resumen de TCP/IP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4 capas: Enlace, Internet, Transporte, Aplicación.  </a:t>
            </a:r>
          </a:p>
          <a:p>
            <a:r>
              <a:rPr lang="es-ES" sz="3200" dirty="0"/>
              <a:t>Protocolos clave: IP, TCP, HTTP, FTP.  </a:t>
            </a:r>
          </a:p>
          <a:p>
            <a:r>
              <a:rPr lang="es-ES" sz="3200" dirty="0"/>
              <a:t>Importancia: Base de Internet y redes modernas</a:t>
            </a:r>
            <a:r>
              <a:rPr lang="es-ES" sz="3200" dirty="0" smtClean="0"/>
              <a:t>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749386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OSI vs. TCP/IP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979672"/>
          </a:xfrm>
        </p:spPr>
        <p:txBody>
          <a:bodyPr>
            <a:normAutofit/>
          </a:bodyPr>
          <a:lstStyle/>
          <a:p>
            <a:pPr lvl="1"/>
            <a:r>
              <a:rPr lang="es-ES" sz="3200" dirty="0" smtClean="0"/>
              <a:t>OSI</a:t>
            </a:r>
            <a:r>
              <a:rPr lang="es-ES" sz="3200" dirty="0"/>
              <a:t>: 7 capas, teórico, detallado. </a:t>
            </a:r>
          </a:p>
          <a:p>
            <a:pPr lvl="1"/>
            <a:r>
              <a:rPr lang="es-ES" sz="3200" dirty="0"/>
              <a:t>TCP/IP: 4 capas, práctico, usado en Internet. </a:t>
            </a:r>
          </a:p>
          <a:p>
            <a:pPr lvl="1"/>
            <a:r>
              <a:rPr lang="es-ES" sz="3200" dirty="0"/>
              <a:t>Comparación: </a:t>
            </a:r>
          </a:p>
          <a:p>
            <a:pPr lvl="2"/>
            <a:r>
              <a:rPr lang="es-ES" sz="2800" dirty="0"/>
              <a:t>OSI es un modelo de referencia; TCP/IP es una implementación real. </a:t>
            </a:r>
          </a:p>
          <a:p>
            <a:pPr lvl="2"/>
            <a:r>
              <a:rPr lang="es-ES" sz="2800" dirty="0"/>
              <a:t>OSI separa funciones (ej. Sesión, Presentación); TCP/IP las combina en la capa de aplicación</a:t>
            </a:r>
            <a:r>
              <a:rPr lang="es-ES" sz="2800" dirty="0" smtClean="0"/>
              <a:t>.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4165951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sz="3200" b="1" dirty="0" smtClean="0"/>
              <a:t>“</a:t>
            </a:r>
            <a:r>
              <a:rPr lang="es-ES" sz="3200" b="1" dirty="0"/>
              <a:t>OSI es una guía, TCP/IP es la implementación real”. </a:t>
            </a:r>
          </a:p>
          <a:p>
            <a:pPr marL="0" indent="0" algn="ctr">
              <a:buNone/>
            </a:pPr>
            <a:r>
              <a:rPr lang="es-ES" sz="3200" b="1" dirty="0" smtClean="0"/>
              <a:t>“</a:t>
            </a:r>
            <a:r>
              <a:rPr lang="es-ES" sz="3200" b="1" dirty="0"/>
              <a:t>Cuando navegas en Google, usas TCP/IP, no OSI directamente</a:t>
            </a:r>
            <a:r>
              <a:rPr lang="es-ES" sz="3200" b="1" dirty="0" smtClean="0"/>
              <a:t>”</a:t>
            </a:r>
            <a:r>
              <a:rPr lang="es-ES" sz="3200" dirty="0" smtClean="0"/>
              <a:t> </a:t>
            </a:r>
            <a:endParaRPr lang="es-ES" sz="32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3612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Introducción a los Servicios de </a:t>
            </a:r>
            <a:r>
              <a:rPr lang="es-ES" dirty="0" smtClean="0"/>
              <a:t>Red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200" dirty="0" smtClean="0"/>
              <a:t>Definición</a:t>
            </a:r>
            <a:r>
              <a:rPr lang="es-ES" sz="3200" dirty="0"/>
              <a:t>: Funciones que una red ofrece a usuarios y aplicaciones.  </a:t>
            </a:r>
          </a:p>
          <a:p>
            <a:r>
              <a:rPr lang="es-ES" sz="3200" dirty="0"/>
              <a:t>Ejemplos: Compartición de archivos, impresión, servicios web, correo electrónico.  </a:t>
            </a:r>
          </a:p>
          <a:p>
            <a:r>
              <a:rPr lang="es-ES" sz="3200" dirty="0"/>
              <a:t>Basados en protocolos de la capa de aplicación (TCP/IP</a:t>
            </a:r>
            <a:r>
              <a:rPr lang="es-ES" sz="3200" dirty="0" smtClean="0"/>
              <a:t>).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1615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Principales Servicios de </a:t>
            </a:r>
            <a:r>
              <a:rPr lang="es-ES" dirty="0" smtClean="0"/>
              <a:t>Red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Compartir </a:t>
            </a:r>
            <a:r>
              <a:rPr lang="es-ES" sz="3200" dirty="0"/>
              <a:t>archivos: Acceso a archivos en servidores (ej. FTP).  </a:t>
            </a:r>
          </a:p>
          <a:p>
            <a:r>
              <a:rPr lang="es-ES" sz="3200" dirty="0"/>
              <a:t>Impresión: Impresoras compartidas en red.  </a:t>
            </a:r>
          </a:p>
          <a:p>
            <a:r>
              <a:rPr lang="es-ES" sz="3200" dirty="0"/>
              <a:t>Servicios web: Páginas web (HTTP/HTTPS).  </a:t>
            </a:r>
          </a:p>
          <a:p>
            <a:r>
              <a:rPr lang="es-ES" sz="3200" dirty="0"/>
              <a:t>Correo electrónico: Envío/recepción de correos (SMTP, IMAP</a:t>
            </a:r>
            <a:r>
              <a:rPr lang="es-ES" sz="3200" dirty="0" smtClean="0"/>
              <a:t>).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390787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Protocolos de Servicios de Red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HTTP/HTTPS: Navegación web (puertos 80, </a:t>
            </a:r>
            <a:r>
              <a:rPr lang="es-ES" sz="3200" dirty="0" smtClean="0"/>
              <a:t>3128, 443</a:t>
            </a:r>
            <a:r>
              <a:rPr lang="es-ES" sz="3200" dirty="0"/>
              <a:t>).  </a:t>
            </a:r>
          </a:p>
          <a:p>
            <a:r>
              <a:rPr lang="es-ES" sz="3200" dirty="0"/>
              <a:t>FTP: Transferencia de archivos.  </a:t>
            </a:r>
          </a:p>
          <a:p>
            <a:r>
              <a:rPr lang="es-ES" sz="3200" dirty="0"/>
              <a:t>SMTP: Envío de correos electrónicos.  </a:t>
            </a:r>
          </a:p>
          <a:p>
            <a:r>
              <a:rPr lang="es-ES" sz="3200" dirty="0"/>
              <a:t>IMAP: Recepción de correos electrónicos.  </a:t>
            </a:r>
          </a:p>
          <a:p>
            <a:r>
              <a:rPr lang="es-ES" sz="3200" dirty="0"/>
              <a:t>DNS: Resolución de nombres de dominio (ej. google.com a IP</a:t>
            </a:r>
            <a:r>
              <a:rPr lang="es-ES" sz="3200" dirty="0" smtClean="0"/>
              <a:t>).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822229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Ejemplo Práctico de Servicios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124051"/>
          </a:xfrm>
        </p:spPr>
        <p:txBody>
          <a:bodyPr>
            <a:noAutofit/>
          </a:bodyPr>
          <a:lstStyle/>
          <a:p>
            <a:pPr lvl="1"/>
            <a:r>
              <a:rPr lang="es-ES" sz="3600" dirty="0" smtClean="0"/>
              <a:t>Escenario</a:t>
            </a:r>
            <a:r>
              <a:rPr lang="es-ES" sz="3600" dirty="0"/>
              <a:t>: Enviar un correo electrónico. </a:t>
            </a:r>
          </a:p>
          <a:p>
            <a:pPr lvl="2"/>
            <a:r>
              <a:rPr lang="es-ES" sz="3200" dirty="0"/>
              <a:t>Cliente usa SMTP para enviar correo al servidor. </a:t>
            </a:r>
          </a:p>
          <a:p>
            <a:pPr lvl="2"/>
            <a:r>
              <a:rPr lang="es-ES" sz="3200" dirty="0"/>
              <a:t>Destinatario usa IMAP para recuperar el correo.</a:t>
            </a:r>
          </a:p>
          <a:p>
            <a:pPr lvl="1"/>
            <a:r>
              <a:rPr lang="es-ES" sz="3600" dirty="0"/>
              <a:t>Escenario: Cargar una página web. </a:t>
            </a:r>
          </a:p>
          <a:p>
            <a:pPr lvl="2"/>
            <a:r>
              <a:rPr lang="es-ES" sz="3200" dirty="0"/>
              <a:t>Navegador usa HTTP/HTTPS para solicitar datos al servidor</a:t>
            </a:r>
            <a:r>
              <a:rPr lang="es-ES" sz="3200" dirty="0" smtClean="0"/>
              <a:t>.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486187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Resumen de Servicios de </a:t>
            </a:r>
            <a:r>
              <a:rPr lang="es-ES" dirty="0" smtClean="0"/>
              <a:t>Red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ES" sz="3200" dirty="0" smtClean="0"/>
              <a:t>Servicios</a:t>
            </a:r>
            <a:r>
              <a:rPr lang="es-ES" sz="3200" dirty="0"/>
              <a:t>: Compartición de archivos, impresión, web, correo. </a:t>
            </a:r>
          </a:p>
          <a:p>
            <a:pPr lvl="1"/>
            <a:r>
              <a:rPr lang="es-ES" sz="3200" dirty="0"/>
              <a:t>Protocolos: HTTP, FTP, SMTP, IMAP, DNS. </a:t>
            </a:r>
          </a:p>
          <a:p>
            <a:pPr lvl="1"/>
            <a:r>
              <a:rPr lang="es-ES" sz="3200" dirty="0"/>
              <a:t>Basados en la capa de aplicación de TCP/IP</a:t>
            </a:r>
            <a:r>
              <a:rPr lang="es-ES" sz="3200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26781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Resumen de la Clase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600" dirty="0"/>
              <a:t>Modelo OSI: 7 capas para estandarizar la comunicación. </a:t>
            </a:r>
          </a:p>
          <a:p>
            <a:r>
              <a:rPr lang="es-ES" sz="3600" dirty="0"/>
              <a:t>TCP/IP: 4 capas, base de Internet y redes modernas. </a:t>
            </a:r>
          </a:p>
          <a:p>
            <a:r>
              <a:rPr lang="es-ES" sz="3600" dirty="0"/>
              <a:t>Servicios de red: </a:t>
            </a:r>
            <a:r>
              <a:rPr lang="es-ES" sz="3600" dirty="0" smtClean="0"/>
              <a:t> </a:t>
            </a:r>
            <a:r>
              <a:rPr lang="es-ES" sz="3600" dirty="0"/>
              <a:t>web, correo, basados en protocolos</a:t>
            </a:r>
          </a:p>
        </p:txBody>
      </p:sp>
    </p:spTree>
    <p:extLst>
      <p:ext uri="{BB962C8B-B14F-4D97-AF65-F5344CB8AC3E}">
        <p14:creationId xmlns:p14="http://schemas.microsoft.com/office/powerpoint/2010/main" val="356241160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o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Dividendo</Template>
  <TotalTime>229</TotalTime>
  <Words>1074</Words>
  <Application>Microsoft Office PowerPoint</Application>
  <PresentationFormat>Panorámica</PresentationFormat>
  <Paragraphs>109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8" baseType="lpstr">
      <vt:lpstr>Arial</vt:lpstr>
      <vt:lpstr>Calibri</vt:lpstr>
      <vt:lpstr>Gill Sans MT</vt:lpstr>
      <vt:lpstr>Wingdings 2</vt:lpstr>
      <vt:lpstr>Dividendo</vt:lpstr>
      <vt:lpstr>ASIGNATURA: REDES INFORMÁTICAS</vt:lpstr>
      <vt:lpstr>TEMA 1: Introducción a las redes de computadoras. Elementos de una red. Arquitectura de redes. Modelo de referencia OSI. Arquitectura TCP/IP.</vt:lpstr>
      <vt:lpstr>Introducción al Modelo OSI Título: ¿Qué es el Modelo OSI? </vt:lpstr>
      <vt:lpstr>Presentación de PowerPoint</vt:lpstr>
      <vt:lpstr>Las 7 Capas del Modelo OSI Título: Descripción de las Capas OSI </vt:lpstr>
      <vt:lpstr>Importancia del Modelo OSI Título: ¿Por qué es importante el Modelo OSI? </vt:lpstr>
      <vt:lpstr>Cómo OSI ayuda a diagnosticar fallos en una red </vt:lpstr>
      <vt:lpstr>¿Qué Pasaría sin un Modelo Estándar como OSI?</vt:lpstr>
      <vt:lpstr>Resumen del Modelo OSI</vt:lpstr>
      <vt:lpstr>Arquitectura TCP/IP </vt:lpstr>
      <vt:lpstr>Presentación de PowerPoint</vt:lpstr>
      <vt:lpstr>Las Capas de TCP/IP Título: Estructura de TCP/IP </vt:lpstr>
      <vt:lpstr>Presentación de PowerPoint</vt:lpstr>
      <vt:lpstr>Ventajas y Desventajas de TCP/IP</vt:lpstr>
      <vt:lpstr>Resumen de TCP/IP </vt:lpstr>
      <vt:lpstr>OSI vs. TCP/IP </vt:lpstr>
      <vt:lpstr>Presentación de PowerPoint</vt:lpstr>
      <vt:lpstr>Introducción a los Servicios de Red</vt:lpstr>
      <vt:lpstr>Principales Servicios de Red</vt:lpstr>
      <vt:lpstr>Protocolos de Servicios de Red </vt:lpstr>
      <vt:lpstr>Ejemplo Práctico de Servicios </vt:lpstr>
      <vt:lpstr>Resumen de Servicios de Red</vt:lpstr>
      <vt:lpstr>Resumen de la Clase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ASIGNATURA: REDES INFORMÁTICAS</dc:title>
  <dc:creator>Dr.</dc:creator>
  <cp:lastModifiedBy>Dr.</cp:lastModifiedBy>
  <cp:revision>36</cp:revision>
  <dcterms:created xsi:type="dcterms:W3CDTF">2025-09-05T22:17:33Z</dcterms:created>
  <dcterms:modified xsi:type="dcterms:W3CDTF">2025-09-19T23:02:29Z</dcterms:modified>
</cp:coreProperties>
</file>