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0" r:id="rId2"/>
    <p:sldId id="322" r:id="rId3"/>
    <p:sldId id="323" r:id="rId4"/>
    <p:sldId id="324" r:id="rId5"/>
    <p:sldId id="326" r:id="rId6"/>
    <p:sldId id="325" r:id="rId7"/>
    <p:sldId id="332" r:id="rId8"/>
    <p:sldId id="327" r:id="rId9"/>
    <p:sldId id="328" r:id="rId10"/>
    <p:sldId id="333" r:id="rId11"/>
    <p:sldId id="334" r:id="rId12"/>
    <p:sldId id="335" r:id="rId13"/>
    <p:sldId id="336" r:id="rId14"/>
    <p:sldId id="329" r:id="rId15"/>
    <p:sldId id="330" r:id="rId16"/>
    <p:sldId id="337" r:id="rId17"/>
    <p:sldId id="340" r:id="rId18"/>
    <p:sldId id="338" r:id="rId19"/>
    <p:sldId id="343" r:id="rId20"/>
    <p:sldId id="344" r:id="rId21"/>
    <p:sldId id="345" r:id="rId22"/>
    <p:sldId id="346" r:id="rId23"/>
    <p:sldId id="347" r:id="rId24"/>
    <p:sldId id="348" r:id="rId25"/>
    <p:sldId id="349" r:id="rId26"/>
    <p:sldId id="350" r:id="rId27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9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DD47C28-1B5D-4FDE-9F16-DEBBB2BA72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43AE815-DE52-464C-8A03-FBEBD0723E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E9E79B5-7BA0-4D97-B29A-90BDF97AEA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FD7DEA-F9F3-42F9-9BF7-8195226F09F7}" type="datetimeFigureOut">
              <a:rPr lang="es-ES" smtClean="0"/>
              <a:t>13/10/2026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BAF58E1-D318-4D79-AECE-35EC2C21EC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D5D95FE-D04B-4377-88F8-4E4D8D5921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776E30-8952-4E7B-8A3D-F735365F8C5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132750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0932459-4385-440D-84AA-BCE81236ED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1E3899D-5986-451D-AE36-AAC880AEF1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9B5A0EC-51FE-474F-A991-895DC51D61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FD7DEA-F9F3-42F9-9BF7-8195226F09F7}" type="datetimeFigureOut">
              <a:rPr lang="es-ES" smtClean="0"/>
              <a:t>13/10/2026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9DB113B-6AE2-4BCA-9615-FB53CC3FA8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74AE8F0-010C-4F61-B3D0-B9D1E7EE4D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776E30-8952-4E7B-8A3D-F735365F8C5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922915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53E9D23-4BE1-4F15-936F-9FD59EF25A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382C8BE-5EE6-49FB-982E-85C7F1EA57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C568709-0780-4C7E-AEB4-80AD23BD79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FD7DEA-F9F3-42F9-9BF7-8195226F09F7}" type="datetimeFigureOut">
              <a:rPr lang="es-ES" smtClean="0"/>
              <a:t>13/10/2026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6D6704C-E990-4238-9663-251D016FC9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21F0ED5-A81F-4929-89BA-B143C8D9FD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776E30-8952-4E7B-8A3D-F735365F8C5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726716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E4FEC60-3361-4492-B6F6-0C1D01BE53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64E68B9-4B8A-46C5-A4A4-DF5A942486E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CE2E4605-5AFA-4B87-A1E5-F2707EBCE41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F643377-2162-4862-8506-E9595941DB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FD7DEA-F9F3-42F9-9BF7-8195226F09F7}" type="datetimeFigureOut">
              <a:rPr lang="es-ES" smtClean="0"/>
              <a:t>13/10/2026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453503D-D3F2-4927-9079-798B0BD2FB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5DEA0C0-8B9B-41E6-A26D-818F2B5432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776E30-8952-4E7B-8A3D-F735365F8C5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375991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C8AF3F8-F369-4E61-9706-97FF5F9E85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D68D17F-2E9E-4063-B3CB-E5660DE6FD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A7559F41-6D98-4D5B-8891-1A0B9EF1E3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4748EC62-C2F3-4413-AA2F-AAEE6C38F46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D63A1B5C-8AE9-4FD2-9FB1-2EB34B99E14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87A7ACF3-B013-4BA8-B0A0-FEB1702245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FD7DEA-F9F3-42F9-9BF7-8195226F09F7}" type="datetimeFigureOut">
              <a:rPr lang="es-ES" smtClean="0"/>
              <a:t>13/10/2026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7998086E-93EB-474F-BCD4-EB69B79601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6E023C2C-126D-4789-A80E-636F6B4A3B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776E30-8952-4E7B-8A3D-F735365F8C5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746264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5AEAA7C-91EA-4AC1-8CA9-65B9BBBD1C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DA290750-5BD7-4619-B9CE-56CAD1BBDA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FD7DEA-F9F3-42F9-9BF7-8195226F09F7}" type="datetimeFigureOut">
              <a:rPr lang="es-ES" smtClean="0"/>
              <a:t>13/10/2026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72E9E8A5-2103-4E2A-90C9-A37D23873B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CF4FE55C-1ED0-4FFD-B09C-269E50779D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776E30-8952-4E7B-8A3D-F735365F8C5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365098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0BC56AB0-B84D-4556-BADD-5370CC3BF8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FD7DEA-F9F3-42F9-9BF7-8195226F09F7}" type="datetimeFigureOut">
              <a:rPr lang="es-ES" smtClean="0"/>
              <a:t>13/10/2026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22D0D30E-C64C-4A4D-AD17-EC9699BD72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F66163BC-E184-4F0B-AFB2-F9BF0FA4C1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776E30-8952-4E7B-8A3D-F735365F8C5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924340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13EFAE7-0EC8-489B-A6A2-93260CCC41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2E20343-1246-47AB-8D63-1132832872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D2CF70D0-978B-4B21-934E-95B365517E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C8E59DD-1D5A-4D06-94ED-272FC034DD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FD7DEA-F9F3-42F9-9BF7-8195226F09F7}" type="datetimeFigureOut">
              <a:rPr lang="es-ES" smtClean="0"/>
              <a:t>13/10/2026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1F204F5-5AE5-41BF-BC7C-CE19F91D41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3EA0552-5C74-4D0D-BCB2-319B1B8BA0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776E30-8952-4E7B-8A3D-F735365F8C5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951301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B299B12-DA55-4B2E-9379-1A803FE431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486E6FEF-DC34-466C-AB7C-0864E0C6372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BE4CE3A6-71EC-4F31-95B3-C682E9F406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040757F-88A6-4CBE-89D8-843A0FEC58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FD7DEA-F9F3-42F9-9BF7-8195226F09F7}" type="datetimeFigureOut">
              <a:rPr lang="es-ES" smtClean="0"/>
              <a:t>13/10/2026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633D115D-585A-4FE5-A8A2-953E653E0F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9B12E02-E56B-4216-9A0B-8D18A23C7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776E30-8952-4E7B-8A3D-F735365F8C5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419076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7A122E7-06CC-4F20-A4BD-E4CA618B65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6585108D-C4A9-4E63-8508-BA58E38C73A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0A2DEAF-EAF1-487B-8548-46D05FC1D9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FD7DEA-F9F3-42F9-9BF7-8195226F09F7}" type="datetimeFigureOut">
              <a:rPr lang="es-ES" smtClean="0"/>
              <a:t>13/10/2026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F0A028B-601C-44B5-8DDB-1005E17450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C6A4AC7-DDEA-41B9-8FC0-C73ABFB674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776E30-8952-4E7B-8A3D-F735365F8C5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074157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57F43BB8-3C97-45E0-9829-A44D9E1C004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D649C875-6DEF-4E79-925B-5A894423DD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683B854-0383-4B93-AFA5-4971E415F3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FD7DEA-F9F3-42F9-9BF7-8195226F09F7}" type="datetimeFigureOut">
              <a:rPr lang="es-ES" smtClean="0"/>
              <a:t>13/10/2026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A8CBAF1-2A85-4375-9B61-9FB60D27F4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96A61BE-BEDE-47F8-869B-B1C90B1BD3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776E30-8952-4E7B-8A3D-F735365F8C5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292297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D4E66A36-A91D-4886-89DD-FB6824EFF7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2EE9C5A-EC4E-483C-B289-2701D42E1B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812CD73-C27B-47B8-8D30-CCE2F2B7405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FD7DEA-F9F3-42F9-9BF7-8195226F09F7}" type="datetimeFigureOut">
              <a:rPr lang="es-ES" smtClean="0"/>
              <a:t>13/10/2026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9FF379D-6386-4A0C-805F-AE95F1336D3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121B2A9-207A-4CAE-A201-714B309DE7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776E30-8952-4E7B-8A3D-F735365F8C5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501702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.w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file:///C:\Documents%20and%20Settings\familia\Mis%20documentos\fig07.JPG" TargetMode="Externa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10.wmf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2" name="Rectangle 4">
            <a:extLst>
              <a:ext uri="{FF2B5EF4-FFF2-40B4-BE49-F238E27FC236}">
                <a16:creationId xmlns:a16="http://schemas.microsoft.com/office/drawing/2014/main" id="{9C61C626-7790-4B7E-BE74-A0EBBB2B86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3218" y="394643"/>
            <a:ext cx="11071274" cy="50656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lnSpc>
                <a:spcPct val="150000"/>
              </a:lnSpc>
              <a:defRPr/>
            </a:pPr>
            <a:r>
              <a:rPr lang="es-ES" sz="44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TEMA I</a:t>
            </a:r>
          </a:p>
          <a:p>
            <a:pPr algn="ctr" eaLnBrk="1" hangingPunct="1">
              <a:lnSpc>
                <a:spcPct val="150000"/>
              </a:lnSpc>
              <a:defRPr/>
            </a:pPr>
            <a:r>
              <a:rPr lang="es-ES" sz="44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LA COMUNICACIÓN HUMANA </a:t>
            </a:r>
          </a:p>
          <a:p>
            <a:pPr algn="ctr" eaLnBrk="1" hangingPunct="1">
              <a:lnSpc>
                <a:spcPct val="150000"/>
              </a:lnSpc>
              <a:defRPr/>
            </a:pPr>
            <a:r>
              <a:rPr lang="es-ES" sz="44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El lenguaje y la comunicación</a:t>
            </a:r>
          </a:p>
          <a:p>
            <a:pPr algn="ctr" eaLnBrk="1" hangingPunct="1">
              <a:lnSpc>
                <a:spcPct val="150000"/>
              </a:lnSpc>
              <a:defRPr/>
            </a:pPr>
            <a:r>
              <a:rPr lang="es-ES" sz="44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Conceptos Básicos. </a:t>
            </a:r>
          </a:p>
          <a:p>
            <a:pPr algn="ctr" eaLnBrk="1" hangingPunct="1">
              <a:lnSpc>
                <a:spcPct val="150000"/>
              </a:lnSpc>
              <a:defRPr/>
            </a:pPr>
            <a:r>
              <a:rPr lang="es-ES" sz="44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Principios y estructura de la comunicación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>
            <a:extLst>
              <a:ext uri="{FF2B5EF4-FFF2-40B4-BE49-F238E27FC236}">
                <a16:creationId xmlns:a16="http://schemas.microsoft.com/office/drawing/2014/main" id="{1FEB79A9-D082-4B9B-9CE9-2EA6847C176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es-MX" sz="3800" b="1" dirty="0"/>
              <a:t>SISTEMAS QUE INTERVIENEN</a:t>
            </a:r>
            <a:br>
              <a:rPr lang="es-MX" sz="3800" b="1" dirty="0"/>
            </a:br>
            <a:r>
              <a:rPr lang="es-MX" sz="3800" b="1" dirty="0"/>
              <a:t>en la producción del habla y la voz</a:t>
            </a:r>
            <a:endParaRPr lang="es-ES" sz="3800" b="1" dirty="0"/>
          </a:p>
        </p:txBody>
      </p:sp>
      <p:sp>
        <p:nvSpPr>
          <p:cNvPr id="81923" name="Rectangle 3">
            <a:extLst>
              <a:ext uri="{FF2B5EF4-FFF2-40B4-BE49-F238E27FC236}">
                <a16:creationId xmlns:a16="http://schemas.microsoft.com/office/drawing/2014/main" id="{8CD1461C-E4C1-4185-BE70-4FF72AE4515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90843" y="1844676"/>
            <a:ext cx="11211951" cy="4752975"/>
          </a:xfrm>
        </p:spPr>
        <p:txBody>
          <a:bodyPr/>
          <a:lstStyle/>
          <a:p>
            <a:pPr eaLnBrk="1" hangingPunct="1">
              <a:defRPr/>
            </a:pPr>
            <a:r>
              <a:rPr lang="es-MX" dirty="0">
                <a:solidFill>
                  <a:schemeClr val="accent2">
                    <a:lumMod val="50000"/>
                  </a:schemeClr>
                </a:solidFill>
              </a:rPr>
              <a:t>SISTEMA COORDINADOR</a:t>
            </a:r>
            <a:r>
              <a:rPr lang="es-MX" dirty="0"/>
              <a:t>: SISTEMA NERVIOSO (CENTRAL Y PERIFÉRICO) Y SISTEMA ENDOCRINO</a:t>
            </a:r>
          </a:p>
          <a:p>
            <a:pPr eaLnBrk="1" hangingPunct="1">
              <a:defRPr/>
            </a:pPr>
            <a:r>
              <a:rPr lang="es-MX" dirty="0">
                <a:solidFill>
                  <a:schemeClr val="accent2">
                    <a:lumMod val="50000"/>
                  </a:schemeClr>
                </a:solidFill>
              </a:rPr>
              <a:t>SISTEMA RESPIRATORIO</a:t>
            </a:r>
          </a:p>
          <a:p>
            <a:pPr eaLnBrk="1" hangingPunct="1">
              <a:defRPr/>
            </a:pPr>
            <a:r>
              <a:rPr lang="es-MX" dirty="0">
                <a:solidFill>
                  <a:schemeClr val="accent2">
                    <a:lumMod val="50000"/>
                  </a:schemeClr>
                </a:solidFill>
              </a:rPr>
              <a:t>SISTEMA TONAL</a:t>
            </a:r>
          </a:p>
          <a:p>
            <a:pPr eaLnBrk="1" hangingPunct="1">
              <a:defRPr/>
            </a:pPr>
            <a:r>
              <a:rPr lang="es-MX" dirty="0">
                <a:solidFill>
                  <a:schemeClr val="accent2">
                    <a:lumMod val="50000"/>
                  </a:schemeClr>
                </a:solidFill>
              </a:rPr>
              <a:t>SISTEMA RESONANCIAL</a:t>
            </a:r>
          </a:p>
          <a:p>
            <a:pPr eaLnBrk="1" hangingPunct="1">
              <a:defRPr/>
            </a:pPr>
            <a:r>
              <a:rPr lang="es-MX" dirty="0">
                <a:solidFill>
                  <a:schemeClr val="accent2">
                    <a:lumMod val="50000"/>
                  </a:schemeClr>
                </a:solidFill>
              </a:rPr>
              <a:t>SISTEMA ARTICULATORIO</a:t>
            </a:r>
          </a:p>
          <a:p>
            <a:pPr eaLnBrk="1" hangingPunct="1">
              <a:defRPr/>
            </a:pPr>
            <a:r>
              <a:rPr lang="es-MX" dirty="0">
                <a:solidFill>
                  <a:schemeClr val="accent2">
                    <a:lumMod val="50000"/>
                  </a:schemeClr>
                </a:solidFill>
              </a:rPr>
              <a:t>SISTEMA CONTROLADOR</a:t>
            </a:r>
            <a:endParaRPr lang="es-ES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>
            <a:extLst>
              <a:ext uri="{FF2B5EF4-FFF2-40B4-BE49-F238E27FC236}">
                <a16:creationId xmlns:a16="http://schemas.microsoft.com/office/drawing/2014/main" id="{4F88388E-3163-420C-9DDD-8D68D6D5C61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 eaLnBrk="1" hangingPunct="1">
              <a:defRPr/>
            </a:pPr>
            <a:br>
              <a:rPr lang="es-ES" sz="3800" dirty="0"/>
            </a:br>
            <a:r>
              <a:rPr lang="es-ES" sz="3800" dirty="0">
                <a:latin typeface="Calibri" panose="020F0502020204030204" pitchFamily="34" charset="0"/>
                <a:cs typeface="Calibri" panose="020F0502020204030204" pitchFamily="34" charset="0"/>
              </a:rPr>
              <a:t>SISTEMA COORDINADOR</a:t>
            </a:r>
            <a:br>
              <a:rPr lang="es-ES" sz="38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s-ES" sz="3200" dirty="0">
                <a:latin typeface="Calibri" panose="020F0502020204030204" pitchFamily="34" charset="0"/>
                <a:cs typeface="Calibri" panose="020F0502020204030204" pitchFamily="34" charset="0"/>
              </a:rPr>
              <a:t>SISTEMA NERVIOSO CENTRAL Y PERIFÉRICO</a:t>
            </a:r>
            <a:r>
              <a:rPr lang="es-ES" sz="3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br>
              <a:rPr lang="es-ES" sz="3800" dirty="0"/>
            </a:br>
            <a:endParaRPr lang="es-ES" sz="3800" dirty="0"/>
          </a:p>
        </p:txBody>
      </p:sp>
      <p:pic>
        <p:nvPicPr>
          <p:cNvPr id="41987" name="Picture 4">
            <a:extLst>
              <a:ext uri="{FF2B5EF4-FFF2-40B4-BE49-F238E27FC236}">
                <a16:creationId xmlns:a16="http://schemas.microsoft.com/office/drawing/2014/main" id="{38E7F59B-4490-40FE-AD2C-568EF1D68D58}"/>
              </a:ext>
            </a:extLst>
          </p:cNvPr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35638" y="1844675"/>
            <a:ext cx="3079750" cy="3792538"/>
          </a:xfrm>
          <a:noFill/>
        </p:spPr>
      </p:pic>
      <p:sp>
        <p:nvSpPr>
          <p:cNvPr id="41988" name="Text Box 5">
            <a:extLst>
              <a:ext uri="{FF2B5EF4-FFF2-40B4-BE49-F238E27FC236}">
                <a16:creationId xmlns:a16="http://schemas.microsoft.com/office/drawing/2014/main" id="{69503FF0-E696-4207-B1AB-E85AF9938A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0166" y="2559051"/>
            <a:ext cx="5285472" cy="23698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8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s-ES" altLang="es-ES" dirty="0">
                <a:latin typeface="Calibri" panose="020F0502020204030204" pitchFamily="34" charset="0"/>
                <a:cs typeface="Calibri" panose="020F0502020204030204" pitchFamily="34" charset="0"/>
              </a:rPr>
              <a:t>PRINCIPALES ÓRGANOS DEL</a:t>
            </a:r>
          </a:p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s-ES" altLang="es-ES" dirty="0">
                <a:latin typeface="Calibri" panose="020F0502020204030204" pitchFamily="34" charset="0"/>
                <a:cs typeface="Calibri" panose="020F0502020204030204" pitchFamily="34" charset="0"/>
              </a:rPr>
              <a:t>SNC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es-ES" altLang="es-ES" sz="2800" dirty="0">
                <a:latin typeface="Calibri" panose="020F0502020204030204" pitchFamily="34" charset="0"/>
                <a:cs typeface="Calibri" panose="020F0502020204030204" pitchFamily="34" charset="0"/>
              </a:rPr>
              <a:t>CEREBRO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es-ES" altLang="es-ES" sz="2800" dirty="0">
                <a:latin typeface="Calibri" panose="020F0502020204030204" pitchFamily="34" charset="0"/>
                <a:cs typeface="Calibri" panose="020F0502020204030204" pitchFamily="34" charset="0"/>
              </a:rPr>
              <a:t>CEREBELO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es-ES" altLang="es-ES" sz="2800" dirty="0">
                <a:latin typeface="Calibri" panose="020F0502020204030204" pitchFamily="34" charset="0"/>
                <a:cs typeface="Calibri" panose="020F0502020204030204" pitchFamily="34" charset="0"/>
              </a:rPr>
              <a:t>MÉDULA ESPINAL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>
            <a:extLst>
              <a:ext uri="{FF2B5EF4-FFF2-40B4-BE49-F238E27FC236}">
                <a16:creationId xmlns:a16="http://schemas.microsoft.com/office/drawing/2014/main" id="{21B67486-90BD-492A-89BF-8D8C95CEDBF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199" y="365125"/>
            <a:ext cx="10945761" cy="1325563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br>
              <a:rPr lang="es-ES" sz="3800" dirty="0"/>
            </a:br>
            <a:r>
              <a:rPr lang="es-ES" sz="4000" dirty="0">
                <a:latin typeface="+mn-lt"/>
              </a:rPr>
              <a:t>SISTEMA COORDINADOR- SISTEMA NERVIOSO CENTRAL</a:t>
            </a:r>
            <a:endParaRPr lang="es-ES" sz="3800" dirty="0">
              <a:latin typeface="+mn-lt"/>
            </a:endParaRPr>
          </a:p>
        </p:txBody>
      </p:sp>
      <p:sp>
        <p:nvSpPr>
          <p:cNvPr id="43011" name="Text Box 6">
            <a:extLst>
              <a:ext uri="{FF2B5EF4-FFF2-40B4-BE49-F238E27FC236}">
                <a16:creationId xmlns:a16="http://schemas.microsoft.com/office/drawing/2014/main" id="{CE833ED5-AD3C-4C0D-B353-B437FA3C6D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19288" y="1844676"/>
            <a:ext cx="8748712" cy="11430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8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ClrTx/>
              <a:buSzTx/>
              <a:buNone/>
            </a:pPr>
            <a:r>
              <a:rPr lang="es-ES" altLang="es-ES" sz="240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FUNCIÓN: CO-DECODIFICADORA DEL LENGUAJE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ClrTx/>
              <a:buSzTx/>
              <a:buNone/>
            </a:pPr>
            <a:r>
              <a:rPr lang="es-ES" altLang="es-ES" sz="240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RESULTADO: HABLA INTENCIONAL Y SIGNIFICATIVA</a:t>
            </a:r>
          </a:p>
        </p:txBody>
      </p:sp>
      <p:sp>
        <p:nvSpPr>
          <p:cNvPr id="43012" name="Rectangle 8">
            <a:extLst>
              <a:ext uri="{FF2B5EF4-FFF2-40B4-BE49-F238E27FC236}">
                <a16:creationId xmlns:a16="http://schemas.microsoft.com/office/drawing/2014/main" id="{3891C1C6-DBCC-4C23-BBCA-89656324DC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8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s-MX" altLang="es-ES" sz="1800">
              <a:latin typeface="Times New Roman" panose="02020603050405020304" pitchFamily="18" charset="0"/>
            </a:endParaRPr>
          </a:p>
        </p:txBody>
      </p:sp>
      <p:graphicFrame>
        <p:nvGraphicFramePr>
          <p:cNvPr id="43013" name="Object 7">
            <a:extLst>
              <a:ext uri="{FF2B5EF4-FFF2-40B4-BE49-F238E27FC236}">
                <a16:creationId xmlns:a16="http://schemas.microsoft.com/office/drawing/2014/main" id="{E0EA6C19-83AD-4231-BB38-54E6416F58A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54980294"/>
              </p:ext>
            </p:extLst>
          </p:nvPr>
        </p:nvGraphicFramePr>
        <p:xfrm>
          <a:off x="3489545" y="3141734"/>
          <a:ext cx="5410200" cy="3295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6" name="Diapositiva" r:id="rId3" imgW="4572000" imgH="3429000" progId="PowerPoint.Slide.8">
                  <p:embed/>
                </p:oleObj>
              </mc:Choice>
              <mc:Fallback>
                <p:oleObj name="Diapositiva" r:id="rId3" imgW="4572000" imgH="3429000" progId="PowerPoint.Slide.8">
                  <p:embed/>
                  <p:pic>
                    <p:nvPicPr>
                      <p:cNvPr id="43013" name="Object 7">
                        <a:extLst>
                          <a:ext uri="{FF2B5EF4-FFF2-40B4-BE49-F238E27FC236}">
                            <a16:creationId xmlns:a16="http://schemas.microsoft.com/office/drawing/2014/main" id="{E0EA6C19-83AD-4231-BB38-54E6416F58A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89545" y="3141734"/>
                        <a:ext cx="5410200" cy="3295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>
            <a:extLst>
              <a:ext uri="{FF2B5EF4-FFF2-40B4-BE49-F238E27FC236}">
                <a16:creationId xmlns:a16="http://schemas.microsoft.com/office/drawing/2014/main" id="{9AF80FB4-5F18-4FE4-B72B-8AC9D9AF065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br>
              <a:rPr lang="es-ES" sz="3800" dirty="0"/>
            </a:br>
            <a:r>
              <a:rPr lang="es-ES" sz="3200" dirty="0">
                <a:latin typeface="+mn-lt"/>
              </a:rPr>
              <a:t>SISTEMA COORDINADOR- SISTEMA NERVIOSO CENTRAL </a:t>
            </a:r>
          </a:p>
        </p:txBody>
      </p:sp>
      <p:sp>
        <p:nvSpPr>
          <p:cNvPr id="44035" name="Rectangle 4">
            <a:extLst>
              <a:ext uri="{FF2B5EF4-FFF2-40B4-BE49-F238E27FC236}">
                <a16:creationId xmlns:a16="http://schemas.microsoft.com/office/drawing/2014/main" id="{AC91852E-936F-40AE-B3DA-C235FE4EC6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8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s-MX" altLang="es-ES" sz="1800">
              <a:latin typeface="Times New Roman" panose="02020603050405020304" pitchFamily="18" charset="0"/>
            </a:endParaRPr>
          </a:p>
        </p:txBody>
      </p:sp>
      <p:sp>
        <p:nvSpPr>
          <p:cNvPr id="44036" name="Text Box 6">
            <a:extLst>
              <a:ext uri="{FF2B5EF4-FFF2-40B4-BE49-F238E27FC236}">
                <a16:creationId xmlns:a16="http://schemas.microsoft.com/office/drawing/2014/main" id="{0A35B61C-A2EA-474B-AF83-F892662979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12" y="2274684"/>
            <a:ext cx="12042775" cy="35394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8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es-ES" altLang="es-ES" sz="280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CEREBELO: CONFIERE</a:t>
            </a:r>
            <a:r>
              <a:rPr lang="es-ES_tradnl" altLang="es-ES" sz="280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EL TONO MUSCULAR NORMAL DE LOS MÚSCULOS LARÍNGEOS Y CONTRIBUYE A LA ORGANIZACIÓN DE LAS ÓRDENES IMPARTIDAS POR LA  CORTEZA CEREBRAL. </a:t>
            </a:r>
          </a:p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s-ES_tradnl" altLang="es-ES" sz="280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INTERVIENE EN LA FUERZA Y RITMO DE LA VOZ</a:t>
            </a:r>
            <a:r>
              <a:rPr lang="es-ES" altLang="es-ES" sz="280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s-ES" altLang="es-ES" sz="2800" dirty="0">
              <a:solidFill>
                <a:schemeClr val="accent2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es-ES" altLang="es-ES" sz="280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MÉDULA ESPINAL: </a:t>
            </a:r>
            <a:r>
              <a:rPr lang="es-ES_tradnl" altLang="es-ES" sz="280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 ELLA PARTEN NERVIOS QUE GOBIERNAN LOS MOVIMIENTOS DEL TÓRAX EN LA INSPIRACIÓN, MOVIMIENTOS DEL S.O.M.A. EN LA ADECUADA POSTURA PARA LA EMISIÓN VOCAL.</a:t>
            </a:r>
            <a:endParaRPr lang="es-ES" altLang="es-ES" sz="2800" dirty="0">
              <a:solidFill>
                <a:schemeClr val="accent2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>
            <a:extLst>
              <a:ext uri="{FF2B5EF4-FFF2-40B4-BE49-F238E27FC236}">
                <a16:creationId xmlns:a16="http://schemas.microsoft.com/office/drawing/2014/main" id="{E861B55A-5B27-49F4-B638-FA05A11F75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es-ES" sz="3800" dirty="0">
                <a:latin typeface="+mn-lt"/>
              </a:rPr>
              <a:t>SISTEMA COORDINADOR</a:t>
            </a:r>
            <a:br>
              <a:rPr lang="es-ES" sz="3800" dirty="0">
                <a:latin typeface="+mn-lt"/>
              </a:rPr>
            </a:br>
            <a:r>
              <a:rPr lang="es-ES" sz="3200" dirty="0">
                <a:latin typeface="+mn-lt"/>
              </a:rPr>
              <a:t>SISTEMA NERVIOSO PERIFÉRICO</a:t>
            </a:r>
          </a:p>
        </p:txBody>
      </p:sp>
      <p:pic>
        <p:nvPicPr>
          <p:cNvPr id="45059" name="Picture 4">
            <a:extLst>
              <a:ext uri="{FF2B5EF4-FFF2-40B4-BE49-F238E27FC236}">
                <a16:creationId xmlns:a16="http://schemas.microsoft.com/office/drawing/2014/main" id="{A69284F7-A4EA-41A9-BD4A-FC13E383B9E3}"/>
              </a:ext>
            </a:extLst>
          </p:cNvPr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70928" y="2123197"/>
            <a:ext cx="3124200" cy="3848100"/>
          </a:xfrm>
          <a:noFill/>
        </p:spPr>
      </p:pic>
      <p:sp>
        <p:nvSpPr>
          <p:cNvPr id="45060" name="Text Box 5">
            <a:extLst>
              <a:ext uri="{FF2B5EF4-FFF2-40B4-BE49-F238E27FC236}">
                <a16:creationId xmlns:a16="http://schemas.microsoft.com/office/drawing/2014/main" id="{0B40EABB-A134-47EA-A311-0E083F4D77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70474" y="2205038"/>
            <a:ext cx="7076049" cy="2677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8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es-ES" altLang="es-ES" sz="280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NERVIOS QUE PROCEDEN DEL TRONCO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s-ES" altLang="es-ES" sz="280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ENCEFÁLICO Y  MÉDULA ESPINAL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s-ES" altLang="es-ES" sz="2800" dirty="0">
              <a:solidFill>
                <a:schemeClr val="accent2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es-ES" altLang="es-ES" sz="280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FUNCIÓN:</a:t>
            </a:r>
            <a:r>
              <a:rPr lang="es-ES_tradnl" altLang="es-ES" sz="280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permiten la movilidad de los músculos que intervienen en la respiración, fonación y articulación.</a:t>
            </a:r>
            <a:endParaRPr lang="es-ES" altLang="es-ES" sz="2800" dirty="0">
              <a:solidFill>
                <a:schemeClr val="accent2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>
            <a:extLst>
              <a:ext uri="{FF2B5EF4-FFF2-40B4-BE49-F238E27FC236}">
                <a16:creationId xmlns:a16="http://schemas.microsoft.com/office/drawing/2014/main" id="{BE28C14F-5D94-45A8-95BE-78F31C4CBD4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ES" sz="3800" dirty="0">
                <a:latin typeface="+mn-lt"/>
              </a:rPr>
              <a:t>SISTEMA COORDINADOR</a:t>
            </a:r>
            <a:br>
              <a:rPr lang="es-ES" sz="3800" dirty="0">
                <a:latin typeface="+mn-lt"/>
              </a:rPr>
            </a:br>
            <a:r>
              <a:rPr lang="es-ES" sz="3200" dirty="0">
                <a:latin typeface="+mn-lt"/>
              </a:rPr>
              <a:t>SISTEMA NERVIOSO PERIFÉRICO</a:t>
            </a:r>
          </a:p>
        </p:txBody>
      </p:sp>
      <p:pic>
        <p:nvPicPr>
          <p:cNvPr id="46083" name="Picture 4">
            <a:extLst>
              <a:ext uri="{FF2B5EF4-FFF2-40B4-BE49-F238E27FC236}">
                <a16:creationId xmlns:a16="http://schemas.microsoft.com/office/drawing/2014/main" id="{71659744-D7F1-4FDC-A58F-6CBD3E448515}"/>
              </a:ext>
            </a:extLst>
          </p:cNvPr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543800" y="1844675"/>
            <a:ext cx="3124200" cy="3848100"/>
          </a:xfrm>
          <a:noFill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sp>
        <p:nvSpPr>
          <p:cNvPr id="46084" name="Text Box 5">
            <a:extLst>
              <a:ext uri="{FF2B5EF4-FFF2-40B4-BE49-F238E27FC236}">
                <a16:creationId xmlns:a16="http://schemas.microsoft.com/office/drawing/2014/main" id="{423D0A64-E872-4948-AD7E-77101CB315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9317" y="2303682"/>
            <a:ext cx="6854483" cy="2654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8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es-ES" altLang="es-ES" sz="2800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SIMPÁTICO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es-ES" altLang="es-ES" sz="2800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PARASIMPÁTICO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s-ES" altLang="es-ES" sz="2800" dirty="0">
              <a:solidFill>
                <a:schemeClr val="accent2">
                  <a:lumMod val="50000"/>
                </a:schemeClr>
              </a:solidFill>
              <a:latin typeface="+mn-lt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s-ES" altLang="es-ES" sz="2400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FUNCIÓN:</a:t>
            </a:r>
            <a:r>
              <a:rPr lang="es-ES" altLang="es-ES" sz="1800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 </a:t>
            </a:r>
            <a:r>
              <a:rPr lang="es-ES_tradnl" altLang="es-ES" sz="2800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intervienen en la  regulación de las funciones que  desempeñan  los demás sistemas. </a:t>
            </a:r>
            <a:endParaRPr lang="es-ES" altLang="es-ES" sz="2800" dirty="0">
              <a:solidFill>
                <a:schemeClr val="accent2">
                  <a:lumMod val="50000"/>
                </a:schemeClr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>
            <a:extLst>
              <a:ext uri="{FF2B5EF4-FFF2-40B4-BE49-F238E27FC236}">
                <a16:creationId xmlns:a16="http://schemas.microsoft.com/office/drawing/2014/main" id="{0916344B-B8D5-48D0-B4B2-96D372ACCAD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 eaLnBrk="1" hangingPunct="1">
              <a:defRPr/>
            </a:pPr>
            <a:br>
              <a:rPr lang="es-ES" sz="3800" dirty="0"/>
            </a:br>
            <a:r>
              <a:rPr lang="es-ES" sz="3800" dirty="0">
                <a:latin typeface="+mn-lt"/>
              </a:rPr>
              <a:t>SISTEMA COORDINADOR</a:t>
            </a:r>
            <a:br>
              <a:rPr lang="es-ES" sz="3800" dirty="0">
                <a:latin typeface="+mn-lt"/>
              </a:rPr>
            </a:br>
            <a:r>
              <a:rPr lang="es-ES" sz="3200" dirty="0">
                <a:latin typeface="+mn-lt"/>
              </a:rPr>
              <a:t>SISTEMA ENDOCRINO</a:t>
            </a:r>
            <a:endParaRPr lang="es-ES" sz="3800" dirty="0">
              <a:latin typeface="+mn-lt"/>
            </a:endParaRPr>
          </a:p>
        </p:txBody>
      </p:sp>
      <p:sp>
        <p:nvSpPr>
          <p:cNvPr id="47107" name="Rectangle 3">
            <a:extLst>
              <a:ext uri="{FF2B5EF4-FFF2-40B4-BE49-F238E27FC236}">
                <a16:creationId xmlns:a16="http://schemas.microsoft.com/office/drawing/2014/main" id="{44DD041E-7B77-49E5-AF2E-B770AE6690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8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s-MX" altLang="es-ES" sz="1800">
              <a:latin typeface="Times New Roman" panose="02020603050405020304" pitchFamily="18" charset="0"/>
            </a:endParaRPr>
          </a:p>
        </p:txBody>
      </p:sp>
      <p:pic>
        <p:nvPicPr>
          <p:cNvPr id="47108" name="Picture 5">
            <a:extLst>
              <a:ext uri="{FF2B5EF4-FFF2-40B4-BE49-F238E27FC236}">
                <a16:creationId xmlns:a16="http://schemas.microsoft.com/office/drawing/2014/main" id="{2AC5DD93-F2BE-459C-8588-D620C44516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465" y="2050257"/>
            <a:ext cx="3124200" cy="3848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7109" name="Text Box 6">
            <a:extLst>
              <a:ext uri="{FF2B5EF4-FFF2-40B4-BE49-F238E27FC236}">
                <a16:creationId xmlns:a16="http://schemas.microsoft.com/office/drawing/2014/main" id="{39E8CFA9-C212-4D48-BD26-92A9FC6530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29529" y="2050257"/>
            <a:ext cx="6335712" cy="41549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8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es-ES" altLang="es-ES" sz="240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TIROIDES: INTERVIENE EN </a:t>
            </a:r>
            <a:r>
              <a:rPr lang="es-ES_tradnl" altLang="es-ES" sz="240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EL METABOLISMO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s-ES_tradnl" altLang="es-ES" sz="240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-SI HAY DEFICIENCIAS EN LA HORMONA, LA VOZ ES INFLEXIBLE, ARTICULACIÓN POBRE, LABORIOSA, INEXACTA.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s-ES_tradnl" altLang="es-ES" sz="240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-SI EL METABOLISMO  ALTO, LA VOZ ES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s-ES_tradnl" altLang="es-ES" sz="240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CLARA, ARTICULACIÓN RÁPIDA Y SUPERFICIAL.</a:t>
            </a:r>
            <a:endParaRPr lang="es-ES" altLang="es-ES" sz="2400" dirty="0">
              <a:solidFill>
                <a:schemeClr val="accent2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es-ES" altLang="es-ES" sz="240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GÓNODAS: </a:t>
            </a:r>
            <a:r>
              <a:rPr lang="es-ES_tradnl" altLang="es-ES" sz="240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GLÁNDULAS SEXUALES</a:t>
            </a:r>
            <a:r>
              <a:rPr lang="es-ES" altLang="es-ES" sz="240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_tradnl" altLang="es-ES" sz="240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DETERMINAN MODIFICACIÓN DEL TONO DE LA VOZ.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es-ES_tradnl" altLang="es-ES" sz="240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HIPÓFISIS: REGULA FUNCIONAMIENTO DE TODAS LAS GLÁNDULAS DE SECRECIÓN INTERNA</a:t>
            </a:r>
            <a:r>
              <a:rPr lang="es-ES_tradnl" altLang="es-ES" sz="2400" dirty="0">
                <a:latin typeface="Times New Roman" panose="02020603050405020304" pitchFamily="18" charset="0"/>
              </a:rPr>
              <a:t>.</a:t>
            </a:r>
            <a:endParaRPr lang="es-ES" altLang="es-ES" sz="2400" dirty="0">
              <a:latin typeface="Times New Roman" panose="02020603050405020304" pitchFamily="18" charset="0"/>
            </a:endParaRPr>
          </a:p>
        </p:txBody>
      </p:sp>
      <p:sp>
        <p:nvSpPr>
          <p:cNvPr id="47110" name="Text Box 7">
            <a:extLst>
              <a:ext uri="{FF2B5EF4-FFF2-40B4-BE49-F238E27FC236}">
                <a16:creationId xmlns:a16="http://schemas.microsoft.com/office/drawing/2014/main" id="{E28EE91C-588F-448F-A831-DCF3D0EC57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67076" y="6257926"/>
            <a:ext cx="538179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8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s-ES" altLang="es-ES" sz="2400" dirty="0">
                <a:latin typeface="Calibri" panose="020F0502020204030204" pitchFamily="34" charset="0"/>
                <a:cs typeface="Calibri" panose="020F0502020204030204" pitchFamily="34" charset="0"/>
              </a:rPr>
              <a:t>FUNCIÓN: EQUILIBRIO NEUROMUSCULAR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>
            <a:extLst>
              <a:ext uri="{FF2B5EF4-FFF2-40B4-BE49-F238E27FC236}">
                <a16:creationId xmlns:a16="http://schemas.microsoft.com/office/drawing/2014/main" id="{9A60EACF-DF82-4655-81FD-7146B29E057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es-ES" dirty="0">
                <a:latin typeface="+mn-lt"/>
              </a:rPr>
              <a:t>SISTEMA RESPIRATORIO</a:t>
            </a:r>
          </a:p>
        </p:txBody>
      </p:sp>
      <p:pic>
        <p:nvPicPr>
          <p:cNvPr id="48131" name="Picture 4">
            <a:extLst>
              <a:ext uri="{FF2B5EF4-FFF2-40B4-BE49-F238E27FC236}">
                <a16:creationId xmlns:a16="http://schemas.microsoft.com/office/drawing/2014/main" id="{65E58AA2-3310-4951-8826-C89B4D187538}"/>
              </a:ext>
            </a:extLst>
          </p:cNvPr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24000" y="1773238"/>
            <a:ext cx="3124200" cy="3848100"/>
          </a:xfrm>
          <a:noFill/>
        </p:spPr>
      </p:pic>
      <p:sp>
        <p:nvSpPr>
          <p:cNvPr id="48132" name="Text Box 5">
            <a:extLst>
              <a:ext uri="{FF2B5EF4-FFF2-40B4-BE49-F238E27FC236}">
                <a16:creationId xmlns:a16="http://schemas.microsoft.com/office/drawing/2014/main" id="{FEFB9E11-BBFB-4094-BB49-D589FDDF29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24425" y="1793876"/>
            <a:ext cx="6259390" cy="38472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8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s-ES_tradnl" altLang="es-ES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</a:rPr>
              <a:t>VÍAS AÉREAS SUPERIORES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es-ES_tradnl" altLang="es-ES" sz="18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s-ES_tradnl" altLang="es-ES" sz="28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</a:rPr>
              <a:t>Boca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es-ES_tradnl" altLang="es-ES" sz="28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</a:rPr>
              <a:t> Nariz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es-ES_tradnl" altLang="es-ES" sz="28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</a:rPr>
              <a:t> Faringe nasal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s-ES_tradnl" altLang="es-ES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</a:rPr>
              <a:t>VÍAS AÉREAS INFERIORES</a:t>
            </a:r>
            <a:r>
              <a:rPr lang="es-ES_tradnl" altLang="es-ES" sz="18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</a:rPr>
              <a:t>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es-ES_tradnl" altLang="es-ES" sz="28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</a:rPr>
              <a:t>Faringe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es-ES_tradnl" altLang="es-ES" sz="28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</a:rPr>
              <a:t> Laringe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es-ES_tradnl" altLang="es-ES" sz="28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</a:rPr>
              <a:t>Tráquea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es-ES_tradnl" altLang="es-ES" sz="28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</a:rPr>
              <a:t> Pulmones</a:t>
            </a:r>
            <a:endParaRPr lang="es-ES" altLang="es-ES" sz="28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</a:endParaRPr>
          </a:p>
        </p:txBody>
      </p:sp>
      <p:sp>
        <p:nvSpPr>
          <p:cNvPr id="48133" name="Text Box 6">
            <a:extLst>
              <a:ext uri="{FF2B5EF4-FFF2-40B4-BE49-F238E27FC236}">
                <a16:creationId xmlns:a16="http://schemas.microsoft.com/office/drawing/2014/main" id="{F1C5EAD9-BF7F-4C98-BA5C-B00DB3B696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63839" y="5826126"/>
            <a:ext cx="3293979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8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s-ES" altLang="es-ES" sz="2400" dirty="0">
                <a:latin typeface="Calibri" panose="020F0502020204030204" pitchFamily="34" charset="0"/>
                <a:cs typeface="Calibri" panose="020F0502020204030204" pitchFamily="34" charset="0"/>
              </a:rPr>
              <a:t>FUNCIÓN: RESPIRATORIA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ext Box 2">
            <a:extLst>
              <a:ext uri="{FF2B5EF4-FFF2-40B4-BE49-F238E27FC236}">
                <a16:creationId xmlns:a16="http://schemas.microsoft.com/office/drawing/2014/main" id="{2AFD2540-47A1-4E1D-BA2B-43BA993D1E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08663" y="2347914"/>
            <a:ext cx="3816350" cy="2473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81000" indent="-3810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8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Char char="•"/>
            </a:pPr>
            <a:r>
              <a:rPr lang="es-ES" altLang="es-ES" sz="2600" dirty="0"/>
              <a:t>RESPIRACIÓN</a:t>
            </a:r>
          </a:p>
          <a:p>
            <a:pPr>
              <a:spcBef>
                <a:spcPct val="0"/>
              </a:spcBef>
              <a:buClrTx/>
              <a:buSzTx/>
              <a:buFontTx/>
              <a:buChar char="•"/>
            </a:pPr>
            <a:r>
              <a:rPr lang="es-ES" altLang="es-ES" sz="2600" dirty="0"/>
              <a:t>MASTICACIÓN</a:t>
            </a:r>
          </a:p>
          <a:p>
            <a:pPr>
              <a:spcBef>
                <a:spcPct val="0"/>
              </a:spcBef>
              <a:buClrTx/>
              <a:buSzTx/>
              <a:buFontTx/>
              <a:buChar char="•"/>
            </a:pPr>
            <a:r>
              <a:rPr lang="es-ES" altLang="es-ES" sz="2600" dirty="0"/>
              <a:t>DEGLUCIÓN</a:t>
            </a:r>
          </a:p>
          <a:p>
            <a:pPr>
              <a:spcBef>
                <a:spcPct val="0"/>
              </a:spcBef>
              <a:buClrTx/>
              <a:buSzTx/>
              <a:buFontTx/>
              <a:buChar char="•"/>
            </a:pPr>
            <a:r>
              <a:rPr lang="es-ES" altLang="es-ES" sz="2600" dirty="0"/>
              <a:t>ARTICULACIÓN</a:t>
            </a:r>
          </a:p>
          <a:p>
            <a:pPr>
              <a:spcBef>
                <a:spcPct val="0"/>
              </a:spcBef>
              <a:buClrTx/>
              <a:buSzTx/>
              <a:buFontTx/>
              <a:buChar char="•"/>
            </a:pPr>
            <a:r>
              <a:rPr lang="es-ES" altLang="es-ES" sz="2600" dirty="0"/>
              <a:t>RESONANCIA</a:t>
            </a:r>
          </a:p>
          <a:p>
            <a:pPr>
              <a:spcBef>
                <a:spcPct val="0"/>
              </a:spcBef>
              <a:buClrTx/>
              <a:buSzTx/>
              <a:buFontTx/>
              <a:buChar char="•"/>
            </a:pPr>
            <a:r>
              <a:rPr lang="es-ES" altLang="es-ES" sz="2600" dirty="0"/>
              <a:t>FONACIÓN</a:t>
            </a:r>
            <a:endParaRPr lang="es-ES_tradnl" altLang="es-ES" sz="2600" dirty="0"/>
          </a:p>
        </p:txBody>
      </p:sp>
      <p:sp>
        <p:nvSpPr>
          <p:cNvPr id="49155" name="Text Box 3">
            <a:extLst>
              <a:ext uri="{FF2B5EF4-FFF2-40B4-BE49-F238E27FC236}">
                <a16:creationId xmlns:a16="http://schemas.microsoft.com/office/drawing/2014/main" id="{387228EF-4BEE-42ED-962E-AE1B18DCB0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3601" y="1828801"/>
            <a:ext cx="57626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8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lang="es-ES" altLang="es-ES" sz="28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</a:rPr>
              <a:t>VÍA RESPIRATORIA SUPERIOR</a:t>
            </a:r>
            <a:endParaRPr lang="es-ES_tradnl" altLang="es-ES" sz="28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</a:endParaRPr>
          </a:p>
        </p:txBody>
      </p:sp>
      <p:sp>
        <p:nvSpPr>
          <p:cNvPr id="49156" name="Text Box 4">
            <a:extLst>
              <a:ext uri="{FF2B5EF4-FFF2-40B4-BE49-F238E27FC236}">
                <a16:creationId xmlns:a16="http://schemas.microsoft.com/office/drawing/2014/main" id="{8D2098F9-7F5A-4347-BD9F-6C9B236D2B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1200" y="4786313"/>
            <a:ext cx="8153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8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</a:pPr>
            <a:endParaRPr lang="es-MX" altLang="es-ES" sz="2400">
              <a:latin typeface="Times New Roman" panose="02020603050405020304" pitchFamily="18" charset="0"/>
            </a:endParaRPr>
          </a:p>
        </p:txBody>
      </p:sp>
      <p:sp>
        <p:nvSpPr>
          <p:cNvPr id="49157" name="Text Box 5">
            <a:extLst>
              <a:ext uri="{FF2B5EF4-FFF2-40B4-BE49-F238E27FC236}">
                <a16:creationId xmlns:a16="http://schemas.microsoft.com/office/drawing/2014/main" id="{8D92DD2A-8A5F-47B5-8BFA-8EC59807DE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08663" y="5229226"/>
            <a:ext cx="3168650" cy="885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81000" indent="-3810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8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Char char="•"/>
            </a:pPr>
            <a:r>
              <a:rPr lang="es-ES" altLang="es-ES" sz="2600"/>
              <a:t>RESPIRACIÓN</a:t>
            </a:r>
          </a:p>
          <a:p>
            <a:pPr>
              <a:spcBef>
                <a:spcPct val="0"/>
              </a:spcBef>
              <a:buClrTx/>
              <a:buSzTx/>
              <a:buFontTx/>
              <a:buChar char="•"/>
            </a:pPr>
            <a:r>
              <a:rPr lang="es-ES" altLang="es-ES" sz="2600"/>
              <a:t>FONACIÓN</a:t>
            </a:r>
            <a:endParaRPr lang="es-ES_tradnl" altLang="es-ES" sz="2600"/>
          </a:p>
        </p:txBody>
      </p:sp>
      <p:sp>
        <p:nvSpPr>
          <p:cNvPr id="49158" name="Text Box 6">
            <a:extLst>
              <a:ext uri="{FF2B5EF4-FFF2-40B4-BE49-F238E27FC236}">
                <a16:creationId xmlns:a16="http://schemas.microsoft.com/office/drawing/2014/main" id="{BFAA9405-AFF0-433D-9C69-1F53C88195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9801" y="4797426"/>
            <a:ext cx="56864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8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lang="es-ES" altLang="es-ES" sz="28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</a:rPr>
              <a:t>VÍA RESPIRATORIA INFERIOR</a:t>
            </a:r>
          </a:p>
        </p:txBody>
      </p:sp>
      <p:sp>
        <p:nvSpPr>
          <p:cNvPr id="49159" name="Text Box 7">
            <a:extLst>
              <a:ext uri="{FF2B5EF4-FFF2-40B4-BE49-F238E27FC236}">
                <a16:creationId xmlns:a16="http://schemas.microsoft.com/office/drawing/2014/main" id="{B3F7AED8-1E0D-470F-8BFB-B1CD582358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16276" y="404814"/>
            <a:ext cx="5478463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8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lang="es-ES" altLang="es-ES" dirty="0">
                <a:latin typeface="Calibri" panose="020F0502020204030204" pitchFamily="34" charset="0"/>
                <a:cs typeface="Calibri" panose="020F0502020204030204" pitchFamily="34" charset="0"/>
              </a:rPr>
              <a:t>SISTEMA RESPIRATORIO</a:t>
            </a:r>
            <a:endParaRPr lang="es-ES_tradnl" altLang="es-E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9160" name="Text Box 8">
            <a:extLst>
              <a:ext uri="{FF2B5EF4-FFF2-40B4-BE49-F238E27FC236}">
                <a16:creationId xmlns:a16="http://schemas.microsoft.com/office/drawing/2014/main" id="{E925942B-3334-45D6-8766-B414D6A651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63839" y="3017839"/>
            <a:ext cx="1978427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8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s-ES" altLang="es-ES" sz="2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</a:rPr>
              <a:t>FUNCIONES</a:t>
            </a:r>
            <a:r>
              <a:rPr lang="es-ES" altLang="es-ES" sz="18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</a:rPr>
              <a:t>:</a:t>
            </a:r>
          </a:p>
        </p:txBody>
      </p:sp>
      <p:sp>
        <p:nvSpPr>
          <p:cNvPr id="49161" name="Text Box 9">
            <a:extLst>
              <a:ext uri="{FF2B5EF4-FFF2-40B4-BE49-F238E27FC236}">
                <a16:creationId xmlns:a16="http://schemas.microsoft.com/office/drawing/2014/main" id="{E8569835-DB0C-40FA-9D16-874A7DFCEE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7351" y="5372101"/>
            <a:ext cx="199926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8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s-ES" altLang="es-ES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</a:rPr>
              <a:t>FUNCIONES: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ext Box 2">
            <a:extLst>
              <a:ext uri="{FF2B5EF4-FFF2-40B4-BE49-F238E27FC236}">
                <a16:creationId xmlns:a16="http://schemas.microsoft.com/office/drawing/2014/main" id="{40AE8373-81EB-42B6-8C8A-82F6110D7D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63751" y="1125538"/>
            <a:ext cx="64865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76250" indent="-47625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8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s-ES" altLang="es-ES" sz="2400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MÚSCULOS INSPIRATORIOS</a:t>
            </a:r>
          </a:p>
        </p:txBody>
      </p:sp>
      <p:sp>
        <p:nvSpPr>
          <p:cNvPr id="50179" name="Text Box 4">
            <a:extLst>
              <a:ext uri="{FF2B5EF4-FFF2-40B4-BE49-F238E27FC236}">
                <a16:creationId xmlns:a16="http://schemas.microsoft.com/office/drawing/2014/main" id="{860D20A0-94A0-42F4-A7FC-4C78742239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7400" y="1700214"/>
            <a:ext cx="8001000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76250" indent="-47625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8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Char char="•"/>
            </a:pPr>
            <a:r>
              <a:rPr lang="es-ES" altLang="es-ES" sz="2400">
                <a:latin typeface="+mn-lt"/>
              </a:rPr>
              <a:t>AUMENTO DIMENSIONES VERTICAL, TRANSVERSAL Y ÁNTEROPOSTERIOR DEL TÓRAX</a:t>
            </a:r>
          </a:p>
          <a:p>
            <a:pPr>
              <a:spcBef>
                <a:spcPct val="0"/>
              </a:spcBef>
              <a:buClrTx/>
              <a:buSzTx/>
              <a:buFontTx/>
              <a:buChar char="•"/>
            </a:pPr>
            <a:r>
              <a:rPr lang="es-ES" altLang="es-ES" sz="2400">
                <a:latin typeface="+mn-lt"/>
              </a:rPr>
              <a:t>ELEVA LA CAJA TORÁCICA</a:t>
            </a:r>
          </a:p>
        </p:txBody>
      </p:sp>
      <p:sp>
        <p:nvSpPr>
          <p:cNvPr id="50180" name="Text Box 5">
            <a:extLst>
              <a:ext uri="{FF2B5EF4-FFF2-40B4-BE49-F238E27FC236}">
                <a16:creationId xmlns:a16="http://schemas.microsoft.com/office/drawing/2014/main" id="{B2357749-8966-4FAF-9ABD-CDD0D889D8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95500" y="3728858"/>
            <a:ext cx="8001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76250" indent="-47625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8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s-ES" altLang="es-ES" sz="2400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MÚSCULOS ESPIRATORIOS</a:t>
            </a:r>
          </a:p>
        </p:txBody>
      </p:sp>
      <p:sp>
        <p:nvSpPr>
          <p:cNvPr id="50181" name="Text Box 6">
            <a:extLst>
              <a:ext uri="{FF2B5EF4-FFF2-40B4-BE49-F238E27FC236}">
                <a16:creationId xmlns:a16="http://schemas.microsoft.com/office/drawing/2014/main" id="{F2534416-8787-4A80-BA71-DE1D434ADB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79650" y="4292601"/>
            <a:ext cx="8001000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76250" indent="-47625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8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Char char="•"/>
            </a:pPr>
            <a:r>
              <a:rPr lang="es-ES" altLang="es-ES" sz="2400">
                <a:latin typeface="+mn-lt"/>
              </a:rPr>
              <a:t>COMPRIME VÍSCERAS ABDOMINALES</a:t>
            </a:r>
          </a:p>
          <a:p>
            <a:pPr>
              <a:spcBef>
                <a:spcPct val="0"/>
              </a:spcBef>
              <a:buClrTx/>
              <a:buSzTx/>
              <a:buFontTx/>
              <a:buChar char="•"/>
            </a:pPr>
            <a:r>
              <a:rPr lang="es-ES" altLang="es-ES" sz="2400">
                <a:latin typeface="+mn-lt"/>
              </a:rPr>
              <a:t>EMPUJA DIAFRAGMA HACIA ARRIBA</a:t>
            </a:r>
          </a:p>
          <a:p>
            <a:pPr>
              <a:spcBef>
                <a:spcPct val="0"/>
              </a:spcBef>
              <a:buClrTx/>
              <a:buSzTx/>
              <a:buFontTx/>
              <a:buChar char="•"/>
            </a:pPr>
            <a:r>
              <a:rPr lang="es-ES" altLang="es-ES" sz="2400">
                <a:latin typeface="+mn-lt"/>
              </a:rPr>
              <a:t>DISMINUYE DIMENSIONES CAVIDAD TORÁCICA</a:t>
            </a:r>
            <a:endParaRPr lang="es-ES_tradnl" altLang="es-ES" sz="2400">
              <a:latin typeface="+mn-lt"/>
            </a:endParaRPr>
          </a:p>
        </p:txBody>
      </p:sp>
      <p:sp>
        <p:nvSpPr>
          <p:cNvPr id="50182" name="Text Box 7">
            <a:extLst>
              <a:ext uri="{FF2B5EF4-FFF2-40B4-BE49-F238E27FC236}">
                <a16:creationId xmlns:a16="http://schemas.microsoft.com/office/drawing/2014/main" id="{6F6845E1-4560-4B1D-B28B-B9ED3C118D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27438" y="171451"/>
            <a:ext cx="415928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8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s-ES" altLang="es-ES" dirty="0">
                <a:latin typeface="+mn-lt"/>
              </a:rPr>
              <a:t>SISTEMA RESPIRATORIO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ext Box 2">
            <a:extLst>
              <a:ext uri="{FF2B5EF4-FFF2-40B4-BE49-F238E27FC236}">
                <a16:creationId xmlns:a16="http://schemas.microsoft.com/office/drawing/2014/main" id="{B061EB5B-B859-4136-ACC6-9DE276A7A9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7400" y="4864100"/>
            <a:ext cx="8077200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81000" indent="-3810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8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Char char="•"/>
            </a:pPr>
            <a:r>
              <a:rPr lang="es-ES" altLang="es-ES" sz="2400" dirty="0">
                <a:latin typeface="Calibri" panose="020F0502020204030204" pitchFamily="34" charset="0"/>
                <a:cs typeface="Calibri" panose="020F0502020204030204" pitchFamily="34" charset="0"/>
              </a:rPr>
              <a:t>INSPIRACIÓN Y ESPIRACIÓN ACTIVAS</a:t>
            </a:r>
          </a:p>
          <a:p>
            <a:pPr>
              <a:spcBef>
                <a:spcPct val="0"/>
              </a:spcBef>
              <a:buClrTx/>
              <a:buSzTx/>
              <a:buFontTx/>
              <a:buChar char="•"/>
            </a:pPr>
            <a:r>
              <a:rPr lang="es-ES" altLang="es-ES" sz="2400" dirty="0">
                <a:latin typeface="Calibri" panose="020F0502020204030204" pitchFamily="34" charset="0"/>
                <a:cs typeface="Calibri" panose="020F0502020204030204" pitchFamily="34" charset="0"/>
              </a:rPr>
              <a:t>INSPIRACIÓN MÁS RÁPIDA</a:t>
            </a:r>
          </a:p>
          <a:p>
            <a:pPr>
              <a:spcBef>
                <a:spcPct val="0"/>
              </a:spcBef>
              <a:buClrTx/>
              <a:buSzTx/>
              <a:buFontTx/>
              <a:buChar char="•"/>
            </a:pPr>
            <a:r>
              <a:rPr lang="es-ES" altLang="es-ES" sz="2400" dirty="0">
                <a:latin typeface="Calibri" panose="020F0502020204030204" pitchFamily="34" charset="0"/>
                <a:cs typeface="Calibri" panose="020F0502020204030204" pitchFamily="34" charset="0"/>
              </a:rPr>
              <a:t>ESPIRACIÓN TAN LARGA COMO LA FRASE A EMITIR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es-ES_tradnl" altLang="es-E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1203" name="Text Box 3">
            <a:extLst>
              <a:ext uri="{FF2B5EF4-FFF2-40B4-BE49-F238E27FC236}">
                <a16:creationId xmlns:a16="http://schemas.microsoft.com/office/drawing/2014/main" id="{92E643DE-49FE-4741-8CC8-E64F59CBA6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1200" y="1981200"/>
            <a:ext cx="8077200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81000" indent="-3810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8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Char char="•"/>
            </a:pPr>
            <a:r>
              <a:rPr lang="es-ES" altLang="es-ES" sz="2400" dirty="0">
                <a:latin typeface="Calibri" panose="020F0502020204030204" pitchFamily="34" charset="0"/>
                <a:cs typeface="Calibri" panose="020F0502020204030204" pitchFamily="34" charset="0"/>
              </a:rPr>
              <a:t>INSPIRACIÓN ACTIVA, ESPIRACIÓN PASIVA, SILENCIOSAS AMBAS</a:t>
            </a:r>
          </a:p>
          <a:p>
            <a:pPr>
              <a:spcBef>
                <a:spcPct val="0"/>
              </a:spcBef>
              <a:buClrTx/>
              <a:buSzTx/>
              <a:buFontTx/>
              <a:buChar char="•"/>
            </a:pPr>
            <a:r>
              <a:rPr lang="es-ES" altLang="es-ES" sz="2400" dirty="0">
                <a:latin typeface="Calibri" panose="020F0502020204030204" pitchFamily="34" charset="0"/>
                <a:cs typeface="Calibri" panose="020F0502020204030204" pitchFamily="34" charset="0"/>
              </a:rPr>
              <a:t>APROXIMADAMENTE  DE IGUAL DURACIÓN, RÍTMICAS</a:t>
            </a:r>
          </a:p>
          <a:p>
            <a:pPr>
              <a:spcBef>
                <a:spcPct val="0"/>
              </a:spcBef>
              <a:buClrTx/>
              <a:buSzTx/>
              <a:buFontTx/>
              <a:buChar char="•"/>
            </a:pPr>
            <a:r>
              <a:rPr lang="es-ES" altLang="es-ES" sz="2400" dirty="0">
                <a:latin typeface="Calibri" panose="020F0502020204030204" pitchFamily="34" charset="0"/>
                <a:cs typeface="Calibri" panose="020F0502020204030204" pitchFamily="34" charset="0"/>
              </a:rPr>
              <a:t>CICLOS DE 16 A 18 POR MINUTO</a:t>
            </a:r>
          </a:p>
        </p:txBody>
      </p:sp>
      <p:sp>
        <p:nvSpPr>
          <p:cNvPr id="51204" name="Text Box 4">
            <a:extLst>
              <a:ext uri="{FF2B5EF4-FFF2-40B4-BE49-F238E27FC236}">
                <a16:creationId xmlns:a16="http://schemas.microsoft.com/office/drawing/2014/main" id="{D05D6E27-362E-45EC-B91F-26A2BD8525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1200" y="4191001"/>
            <a:ext cx="80772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8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s-ES" altLang="es-ES" sz="280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 EL HABLA Y CANTO</a:t>
            </a:r>
          </a:p>
        </p:txBody>
      </p:sp>
      <p:sp>
        <p:nvSpPr>
          <p:cNvPr id="51205" name="Text Box 5">
            <a:extLst>
              <a:ext uri="{FF2B5EF4-FFF2-40B4-BE49-F238E27FC236}">
                <a16:creationId xmlns:a16="http://schemas.microsoft.com/office/drawing/2014/main" id="{419EF83E-0C8D-485B-85DE-3628D0F3E4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7400" y="1295401"/>
            <a:ext cx="80772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8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s-ES" altLang="es-ES" sz="280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 SILENCIO</a:t>
            </a:r>
          </a:p>
        </p:txBody>
      </p:sp>
      <p:sp>
        <p:nvSpPr>
          <p:cNvPr id="51206" name="Text Box 6">
            <a:extLst>
              <a:ext uri="{FF2B5EF4-FFF2-40B4-BE49-F238E27FC236}">
                <a16:creationId xmlns:a16="http://schemas.microsoft.com/office/drawing/2014/main" id="{59FF97DE-EF22-437D-9A33-B349F0F9AD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62232" y="320828"/>
            <a:ext cx="2426626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8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s-ES" altLang="es-ES" dirty="0">
                <a:latin typeface="Calibri" panose="020F0502020204030204" pitchFamily="34" charset="0"/>
                <a:cs typeface="Calibri" panose="020F0502020204030204" pitchFamily="34" charset="0"/>
              </a:rPr>
              <a:t>RESPIRACIÓN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ext Box 2">
            <a:extLst>
              <a:ext uri="{FF2B5EF4-FFF2-40B4-BE49-F238E27FC236}">
                <a16:creationId xmlns:a16="http://schemas.microsoft.com/office/drawing/2014/main" id="{F17986BE-A92D-4A10-84F8-7B49787C41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9800" y="2133600"/>
            <a:ext cx="7696200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76250" indent="-47625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8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Char char="•"/>
            </a:pPr>
            <a:r>
              <a:rPr lang="es-ES" altLang="es-ES" sz="2400" dirty="0">
                <a:latin typeface="+mn-lt"/>
              </a:rPr>
              <a:t>DESCENSO ACTIVO DEL DIAFRAGMA</a:t>
            </a:r>
          </a:p>
          <a:p>
            <a:pPr>
              <a:spcBef>
                <a:spcPct val="50000"/>
              </a:spcBef>
              <a:buClrTx/>
              <a:buSzTx/>
              <a:buFontTx/>
              <a:buChar char="•"/>
            </a:pPr>
            <a:r>
              <a:rPr lang="es-ES" altLang="es-ES" sz="2400" dirty="0">
                <a:latin typeface="+mn-lt"/>
              </a:rPr>
              <a:t>COMPRESIÓN ÓRGANOS ABDOMINALES</a:t>
            </a:r>
          </a:p>
          <a:p>
            <a:pPr>
              <a:spcBef>
                <a:spcPct val="50000"/>
              </a:spcBef>
              <a:buClrTx/>
              <a:buSzTx/>
              <a:buFontTx/>
              <a:buChar char="•"/>
            </a:pPr>
            <a:r>
              <a:rPr lang="es-ES" altLang="es-ES" sz="2400" dirty="0">
                <a:latin typeface="+mn-lt"/>
              </a:rPr>
              <a:t>RELAJACIÓN MÚSCULOS ABDOMINALES</a:t>
            </a:r>
            <a:endParaRPr lang="es-ES_tradnl" altLang="es-ES" sz="2400" dirty="0">
              <a:latin typeface="+mn-lt"/>
            </a:endParaRPr>
          </a:p>
        </p:txBody>
      </p:sp>
      <p:sp>
        <p:nvSpPr>
          <p:cNvPr id="52227" name="Text Box 3">
            <a:extLst>
              <a:ext uri="{FF2B5EF4-FFF2-40B4-BE49-F238E27FC236}">
                <a16:creationId xmlns:a16="http://schemas.microsoft.com/office/drawing/2014/main" id="{C7206565-997C-4647-A804-884264CA7F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9800" y="4876800"/>
            <a:ext cx="7696200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81000" indent="-3810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8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Char char="•"/>
            </a:pPr>
            <a:r>
              <a:rPr lang="es-ES" altLang="es-ES" sz="2400">
                <a:latin typeface="+mn-lt"/>
              </a:rPr>
              <a:t>CONTRACCIÓN MÚSCULOS ABDOMINALES</a:t>
            </a:r>
          </a:p>
          <a:p>
            <a:pPr>
              <a:spcBef>
                <a:spcPct val="50000"/>
              </a:spcBef>
              <a:buClrTx/>
              <a:buSzTx/>
              <a:buFontTx/>
              <a:buChar char="•"/>
            </a:pPr>
            <a:r>
              <a:rPr lang="es-ES" altLang="es-ES" sz="2400">
                <a:latin typeface="+mn-lt"/>
              </a:rPr>
              <a:t>DESCOMPRESIÓN ÓRGANOS</a:t>
            </a:r>
          </a:p>
          <a:p>
            <a:pPr>
              <a:spcBef>
                <a:spcPct val="50000"/>
              </a:spcBef>
              <a:buClrTx/>
              <a:buSzTx/>
              <a:buFontTx/>
              <a:buChar char="•"/>
            </a:pPr>
            <a:r>
              <a:rPr lang="es-ES" altLang="es-ES" sz="2400">
                <a:latin typeface="+mn-lt"/>
              </a:rPr>
              <a:t>RELAJACIÓN DEL DIAFRAGMA</a:t>
            </a:r>
            <a:endParaRPr lang="es-ES_tradnl" altLang="es-ES" sz="2400">
              <a:latin typeface="+mn-lt"/>
            </a:endParaRPr>
          </a:p>
        </p:txBody>
      </p:sp>
      <p:sp>
        <p:nvSpPr>
          <p:cNvPr id="52228" name="Text Box 4">
            <a:extLst>
              <a:ext uri="{FF2B5EF4-FFF2-40B4-BE49-F238E27FC236}">
                <a16:creationId xmlns:a16="http://schemas.microsoft.com/office/drawing/2014/main" id="{BCCC5F64-E640-4860-B76A-F3AA5F145F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3600" y="4114801"/>
            <a:ext cx="76962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8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lang="es-ES" altLang="es-ES" sz="2800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ESPIRACIÓN</a:t>
            </a:r>
            <a:endParaRPr lang="es-ES_tradnl" altLang="es-ES" sz="2800" dirty="0">
              <a:solidFill>
                <a:schemeClr val="accent2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52229" name="Text Box 5">
            <a:extLst>
              <a:ext uri="{FF2B5EF4-FFF2-40B4-BE49-F238E27FC236}">
                <a16:creationId xmlns:a16="http://schemas.microsoft.com/office/drawing/2014/main" id="{6E899FFE-2B40-457F-9BB4-53C2EDA7C4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9800" y="838200"/>
            <a:ext cx="76962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8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lang="es-ES" altLang="es-ES" sz="2800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RESPIRACIÓN DIAFRAGMÁTICA INSPIRACIÓN</a:t>
            </a:r>
          </a:p>
        </p:txBody>
      </p:sp>
      <p:sp>
        <p:nvSpPr>
          <p:cNvPr id="52230" name="Text Box 6">
            <a:extLst>
              <a:ext uri="{FF2B5EF4-FFF2-40B4-BE49-F238E27FC236}">
                <a16:creationId xmlns:a16="http://schemas.microsoft.com/office/drawing/2014/main" id="{9A1B8D9F-FE82-4B62-A108-50E343745D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56139" y="222250"/>
            <a:ext cx="2426626" cy="861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8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s-ES" altLang="es-ES" dirty="0">
                <a:latin typeface="+mn-lt"/>
              </a:rPr>
              <a:t>RESPIRACIÓN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s-ES" altLang="es-ES" sz="1800" dirty="0">
              <a:latin typeface="+mn-lt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>
            <a:extLst>
              <a:ext uri="{FF2B5EF4-FFF2-40B4-BE49-F238E27FC236}">
                <a16:creationId xmlns:a16="http://schemas.microsoft.com/office/drawing/2014/main" id="{49276305-1918-46C1-9FA0-0435A95ADD5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ES" dirty="0">
                <a:latin typeface="+mn-lt"/>
              </a:rPr>
              <a:t>SISTEMA TONAL</a:t>
            </a:r>
          </a:p>
        </p:txBody>
      </p:sp>
      <p:sp>
        <p:nvSpPr>
          <p:cNvPr id="53251" name="Rectangle 7">
            <a:extLst>
              <a:ext uri="{FF2B5EF4-FFF2-40B4-BE49-F238E27FC236}">
                <a16:creationId xmlns:a16="http://schemas.microsoft.com/office/drawing/2014/main" id="{33970F79-F1B4-453F-B236-33E09CBEF9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8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s-MX" altLang="es-ES" sz="1800">
              <a:latin typeface="Times New Roman" panose="02020603050405020304" pitchFamily="18" charset="0"/>
            </a:endParaRPr>
          </a:p>
        </p:txBody>
      </p:sp>
      <p:sp>
        <p:nvSpPr>
          <p:cNvPr id="53252" name="Rectangle 9">
            <a:extLst>
              <a:ext uri="{FF2B5EF4-FFF2-40B4-BE49-F238E27FC236}">
                <a16:creationId xmlns:a16="http://schemas.microsoft.com/office/drawing/2014/main" id="{C89764BF-E3BF-4D80-B231-32CEBCE8A5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8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s-MX" altLang="es-ES" sz="1800">
              <a:latin typeface="Times New Roman" panose="02020603050405020304" pitchFamily="18" charset="0"/>
            </a:endParaRPr>
          </a:p>
        </p:txBody>
      </p:sp>
      <p:sp>
        <p:nvSpPr>
          <p:cNvPr id="53253" name="Text Box 10">
            <a:extLst>
              <a:ext uri="{FF2B5EF4-FFF2-40B4-BE49-F238E27FC236}">
                <a16:creationId xmlns:a16="http://schemas.microsoft.com/office/drawing/2014/main" id="{18CA2E3B-D1FF-49E1-8EB3-A7370A5E62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72350" y="1598614"/>
            <a:ext cx="2725105" cy="35394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8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s-ES" altLang="es-ES" sz="280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CARTÍLAGOS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es-ES" altLang="es-ES" sz="2800" dirty="0">
                <a:latin typeface="Calibri" panose="020F0502020204030204" pitchFamily="34" charset="0"/>
                <a:cs typeface="Calibri" panose="020F0502020204030204" pitchFamily="34" charset="0"/>
              </a:rPr>
              <a:t>TIROIDES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es-ES" altLang="es-ES" sz="2800" dirty="0">
                <a:latin typeface="Calibri" panose="020F0502020204030204" pitchFamily="34" charset="0"/>
                <a:cs typeface="Calibri" panose="020F0502020204030204" pitchFamily="34" charset="0"/>
              </a:rPr>
              <a:t>CRICOIDES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es-ES" altLang="es-ES" sz="2800" dirty="0">
                <a:latin typeface="Calibri" panose="020F0502020204030204" pitchFamily="34" charset="0"/>
                <a:cs typeface="Calibri" panose="020F0502020204030204" pitchFamily="34" charset="0"/>
              </a:rPr>
              <a:t>ARITENOIDES(2)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es-ES" altLang="es-ES" sz="2800" dirty="0">
                <a:latin typeface="Calibri" panose="020F0502020204030204" pitchFamily="34" charset="0"/>
                <a:cs typeface="Calibri" panose="020F0502020204030204" pitchFamily="34" charset="0"/>
              </a:rPr>
              <a:t>EPLIGLOTIS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es-ES" altLang="es-ES" sz="2800" dirty="0">
                <a:latin typeface="Calibri" panose="020F0502020204030204" pitchFamily="34" charset="0"/>
                <a:cs typeface="Calibri" panose="020F0502020204030204" pitchFamily="34" charset="0"/>
              </a:rPr>
              <a:t>CORNICULADOS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es-ES" altLang="es-ES" sz="2800" dirty="0">
                <a:latin typeface="Calibri" panose="020F0502020204030204" pitchFamily="34" charset="0"/>
                <a:cs typeface="Calibri" panose="020F0502020204030204" pitchFamily="34" charset="0"/>
              </a:rPr>
              <a:t>CUNEIFORMES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endParaRPr lang="es-ES" altLang="es-ES" sz="2800" dirty="0">
              <a:latin typeface="Times New Roman" panose="02020603050405020304" pitchFamily="18" charset="0"/>
            </a:endParaRPr>
          </a:p>
        </p:txBody>
      </p:sp>
      <p:pic>
        <p:nvPicPr>
          <p:cNvPr id="53254" name="Picture 11" descr="vozhab4">
            <a:extLst>
              <a:ext uri="{FF2B5EF4-FFF2-40B4-BE49-F238E27FC236}">
                <a16:creationId xmlns:a16="http://schemas.microsoft.com/office/drawing/2014/main" id="{879C4C77-C3C9-4DBE-B122-DFF261ED9B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1" y="1804989"/>
            <a:ext cx="4289425" cy="420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>
            <a:extLst>
              <a:ext uri="{FF2B5EF4-FFF2-40B4-BE49-F238E27FC236}">
                <a16:creationId xmlns:a16="http://schemas.microsoft.com/office/drawing/2014/main" id="{414B9CDE-5773-49E4-8B98-67C4579B74D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es-ES" dirty="0">
                <a:latin typeface="+mn-lt"/>
              </a:rPr>
              <a:t>SISTEMA TONAL</a:t>
            </a:r>
          </a:p>
        </p:txBody>
      </p:sp>
      <p:pic>
        <p:nvPicPr>
          <p:cNvPr id="54275" name="Picture 3" descr="C:\Documents and Settings\familia\Mis documentos\fig07.JPG">
            <a:extLst>
              <a:ext uri="{FF2B5EF4-FFF2-40B4-BE49-F238E27FC236}">
                <a16:creationId xmlns:a16="http://schemas.microsoft.com/office/drawing/2014/main" id="{4BC8D23E-AD6F-4C5D-BB11-CDC4867E865D}"/>
              </a:ext>
            </a:extLst>
          </p:cNvPr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959601" y="1628775"/>
            <a:ext cx="2614613" cy="2706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54276" name="Text Box 4">
            <a:extLst>
              <a:ext uri="{FF2B5EF4-FFF2-40B4-BE49-F238E27FC236}">
                <a16:creationId xmlns:a16="http://schemas.microsoft.com/office/drawing/2014/main" id="{1E8D331A-2617-4B0B-A1FF-7C41977D66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74825" y="1670050"/>
            <a:ext cx="5113338" cy="20005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8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s-ES" altLang="es-ES" sz="2800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IMAGEN LARÍNGEA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es-ES" altLang="es-ES" sz="2400" dirty="0">
                <a:latin typeface="+mn-lt"/>
              </a:rPr>
              <a:t>CUERDAS VOCALES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es-ES" altLang="es-ES" sz="2400" dirty="0">
                <a:latin typeface="+mn-lt"/>
              </a:rPr>
              <a:t>BANDAS VENTRICULARES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es-ES" altLang="es-ES" sz="2400" dirty="0">
                <a:latin typeface="+mn-lt"/>
              </a:rPr>
              <a:t>EPIGLOTIS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es-ES" altLang="es-ES" sz="2400" dirty="0">
                <a:latin typeface="+mn-lt"/>
              </a:rPr>
              <a:t>CARTÍLAGOS ARITENOIDEOS</a:t>
            </a:r>
          </a:p>
        </p:txBody>
      </p:sp>
      <p:sp>
        <p:nvSpPr>
          <p:cNvPr id="54277" name="Text Box 5">
            <a:extLst>
              <a:ext uri="{FF2B5EF4-FFF2-40B4-BE49-F238E27FC236}">
                <a16:creationId xmlns:a16="http://schemas.microsoft.com/office/drawing/2014/main" id="{6134B143-7C45-42C5-B596-AB64748587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63838" y="5199063"/>
            <a:ext cx="3448636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8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s-ES" altLang="es-ES" sz="2800" dirty="0">
                <a:latin typeface="+mn-lt"/>
              </a:rPr>
              <a:t>FUNCIÓN: FONATORIA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ext Box 2">
            <a:extLst>
              <a:ext uri="{FF2B5EF4-FFF2-40B4-BE49-F238E27FC236}">
                <a16:creationId xmlns:a16="http://schemas.microsoft.com/office/drawing/2014/main" id="{F6F039D7-E1AE-4EEC-9864-6C419D807F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1200" y="1828800"/>
            <a:ext cx="8305800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76250" indent="-47625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8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Char char="•"/>
            </a:pPr>
            <a:r>
              <a:rPr lang="es-ES" altLang="es-ES" sz="2400" dirty="0">
                <a:latin typeface="+mn-lt"/>
              </a:rPr>
              <a:t>FARINGE (NASOFARINGE, OROFARINGE, LARINGOFARINGE)</a:t>
            </a:r>
          </a:p>
          <a:p>
            <a:pPr>
              <a:spcBef>
                <a:spcPct val="0"/>
              </a:spcBef>
              <a:buClrTx/>
              <a:buSzTx/>
              <a:buFontTx/>
              <a:buChar char="•"/>
            </a:pPr>
            <a:r>
              <a:rPr lang="es-ES" altLang="es-ES" sz="2400" dirty="0">
                <a:latin typeface="+mn-lt"/>
              </a:rPr>
              <a:t>CAVIDAD ORAL</a:t>
            </a:r>
          </a:p>
          <a:p>
            <a:pPr>
              <a:spcBef>
                <a:spcPct val="0"/>
              </a:spcBef>
              <a:buClrTx/>
              <a:buSzTx/>
              <a:buFontTx/>
              <a:buChar char="•"/>
            </a:pPr>
            <a:r>
              <a:rPr lang="es-ES" altLang="es-ES" sz="2400" dirty="0">
                <a:latin typeface="+mn-lt"/>
              </a:rPr>
              <a:t>CAVIDAD NASAL</a:t>
            </a:r>
          </a:p>
          <a:p>
            <a:pPr>
              <a:spcBef>
                <a:spcPct val="0"/>
              </a:spcBef>
              <a:buClrTx/>
              <a:buSzTx/>
              <a:buFontTx/>
              <a:buChar char="•"/>
            </a:pPr>
            <a:r>
              <a:rPr lang="es-ES" altLang="es-ES" sz="2400" dirty="0">
                <a:latin typeface="+mn-lt"/>
              </a:rPr>
              <a:t>SENOS PERINASALES</a:t>
            </a:r>
          </a:p>
        </p:txBody>
      </p:sp>
      <p:sp>
        <p:nvSpPr>
          <p:cNvPr id="55299" name="Text Box 3">
            <a:extLst>
              <a:ext uri="{FF2B5EF4-FFF2-40B4-BE49-F238E27FC236}">
                <a16:creationId xmlns:a16="http://schemas.microsoft.com/office/drawing/2014/main" id="{6C7BB174-293C-4077-8ADD-39F723BD9E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1200" y="3860800"/>
            <a:ext cx="8305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8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s-ES" altLang="es-ES" sz="2400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ESTRUCTURAS RESONANCIALES INFRAGLÓTICAS</a:t>
            </a:r>
          </a:p>
        </p:txBody>
      </p:sp>
      <p:sp>
        <p:nvSpPr>
          <p:cNvPr id="55300" name="Text Box 4">
            <a:extLst>
              <a:ext uri="{FF2B5EF4-FFF2-40B4-BE49-F238E27FC236}">
                <a16:creationId xmlns:a16="http://schemas.microsoft.com/office/drawing/2014/main" id="{9CD492FF-814A-4764-9A56-ABE55EA7D2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16500" y="5305425"/>
            <a:ext cx="5651500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8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>
              <a:spcBef>
                <a:spcPct val="20000"/>
              </a:spcBef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lvl="4">
              <a:spcBef>
                <a:spcPct val="0"/>
              </a:spcBef>
              <a:buClrTx/>
              <a:buSzTx/>
              <a:buFontTx/>
              <a:buChar char="•"/>
            </a:pPr>
            <a:r>
              <a:rPr lang="es-ES" altLang="es-ES" sz="2400" dirty="0">
                <a:latin typeface="+mn-lt"/>
              </a:rPr>
              <a:t>RESPIRACIÓN</a:t>
            </a:r>
          </a:p>
          <a:p>
            <a:pPr lvl="4">
              <a:spcBef>
                <a:spcPct val="0"/>
              </a:spcBef>
              <a:buClrTx/>
              <a:buSzTx/>
              <a:buFontTx/>
              <a:buChar char="•"/>
            </a:pPr>
            <a:r>
              <a:rPr lang="es-ES" altLang="es-ES" sz="2400" dirty="0">
                <a:latin typeface="+mn-lt"/>
              </a:rPr>
              <a:t>RESONANCIA</a:t>
            </a:r>
          </a:p>
          <a:p>
            <a:pPr lvl="4">
              <a:spcBef>
                <a:spcPct val="0"/>
              </a:spcBef>
              <a:buClrTx/>
              <a:buSzTx/>
              <a:buFontTx/>
              <a:buChar char="•"/>
            </a:pPr>
            <a:r>
              <a:rPr lang="es-ES" altLang="es-ES" sz="2400" dirty="0">
                <a:latin typeface="+mn-lt"/>
              </a:rPr>
              <a:t>ARTICULACIÓN</a:t>
            </a:r>
          </a:p>
          <a:p>
            <a:pPr lvl="4">
              <a:spcBef>
                <a:spcPct val="0"/>
              </a:spcBef>
              <a:buClrTx/>
              <a:buSzTx/>
              <a:buFontTx/>
              <a:buChar char="•"/>
            </a:pPr>
            <a:r>
              <a:rPr lang="es-ES" altLang="es-ES" sz="2400" dirty="0">
                <a:latin typeface="+mn-lt"/>
              </a:rPr>
              <a:t>ALIMENTACIÓN</a:t>
            </a:r>
          </a:p>
        </p:txBody>
      </p:sp>
      <p:sp>
        <p:nvSpPr>
          <p:cNvPr id="55301" name="Text Box 5">
            <a:extLst>
              <a:ext uri="{FF2B5EF4-FFF2-40B4-BE49-F238E27FC236}">
                <a16:creationId xmlns:a16="http://schemas.microsoft.com/office/drawing/2014/main" id="{1FFAC623-A155-4388-8285-8232C1A643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5000" y="1309688"/>
            <a:ext cx="8305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8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s-ES" altLang="es-ES" sz="2400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ESTRUCTURAS RESONANCIALES SUPRAGLÓTICAS</a:t>
            </a:r>
          </a:p>
        </p:txBody>
      </p:sp>
      <p:sp>
        <p:nvSpPr>
          <p:cNvPr id="55302" name="Text Box 6">
            <a:extLst>
              <a:ext uri="{FF2B5EF4-FFF2-40B4-BE49-F238E27FC236}">
                <a16:creationId xmlns:a16="http://schemas.microsoft.com/office/drawing/2014/main" id="{A2B6BCD1-5598-4D7E-89D0-4D40A7F06E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48076" y="5516563"/>
            <a:ext cx="2386013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8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s-ES" altLang="es-ES" sz="2800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FUNCIONES</a:t>
            </a:r>
          </a:p>
        </p:txBody>
      </p:sp>
      <p:sp>
        <p:nvSpPr>
          <p:cNvPr id="55303" name="Text Box 7">
            <a:extLst>
              <a:ext uri="{FF2B5EF4-FFF2-40B4-BE49-F238E27FC236}">
                <a16:creationId xmlns:a16="http://schemas.microsoft.com/office/drawing/2014/main" id="{BB9752DC-2A42-484E-8A01-3E26E38274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92313" y="4437064"/>
            <a:ext cx="83058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76250" indent="-47625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8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Char char="•"/>
            </a:pPr>
            <a:r>
              <a:rPr lang="es-ES" altLang="es-ES" sz="2400">
                <a:latin typeface="+mn-lt"/>
              </a:rPr>
              <a:t>TRÁQUEA</a:t>
            </a:r>
          </a:p>
          <a:p>
            <a:pPr>
              <a:spcBef>
                <a:spcPct val="0"/>
              </a:spcBef>
              <a:buClrTx/>
              <a:buSzTx/>
              <a:buFontTx/>
              <a:buChar char="•"/>
            </a:pPr>
            <a:r>
              <a:rPr lang="es-ES" altLang="es-ES" sz="2400">
                <a:latin typeface="+mn-lt"/>
              </a:rPr>
              <a:t>PULMONES</a:t>
            </a:r>
          </a:p>
        </p:txBody>
      </p:sp>
      <p:sp>
        <p:nvSpPr>
          <p:cNvPr id="55304" name="Text Box 8">
            <a:extLst>
              <a:ext uri="{FF2B5EF4-FFF2-40B4-BE49-F238E27FC236}">
                <a16:creationId xmlns:a16="http://schemas.microsoft.com/office/drawing/2014/main" id="{DB21AE3C-66A0-459E-BE5C-3C35C48DF6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93985" y="532606"/>
            <a:ext cx="83058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8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s-ES" altLang="es-ES" dirty="0">
                <a:latin typeface="+mn-lt"/>
              </a:rPr>
              <a:t>SISTEMA RESONANCIAL</a:t>
            </a:r>
          </a:p>
        </p:txBody>
      </p:sp>
      <p:sp>
        <p:nvSpPr>
          <p:cNvPr id="55305" name="Oval 9">
            <a:extLst>
              <a:ext uri="{FF2B5EF4-FFF2-40B4-BE49-F238E27FC236}">
                <a16:creationId xmlns:a16="http://schemas.microsoft.com/office/drawing/2014/main" id="{9C89D88A-37E3-4B1A-B4C2-B98A4B611C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59151" y="5300664"/>
            <a:ext cx="2881313" cy="865187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8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s-MX" altLang="es-ES" sz="1800">
              <a:latin typeface="+mn-lt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ext Box 2">
            <a:extLst>
              <a:ext uri="{FF2B5EF4-FFF2-40B4-BE49-F238E27FC236}">
                <a16:creationId xmlns:a16="http://schemas.microsoft.com/office/drawing/2014/main" id="{91D2E879-0352-4554-A15C-8D97938334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1200" y="1341438"/>
            <a:ext cx="8305800" cy="1938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76250" indent="-47625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8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Char char="•"/>
            </a:pPr>
            <a:r>
              <a:rPr lang="es-ES" altLang="es-ES" sz="2400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FARINGE </a:t>
            </a:r>
          </a:p>
          <a:p>
            <a:pPr>
              <a:spcBef>
                <a:spcPct val="0"/>
              </a:spcBef>
              <a:buClrTx/>
              <a:buSzTx/>
              <a:buFont typeface="Wingdings" panose="05000000000000000000" pitchFamily="2" charset="2"/>
              <a:buChar char="ü"/>
            </a:pPr>
            <a:r>
              <a:rPr lang="es-ES" altLang="es-ES" sz="2400" dirty="0">
                <a:latin typeface="+mn-lt"/>
              </a:rPr>
              <a:t>NASOFARINGE</a:t>
            </a:r>
          </a:p>
          <a:p>
            <a:pPr>
              <a:spcBef>
                <a:spcPct val="0"/>
              </a:spcBef>
              <a:buClrTx/>
              <a:buSzTx/>
              <a:buFont typeface="Wingdings" panose="05000000000000000000" pitchFamily="2" charset="2"/>
              <a:buChar char="ü"/>
            </a:pPr>
            <a:r>
              <a:rPr lang="es-ES" altLang="es-ES" sz="2400" dirty="0">
                <a:latin typeface="+mn-lt"/>
              </a:rPr>
              <a:t>OROFARINGE</a:t>
            </a:r>
          </a:p>
          <a:p>
            <a:pPr>
              <a:spcBef>
                <a:spcPct val="0"/>
              </a:spcBef>
              <a:buClrTx/>
              <a:buSzTx/>
              <a:buFont typeface="Wingdings" panose="05000000000000000000" pitchFamily="2" charset="2"/>
              <a:buChar char="ü"/>
            </a:pPr>
            <a:r>
              <a:rPr lang="es-ES" altLang="es-ES" sz="2400" dirty="0">
                <a:latin typeface="+mn-lt"/>
              </a:rPr>
              <a:t> LARINGOFARINGE</a:t>
            </a:r>
          </a:p>
          <a:p>
            <a:pPr>
              <a:spcBef>
                <a:spcPct val="0"/>
              </a:spcBef>
              <a:buClrTx/>
              <a:buSzTx/>
              <a:buFontTx/>
              <a:buChar char="•"/>
            </a:pPr>
            <a:endParaRPr lang="es-ES" altLang="es-ES" sz="2400" dirty="0">
              <a:latin typeface="+mn-lt"/>
            </a:endParaRPr>
          </a:p>
        </p:txBody>
      </p:sp>
      <p:sp>
        <p:nvSpPr>
          <p:cNvPr id="56323" name="Text Box 8">
            <a:extLst>
              <a:ext uri="{FF2B5EF4-FFF2-40B4-BE49-F238E27FC236}">
                <a16:creationId xmlns:a16="http://schemas.microsoft.com/office/drawing/2014/main" id="{2631F5BB-806F-4128-B5EC-90640E52F7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5000" y="609600"/>
            <a:ext cx="83058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8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s-ES" altLang="es-ES" dirty="0">
                <a:latin typeface="+mn-lt"/>
              </a:rPr>
              <a:t>SISTEMA RESONANCIAL</a:t>
            </a:r>
          </a:p>
        </p:txBody>
      </p:sp>
      <p:sp>
        <p:nvSpPr>
          <p:cNvPr id="56324" name="Text Box 9">
            <a:extLst>
              <a:ext uri="{FF2B5EF4-FFF2-40B4-BE49-F238E27FC236}">
                <a16:creationId xmlns:a16="http://schemas.microsoft.com/office/drawing/2014/main" id="{1A44018C-DC7C-46C6-8028-0F4249BC56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87576" y="2997200"/>
            <a:ext cx="8423275" cy="23698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8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es-ES" altLang="es-ES" sz="2800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CIERRE VELOFARÍNGEO</a:t>
            </a:r>
            <a:r>
              <a:rPr lang="es-ES" altLang="es-ES" sz="2000" dirty="0">
                <a:latin typeface="+mn-lt"/>
              </a:rPr>
              <a:t>: DETERMINA LA RESONANCIA NASAL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s-ES" altLang="es-ES" sz="2000" dirty="0">
              <a:latin typeface="+mn-lt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s-ES" altLang="es-ES" sz="2000" dirty="0">
                <a:latin typeface="+mn-lt"/>
              </a:rPr>
              <a:t>                                        </a:t>
            </a:r>
            <a:r>
              <a:rPr lang="es-ES" altLang="es-ES" sz="2800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CUANDO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s-ES" altLang="es-ES" sz="2400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VELO BAJO</a:t>
            </a:r>
            <a:r>
              <a:rPr lang="es-ES" altLang="es-ES" sz="2400" dirty="0">
                <a:latin typeface="+mn-lt"/>
              </a:rPr>
              <a:t>: HAY NASALIDAD. Propia de fonemas M,N,Ñ.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s-ES" altLang="es-ES" sz="2400" dirty="0">
              <a:latin typeface="+mn-lt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s-ES" altLang="es-ES" sz="2400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VELO ALTO</a:t>
            </a:r>
            <a:r>
              <a:rPr lang="es-ES" altLang="es-ES" sz="2400" dirty="0">
                <a:latin typeface="+mn-lt"/>
              </a:rPr>
              <a:t>: NO NASALIDAD. Propia del resto de las consonantes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2">
            <a:extLst>
              <a:ext uri="{FF2B5EF4-FFF2-40B4-BE49-F238E27FC236}">
                <a16:creationId xmlns:a16="http://schemas.microsoft.com/office/drawing/2014/main" id="{619488D1-B598-4F02-9E2C-2B5CE6A26E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1" y="1268414"/>
            <a:ext cx="4594225" cy="5589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7347" name="Text Box 3">
            <a:extLst>
              <a:ext uri="{FF2B5EF4-FFF2-40B4-BE49-F238E27FC236}">
                <a16:creationId xmlns:a16="http://schemas.microsoft.com/office/drawing/2014/main" id="{DEF42DD8-87C7-492B-82A0-763B8C0E81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08525" y="66676"/>
            <a:ext cx="184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8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s-MX" altLang="es-ES" sz="1800">
              <a:latin typeface="+mj-lt"/>
            </a:endParaRPr>
          </a:p>
        </p:txBody>
      </p:sp>
      <p:sp>
        <p:nvSpPr>
          <p:cNvPr id="57348" name="Text Box 4">
            <a:extLst>
              <a:ext uri="{FF2B5EF4-FFF2-40B4-BE49-F238E27FC236}">
                <a16:creationId xmlns:a16="http://schemas.microsoft.com/office/drawing/2014/main" id="{EA2AFC19-B1F2-4AD0-BC76-F2344639F0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71336" y="162440"/>
            <a:ext cx="7715508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8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s-ES" altLang="es-ES" dirty="0">
                <a:latin typeface="+mj-lt"/>
              </a:rPr>
              <a:t>SISTEMA RESONANCIAL Y ARTICULATORIO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s-ES" altLang="es-ES" dirty="0">
              <a:latin typeface="+mj-lt"/>
            </a:endParaRPr>
          </a:p>
        </p:txBody>
      </p:sp>
      <p:sp>
        <p:nvSpPr>
          <p:cNvPr id="57349" name="Text Box 5">
            <a:extLst>
              <a:ext uri="{FF2B5EF4-FFF2-40B4-BE49-F238E27FC236}">
                <a16:creationId xmlns:a16="http://schemas.microsoft.com/office/drawing/2014/main" id="{CC6F84B3-679A-4B9D-BE74-5EC974E549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28620" y="1690062"/>
            <a:ext cx="4210050" cy="3477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8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s-ES" altLang="es-ES" sz="2800" dirty="0">
                <a:latin typeface="+mj-lt"/>
              </a:rPr>
              <a:t>CAVIDAD ORAL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es-ES" altLang="es-ES" sz="2400" dirty="0">
                <a:solidFill>
                  <a:schemeClr val="accent2">
                    <a:lumMod val="50000"/>
                  </a:schemeClr>
                </a:solidFill>
                <a:latin typeface="+mj-lt"/>
              </a:rPr>
              <a:t>VESTÍBULO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es-ES" altLang="es-ES" sz="2400" dirty="0">
                <a:solidFill>
                  <a:schemeClr val="accent2">
                    <a:lumMod val="50000"/>
                  </a:schemeClr>
                </a:solidFill>
                <a:latin typeface="+mj-lt"/>
              </a:rPr>
              <a:t>CAVIDAD ORAL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s-ES" altLang="es-ES" sz="2400" dirty="0">
                <a:solidFill>
                  <a:schemeClr val="accent2">
                    <a:lumMod val="50000"/>
                  </a:schemeClr>
                </a:solidFill>
                <a:latin typeface="+mj-lt"/>
              </a:rPr>
              <a:t>PROPIAMENTE DICHA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ü"/>
            </a:pPr>
            <a:r>
              <a:rPr lang="es-ES" altLang="es-ES" sz="2400" dirty="0">
                <a:solidFill>
                  <a:schemeClr val="tx2"/>
                </a:solidFill>
                <a:latin typeface="+mj-lt"/>
              </a:rPr>
              <a:t>    </a:t>
            </a:r>
            <a:r>
              <a:rPr lang="es-ES" altLang="es-ES" sz="2400" dirty="0">
                <a:latin typeface="+mj-lt"/>
              </a:rPr>
              <a:t>LENGUA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ü"/>
            </a:pPr>
            <a:r>
              <a:rPr lang="es-ES" altLang="es-ES" sz="2400" dirty="0">
                <a:latin typeface="+mj-lt"/>
              </a:rPr>
              <a:t>    DIENTES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ü"/>
            </a:pPr>
            <a:r>
              <a:rPr lang="es-ES" altLang="es-ES" sz="2400" dirty="0">
                <a:latin typeface="+mj-lt"/>
              </a:rPr>
              <a:t>    PALADAR DURO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ü"/>
            </a:pPr>
            <a:r>
              <a:rPr lang="es-ES" altLang="es-ES" sz="2400" dirty="0">
                <a:latin typeface="+mj-lt"/>
              </a:rPr>
              <a:t>    VELO DEL PALADAR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ü"/>
            </a:pPr>
            <a:r>
              <a:rPr lang="es-ES" altLang="es-ES" sz="2400" dirty="0">
                <a:latin typeface="+mj-lt"/>
              </a:rPr>
              <a:t>    LENGUA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ext Box 3">
            <a:extLst>
              <a:ext uri="{FF2B5EF4-FFF2-40B4-BE49-F238E27FC236}">
                <a16:creationId xmlns:a16="http://schemas.microsoft.com/office/drawing/2014/main" id="{7D6012F0-E1FC-44DE-AEE1-F50963F0F4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08525" y="66676"/>
            <a:ext cx="184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8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s-MX" altLang="es-ES" sz="1800">
              <a:latin typeface="Times New Roman" panose="02020603050405020304" pitchFamily="18" charset="0"/>
            </a:endParaRPr>
          </a:p>
        </p:txBody>
      </p:sp>
      <p:sp>
        <p:nvSpPr>
          <p:cNvPr id="58371" name="Text Box 4">
            <a:extLst>
              <a:ext uri="{FF2B5EF4-FFF2-40B4-BE49-F238E27FC236}">
                <a16:creationId xmlns:a16="http://schemas.microsoft.com/office/drawing/2014/main" id="{81B81688-37CC-4CC5-837E-A36882FF48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48163" y="281613"/>
            <a:ext cx="4070730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8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s-ES" altLang="es-ES" dirty="0">
                <a:latin typeface="+mj-lt"/>
              </a:rPr>
              <a:t>SISTEMA RESONANCIAL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s-ES" altLang="es-ES" dirty="0"/>
          </a:p>
        </p:txBody>
      </p:sp>
      <p:sp>
        <p:nvSpPr>
          <p:cNvPr id="58372" name="Rectangle 7">
            <a:extLst>
              <a:ext uri="{FF2B5EF4-FFF2-40B4-BE49-F238E27FC236}">
                <a16:creationId xmlns:a16="http://schemas.microsoft.com/office/drawing/2014/main" id="{79A2CA5E-37A2-42B0-8132-D882CD8EFB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820222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8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s-MX" altLang="es-ES" sz="1800">
              <a:latin typeface="Times New Roman" panose="02020603050405020304" pitchFamily="18" charset="0"/>
            </a:endParaRPr>
          </a:p>
        </p:txBody>
      </p:sp>
      <p:graphicFrame>
        <p:nvGraphicFramePr>
          <p:cNvPr id="58373" name="Object 6">
            <a:extLst>
              <a:ext uri="{FF2B5EF4-FFF2-40B4-BE49-F238E27FC236}">
                <a16:creationId xmlns:a16="http://schemas.microsoft.com/office/drawing/2014/main" id="{D99501B3-7595-4BDA-BB9F-D16697254B8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524000" y="1720850"/>
          <a:ext cx="4427538" cy="3195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90" name="Diapositiva" r:id="rId3" imgW="4572000" imgH="3429000" progId="PowerPoint.Slide.8">
                  <p:embed/>
                </p:oleObj>
              </mc:Choice>
              <mc:Fallback>
                <p:oleObj name="Diapositiva" r:id="rId3" imgW="4572000" imgH="3429000" progId="PowerPoint.Slide.8">
                  <p:embed/>
                  <p:pic>
                    <p:nvPicPr>
                      <p:cNvPr id="58373" name="Object 6">
                        <a:extLst>
                          <a:ext uri="{FF2B5EF4-FFF2-40B4-BE49-F238E27FC236}">
                            <a16:creationId xmlns:a16="http://schemas.microsoft.com/office/drawing/2014/main" id="{D99501B3-7595-4BDA-BB9F-D16697254B8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720850"/>
                        <a:ext cx="4427538" cy="31956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8374" name="Text Box 8">
            <a:extLst>
              <a:ext uri="{FF2B5EF4-FFF2-40B4-BE49-F238E27FC236}">
                <a16:creationId xmlns:a16="http://schemas.microsoft.com/office/drawing/2014/main" id="{0089ACE7-DBEF-4CDD-9681-5AA1B76BC9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61237" y="1902877"/>
            <a:ext cx="2686954" cy="2246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8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s-ES" altLang="es-ES" sz="2800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CAVIDAD NASAL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es-ES" altLang="es-ES" sz="2800" dirty="0">
                <a:latin typeface="+mn-lt"/>
              </a:rPr>
              <a:t>NARIZ EXTERNA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es-ES" altLang="es-ES" sz="2800" dirty="0">
                <a:latin typeface="+mn-lt"/>
              </a:rPr>
              <a:t>SEPTUM NASAL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es-ES" altLang="es-ES" sz="2800" dirty="0">
                <a:latin typeface="+mn-lt"/>
              </a:rPr>
              <a:t>CORNETES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es-ES" altLang="es-ES" sz="2800" dirty="0">
                <a:latin typeface="+mn-lt"/>
              </a:rPr>
              <a:t>COANAS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>
            <a:extLst>
              <a:ext uri="{FF2B5EF4-FFF2-40B4-BE49-F238E27FC236}">
                <a16:creationId xmlns:a16="http://schemas.microsoft.com/office/drawing/2014/main" id="{E4C1C5F2-CF46-4BF0-A5BE-46CB0B1698F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ES" sz="3200" dirty="0"/>
              <a:t>SISTEMA CONTROLADOR</a:t>
            </a:r>
          </a:p>
        </p:txBody>
      </p:sp>
      <p:sp>
        <p:nvSpPr>
          <p:cNvPr id="104451" name="Rectangle 3">
            <a:extLst>
              <a:ext uri="{FF2B5EF4-FFF2-40B4-BE49-F238E27FC236}">
                <a16:creationId xmlns:a16="http://schemas.microsoft.com/office/drawing/2014/main" id="{A87757F9-823E-4BB8-A53C-ECC1F856FBC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pPr eaLnBrk="1" hangingPunct="1">
              <a:lnSpc>
                <a:spcPct val="90000"/>
              </a:lnSpc>
              <a:defRPr/>
            </a:pPr>
            <a:r>
              <a:rPr lang="es-ES" dirty="0"/>
              <a:t>OIDO EXTERNO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ü"/>
              <a:defRPr/>
            </a:pPr>
            <a:r>
              <a:rPr lang="es-ES" sz="2000" b="1" dirty="0"/>
              <a:t>PABELLÓN DE LA OREJA</a:t>
            </a:r>
            <a:r>
              <a:rPr lang="es-ES" sz="2000" b="1" i="1" dirty="0"/>
              <a:t>  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ü"/>
              <a:defRPr/>
            </a:pPr>
            <a:r>
              <a:rPr lang="es-ES" sz="2000" b="1" dirty="0"/>
              <a:t>CONDUCTO AUDITIVO EXTERNO</a:t>
            </a:r>
            <a:r>
              <a:rPr lang="es-ES" dirty="0"/>
              <a:t>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s-ES" dirty="0"/>
              <a:t>OIDO MEDIO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ü"/>
              <a:defRPr/>
            </a:pPr>
            <a:r>
              <a:rPr lang="es-ES" sz="2000" b="1" dirty="0"/>
              <a:t>MARTILLO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ü"/>
              <a:defRPr/>
            </a:pPr>
            <a:r>
              <a:rPr lang="es-ES" sz="2000" b="1" dirty="0"/>
              <a:t> YUNQUE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ü"/>
              <a:defRPr/>
            </a:pPr>
            <a:r>
              <a:rPr lang="es-ES" sz="2000" b="1" dirty="0"/>
              <a:t> ESTRIBO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ü"/>
              <a:defRPr/>
            </a:pPr>
            <a:r>
              <a:rPr lang="es-ES" sz="2000" b="1" dirty="0"/>
              <a:t>TROMPA DE EUSTAQUIO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s-ES" dirty="0"/>
              <a:t>OIDO INTERNO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ü"/>
              <a:defRPr/>
            </a:pPr>
            <a:r>
              <a:rPr lang="es-ES" sz="2000" b="1" dirty="0"/>
              <a:t>APARATO VESTIBULAR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ü"/>
              <a:defRPr/>
            </a:pPr>
            <a:r>
              <a:rPr lang="es-ES" sz="2000" b="1" dirty="0"/>
              <a:t>CÓCLEA</a:t>
            </a:r>
          </a:p>
        </p:txBody>
      </p:sp>
      <p:pic>
        <p:nvPicPr>
          <p:cNvPr id="59396" name="Picture 4">
            <a:extLst>
              <a:ext uri="{FF2B5EF4-FFF2-40B4-BE49-F238E27FC236}">
                <a16:creationId xmlns:a16="http://schemas.microsoft.com/office/drawing/2014/main" id="{E64D25A1-9EAA-486D-8734-351326D22B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6364" y="1484314"/>
            <a:ext cx="3895725" cy="4797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>
            <a:extLst>
              <a:ext uri="{FF2B5EF4-FFF2-40B4-BE49-F238E27FC236}">
                <a16:creationId xmlns:a16="http://schemas.microsoft.com/office/drawing/2014/main" id="{E8901117-7C31-4510-8916-D2C7809400A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ES" sz="3200" dirty="0"/>
              <a:t>PRINCIPIOS QUE RIGEN EL TRABAJO DEL APARATO  FONOARTICULATORIO</a:t>
            </a:r>
          </a:p>
        </p:txBody>
      </p:sp>
      <p:sp>
        <p:nvSpPr>
          <p:cNvPr id="105475" name="Rectangle 3">
            <a:extLst>
              <a:ext uri="{FF2B5EF4-FFF2-40B4-BE49-F238E27FC236}">
                <a16:creationId xmlns:a16="http://schemas.microsoft.com/office/drawing/2014/main" id="{87A474E2-9C54-44B0-8242-0B036FB72CF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es-ES" dirty="0">
                <a:solidFill>
                  <a:schemeClr val="accent2">
                    <a:lumMod val="50000"/>
                  </a:schemeClr>
                </a:solidFill>
              </a:rPr>
              <a:t>UNIDAD FUNCIONAL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es-ES_tradnl" sz="2000" b="1" dirty="0"/>
              <a:t>   </a:t>
            </a:r>
            <a:r>
              <a:rPr lang="es-ES_tradnl" dirty="0"/>
              <a:t>Todos los órganos que forman el aparato del Habla y de la Voz </a:t>
            </a:r>
            <a:r>
              <a:rPr lang="es-ES_tradnl" u="sng" dirty="0"/>
              <a:t>funcionan armónicamente</a:t>
            </a:r>
            <a:r>
              <a:rPr lang="es-ES_tradnl" dirty="0"/>
              <a:t>, en un todo, en unidad, en equipo</a:t>
            </a:r>
            <a:r>
              <a:rPr lang="es-ES" dirty="0"/>
              <a:t>.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es-ES" dirty="0"/>
          </a:p>
          <a:p>
            <a:pPr eaLnBrk="1" hangingPunct="1">
              <a:lnSpc>
                <a:spcPct val="80000"/>
              </a:lnSpc>
              <a:defRPr/>
            </a:pPr>
            <a:r>
              <a:rPr lang="es-ES" dirty="0">
                <a:solidFill>
                  <a:schemeClr val="accent2">
                    <a:lumMod val="50000"/>
                  </a:schemeClr>
                </a:solidFill>
              </a:rPr>
              <a:t>PARASITISMO ANATÓMICO</a:t>
            </a:r>
          </a:p>
          <a:p>
            <a:pPr algn="just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es-ES_tradnl" dirty="0"/>
              <a:t>   Los órganos del aparato del Habla y de la Voz </a:t>
            </a:r>
            <a:r>
              <a:rPr lang="es-ES_tradnl" dirty="0">
                <a:solidFill>
                  <a:schemeClr val="accent2">
                    <a:lumMod val="50000"/>
                  </a:schemeClr>
                </a:solidFill>
              </a:rPr>
              <a:t>NO</a:t>
            </a:r>
            <a:r>
              <a:rPr lang="es-ES_tradnl" dirty="0"/>
              <a:t> fueron creados por la naturaleza para desempeñar esa función, cada uno de ellos desempeña una función biológica primaria para la conservación de la vida y secundariamente sirve a los fines de la comunicación oral.</a:t>
            </a:r>
            <a:endParaRPr lang="es-ES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>
            <a:extLst>
              <a:ext uri="{FF2B5EF4-FFF2-40B4-BE49-F238E27FC236}">
                <a16:creationId xmlns:a16="http://schemas.microsoft.com/office/drawing/2014/main" id="{217D4372-2E93-48BC-B8CD-CB2BC68AC47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ES" sz="3200" dirty="0"/>
              <a:t>PRINCIPIOS QUE RIGEN EL TRABAJO DEL APARATO  FONOARTICULATORIO</a:t>
            </a:r>
          </a:p>
        </p:txBody>
      </p:sp>
      <p:sp>
        <p:nvSpPr>
          <p:cNvPr id="106499" name="Rectangle 3">
            <a:extLst>
              <a:ext uri="{FF2B5EF4-FFF2-40B4-BE49-F238E27FC236}">
                <a16:creationId xmlns:a16="http://schemas.microsoft.com/office/drawing/2014/main" id="{57B22121-4775-415D-A4D3-1EFDA70041B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ES" dirty="0">
                <a:solidFill>
                  <a:schemeClr val="accent2">
                    <a:lumMod val="50000"/>
                  </a:schemeClr>
                </a:solidFill>
              </a:rPr>
              <a:t>HIPERFUNCIÓN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s-ES_tradnl" dirty="0"/>
              <a:t>   Es un </a:t>
            </a:r>
            <a:r>
              <a:rPr lang="es-ES_tradnl" b="1" dirty="0"/>
              <a:t>esfuerzo muscular</a:t>
            </a:r>
            <a:r>
              <a:rPr lang="es-ES_tradnl" dirty="0"/>
              <a:t> en algún punto del aparato fonoarticulatorio, para compensar la situación de desorganización resultado de la disfunción de la unidad funcional.</a:t>
            </a:r>
            <a:endParaRPr lang="es-ES" dirty="0">
              <a:solidFill>
                <a:srgbClr val="99FF66"/>
              </a:solidFill>
            </a:endParaRPr>
          </a:p>
          <a:p>
            <a:pPr eaLnBrk="1" hangingPunct="1">
              <a:defRPr/>
            </a:pPr>
            <a:r>
              <a:rPr lang="es-ES" dirty="0">
                <a:solidFill>
                  <a:schemeClr val="accent2">
                    <a:lumMod val="50000"/>
                  </a:schemeClr>
                </a:solidFill>
              </a:rPr>
              <a:t>BIVALENCIA FUNCIONAL</a:t>
            </a:r>
          </a:p>
          <a:p>
            <a:pPr eaLnBrk="1" hangingPunct="1">
              <a:buFont typeface="Wingdings" panose="05000000000000000000" pitchFamily="2" charset="2"/>
              <a:buChar char="ü"/>
              <a:defRPr/>
            </a:pPr>
            <a:r>
              <a:rPr lang="es-ES" dirty="0"/>
              <a:t>  VALOR ESTADÍSTICO</a:t>
            </a:r>
          </a:p>
          <a:p>
            <a:pPr eaLnBrk="1" hangingPunct="1">
              <a:buFont typeface="Wingdings" panose="05000000000000000000" pitchFamily="2" charset="2"/>
              <a:buChar char="ü"/>
              <a:defRPr/>
            </a:pPr>
            <a:r>
              <a:rPr lang="es-ES" dirty="0"/>
              <a:t>  VALOR IDEAL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>
            <a:extLst>
              <a:ext uri="{FF2B5EF4-FFF2-40B4-BE49-F238E27FC236}">
                <a16:creationId xmlns:a16="http://schemas.microsoft.com/office/drawing/2014/main" id="{7A448856-7699-4BE7-B33A-20580F05E47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ES" sz="3200" dirty="0"/>
              <a:t>BIOFISIODINAMIA DE LA ARTICULACIÓN</a:t>
            </a:r>
            <a:br>
              <a:rPr lang="es-ES" sz="3800" dirty="0"/>
            </a:br>
            <a:r>
              <a:rPr lang="es-ES" sz="2400" dirty="0">
                <a:solidFill>
                  <a:schemeClr val="accent2">
                    <a:lumMod val="50000"/>
                  </a:schemeClr>
                </a:solidFill>
              </a:rPr>
              <a:t>ENFOQUE LOGOFONIÁTRICO</a:t>
            </a:r>
            <a:endParaRPr lang="es-ES" sz="38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07523" name="Rectangle 3">
            <a:extLst>
              <a:ext uri="{FF2B5EF4-FFF2-40B4-BE49-F238E27FC236}">
                <a16:creationId xmlns:a16="http://schemas.microsoft.com/office/drawing/2014/main" id="{3AC54275-1E2E-45C4-B625-E752961DEE2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524001" y="1600201"/>
            <a:ext cx="8893175" cy="4530725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s-ES" sz="2400" b="1" dirty="0">
                <a:solidFill>
                  <a:srgbClr val="66FFFF"/>
                </a:solidFill>
              </a:rPr>
              <a:t>NIVEL I</a:t>
            </a:r>
            <a:r>
              <a:rPr lang="es-ES" sz="2400" dirty="0"/>
              <a:t> </a:t>
            </a:r>
            <a:r>
              <a:rPr lang="es-ES" sz="2400" b="1" dirty="0"/>
              <a:t>Situado entre labios y dientes, P, B(V), M, F.</a:t>
            </a:r>
            <a:r>
              <a:rPr lang="es-ES" sz="2400" dirty="0"/>
              <a:t>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s-ES" sz="2400" b="1" dirty="0">
                <a:solidFill>
                  <a:schemeClr val="accent2">
                    <a:lumMod val="75000"/>
                  </a:schemeClr>
                </a:solidFill>
              </a:rPr>
              <a:t>NIVEL II</a:t>
            </a:r>
            <a:r>
              <a:rPr lang="es-ES" sz="2400" dirty="0">
                <a:solidFill>
                  <a:schemeClr val="accent2">
                    <a:lumMod val="75000"/>
                  </a:schemeClr>
                </a:solidFill>
              </a:rPr>
              <a:t>  </a:t>
            </a:r>
            <a:r>
              <a:rPr lang="es-ES" sz="2400" b="1" dirty="0"/>
              <a:t>Situado entre el borde inferior de los dientes superiores y el límite de la cara interna de la  encía superior pudiéndose extender esta última zona 2 cm, T, D, N, L, R, S.</a:t>
            </a:r>
            <a:r>
              <a:rPr lang="es-ES" sz="1800" b="1" dirty="0"/>
              <a:t>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s-ES" sz="2400" b="1" dirty="0">
                <a:solidFill>
                  <a:schemeClr val="hlink"/>
                </a:solidFill>
              </a:rPr>
              <a:t>NIVEL III</a:t>
            </a:r>
            <a:r>
              <a:rPr lang="es-ES" sz="2400" dirty="0"/>
              <a:t>.- </a:t>
            </a:r>
            <a:r>
              <a:rPr lang="es-ES" sz="2400" b="1" dirty="0"/>
              <a:t>Zona que bordea los límites entre el tercio anterior y el tercio medio de la bóveda palatina. CH, LL(Y), Ñ. </a:t>
            </a:r>
            <a:endParaRPr lang="es-ES" sz="1800" b="1" dirty="0"/>
          </a:p>
          <a:p>
            <a:pPr eaLnBrk="1" hangingPunct="1">
              <a:lnSpc>
                <a:spcPct val="90000"/>
              </a:lnSpc>
              <a:defRPr/>
            </a:pPr>
            <a:r>
              <a:rPr lang="es-ES" sz="2400" b="1" dirty="0">
                <a:solidFill>
                  <a:srgbClr val="99FF66"/>
                </a:solidFill>
              </a:rPr>
              <a:t>NIVEL IV</a:t>
            </a:r>
            <a:r>
              <a:rPr lang="es-ES" sz="2400" b="1" dirty="0">
                <a:solidFill>
                  <a:srgbClr val="FF99CC"/>
                </a:solidFill>
              </a:rPr>
              <a:t> </a:t>
            </a:r>
            <a:r>
              <a:rPr lang="es-ES" sz="2400" b="1" dirty="0"/>
              <a:t>Situado en la zona de istmo de las fauces que comprende el velo y sus pilares, la base de la lengua y la pared faríngea posterior. </a:t>
            </a:r>
            <a:r>
              <a:rPr lang="en-GB" sz="2400" b="1" dirty="0"/>
              <a:t>K, G, J.</a:t>
            </a:r>
            <a:endParaRPr lang="es-ES" sz="2400" b="1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>
            <a:extLst>
              <a:ext uri="{FF2B5EF4-FFF2-40B4-BE49-F238E27FC236}">
                <a16:creationId xmlns:a16="http://schemas.microsoft.com/office/drawing/2014/main" id="{F345951D-AD5C-497D-9251-A2F2E864B23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ES" sz="3200"/>
              <a:t>BIOFISIODINAMIA DE LA ARTICULACIÓN</a:t>
            </a:r>
            <a:br>
              <a:rPr lang="es-ES" sz="3800"/>
            </a:br>
            <a:endParaRPr lang="es-ES" sz="3800">
              <a:solidFill>
                <a:srgbClr val="99FF66"/>
              </a:solidFill>
            </a:endParaRPr>
          </a:p>
        </p:txBody>
      </p:sp>
      <p:sp>
        <p:nvSpPr>
          <p:cNvPr id="108547" name="Rectangle 3">
            <a:extLst>
              <a:ext uri="{FF2B5EF4-FFF2-40B4-BE49-F238E27FC236}">
                <a16:creationId xmlns:a16="http://schemas.microsoft.com/office/drawing/2014/main" id="{4F3E1E5F-3401-4D9D-AB70-1BE00828954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742050" y="1690688"/>
            <a:ext cx="8435975" cy="5005387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s-ES" b="1" dirty="0"/>
              <a:t>FACTORES FUNCIONALES QUE INTERVIENEN EN LA PRODUCCIÓN DE LAS CONSONANTES</a:t>
            </a:r>
          </a:p>
          <a:p>
            <a:pPr eaLnBrk="1" hangingPunct="1">
              <a:defRPr/>
            </a:pPr>
            <a:r>
              <a:rPr lang="es-ES" b="1" dirty="0"/>
              <a:t>Determinada presión orgánica o muscular.</a:t>
            </a:r>
          </a:p>
          <a:p>
            <a:pPr eaLnBrk="1" hangingPunct="1">
              <a:defRPr/>
            </a:pPr>
            <a:r>
              <a:rPr lang="es-ES" b="1" dirty="0"/>
              <a:t>Determinada presión aérea.</a:t>
            </a:r>
          </a:p>
          <a:p>
            <a:pPr eaLnBrk="1" hangingPunct="1">
              <a:defRPr/>
            </a:pPr>
            <a:r>
              <a:rPr lang="es-ES" b="1" dirty="0"/>
              <a:t>Determinada posición velar.</a:t>
            </a:r>
          </a:p>
          <a:p>
            <a:pPr eaLnBrk="1" hangingPunct="1">
              <a:defRPr/>
            </a:pPr>
            <a:r>
              <a:rPr lang="es-ES" b="1" dirty="0"/>
              <a:t>Ausencia o presencia de vibraciones laríngeas.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>
            <a:extLst>
              <a:ext uri="{FF2B5EF4-FFF2-40B4-BE49-F238E27FC236}">
                <a16:creationId xmlns:a16="http://schemas.microsoft.com/office/drawing/2014/main" id="{29595523-E627-4CE9-B40D-7C4DD5EDCE0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ES" dirty="0"/>
              <a:t>FISIOLOGÍA DE LAS VOCALES</a:t>
            </a:r>
          </a:p>
        </p:txBody>
      </p:sp>
      <p:sp>
        <p:nvSpPr>
          <p:cNvPr id="109571" name="Rectangle 3">
            <a:extLst>
              <a:ext uri="{FF2B5EF4-FFF2-40B4-BE49-F238E27FC236}">
                <a16:creationId xmlns:a16="http://schemas.microsoft.com/office/drawing/2014/main" id="{57379060-95C3-4F4C-ABEB-3F2476ACDB4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ES" dirty="0"/>
              <a:t>Juego y rejuego de la movilidad maxilar inferior y de los labios.</a:t>
            </a:r>
          </a:p>
          <a:p>
            <a:pPr eaLnBrk="1" hangingPunct="1">
              <a:defRPr/>
            </a:pPr>
            <a:r>
              <a:rPr lang="es-ES" dirty="0"/>
              <a:t>Diferentes contracciones de la topografía lingual.</a:t>
            </a:r>
          </a:p>
          <a:p>
            <a:pPr eaLnBrk="1" hangingPunct="1">
              <a:defRPr/>
            </a:pPr>
            <a:r>
              <a:rPr lang="es-ES" dirty="0"/>
              <a:t> Presencia constante de vibración laríngea.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>
            <a:extLst>
              <a:ext uri="{FF2B5EF4-FFF2-40B4-BE49-F238E27FC236}">
                <a16:creationId xmlns:a16="http://schemas.microsoft.com/office/drawing/2014/main" id="{29595523-E627-4CE9-B40D-7C4DD5EDCE0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857494"/>
            <a:ext cx="10515600" cy="1325563"/>
          </a:xfrm>
          <a:solidFill>
            <a:schemeClr val="accent2">
              <a:lumMod val="60000"/>
              <a:lumOff val="40000"/>
            </a:schemeClr>
          </a:solidFill>
        </p:spPr>
        <p:txBody>
          <a:bodyPr>
            <a:normAutofit fontScale="90000"/>
          </a:bodyPr>
          <a:lstStyle/>
          <a:p>
            <a:pPr indent="269875" algn="ctr">
              <a:lnSpc>
                <a:spcPct val="150000"/>
              </a:lnSpc>
              <a:spcAft>
                <a:spcPts val="1000"/>
              </a:spcAft>
            </a:pPr>
            <a:r>
              <a:rPr lang="es-ES" sz="3200" b="1" cap="small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Bibliografía</a:t>
            </a:r>
            <a:br>
              <a:rPr lang="es-E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s-ES" sz="3100" dirty="0">
              <a:latin typeface="+mn-lt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72474B0D-CF63-43DC-80F9-6747FD0B288B}"/>
              </a:ext>
            </a:extLst>
          </p:cNvPr>
          <p:cNvSpPr txBox="1"/>
          <p:nvPr/>
        </p:nvSpPr>
        <p:spPr>
          <a:xfrm>
            <a:off x="337626" y="2307102"/>
            <a:ext cx="11507372" cy="68018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50000"/>
              </a:lnSpc>
              <a:buFont typeface="Arial" panose="020B0604020202020204" pitchFamily="34" charset="0"/>
              <a:buChar char="*"/>
              <a:tabLst>
                <a:tab pos="266700" algn="l"/>
                <a:tab pos="457200" algn="l"/>
              </a:tabLst>
            </a:pPr>
            <a:r>
              <a:rPr lang="es-ES" sz="2400" dirty="0">
                <a:effectLst/>
                <a:ea typeface="Times New Roman" panose="02020603050405020304" pitchFamily="18" charset="0"/>
              </a:rPr>
              <a:t>Bell Rafael. Consideraciones entorno a los problemas de la comunicación humana. La Habana. MINED.1997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*"/>
              <a:tabLst>
                <a:tab pos="266700" algn="l"/>
                <a:tab pos="457200" algn="l"/>
              </a:tabLst>
            </a:pPr>
            <a:r>
              <a:rPr lang="x-none" sz="2400" dirty="0">
                <a:ea typeface="Calibri" panose="020F0502020204030204" pitchFamily="34" charset="0"/>
                <a:cs typeface="Times New Roman" panose="02020603050405020304" pitchFamily="18" charset="0"/>
              </a:rPr>
              <a:t>Fernández Gudelia</a:t>
            </a:r>
            <a:r>
              <a:rPr lang="es-ES" sz="2400" dirty="0">
                <a:ea typeface="Calibri" panose="020F0502020204030204" pitchFamily="34" charset="0"/>
                <a:cs typeface="Times New Roman" panose="02020603050405020304" pitchFamily="18" charset="0"/>
              </a:rPr>
              <a:t> et al. </a:t>
            </a:r>
            <a:r>
              <a:rPr lang="x-none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L</a:t>
            </a:r>
            <a:r>
              <a:rPr lang="es-ES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ogopedia</a:t>
            </a:r>
            <a:r>
              <a:rPr lang="es-ES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x-none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es-ES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rimera</a:t>
            </a:r>
            <a:r>
              <a:rPr lang="es-ES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Parte. T</a:t>
            </a:r>
            <a:r>
              <a:rPr lang="x-none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exto para los estudiantes de las carreras licenciatura en logopedia y educación especial</a:t>
            </a:r>
            <a:r>
              <a:rPr lang="es-ES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 La Habana. MINED.2013.</a:t>
            </a:r>
          </a:p>
          <a:p>
            <a:pPr marL="179705" algn="just">
              <a:lnSpc>
                <a:spcPct val="150000"/>
              </a:lnSpc>
              <a:spcAft>
                <a:spcPts val="600"/>
              </a:spcAft>
            </a:pPr>
            <a:r>
              <a:rPr lang="x-none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s-ES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79705" algn="just">
              <a:lnSpc>
                <a:spcPct val="150000"/>
              </a:lnSpc>
              <a:spcAft>
                <a:spcPts val="600"/>
              </a:spcAft>
            </a:pPr>
            <a:r>
              <a:rPr lang="x-none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s-ES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79705" algn="just">
              <a:lnSpc>
                <a:spcPct val="150000"/>
              </a:lnSpc>
              <a:spcAft>
                <a:spcPts val="600"/>
              </a:spcAft>
            </a:pPr>
            <a:r>
              <a:rPr lang="x-none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s-E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79705" algn="just">
              <a:lnSpc>
                <a:spcPct val="150000"/>
              </a:lnSpc>
              <a:spcAft>
                <a:spcPts val="600"/>
              </a:spcAft>
            </a:pPr>
            <a:r>
              <a:rPr lang="x-none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s-E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79705" algn="just">
              <a:lnSpc>
                <a:spcPct val="150000"/>
              </a:lnSpc>
              <a:spcAft>
                <a:spcPts val="600"/>
              </a:spcAft>
            </a:pPr>
            <a:r>
              <a:rPr lang="x-none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s-E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79705" algn="just">
              <a:lnSpc>
                <a:spcPct val="150000"/>
              </a:lnSpc>
              <a:spcAft>
                <a:spcPts val="600"/>
              </a:spcAft>
            </a:pPr>
            <a:r>
              <a:rPr lang="x-none" sz="1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s-E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79705" algn="just">
              <a:lnSpc>
                <a:spcPct val="150000"/>
              </a:lnSpc>
              <a:spcAft>
                <a:spcPts val="600"/>
              </a:spcAft>
            </a:pPr>
            <a:r>
              <a:rPr lang="x-none" sz="1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s-E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79705" algn="just">
              <a:lnSpc>
                <a:spcPct val="150000"/>
              </a:lnSpc>
              <a:spcAft>
                <a:spcPts val="600"/>
              </a:spcAft>
            </a:pPr>
            <a:r>
              <a:rPr lang="x-none" sz="1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s-E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buFont typeface="Arial" panose="020B0604020202020204" pitchFamily="34" charset="0"/>
              <a:buChar char="*"/>
              <a:tabLst>
                <a:tab pos="266700" algn="l"/>
                <a:tab pos="457200" algn="l"/>
              </a:tabLst>
            </a:pPr>
            <a:endParaRPr lang="es-E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823412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</TotalTime>
  <Words>990</Words>
  <Application>Microsoft Office PowerPoint</Application>
  <PresentationFormat>Panorámica</PresentationFormat>
  <Paragraphs>200</Paragraphs>
  <Slides>26</Slides>
  <Notes>0</Notes>
  <HiddenSlides>0</HiddenSlides>
  <MMClips>0</MMClips>
  <ScaleCrop>false</ScaleCrop>
  <HeadingPairs>
    <vt:vector size="8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26</vt:i4>
      </vt:variant>
    </vt:vector>
  </HeadingPairs>
  <TitlesOfParts>
    <vt:vector size="34" baseType="lpstr">
      <vt:lpstr>Arial</vt:lpstr>
      <vt:lpstr>Calibri</vt:lpstr>
      <vt:lpstr>Calibri Light</vt:lpstr>
      <vt:lpstr>Tahoma</vt:lpstr>
      <vt:lpstr>Times New Roman</vt:lpstr>
      <vt:lpstr>Wingdings</vt:lpstr>
      <vt:lpstr>Tema de Office</vt:lpstr>
      <vt:lpstr>Diapositiva</vt:lpstr>
      <vt:lpstr>Presentación de PowerPoint</vt:lpstr>
      <vt:lpstr>SISTEMAS QUE INTERVIENEN en la producción del habla y la voz</vt:lpstr>
      <vt:lpstr> SISTEMA COORDINADOR SISTEMA NERVIOSO CENTRAL Y PERIFÉRICO  </vt:lpstr>
      <vt:lpstr> SISTEMA COORDINADOR- SISTEMA NERVIOSO CENTRAL</vt:lpstr>
      <vt:lpstr> SISTEMA COORDINADOR- SISTEMA NERVIOSO CENTRAL </vt:lpstr>
      <vt:lpstr>SISTEMA COORDINADOR SISTEMA NERVIOSO PERIFÉRICO</vt:lpstr>
      <vt:lpstr>SISTEMA COORDINADOR SISTEMA NERVIOSO PERIFÉRICO</vt:lpstr>
      <vt:lpstr> SISTEMA COORDINADOR SISTEMA ENDOCRINO</vt:lpstr>
      <vt:lpstr>SISTEMA RESPIRATORIO</vt:lpstr>
      <vt:lpstr>Presentación de PowerPoint</vt:lpstr>
      <vt:lpstr>Presentación de PowerPoint</vt:lpstr>
      <vt:lpstr>Presentación de PowerPoint</vt:lpstr>
      <vt:lpstr>Presentación de PowerPoint</vt:lpstr>
      <vt:lpstr>SISTEMA TONAL</vt:lpstr>
      <vt:lpstr>SISTEMA TONAL</vt:lpstr>
      <vt:lpstr>Presentación de PowerPoint</vt:lpstr>
      <vt:lpstr>Presentación de PowerPoint</vt:lpstr>
      <vt:lpstr>Presentación de PowerPoint</vt:lpstr>
      <vt:lpstr>Presentación de PowerPoint</vt:lpstr>
      <vt:lpstr>SISTEMA CONTROLADOR</vt:lpstr>
      <vt:lpstr>PRINCIPIOS QUE RIGEN EL TRABAJO DEL APARATO  FONOARTICULATORIO</vt:lpstr>
      <vt:lpstr>PRINCIPIOS QUE RIGEN EL TRABAJO DEL APARATO  FONOARTICULATORIO</vt:lpstr>
      <vt:lpstr>BIOFISIODINAMIA DE LA ARTICULACIÓN ENFOQUE LOGOFONIÁTRICO</vt:lpstr>
      <vt:lpstr>BIOFISIODINAMIA DE LA ARTICULACIÓN </vt:lpstr>
      <vt:lpstr>FISIOLOGÍA DE LAS VOCALES</vt:lpstr>
      <vt:lpstr>Bibliografía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Julio C. Valhuerdi</dc:creator>
  <cp:lastModifiedBy>Julio C. Valhuerdi</cp:lastModifiedBy>
  <cp:revision>37</cp:revision>
  <dcterms:created xsi:type="dcterms:W3CDTF">2024-10-29T09:47:03Z</dcterms:created>
  <dcterms:modified xsi:type="dcterms:W3CDTF">2026-10-13T10:37:30Z</dcterms:modified>
</cp:coreProperties>
</file>