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9" r:id="rId2"/>
    <p:sldId id="294" r:id="rId3"/>
    <p:sldId id="295" r:id="rId4"/>
    <p:sldId id="296" r:id="rId5"/>
    <p:sldId id="302" r:id="rId6"/>
    <p:sldId id="303" r:id="rId7"/>
    <p:sldId id="304" r:id="rId8"/>
    <p:sldId id="305" r:id="rId9"/>
    <p:sldId id="306" r:id="rId10"/>
    <p:sldId id="307" r:id="rId11"/>
    <p:sldId id="297" r:id="rId12"/>
    <p:sldId id="299" r:id="rId13"/>
    <p:sldId id="301" r:id="rId14"/>
    <p:sldId id="308" r:id="rId15"/>
    <p:sldId id="309" r:id="rId16"/>
    <p:sldId id="261" r:id="rId17"/>
    <p:sldId id="310" r:id="rId18"/>
    <p:sldId id="311" r:id="rId19"/>
    <p:sldId id="265" r:id="rId20"/>
    <p:sldId id="266" r:id="rId21"/>
    <p:sldId id="312" r:id="rId22"/>
    <p:sldId id="314" r:id="rId23"/>
    <p:sldId id="315" r:id="rId24"/>
    <p:sldId id="313" r:id="rId25"/>
    <p:sldId id="317" r:id="rId26"/>
    <p:sldId id="318" r:id="rId27"/>
    <p:sldId id="316" r:id="rId28"/>
    <p:sldId id="319" r:id="rId29"/>
    <p:sldId id="322" r:id="rId30"/>
    <p:sldId id="320" r:id="rId31"/>
    <p:sldId id="328" r:id="rId32"/>
    <p:sldId id="324" r:id="rId33"/>
    <p:sldId id="323" r:id="rId34"/>
    <p:sldId id="325" r:id="rId35"/>
    <p:sldId id="326" r:id="rId36"/>
    <p:sldId id="321" r:id="rId37"/>
    <p:sldId id="329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A804"/>
    <a:srgbClr val="D1F3FF"/>
    <a:srgbClr val="FEEDBE"/>
    <a:srgbClr val="C3FDE7"/>
    <a:srgbClr val="FFEFFC"/>
    <a:srgbClr val="FEDEF7"/>
    <a:srgbClr val="FDA9EB"/>
    <a:srgbClr val="000000"/>
    <a:srgbClr val="99CC00"/>
    <a:srgbClr val="196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 autoAdjust="0"/>
  </p:normalViewPr>
  <p:slideViewPr>
    <p:cSldViewPr>
      <p:cViewPr varScale="1">
        <p:scale>
          <a:sx n="53" d="100"/>
          <a:sy n="53" d="100"/>
        </p:scale>
        <p:origin x="9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5BAAD-6BA7-4DAD-9B2F-47257D5A8A98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4D763-8FA9-4B9C-949E-F8C081FE52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42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Definimos </a:t>
            </a:r>
            <a:r>
              <a:rPr lang="es-ES" dirty="0" err="1"/>
              <a:t>commodity</a:t>
            </a:r>
            <a:r>
              <a:rPr lang="es-ES" dirty="0"/>
              <a:t> como todo bien que tiene valor o utilidad, y un bajo nivel de diferenciación</a:t>
            </a:r>
          </a:p>
          <a:p>
            <a:r>
              <a:rPr lang="es-ES" dirty="0"/>
              <a:t>o especialización. Esto no significa que todos aquellos bienes que no tengan diferenciación sean </a:t>
            </a:r>
            <a:r>
              <a:rPr lang="es-ES" dirty="0" err="1"/>
              <a:t>commodities</a:t>
            </a:r>
            <a:r>
              <a:rPr lang="es-ES" dirty="0"/>
              <a:t>,</a:t>
            </a:r>
          </a:p>
          <a:p>
            <a:r>
              <a:rPr lang="es-ES" dirty="0"/>
              <a:t>ya que por ejemplo, el agua del mar no es un </a:t>
            </a:r>
            <a:r>
              <a:rPr lang="es-ES" dirty="0" err="1"/>
              <a:t>commodity</a:t>
            </a:r>
            <a:r>
              <a:rPr lang="es-ES" dirty="0"/>
              <a:t> pues no tiene un valor o utilidad.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4D763-8FA9-4B9C-949E-F8C081FE523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854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>
            <a:extLst>
              <a:ext uri="{FF2B5EF4-FFF2-40B4-BE49-F238E27FC236}">
                <a16:creationId xmlns:a16="http://schemas.microsoft.com/office/drawing/2014/main" id="{6F0FA8FB-B587-4C98-98A4-7CA69B1FAF50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A889602-4CC0-4E45-B581-578843850C5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FD9EFD7-323F-4C31-999F-2E2D46E002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modificar el estilo de subtítulo del patrón</a:t>
            </a:r>
            <a:endParaRPr lang="en-US" altLang="es-ES" noProof="0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DD6441DB-DAAC-4458-A8DA-6E70776215A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>
            <a:extLst>
              <a:ext uri="{FF2B5EF4-FFF2-40B4-BE49-F238E27FC236}">
                <a16:creationId xmlns:a16="http://schemas.microsoft.com/office/drawing/2014/main" id="{BE1D818B-B991-4CFF-9DA3-FEBD6B9685D2}"/>
              </a:ext>
            </a:extLst>
          </p:cNvPr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>
              <a:extLst>
                <a:ext uri="{FF2B5EF4-FFF2-40B4-BE49-F238E27FC236}">
                  <a16:creationId xmlns:a16="http://schemas.microsoft.com/office/drawing/2014/main" id="{B84CE4FD-0C24-4B8A-8BA2-9828C64F572C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>
              <a:extLst>
                <a:ext uri="{FF2B5EF4-FFF2-40B4-BE49-F238E27FC236}">
                  <a16:creationId xmlns:a16="http://schemas.microsoft.com/office/drawing/2014/main" id="{D6E86F14-C7CF-46DB-B135-97442D61A7C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>
                <a:extLst>
                  <a:ext uri="{FF2B5EF4-FFF2-40B4-BE49-F238E27FC236}">
                    <a16:creationId xmlns:a16="http://schemas.microsoft.com/office/drawing/2014/main" id="{38139E25-8047-404A-ADEF-CB54EC8867F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>
                <a:extLst>
                  <a:ext uri="{FF2B5EF4-FFF2-40B4-BE49-F238E27FC236}">
                    <a16:creationId xmlns:a16="http://schemas.microsoft.com/office/drawing/2014/main" id="{0FB4717E-D7A9-42EF-9691-417BC366C2D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>
                <a:extLst>
                  <a:ext uri="{FF2B5EF4-FFF2-40B4-BE49-F238E27FC236}">
                    <a16:creationId xmlns:a16="http://schemas.microsoft.com/office/drawing/2014/main" id="{C5C60290-AC53-4F51-A68F-391458AD48C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>
              <a:extLst>
                <a:ext uri="{FF2B5EF4-FFF2-40B4-BE49-F238E27FC236}">
                  <a16:creationId xmlns:a16="http://schemas.microsoft.com/office/drawing/2014/main" id="{615DD189-CAD9-478D-B219-4E48085E6B4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>
                <a:extLst>
                  <a:ext uri="{FF2B5EF4-FFF2-40B4-BE49-F238E27FC236}">
                    <a16:creationId xmlns:a16="http://schemas.microsoft.com/office/drawing/2014/main" id="{CB3A6797-7AFE-44BE-9392-50888C3620D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>
                <a:extLst>
                  <a:ext uri="{FF2B5EF4-FFF2-40B4-BE49-F238E27FC236}">
                    <a16:creationId xmlns:a16="http://schemas.microsoft.com/office/drawing/2014/main" id="{AEF1D444-D57C-4AA2-B55E-F36131141C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>
                <a:extLst>
                  <a:ext uri="{FF2B5EF4-FFF2-40B4-BE49-F238E27FC236}">
                    <a16:creationId xmlns:a16="http://schemas.microsoft.com/office/drawing/2014/main" id="{5007015F-1ABA-486D-849F-021F1E5E751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>
              <a:extLst>
                <a:ext uri="{FF2B5EF4-FFF2-40B4-BE49-F238E27FC236}">
                  <a16:creationId xmlns:a16="http://schemas.microsoft.com/office/drawing/2014/main" id="{936B07D5-F4F2-49DB-9A60-A7DA56D07A0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>
                <a:extLst>
                  <a:ext uri="{FF2B5EF4-FFF2-40B4-BE49-F238E27FC236}">
                    <a16:creationId xmlns:a16="http://schemas.microsoft.com/office/drawing/2014/main" id="{02D023C7-F929-4C59-AC00-E1C90486D76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>
                <a:extLst>
                  <a:ext uri="{FF2B5EF4-FFF2-40B4-BE49-F238E27FC236}">
                    <a16:creationId xmlns:a16="http://schemas.microsoft.com/office/drawing/2014/main" id="{5FDD74B0-E947-4EED-940E-C85E0A5075C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>
                <a:extLst>
                  <a:ext uri="{FF2B5EF4-FFF2-40B4-BE49-F238E27FC236}">
                    <a16:creationId xmlns:a16="http://schemas.microsoft.com/office/drawing/2014/main" id="{C6C77D89-C11C-4EC1-B646-1277E1C3752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>
              <a:extLst>
                <a:ext uri="{FF2B5EF4-FFF2-40B4-BE49-F238E27FC236}">
                  <a16:creationId xmlns:a16="http://schemas.microsoft.com/office/drawing/2014/main" id="{31249946-3DF7-4D1A-BB1C-5B82C174DBC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>
                <a:extLst>
                  <a:ext uri="{FF2B5EF4-FFF2-40B4-BE49-F238E27FC236}">
                    <a16:creationId xmlns:a16="http://schemas.microsoft.com/office/drawing/2014/main" id="{AC206CCF-CE9A-48FC-BE95-622686E597F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>
                <a:extLst>
                  <a:ext uri="{FF2B5EF4-FFF2-40B4-BE49-F238E27FC236}">
                    <a16:creationId xmlns:a16="http://schemas.microsoft.com/office/drawing/2014/main" id="{AE19B792-D746-4DF6-BDA2-23E7E7C4625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>
                <a:extLst>
                  <a:ext uri="{FF2B5EF4-FFF2-40B4-BE49-F238E27FC236}">
                    <a16:creationId xmlns:a16="http://schemas.microsoft.com/office/drawing/2014/main" id="{74EBC8E6-60A4-4FB9-B1B5-D3ED991872F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>
              <a:extLst>
                <a:ext uri="{FF2B5EF4-FFF2-40B4-BE49-F238E27FC236}">
                  <a16:creationId xmlns:a16="http://schemas.microsoft.com/office/drawing/2014/main" id="{FD7256EC-D82F-4DC0-851C-289E2EBCB56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>
                <a:extLst>
                  <a:ext uri="{FF2B5EF4-FFF2-40B4-BE49-F238E27FC236}">
                    <a16:creationId xmlns:a16="http://schemas.microsoft.com/office/drawing/2014/main" id="{9997DEF6-57C5-4C9C-BB53-02F7A0A834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>
                <a:extLst>
                  <a:ext uri="{FF2B5EF4-FFF2-40B4-BE49-F238E27FC236}">
                    <a16:creationId xmlns:a16="http://schemas.microsoft.com/office/drawing/2014/main" id="{318FBF3F-7348-4C11-A140-EAAA94517D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>
                <a:extLst>
                  <a:ext uri="{FF2B5EF4-FFF2-40B4-BE49-F238E27FC236}">
                    <a16:creationId xmlns:a16="http://schemas.microsoft.com/office/drawing/2014/main" id="{8C0A9150-8E24-4736-9FA2-C3CD070AA47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>
              <a:extLst>
                <a:ext uri="{FF2B5EF4-FFF2-40B4-BE49-F238E27FC236}">
                  <a16:creationId xmlns:a16="http://schemas.microsoft.com/office/drawing/2014/main" id="{B87330B5-0B01-4131-8BB9-485849B07AC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>
                <a:extLst>
                  <a:ext uri="{FF2B5EF4-FFF2-40B4-BE49-F238E27FC236}">
                    <a16:creationId xmlns:a16="http://schemas.microsoft.com/office/drawing/2014/main" id="{0EA5E642-3D9C-499A-B87D-C3D7B87D7C9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>
                <a:extLst>
                  <a:ext uri="{FF2B5EF4-FFF2-40B4-BE49-F238E27FC236}">
                    <a16:creationId xmlns:a16="http://schemas.microsoft.com/office/drawing/2014/main" id="{5757E4A3-81CF-42C6-BE19-BAB7E3E4096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>
                <a:extLst>
                  <a:ext uri="{FF2B5EF4-FFF2-40B4-BE49-F238E27FC236}">
                    <a16:creationId xmlns:a16="http://schemas.microsoft.com/office/drawing/2014/main" id="{342769FA-5179-40CB-A01B-35ECBF76303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>
              <a:extLst>
                <a:ext uri="{FF2B5EF4-FFF2-40B4-BE49-F238E27FC236}">
                  <a16:creationId xmlns:a16="http://schemas.microsoft.com/office/drawing/2014/main" id="{6542B206-DCDF-4FD9-8EF0-115AE91C3A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>
                <a:extLst>
                  <a:ext uri="{FF2B5EF4-FFF2-40B4-BE49-F238E27FC236}">
                    <a16:creationId xmlns:a16="http://schemas.microsoft.com/office/drawing/2014/main" id="{91409BBB-F23E-419B-89B3-8E497DEFC10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>
                <a:extLst>
                  <a:ext uri="{FF2B5EF4-FFF2-40B4-BE49-F238E27FC236}">
                    <a16:creationId xmlns:a16="http://schemas.microsoft.com/office/drawing/2014/main" id="{18672E5B-717D-4A99-AD89-80D237732E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>
                <a:extLst>
                  <a:ext uri="{FF2B5EF4-FFF2-40B4-BE49-F238E27FC236}">
                    <a16:creationId xmlns:a16="http://schemas.microsoft.com/office/drawing/2014/main" id="{3D2169DA-23A0-4780-8034-250E3D94AA5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>
              <a:extLst>
                <a:ext uri="{FF2B5EF4-FFF2-40B4-BE49-F238E27FC236}">
                  <a16:creationId xmlns:a16="http://schemas.microsoft.com/office/drawing/2014/main" id="{CF8FAFB7-4505-45FF-913D-FA09E736225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>
                <a:extLst>
                  <a:ext uri="{FF2B5EF4-FFF2-40B4-BE49-F238E27FC236}">
                    <a16:creationId xmlns:a16="http://schemas.microsoft.com/office/drawing/2014/main" id="{2D3BAB5F-94DB-4452-B6AD-D9AF4029C6F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>
                <a:extLst>
                  <a:ext uri="{FF2B5EF4-FFF2-40B4-BE49-F238E27FC236}">
                    <a16:creationId xmlns:a16="http://schemas.microsoft.com/office/drawing/2014/main" id="{4A2338D6-A476-49E7-A6FE-74AFD5218EA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>
                <a:extLst>
                  <a:ext uri="{FF2B5EF4-FFF2-40B4-BE49-F238E27FC236}">
                    <a16:creationId xmlns:a16="http://schemas.microsoft.com/office/drawing/2014/main" id="{6A407359-DF4D-44C2-ADE5-9D5DCA5D0C8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>
            <a:extLst>
              <a:ext uri="{FF2B5EF4-FFF2-40B4-BE49-F238E27FC236}">
                <a16:creationId xmlns:a16="http://schemas.microsoft.com/office/drawing/2014/main" id="{3553A08F-95A9-4044-8F7C-882ADB46C52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>
            <a:extLst>
              <a:ext uri="{FF2B5EF4-FFF2-40B4-BE49-F238E27FC236}">
                <a16:creationId xmlns:a16="http://schemas.microsoft.com/office/drawing/2014/main" id="{4D83CB06-9378-42E1-BED4-A07C5C0E58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>
            <a:extLst>
              <a:ext uri="{FF2B5EF4-FFF2-40B4-BE49-F238E27FC236}">
                <a16:creationId xmlns:a16="http://schemas.microsoft.com/office/drawing/2014/main" id="{28361D4E-5534-4A56-9BBB-045BB21EF787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>
            <a:extLst>
              <a:ext uri="{FF2B5EF4-FFF2-40B4-BE49-F238E27FC236}">
                <a16:creationId xmlns:a16="http://schemas.microsoft.com/office/drawing/2014/main" id="{5EDD6301-D9C9-408B-BB18-4BE48B4369D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>
            <a:extLst>
              <a:ext uri="{FF2B5EF4-FFF2-40B4-BE49-F238E27FC236}">
                <a16:creationId xmlns:a16="http://schemas.microsoft.com/office/drawing/2014/main" id="{47292A09-80D0-412C-9050-97BEE90FD46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>
            <a:extLst>
              <a:ext uri="{FF2B5EF4-FFF2-40B4-BE49-F238E27FC236}">
                <a16:creationId xmlns:a16="http://schemas.microsoft.com/office/drawing/2014/main" id="{1CCAA154-FCBD-4122-BADE-FD9EC5CD1FCB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>
            <a:extLst>
              <a:ext uri="{FF2B5EF4-FFF2-40B4-BE49-F238E27FC236}">
                <a16:creationId xmlns:a16="http://schemas.microsoft.com/office/drawing/2014/main" id="{89A8CDA1-20D9-4DF9-9A48-B3C515287F26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>
            <a:extLst>
              <a:ext uri="{FF2B5EF4-FFF2-40B4-BE49-F238E27FC236}">
                <a16:creationId xmlns:a16="http://schemas.microsoft.com/office/drawing/2014/main" id="{3EA9D23A-10FA-446A-A17F-8A3DB1C39D21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>
            <a:extLst>
              <a:ext uri="{FF2B5EF4-FFF2-40B4-BE49-F238E27FC236}">
                <a16:creationId xmlns:a16="http://schemas.microsoft.com/office/drawing/2014/main" id="{A7693644-CC6A-44D3-8384-7CE388A7E4BC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>
            <a:extLst>
              <a:ext uri="{FF2B5EF4-FFF2-40B4-BE49-F238E27FC236}">
                <a16:creationId xmlns:a16="http://schemas.microsoft.com/office/drawing/2014/main" id="{928D0693-8B00-45DA-A926-6CABED8699E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>
            <a:extLst>
              <a:ext uri="{FF2B5EF4-FFF2-40B4-BE49-F238E27FC236}">
                <a16:creationId xmlns:a16="http://schemas.microsoft.com/office/drawing/2014/main" id="{F12A28F0-4153-418C-B281-4A8961467D85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>
            <a:extLst>
              <a:ext uri="{FF2B5EF4-FFF2-40B4-BE49-F238E27FC236}">
                <a16:creationId xmlns:a16="http://schemas.microsoft.com/office/drawing/2014/main" id="{1E32BED0-8718-4BF4-98DD-F4D9844A0E08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>
            <a:extLst>
              <a:ext uri="{FF2B5EF4-FFF2-40B4-BE49-F238E27FC236}">
                <a16:creationId xmlns:a16="http://schemas.microsoft.com/office/drawing/2014/main" id="{C59CE5D5-3F1D-4CEE-B02C-B5CDEA453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>
            <a:extLst>
              <a:ext uri="{FF2B5EF4-FFF2-40B4-BE49-F238E27FC236}">
                <a16:creationId xmlns:a16="http://schemas.microsoft.com/office/drawing/2014/main" id="{A9B2D2EC-2F26-4186-BDB9-8500B4ABBE8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>
            <a:extLst>
              <a:ext uri="{FF2B5EF4-FFF2-40B4-BE49-F238E27FC236}">
                <a16:creationId xmlns:a16="http://schemas.microsoft.com/office/drawing/2014/main" id="{3F9FB189-7291-4849-BFD3-94B551817D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>
            <a:extLst>
              <a:ext uri="{FF2B5EF4-FFF2-40B4-BE49-F238E27FC236}">
                <a16:creationId xmlns:a16="http://schemas.microsoft.com/office/drawing/2014/main" id="{2F918ECC-6B67-4F4A-AA12-C375B9AD8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>
            <a:extLst>
              <a:ext uri="{FF2B5EF4-FFF2-40B4-BE49-F238E27FC236}">
                <a16:creationId xmlns:a16="http://schemas.microsoft.com/office/drawing/2014/main" id="{BB1287FF-0C2C-406C-A2FF-BFB7E4F3795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>
            <a:extLst>
              <a:ext uri="{FF2B5EF4-FFF2-40B4-BE49-F238E27FC236}">
                <a16:creationId xmlns:a16="http://schemas.microsoft.com/office/drawing/2014/main" id="{166783DC-4A5B-4989-A75F-CBC687C8B1C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>
            <a:extLst>
              <a:ext uri="{FF2B5EF4-FFF2-40B4-BE49-F238E27FC236}">
                <a16:creationId xmlns:a16="http://schemas.microsoft.com/office/drawing/2014/main" id="{9B057CC5-143A-4CC7-B23F-634113632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>
            <a:extLst>
              <a:ext uri="{FF2B5EF4-FFF2-40B4-BE49-F238E27FC236}">
                <a16:creationId xmlns:a16="http://schemas.microsoft.com/office/drawing/2014/main" id="{1C304EEF-292D-44F3-B07D-0F5755E03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>
            <a:extLst>
              <a:ext uri="{FF2B5EF4-FFF2-40B4-BE49-F238E27FC236}">
                <a16:creationId xmlns:a16="http://schemas.microsoft.com/office/drawing/2014/main" id="{97E1A1AC-0E0F-4DCC-9C82-AB0DF1A1E5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AB433-9C9B-4541-A16D-206417EB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B7B1A2-64AB-4B77-9048-2C656CD43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432038-2F19-48A1-BF5E-36F38E99D1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036C4-CAF1-4E7D-B9A3-BC572AFA34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CCFDF5-8CE4-4DCF-9900-3E285796C857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78A33B11-5DE1-496A-9325-46EDD25EB5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51852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66768-F4AD-4F94-9B20-5DE71C29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77B6A6-1AF2-4562-9FAC-376DC4366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6C9586-F798-4DF4-85F4-076F81CF7A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AEAD71-B986-4615-95E5-F2C9F6486B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096DDF-4059-469C-B357-6F051D8B7DA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4F3F16AA-5AA1-4BE2-A195-5D99AE67ACA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90466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5BCD8-8F2B-4E78-85AD-2D56B7B5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32D3B2-D62D-4DD9-9632-6977DE0C3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CD5F5D-48EA-475B-9BE3-DC03D6FED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B4D4C2-A03B-476F-A0EE-DD324B275F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DCEE0A-58DA-4376-864C-25EAD17466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2375C7-F2A2-4AD9-A832-5F234146F0E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84140B6-EA0F-4EE7-9DDE-BB40BF64BB1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95307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F0A63-02D0-4D6C-834A-7C6B74AF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5C4676-76BD-4ECD-AAE1-368939711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D4CC90-8DD8-400A-A64B-0B25FF53D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E8BE35-701A-4A36-A609-E04CEEBDDB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D905C05-A1CC-4703-AF94-73A554C965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6EF8464-8BDF-456E-8EF5-B35DE8B3D1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E31A703-5A3A-46CC-B825-F57DDBCD45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9324A9-BC5C-43E2-A315-C249C6806F1C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B871834C-BC60-439F-BD1A-90A049528C0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973152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5FE797-B5C9-40DB-9EFA-32A45786A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EB3F164-9D88-4C13-B1D3-9470C89C31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0C5F70-2B9C-42EE-B437-2FD768DF4D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DA2226-9990-49D1-9997-C77668D3156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9CDB93-FFC5-4C18-A9B5-4283FF44275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9417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432EC70-15E4-46C6-931E-0E79EB7873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3E28AF3-EEDB-4501-ACB7-FEF42F71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92EB866-F1ED-4363-8384-419E1F4CAB8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72B940-6640-48E9-992F-919ECEACA6D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22865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80811-61DD-455F-889C-0E54A350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A30547-3198-4EF9-9EB9-FD7DBBC9E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081BD6-7C50-41B4-8130-EE5A77C4D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E1138D-C0B6-4B9B-96FD-24FAFCCBDA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A192E6-4C0F-4A4D-A715-E343EB4D18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1595C05-D89C-4595-840C-A707EE318FB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229FF1-644A-489B-8F74-55BD7581626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473436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E1DB4-943A-4C27-A044-06840C960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039D50-BC74-4BEF-9DC5-3B85B0C56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DA20B3-4318-4046-8AC8-B02E8BF4B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FB3132-AA08-4D94-B7B0-61C0E4836D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5DC723-54B2-4D23-BBFD-8CEADA8839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F0DF46-0E0D-4D2F-BB6F-B661B0045CE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6626270-64C1-4B93-B332-C11D7E56543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34486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E239A-A502-4BA8-950C-1787BCFC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1CDC22-F3AE-48C9-8E07-5969A9ECF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FD6871-EB1F-4390-92EE-B89DBFF96C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07C672-401D-48B0-9235-33E57CD513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C6F1CD-7F57-49E9-B46B-49DFE8E6E1F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DC7D5C91-72D2-4576-9A37-F193E8D036F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8605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517964-91FD-4D5C-9E37-CBC1E50E1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64A98E-8A71-4434-8027-C949C16E8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4E4CDAF-89B9-45BD-98FF-FD4F6F2CB6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9519DE-423B-4DA7-A0E2-9D84080829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5434BF-03E0-49CB-83B5-9E5CCABDEEDC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4A9DB04A-2C9F-4EB4-9728-83C4933DC0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24641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B92F12-ACAE-4A3C-B470-C767D1B4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>
            <a:extLst>
              <a:ext uri="{FF2B5EF4-FFF2-40B4-BE49-F238E27FC236}">
                <a16:creationId xmlns:a16="http://schemas.microsoft.com/office/drawing/2014/main" id="{0941FE19-7181-48BF-8FD1-82FE9ED40BD7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D121CB-2183-4CE9-AC46-A43F057D82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CD34B5-0F73-4E48-8637-73DF798855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F1B341-EE9D-4AE0-97BB-6FB2C141029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DB83FBE6-D39A-48D7-88A7-02CABBE1DD4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34687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>
            <a:extLst>
              <a:ext uri="{FF2B5EF4-FFF2-40B4-BE49-F238E27FC236}">
                <a16:creationId xmlns:a16="http://schemas.microsoft.com/office/drawing/2014/main" id="{35808398-972E-4F18-839B-7DC6E518AF7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9CEAA9-A73D-45B0-AC96-C93552779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FD96701-485E-42FB-AE9E-7810E4F301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48D7E2E-9442-4636-965B-0C808BEE6B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F1AE873-747D-460F-8289-6BAA37E6BF3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>
            <a:extLst>
              <a:ext uri="{FF2B5EF4-FFF2-40B4-BE49-F238E27FC236}">
                <a16:creationId xmlns:a16="http://schemas.microsoft.com/office/drawing/2014/main" id="{DB92047D-D491-4DF3-A760-480C462E8A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>
            <a:extLst>
              <a:ext uri="{FF2B5EF4-FFF2-40B4-BE49-F238E27FC236}">
                <a16:creationId xmlns:a16="http://schemas.microsoft.com/office/drawing/2014/main" id="{CC0F36CD-3AFF-47A5-9E84-953943447926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>
            <a:extLst>
              <a:ext uri="{FF2B5EF4-FFF2-40B4-BE49-F238E27FC236}">
                <a16:creationId xmlns:a16="http://schemas.microsoft.com/office/drawing/2014/main" id="{B9F12A9C-8EF4-4869-B760-F978F9DD196E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>
            <a:extLst>
              <a:ext uri="{FF2B5EF4-FFF2-40B4-BE49-F238E27FC236}">
                <a16:creationId xmlns:a16="http://schemas.microsoft.com/office/drawing/2014/main" id="{8AE1B320-870C-433B-8627-4D5FAFC50963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>
            <a:extLst>
              <a:ext uri="{FF2B5EF4-FFF2-40B4-BE49-F238E27FC236}">
                <a16:creationId xmlns:a16="http://schemas.microsoft.com/office/drawing/2014/main" id="{EE06F5F7-F098-47D4-859C-8BB9E6500993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>
            <a:extLst>
              <a:ext uri="{FF2B5EF4-FFF2-40B4-BE49-F238E27FC236}">
                <a16:creationId xmlns:a16="http://schemas.microsoft.com/office/drawing/2014/main" id="{799D58DB-BD56-45C9-9EE7-2791F2BD9F9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>
            <a:extLst>
              <a:ext uri="{FF2B5EF4-FFF2-40B4-BE49-F238E27FC236}">
                <a16:creationId xmlns:a16="http://schemas.microsoft.com/office/drawing/2014/main" id="{E9364DBA-9660-4D51-A1E9-2781717C4DE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>
            <a:extLst>
              <a:ext uri="{FF2B5EF4-FFF2-40B4-BE49-F238E27FC236}">
                <a16:creationId xmlns:a16="http://schemas.microsoft.com/office/drawing/2014/main" id="{7D5AF4B0-2273-4D42-957E-4A483E699377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>
            <a:extLst>
              <a:ext uri="{FF2B5EF4-FFF2-40B4-BE49-F238E27FC236}">
                <a16:creationId xmlns:a16="http://schemas.microsoft.com/office/drawing/2014/main" id="{98D10558-65E9-4462-A1D1-71BD0E1AB6C9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>
            <a:extLst>
              <a:ext uri="{FF2B5EF4-FFF2-40B4-BE49-F238E27FC236}">
                <a16:creationId xmlns:a16="http://schemas.microsoft.com/office/drawing/2014/main" id="{3973CDC0-472D-4B06-9291-E4E9FF77AAD2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>
            <a:extLst>
              <a:ext uri="{FF2B5EF4-FFF2-40B4-BE49-F238E27FC236}">
                <a16:creationId xmlns:a16="http://schemas.microsoft.com/office/drawing/2014/main" id="{038FC267-2F96-4405-B521-3C5BE687CEA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>
            <a:extLst>
              <a:ext uri="{FF2B5EF4-FFF2-40B4-BE49-F238E27FC236}">
                <a16:creationId xmlns:a16="http://schemas.microsoft.com/office/drawing/2014/main" id="{5FE4B7B1-8C33-480B-955B-4C210D6BAF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>
            <a:extLst>
              <a:ext uri="{FF2B5EF4-FFF2-40B4-BE49-F238E27FC236}">
                <a16:creationId xmlns:a16="http://schemas.microsoft.com/office/drawing/2014/main" id="{344CABD7-F7D6-43C6-9564-7A748B7143C2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24761C40-41F3-40BB-8111-6BC63F5BD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>
            <a:extLst>
              <a:ext uri="{FF2B5EF4-FFF2-40B4-BE49-F238E27FC236}">
                <a16:creationId xmlns:a16="http://schemas.microsoft.com/office/drawing/2014/main" id="{FA053A69-906F-4257-B62F-68DC0C8FE742}"/>
              </a:ext>
            </a:extLst>
          </p:cNvPr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>
              <a:extLst>
                <a:ext uri="{FF2B5EF4-FFF2-40B4-BE49-F238E27FC236}">
                  <a16:creationId xmlns:a16="http://schemas.microsoft.com/office/drawing/2014/main" id="{C9E86E46-5A68-4E30-86AE-B585575FCE4E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>
              <a:extLst>
                <a:ext uri="{FF2B5EF4-FFF2-40B4-BE49-F238E27FC236}">
                  <a16:creationId xmlns:a16="http://schemas.microsoft.com/office/drawing/2014/main" id="{EE487157-E741-46EC-AF17-8FDD3213087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>
                <a:extLst>
                  <a:ext uri="{FF2B5EF4-FFF2-40B4-BE49-F238E27FC236}">
                    <a16:creationId xmlns:a16="http://schemas.microsoft.com/office/drawing/2014/main" id="{929A167F-8EB1-4069-BCE9-C074170B6E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>
                <a:extLst>
                  <a:ext uri="{FF2B5EF4-FFF2-40B4-BE49-F238E27FC236}">
                    <a16:creationId xmlns:a16="http://schemas.microsoft.com/office/drawing/2014/main" id="{13F24418-1AFA-4315-9715-A0C9A80175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>
                <a:extLst>
                  <a:ext uri="{FF2B5EF4-FFF2-40B4-BE49-F238E27FC236}">
                    <a16:creationId xmlns:a16="http://schemas.microsoft.com/office/drawing/2014/main" id="{A0D4D8E9-32F6-46CC-9905-81FBF68691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>
              <a:extLst>
                <a:ext uri="{FF2B5EF4-FFF2-40B4-BE49-F238E27FC236}">
                  <a16:creationId xmlns:a16="http://schemas.microsoft.com/office/drawing/2014/main" id="{4FFCD542-0EF8-4108-B144-8E4819370F8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>
                <a:extLst>
                  <a:ext uri="{FF2B5EF4-FFF2-40B4-BE49-F238E27FC236}">
                    <a16:creationId xmlns:a16="http://schemas.microsoft.com/office/drawing/2014/main" id="{1350CF4A-7413-4593-BCA2-CDE1C005DA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>
                <a:extLst>
                  <a:ext uri="{FF2B5EF4-FFF2-40B4-BE49-F238E27FC236}">
                    <a16:creationId xmlns:a16="http://schemas.microsoft.com/office/drawing/2014/main" id="{160E5F6D-0034-4D10-95B7-0249BA9F28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>
                <a:extLst>
                  <a:ext uri="{FF2B5EF4-FFF2-40B4-BE49-F238E27FC236}">
                    <a16:creationId xmlns:a16="http://schemas.microsoft.com/office/drawing/2014/main" id="{4D334ACC-E697-406D-BA74-86D305F156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>
              <a:extLst>
                <a:ext uri="{FF2B5EF4-FFF2-40B4-BE49-F238E27FC236}">
                  <a16:creationId xmlns:a16="http://schemas.microsoft.com/office/drawing/2014/main" id="{43E196B4-B571-4179-B964-E8C9A7525CC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>
                <a:extLst>
                  <a:ext uri="{FF2B5EF4-FFF2-40B4-BE49-F238E27FC236}">
                    <a16:creationId xmlns:a16="http://schemas.microsoft.com/office/drawing/2014/main" id="{E4B43673-53F0-4F93-AAC5-58DEC23B17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>
                <a:extLst>
                  <a:ext uri="{FF2B5EF4-FFF2-40B4-BE49-F238E27FC236}">
                    <a16:creationId xmlns:a16="http://schemas.microsoft.com/office/drawing/2014/main" id="{C3CE9989-BF69-4AA9-B0B2-E21F727C774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>
                <a:extLst>
                  <a:ext uri="{FF2B5EF4-FFF2-40B4-BE49-F238E27FC236}">
                    <a16:creationId xmlns:a16="http://schemas.microsoft.com/office/drawing/2014/main" id="{F092B642-F694-4408-ACCD-079A4795C6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>
              <a:extLst>
                <a:ext uri="{FF2B5EF4-FFF2-40B4-BE49-F238E27FC236}">
                  <a16:creationId xmlns:a16="http://schemas.microsoft.com/office/drawing/2014/main" id="{75963DD4-14B1-4DD3-BE0A-67B8EAC7CF3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>
                <a:extLst>
                  <a:ext uri="{FF2B5EF4-FFF2-40B4-BE49-F238E27FC236}">
                    <a16:creationId xmlns:a16="http://schemas.microsoft.com/office/drawing/2014/main" id="{80916B65-4829-41FB-B2B9-FD6D1CAED8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>
                <a:extLst>
                  <a:ext uri="{FF2B5EF4-FFF2-40B4-BE49-F238E27FC236}">
                    <a16:creationId xmlns:a16="http://schemas.microsoft.com/office/drawing/2014/main" id="{87301781-6108-4510-8548-EA53E32DC2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>
                <a:extLst>
                  <a:ext uri="{FF2B5EF4-FFF2-40B4-BE49-F238E27FC236}">
                    <a16:creationId xmlns:a16="http://schemas.microsoft.com/office/drawing/2014/main" id="{BBE157DB-ECF5-4B62-BD6A-5F7C6731FB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>
              <a:extLst>
                <a:ext uri="{FF2B5EF4-FFF2-40B4-BE49-F238E27FC236}">
                  <a16:creationId xmlns:a16="http://schemas.microsoft.com/office/drawing/2014/main" id="{C3DE26B0-DFA7-46D7-8D58-FBEC8B29B47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>
                <a:extLst>
                  <a:ext uri="{FF2B5EF4-FFF2-40B4-BE49-F238E27FC236}">
                    <a16:creationId xmlns:a16="http://schemas.microsoft.com/office/drawing/2014/main" id="{7953E439-D3FC-475E-8B1E-66F300F8E6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>
                <a:extLst>
                  <a:ext uri="{FF2B5EF4-FFF2-40B4-BE49-F238E27FC236}">
                    <a16:creationId xmlns:a16="http://schemas.microsoft.com/office/drawing/2014/main" id="{B4FA99AD-F093-4D97-B69F-C51558F72D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>
                <a:extLst>
                  <a:ext uri="{FF2B5EF4-FFF2-40B4-BE49-F238E27FC236}">
                    <a16:creationId xmlns:a16="http://schemas.microsoft.com/office/drawing/2014/main" id="{4BF5E866-1656-40D2-8C78-E0D2A634EE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>
              <a:extLst>
                <a:ext uri="{FF2B5EF4-FFF2-40B4-BE49-F238E27FC236}">
                  <a16:creationId xmlns:a16="http://schemas.microsoft.com/office/drawing/2014/main" id="{5C4EA5E0-A5C0-4593-B839-2E61E5045C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>
                <a:extLst>
                  <a:ext uri="{FF2B5EF4-FFF2-40B4-BE49-F238E27FC236}">
                    <a16:creationId xmlns:a16="http://schemas.microsoft.com/office/drawing/2014/main" id="{942C8033-B3D7-4BF5-8686-0C0E23D62D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>
                <a:extLst>
                  <a:ext uri="{FF2B5EF4-FFF2-40B4-BE49-F238E27FC236}">
                    <a16:creationId xmlns:a16="http://schemas.microsoft.com/office/drawing/2014/main" id="{0D16BBB8-8BFF-4914-B761-4476DE6D65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>
                <a:extLst>
                  <a:ext uri="{FF2B5EF4-FFF2-40B4-BE49-F238E27FC236}">
                    <a16:creationId xmlns:a16="http://schemas.microsoft.com/office/drawing/2014/main" id="{B2927D17-3C04-49C6-8B31-96A9CD5AE5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>
              <a:extLst>
                <a:ext uri="{FF2B5EF4-FFF2-40B4-BE49-F238E27FC236}">
                  <a16:creationId xmlns:a16="http://schemas.microsoft.com/office/drawing/2014/main" id="{9344A2AA-18A6-43F9-B6FC-FF157A154C8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>
                <a:extLst>
                  <a:ext uri="{FF2B5EF4-FFF2-40B4-BE49-F238E27FC236}">
                    <a16:creationId xmlns:a16="http://schemas.microsoft.com/office/drawing/2014/main" id="{2A5572F9-3DA4-4E6F-A574-A57310E3E0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>
                <a:extLst>
                  <a:ext uri="{FF2B5EF4-FFF2-40B4-BE49-F238E27FC236}">
                    <a16:creationId xmlns:a16="http://schemas.microsoft.com/office/drawing/2014/main" id="{FBC7FA9D-370A-49B2-9E4D-3AC49820EF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>
                <a:extLst>
                  <a:ext uri="{FF2B5EF4-FFF2-40B4-BE49-F238E27FC236}">
                    <a16:creationId xmlns:a16="http://schemas.microsoft.com/office/drawing/2014/main" id="{A4574FB3-C8AF-45FD-A6E2-2F86B6B172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>
              <a:extLst>
                <a:ext uri="{FF2B5EF4-FFF2-40B4-BE49-F238E27FC236}">
                  <a16:creationId xmlns:a16="http://schemas.microsoft.com/office/drawing/2014/main" id="{4EAE66EE-7401-4655-A4D8-7116F6770D4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>
                <a:extLst>
                  <a:ext uri="{FF2B5EF4-FFF2-40B4-BE49-F238E27FC236}">
                    <a16:creationId xmlns:a16="http://schemas.microsoft.com/office/drawing/2014/main" id="{5E9E0258-B5EF-435C-815D-75195776DE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>
                <a:extLst>
                  <a:ext uri="{FF2B5EF4-FFF2-40B4-BE49-F238E27FC236}">
                    <a16:creationId xmlns:a16="http://schemas.microsoft.com/office/drawing/2014/main" id="{CD571867-31D4-4CF3-89F5-BF6EA076EC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>
                <a:extLst>
                  <a:ext uri="{FF2B5EF4-FFF2-40B4-BE49-F238E27FC236}">
                    <a16:creationId xmlns:a16="http://schemas.microsoft.com/office/drawing/2014/main" id="{2D0809A8-4479-43B2-9B74-526534B235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>
            <a:extLst>
              <a:ext uri="{FF2B5EF4-FFF2-40B4-BE49-F238E27FC236}">
                <a16:creationId xmlns:a16="http://schemas.microsoft.com/office/drawing/2014/main" id="{60ABC55C-5355-43D6-8F35-8B7612BB3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>
            <a:extLst>
              <a:ext uri="{FF2B5EF4-FFF2-40B4-BE49-F238E27FC236}">
                <a16:creationId xmlns:a16="http://schemas.microsoft.com/office/drawing/2014/main" id="{3901FFF4-CFA6-468A-9AD5-4DDB1E3BF43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>
            <a:extLst>
              <a:ext uri="{FF2B5EF4-FFF2-40B4-BE49-F238E27FC236}">
                <a16:creationId xmlns:a16="http://schemas.microsoft.com/office/drawing/2014/main" id="{6BB323B1-A1CA-492A-9104-747A73B66D3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>
            <a:extLst>
              <a:ext uri="{FF2B5EF4-FFF2-40B4-BE49-F238E27FC236}">
                <a16:creationId xmlns:a16="http://schemas.microsoft.com/office/drawing/2014/main" id="{ABD31F03-C3FF-4003-917E-01E5B4CB1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>
            <a:extLst>
              <a:ext uri="{FF2B5EF4-FFF2-40B4-BE49-F238E27FC236}">
                <a16:creationId xmlns:a16="http://schemas.microsoft.com/office/drawing/2014/main" id="{01BE423F-BB6B-49A1-8D6E-4B297AB95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>
            <a:extLst>
              <a:ext uri="{FF2B5EF4-FFF2-40B4-BE49-F238E27FC236}">
                <a16:creationId xmlns:a16="http://schemas.microsoft.com/office/drawing/2014/main" id="{2C7285F8-AE88-4323-98DA-6A643D7E5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>
            <a:extLst>
              <a:ext uri="{FF2B5EF4-FFF2-40B4-BE49-F238E27FC236}">
                <a16:creationId xmlns:a16="http://schemas.microsoft.com/office/drawing/2014/main" id="{F8656C92-5ACA-4DAC-9B61-F9228608737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>
            <a:extLst>
              <a:ext uri="{FF2B5EF4-FFF2-40B4-BE49-F238E27FC236}">
                <a16:creationId xmlns:a16="http://schemas.microsoft.com/office/drawing/2014/main" id="{76EB3479-0BD7-4250-834E-BC684E8146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>
            <a:extLst>
              <a:ext uri="{FF2B5EF4-FFF2-40B4-BE49-F238E27FC236}">
                <a16:creationId xmlns:a16="http://schemas.microsoft.com/office/drawing/2014/main" id="{B4B47A5B-904F-46A0-8A8F-0A5A043A1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1" y="2136787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DEL RIESGO EMPRESARIAL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Frame 1025">
            <a:extLst>
              <a:ext uri="{FF2B5EF4-FFF2-40B4-BE49-F238E27FC236}">
                <a16:creationId xmlns:a16="http://schemas.microsoft.com/office/drawing/2014/main" id="{31A74A4A-C600-45C6-9251-CAF7E13E6B3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404546"/>
            <a:ext cx="3618072" cy="187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107505" y="1124744"/>
            <a:ext cx="8928990" cy="5303837"/>
            <a:chOff x="34729" y="357188"/>
            <a:chExt cx="8928990" cy="5303837"/>
          </a:xfrm>
        </p:grpSpPr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285750" y="2214563"/>
              <a:ext cx="4143375" cy="1800225"/>
            </a:xfrm>
            <a:prstGeom prst="rect">
              <a:avLst/>
            </a:prstGeom>
            <a:solidFill>
              <a:srgbClr val="FFEFF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sz="24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Diferentes tipos </a:t>
              </a:r>
            </a:p>
            <a:p>
              <a:pPr algn="ctr"/>
              <a:r>
                <a:rPr lang="es-ES" sz="24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de riesgos </a:t>
              </a:r>
              <a:endParaRPr lang="en-US" altLang="es-ES" b="1" dirty="0">
                <a:latin typeface="+mn-lt"/>
              </a:endParaRPr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4857356" y="2133600"/>
              <a:ext cx="3818332" cy="1871663"/>
            </a:xfrm>
            <a:prstGeom prst="rect">
              <a:avLst/>
            </a:prstGeom>
            <a:solidFill>
              <a:srgbClr val="C3FDE7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s-ES" sz="24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Relación entre</a:t>
              </a:r>
            </a:p>
            <a:p>
              <a:pPr algn="ctr">
                <a:buFont typeface="Wingdings" panose="05000000000000000000" pitchFamily="2" charset="2"/>
                <a:buNone/>
              </a:pPr>
              <a:r>
                <a:rPr lang="es-ES" sz="24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 incertidumbre y riesgo</a:t>
              </a:r>
              <a:endParaRPr lang="en-US" altLang="es-ES" sz="2400" b="1" dirty="0">
                <a:latin typeface="+mn-lt"/>
              </a:endParaRPr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34729" y="357188"/>
              <a:ext cx="8928990" cy="79216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s-ES" sz="2400" b="1" dirty="0">
                  <a:latin typeface="+mn-lt"/>
                  <a:cs typeface="Arial" charset="0"/>
                </a:rPr>
                <a:t>I. LA ADMINISTRACIÓN DE RIESGOS PUROS </a:t>
              </a:r>
            </a:p>
            <a:p>
              <a:pPr algn="ctr" eaLnBrk="0" hangingPunct="0">
                <a:defRPr/>
              </a:pPr>
              <a:r>
                <a:rPr lang="es-ES" sz="2400" b="1" dirty="0">
                  <a:latin typeface="+mn-lt"/>
                  <a:cs typeface="Arial" charset="0"/>
                </a:rPr>
                <a:t>EN LAS ENTIDADES DE BASE.</a:t>
              </a:r>
              <a:endParaRPr lang="en-US" dirty="0">
                <a:latin typeface="+mn-lt"/>
                <a:cs typeface="Arial" charset="0"/>
              </a:endParaRPr>
            </a:p>
          </p:txBody>
        </p:sp>
        <p:sp>
          <p:nvSpPr>
            <p:cNvPr id="2053" name="Line 14"/>
            <p:cNvSpPr>
              <a:spLocks noChangeShapeType="1"/>
            </p:cNvSpPr>
            <p:nvPr/>
          </p:nvSpPr>
          <p:spPr bwMode="auto">
            <a:xfrm flipH="1">
              <a:off x="2268538" y="1196975"/>
              <a:ext cx="647700" cy="107950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  <p:sp>
          <p:nvSpPr>
            <p:cNvPr id="2054" name="Line 15"/>
            <p:cNvSpPr>
              <a:spLocks noChangeShapeType="1"/>
            </p:cNvSpPr>
            <p:nvPr/>
          </p:nvSpPr>
          <p:spPr bwMode="auto">
            <a:xfrm>
              <a:off x="5867400" y="1196975"/>
              <a:ext cx="649288" cy="936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2555874" y="4292600"/>
              <a:ext cx="4319614" cy="1368425"/>
            </a:xfrm>
            <a:prstGeom prst="rect">
              <a:avLst/>
            </a:prstGeom>
            <a:solidFill>
              <a:srgbClr val="FEEDBE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sz="2400" b="1" dirty="0">
                  <a:solidFill>
                    <a:srgbClr val="FF0000"/>
                  </a:solidFill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Etapas de la gerencia </a:t>
              </a:r>
            </a:p>
            <a:p>
              <a:pPr algn="ctr"/>
              <a:r>
                <a:rPr lang="es-ES" sz="2400" b="1" dirty="0">
                  <a:solidFill>
                    <a:srgbClr val="FF0000"/>
                  </a:solidFill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de los riesgos puros</a:t>
              </a:r>
              <a:r>
                <a:rPr lang="es-ES" sz="2400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altLang="es-ES" dirty="0">
                <a:latin typeface="+mn-lt"/>
              </a:endParaRPr>
            </a:p>
          </p:txBody>
        </p:sp>
        <p:sp>
          <p:nvSpPr>
            <p:cNvPr id="2056" name="Line 17"/>
            <p:cNvSpPr>
              <a:spLocks noChangeShapeType="1"/>
            </p:cNvSpPr>
            <p:nvPr/>
          </p:nvSpPr>
          <p:spPr bwMode="auto">
            <a:xfrm>
              <a:off x="4715248" y="1196975"/>
              <a:ext cx="0" cy="3095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990600" y="122238"/>
            <a:ext cx="7696200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/>
              <a:t>TEMAS QUE COMPONEN EL CURSO</a:t>
            </a:r>
          </a:p>
        </p:txBody>
      </p:sp>
    </p:spTree>
    <p:extLst>
      <p:ext uri="{BB962C8B-B14F-4D97-AF65-F5344CB8AC3E}">
        <p14:creationId xmlns:p14="http://schemas.microsoft.com/office/powerpoint/2010/main" val="3104956307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51519" y="1124744"/>
            <a:ext cx="8712969" cy="5303837"/>
            <a:chOff x="178743" y="357188"/>
            <a:chExt cx="8712969" cy="5303837"/>
          </a:xfrm>
        </p:grpSpPr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285750" y="2214563"/>
              <a:ext cx="4143375" cy="1800225"/>
            </a:xfrm>
            <a:prstGeom prst="rect">
              <a:avLst/>
            </a:prstGeom>
            <a:solidFill>
              <a:srgbClr val="FEEDBE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sz="20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Mercado de Divisas </a:t>
              </a:r>
              <a:endParaRPr lang="en-US" altLang="es-ES" sz="2000" b="1" dirty="0">
                <a:latin typeface="+mn-lt"/>
              </a:endParaRPr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4857356" y="2133600"/>
              <a:ext cx="3818332" cy="1871663"/>
            </a:xfrm>
            <a:prstGeom prst="rect">
              <a:avLst/>
            </a:prstGeom>
            <a:solidFill>
              <a:srgbClr val="FFEFF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sz="20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Mercado de Dinero </a:t>
              </a:r>
              <a:endParaRPr lang="en-US" altLang="es-ES" sz="2000" b="1" dirty="0">
                <a:latin typeface="+mn-lt"/>
              </a:endParaRPr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178743" y="357188"/>
              <a:ext cx="8712969" cy="673100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s-ES" sz="2000" b="1" dirty="0">
                  <a:latin typeface="+mn-lt"/>
                  <a:cs typeface="Arial" charset="0"/>
                </a:rPr>
                <a:t> II. LOS RIESGOS FINANCIEROS EN LA GESTIÓN FINANCIERA</a:t>
              </a:r>
            </a:p>
            <a:p>
              <a:pPr algn="ctr" eaLnBrk="0" hangingPunct="0">
                <a:defRPr/>
              </a:pPr>
              <a:r>
                <a:rPr lang="es-ES" sz="2000" b="1" dirty="0">
                  <a:latin typeface="+mn-lt"/>
                  <a:cs typeface="Arial" charset="0"/>
                </a:rPr>
                <a:t> INTERNACIONAL EN LAS ENTIDADES DE BASE.</a:t>
              </a:r>
              <a:endParaRPr lang="en-US" sz="2000" dirty="0">
                <a:latin typeface="+mn-lt"/>
                <a:cs typeface="Arial" charset="0"/>
              </a:endParaRPr>
            </a:p>
          </p:txBody>
        </p:sp>
        <p:sp>
          <p:nvSpPr>
            <p:cNvPr id="2053" name="Line 14"/>
            <p:cNvSpPr>
              <a:spLocks noChangeShapeType="1"/>
            </p:cNvSpPr>
            <p:nvPr/>
          </p:nvSpPr>
          <p:spPr bwMode="auto">
            <a:xfrm flipH="1">
              <a:off x="2268538" y="1196975"/>
              <a:ext cx="647700" cy="107950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000" dirty="0">
                <a:latin typeface="+mn-lt"/>
              </a:endParaRPr>
            </a:p>
          </p:txBody>
        </p:sp>
        <p:sp>
          <p:nvSpPr>
            <p:cNvPr id="2054" name="Line 15"/>
            <p:cNvSpPr>
              <a:spLocks noChangeShapeType="1"/>
            </p:cNvSpPr>
            <p:nvPr/>
          </p:nvSpPr>
          <p:spPr bwMode="auto">
            <a:xfrm>
              <a:off x="5867400" y="1196975"/>
              <a:ext cx="649288" cy="936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000" dirty="0">
                <a:latin typeface="+mn-lt"/>
              </a:endParaRPr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2555874" y="4292600"/>
              <a:ext cx="4319614" cy="1368425"/>
            </a:xfrm>
            <a:prstGeom prst="rect">
              <a:avLst/>
            </a:prstGeom>
            <a:solidFill>
              <a:srgbClr val="D1F3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sz="2000" b="1" dirty="0">
                  <a:latin typeface="+mn-lt"/>
                  <a:ea typeface="Times New Roman" panose="02020603050405020304" pitchFamily="18" charset="0"/>
                  <a:cs typeface="Times New Roman" panose="02020603050405020304" pitchFamily="18" charset="0"/>
                </a:rPr>
                <a:t>Mercado de Capitales </a:t>
              </a:r>
              <a:endParaRPr lang="en-US" altLang="es-ES" sz="2000" b="1" dirty="0">
                <a:latin typeface="+mn-lt"/>
              </a:endParaRPr>
            </a:p>
          </p:txBody>
        </p:sp>
        <p:sp>
          <p:nvSpPr>
            <p:cNvPr id="2056" name="Line 17"/>
            <p:cNvSpPr>
              <a:spLocks noChangeShapeType="1"/>
            </p:cNvSpPr>
            <p:nvPr/>
          </p:nvSpPr>
          <p:spPr bwMode="auto">
            <a:xfrm>
              <a:off x="4715248" y="1196975"/>
              <a:ext cx="0" cy="3095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sz="2000" dirty="0">
                <a:latin typeface="+mn-lt"/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990600" y="122238"/>
            <a:ext cx="7696200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/>
              <a:t>TEMAS QUE COMPONEN EL CURSO</a:t>
            </a:r>
          </a:p>
        </p:txBody>
      </p:sp>
    </p:spTree>
    <p:extLst>
      <p:ext uri="{BB962C8B-B14F-4D97-AF65-F5344CB8AC3E}">
        <p14:creationId xmlns:p14="http://schemas.microsoft.com/office/powerpoint/2010/main" val="3920824528"/>
      </p:ext>
    </p:extLst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582704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b="1" dirty="0"/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Borras, F, y Caraballo, A. (1998). Banca y Seguro.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De la Oliva, F. (s.f). Separata sobre administración financiera internacional de empresa.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Ravelo, A. (s.f). Administración financiera internacional de empresa.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Shapiro, A. (1991). </a:t>
            </a:r>
            <a:r>
              <a:rPr lang="es-ES" sz="1800" dirty="0" err="1"/>
              <a:t>Multinational</a:t>
            </a:r>
            <a:r>
              <a:rPr lang="es-ES" sz="1800" dirty="0"/>
              <a:t> </a:t>
            </a:r>
            <a:r>
              <a:rPr lang="es-ES" sz="1800" dirty="0" err="1"/>
              <a:t>financial</a:t>
            </a:r>
            <a:r>
              <a:rPr lang="es-ES" sz="1800" dirty="0"/>
              <a:t> </a:t>
            </a:r>
            <a:r>
              <a:rPr lang="es-ES" sz="1800" dirty="0" err="1"/>
              <a:t>management</a:t>
            </a:r>
            <a:r>
              <a:rPr lang="es-ES" sz="1800" dirty="0"/>
              <a:t>, (4ta ed.). Allan and Bacon.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Weston, F. y Brigham. (2006). Fundamentos de Administración Financiera. Félix Varela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Materiales en soporte digital y Guía de estudio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b="1" dirty="0">
                <a:solidFill>
                  <a:srgbClr val="113F71"/>
                </a:solidFill>
              </a:rPr>
              <a:t>COMPLEMENTARIA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Brealey &amp; Myers, (1993): Fundamentos de Financiación Empresarial, 4ta edición, McGraw Hill.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1800" dirty="0"/>
              <a:t>Melo, J.C (2015). Gestión de Riesgo en la Organización. Teoría y Práctica. Editorial: Academia. </a:t>
            </a:r>
          </a:p>
        </p:txBody>
      </p:sp>
    </p:spTree>
    <p:extLst>
      <p:ext uri="{BB962C8B-B14F-4D97-AF65-F5344CB8AC3E}">
        <p14:creationId xmlns:p14="http://schemas.microsoft.com/office/powerpoint/2010/main" val="250616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3BC41-E4DC-481A-86AD-60CEA71E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/>
              <a:t>ORIENTACIONES PARA EL ESTUDIO.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6F7D6-5BB7-4BE4-9A08-F51A1B59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0728"/>
            <a:ext cx="8023225" cy="5169247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Para el estudio tenga en cuenta las siguientes recomendaciones:</a:t>
            </a:r>
          </a:p>
          <a:p>
            <a:pPr marL="0" indent="0" algn="just">
              <a:buNone/>
            </a:pPr>
            <a:r>
              <a:rPr lang="es-ES" b="1" dirty="0"/>
              <a:t>Hábitos de estudio:</a:t>
            </a:r>
            <a:endParaRPr lang="es-ES" dirty="0"/>
          </a:p>
          <a:p>
            <a:pPr algn="just"/>
            <a:r>
              <a:rPr lang="es-ES" b="1" dirty="0"/>
              <a:t>Planifique su tiempo: </a:t>
            </a:r>
            <a:r>
              <a:rPr lang="es-ES" dirty="0"/>
              <a:t>hace manejables las responsabilidades, favorece el cumplimiento de lo marcado, evita agobios de última hora.</a:t>
            </a:r>
          </a:p>
          <a:p>
            <a:pPr algn="just"/>
            <a:r>
              <a:rPr lang="es-ES" b="1" dirty="0"/>
              <a:t>Incluya en un calendario las fechas importantes de su estudio</a:t>
            </a:r>
            <a:r>
              <a:rPr lang="es-ES" dirty="0"/>
              <a:t>: días de estudio por tema, prácticas, pruebas de evaluación, exámenes.</a:t>
            </a:r>
          </a:p>
        </p:txBody>
      </p:sp>
    </p:spTree>
    <p:extLst>
      <p:ext uri="{BB962C8B-B14F-4D97-AF65-F5344CB8AC3E}">
        <p14:creationId xmlns:p14="http://schemas.microsoft.com/office/powerpoint/2010/main" val="228936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3BC41-E4DC-481A-86AD-60CEA71E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Técnicas de estudio: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6F7D6-5BB7-4BE4-9A08-F51A1B59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0728"/>
            <a:ext cx="8023225" cy="5169247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Mentalización:</a:t>
            </a:r>
          </a:p>
          <a:p>
            <a:pPr lvl="0" algn="just"/>
            <a:r>
              <a:rPr lang="es-ES" dirty="0"/>
              <a:t>Hágase responsable de sí mismo: los profesores ayudan a motivar, pero </a:t>
            </a:r>
            <a:r>
              <a:rPr lang="es-ES" b="1" dirty="0">
                <a:solidFill>
                  <a:srgbClr val="FF0000"/>
                </a:solidFill>
              </a:rPr>
              <a:t>usted es el responsable último.</a:t>
            </a:r>
          </a:p>
          <a:p>
            <a:pPr lvl="0" algn="just"/>
            <a:r>
              <a:rPr lang="es-ES" dirty="0"/>
              <a:t>Tenga claros sus objetivos.</a:t>
            </a:r>
          </a:p>
          <a:p>
            <a:pPr lvl="0" algn="just"/>
            <a:r>
              <a:rPr lang="es-ES" dirty="0"/>
              <a:t>Sea consciente de sus capacidades y carencias.</a:t>
            </a:r>
          </a:p>
          <a:p>
            <a:pPr lvl="0" algn="just"/>
            <a:r>
              <a:rPr lang="es-ES" dirty="0"/>
              <a:t>Relaciónese con otros: motiva y ayuda a resolver problemas.</a:t>
            </a:r>
          </a:p>
          <a:p>
            <a:pPr lvl="0" algn="just"/>
            <a:r>
              <a:rPr lang="es-ES" dirty="0"/>
              <a:t>Valore su conocimiento y experiencia previos.</a:t>
            </a:r>
          </a:p>
        </p:txBody>
      </p:sp>
    </p:spTree>
    <p:extLst>
      <p:ext uri="{BB962C8B-B14F-4D97-AF65-F5344CB8AC3E}">
        <p14:creationId xmlns:p14="http://schemas.microsoft.com/office/powerpoint/2010/main" val="284699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3BC41-E4DC-481A-86AD-60CEA71E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Técnicas de estudio: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6F7D6-5BB7-4BE4-9A08-F51A1B59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0728"/>
            <a:ext cx="8023225" cy="5400600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Planificación:</a:t>
            </a:r>
          </a:p>
          <a:p>
            <a:pPr lvl="0" algn="just"/>
            <a:r>
              <a:rPr lang="es-ES" dirty="0"/>
              <a:t>Reflexione sobre cómo organiza y usa su tiempo.</a:t>
            </a:r>
          </a:p>
          <a:p>
            <a:pPr lvl="0" algn="just"/>
            <a:r>
              <a:rPr lang="es-ES" dirty="0"/>
              <a:t>Escriba en una lista lo que tiene que hacer y establezca sus prioridades.</a:t>
            </a:r>
          </a:p>
          <a:p>
            <a:pPr lvl="0" algn="just"/>
            <a:r>
              <a:rPr lang="es-ES" dirty="0"/>
              <a:t>Planifíquese a medio plazo.</a:t>
            </a:r>
          </a:p>
          <a:p>
            <a:pPr lvl="0" algn="just"/>
            <a:r>
              <a:rPr lang="es-ES" dirty="0"/>
              <a:t>Márquese un ritmo de estudio constante.</a:t>
            </a:r>
          </a:p>
          <a:p>
            <a:pPr lvl="0" algn="just"/>
            <a:r>
              <a:rPr lang="es-ES" dirty="0"/>
              <a:t>El 80% del rendimiento se obtiene en el 20% del tiempo de estudio: Identifique cuál es su momento óptimo y utilícelo para estudiar.</a:t>
            </a:r>
          </a:p>
        </p:txBody>
      </p:sp>
    </p:spTree>
    <p:extLst>
      <p:ext uri="{BB962C8B-B14F-4D97-AF65-F5344CB8AC3E}">
        <p14:creationId xmlns:p14="http://schemas.microsoft.com/office/powerpoint/2010/main" val="24727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3BC41-E4DC-481A-86AD-60CEA71E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Técnicas de estudio: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6F7D6-5BB7-4BE4-9A08-F51A1B59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52128"/>
            <a:ext cx="8023225" cy="5301208"/>
          </a:xfrm>
        </p:spPr>
        <p:txBody>
          <a:bodyPr/>
          <a:lstStyle/>
          <a:p>
            <a:pPr marL="0" indent="0" algn="just">
              <a:buNone/>
            </a:pPr>
            <a:r>
              <a:rPr lang="es-ES" sz="2600" b="1" dirty="0"/>
              <a:t>Estudio:</a:t>
            </a:r>
          </a:p>
          <a:p>
            <a:pPr lvl="0" algn="just"/>
            <a:r>
              <a:rPr lang="es-ES" sz="2600" dirty="0"/>
              <a:t>Elija un entorno de trabajo que le resulte agradable, sin elementos que distraigan</a:t>
            </a:r>
          </a:p>
          <a:p>
            <a:pPr lvl="0" algn="just"/>
            <a:r>
              <a:rPr lang="es-ES" sz="2600" dirty="0"/>
              <a:t>Convierta el estudio en algo activo: lea en voz alta, tome notas, elabore esquemas y mapas conceptuales, grabe resúmenes, imagínese en un examen tratando de recordar...</a:t>
            </a:r>
          </a:p>
          <a:p>
            <a:pPr lvl="0" algn="just"/>
            <a:r>
              <a:rPr lang="es-ES" sz="2600" dirty="0"/>
              <a:t>Reflexione sobre lo que aprende: Relacione lo aprendido con lo ya conocido, asegúrese de que entiende y es capaz de aplicar lo que está aprendiendo antes de pasar adelante.</a:t>
            </a:r>
          </a:p>
        </p:txBody>
      </p:sp>
    </p:spTree>
    <p:extLst>
      <p:ext uri="{BB962C8B-B14F-4D97-AF65-F5344CB8AC3E}">
        <p14:creationId xmlns:p14="http://schemas.microsoft.com/office/powerpoint/2010/main" val="363189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3BC41-E4DC-481A-86AD-60CEA71E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Técnicas de estudio: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26F7D6-5BB7-4BE4-9A08-F51A1B592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52128"/>
            <a:ext cx="8023225" cy="5301208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b="1" dirty="0"/>
              <a:t>Interactúe con los materiales de estudio en tres fases:</a:t>
            </a:r>
            <a:endParaRPr lang="es-ES" sz="2400" dirty="0"/>
          </a:p>
          <a:p>
            <a:pPr lvl="0" algn="just"/>
            <a:r>
              <a:rPr lang="es-ES" sz="2400" b="1" dirty="0"/>
              <a:t>Fase de aproximación: </a:t>
            </a:r>
            <a:r>
              <a:rPr lang="es-ES" sz="2400" dirty="0"/>
              <a:t>Revise el objetivo de la unidad, busque los materiales sugeridos para desarrollar la tarea y verifique cuál es el tiempo de que dispone.</a:t>
            </a:r>
          </a:p>
          <a:p>
            <a:pPr lvl="0" algn="just"/>
            <a:r>
              <a:rPr lang="es-ES" sz="2400" b="1" dirty="0"/>
              <a:t>Fase de lectura profunda</a:t>
            </a:r>
            <a:r>
              <a:rPr lang="es-ES" sz="2400" dirty="0"/>
              <a:t>: aproxímese al material a través de una lectura ligera, poniendo especial interés en los títulos y subtítulos. Trate de relacionar lo que va leyendo con conocimientos adquiridos previamente.</a:t>
            </a:r>
          </a:p>
          <a:p>
            <a:pPr lvl="0" algn="just"/>
            <a:r>
              <a:rPr lang="es-ES" sz="2400" b="1" dirty="0"/>
              <a:t>Fase de evaluación</a:t>
            </a:r>
            <a:r>
              <a:rPr lang="es-ES" sz="2400" dirty="0"/>
              <a:t>: Una vez realizada la lectura, intente realizar la tarea.</a:t>
            </a:r>
          </a:p>
        </p:txBody>
      </p:sp>
    </p:spTree>
    <p:extLst>
      <p:ext uri="{BB962C8B-B14F-4D97-AF65-F5344CB8AC3E}">
        <p14:creationId xmlns:p14="http://schemas.microsoft.com/office/powerpoint/2010/main" val="362496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8F733-D600-4E99-B29E-5878856C1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Técnicas de estudio: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FE9279-3150-4BC0-83C1-17A58CEF0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3200" dirty="0"/>
              <a:t>Si ya está listo/a para comenzar, adelante, de antemano.</a:t>
            </a:r>
          </a:p>
          <a:p>
            <a:pPr algn="just"/>
            <a:endParaRPr lang="es-ES" sz="3200" dirty="0"/>
          </a:p>
          <a:p>
            <a:pPr marL="0" indent="0" algn="ctr">
              <a:buNone/>
            </a:pPr>
            <a:r>
              <a:rPr lang="es-ES" sz="3200" dirty="0"/>
              <a:t> </a:t>
            </a:r>
            <a:r>
              <a:rPr lang="es-ES" sz="3200" b="1" dirty="0"/>
              <a:t>¡Le deseamos éxito!</a:t>
            </a:r>
            <a:endParaRPr lang="es-ES" sz="3200" dirty="0"/>
          </a:p>
          <a:p>
            <a:pPr algn="just"/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233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CONFERENCIA No.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b="1" dirty="0"/>
              <a:t>Tema 1: </a:t>
            </a:r>
            <a:r>
              <a:rPr lang="es-ES" altLang="es-ES" dirty="0"/>
              <a:t>La administración de riesgos puros en las entidades de base.</a:t>
            </a:r>
          </a:p>
          <a:p>
            <a:pPr marL="0" indent="0" algn="just">
              <a:buNone/>
            </a:pPr>
            <a:endParaRPr lang="es-ES" altLang="es-ES" b="1" dirty="0"/>
          </a:p>
          <a:p>
            <a:pPr marL="0" indent="0" algn="just">
              <a:buNone/>
            </a:pPr>
            <a:endParaRPr lang="es-ES" altLang="es-ES" dirty="0"/>
          </a:p>
          <a:p>
            <a:pPr marL="0" indent="0" algn="just">
              <a:buNone/>
            </a:pPr>
            <a:r>
              <a:rPr lang="es-ES_tradnl" b="1" dirty="0"/>
              <a:t>Sumario:</a:t>
            </a:r>
            <a:endParaRPr lang="es-ES" dirty="0"/>
          </a:p>
          <a:p>
            <a:pPr lvl="0" algn="just"/>
            <a:r>
              <a:rPr lang="es-ES" dirty="0"/>
              <a:t>Relación incertidumbre y riesgo. </a:t>
            </a:r>
          </a:p>
          <a:p>
            <a:pPr lvl="0" algn="just"/>
            <a:r>
              <a:rPr lang="es-ES" dirty="0"/>
              <a:t>Causas y factores que originan los riesgos.</a:t>
            </a:r>
          </a:p>
        </p:txBody>
      </p:sp>
    </p:spTree>
    <p:extLst>
      <p:ext uri="{BB962C8B-B14F-4D97-AF65-F5344CB8AC3E}">
        <p14:creationId xmlns:p14="http://schemas.microsoft.com/office/powerpoint/2010/main" val="203965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124744"/>
            <a:ext cx="5946451" cy="3685144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dirty="0"/>
              <a:t>Identificar la incertidumbre y el riesgo, partiendo de sus características, la relación entre incertidumbre y riesgo y las causas y factores que los originan, a través del estudio de documentos y el trabajo en grupo; desarrollando la ética, la responsabilidad y la laboriosidad.</a:t>
            </a:r>
          </a:p>
        </p:txBody>
      </p:sp>
      <p:pic>
        <p:nvPicPr>
          <p:cNvPr id="4" name="Picture 13" descr="D:\frida25814\facultad\2015\imagenes para ppt\noijhjh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78">
            <a:off x="6672352" y="2486685"/>
            <a:ext cx="2011206" cy="224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15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Desarrollo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920E4A7-51F7-470B-81A2-764FFE03CECF}"/>
              </a:ext>
            </a:extLst>
          </p:cNvPr>
          <p:cNvSpPr/>
          <p:nvPr/>
        </p:nvSpPr>
        <p:spPr>
          <a:xfrm>
            <a:off x="467544" y="980728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Cuando se habla de </a:t>
            </a:r>
            <a:r>
              <a:rPr lang="es-ES" sz="2000" b="1" dirty="0">
                <a:latin typeface="+mn-lt"/>
              </a:rPr>
              <a:t>administración de riesgo </a:t>
            </a:r>
            <a:r>
              <a:rPr lang="es-ES" sz="2000" dirty="0">
                <a:latin typeface="+mn-lt"/>
              </a:rPr>
              <a:t>muchos individuos piensan en riesgos financieros; otros, piensan en la volatilidad del precio. Sin embargo, riesgos hay en todas las organizaciones y se generan en las diversas dimensiones de la empresa, situación que se refleja en los resultados financieros y económicos. El logro de los objetivos de la empresa enfrenta siempre posibles obstáculos, los cuales se llaman riesgos.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AB6CE89-BCA7-45E5-A95B-D7303BFD955F}"/>
              </a:ext>
            </a:extLst>
          </p:cNvPr>
          <p:cNvSpPr/>
          <p:nvPr/>
        </p:nvSpPr>
        <p:spPr>
          <a:xfrm>
            <a:off x="467544" y="3356992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Hoy más que nunca los riesgos deben ser administrados. La falta de control sobre estos afecta el valor de la empresa.</a:t>
            </a:r>
          </a:p>
          <a:p>
            <a:pPr algn="just"/>
            <a:endParaRPr lang="es-ES" sz="2000" dirty="0">
              <a:latin typeface="+mn-lt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3ED12C6-D4C9-4342-9E3C-E4405DCC6AB3}"/>
              </a:ext>
            </a:extLst>
          </p:cNvPr>
          <p:cNvSpPr/>
          <p:nvPr/>
        </p:nvSpPr>
        <p:spPr>
          <a:xfrm>
            <a:off x="440830" y="4077072"/>
            <a:ext cx="82089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Los riesgos han evolucionado vertiginosamente y su estudio adquiere mayor relevancia en el ámbito empresarial. </a:t>
            </a:r>
          </a:p>
          <a:p>
            <a:pPr algn="just"/>
            <a:r>
              <a:rPr lang="es-ES" sz="2000" dirty="0">
                <a:latin typeface="+mn-lt"/>
              </a:rPr>
              <a:t>En este contexto se evidencia la necesidad de controlar las amenazas que pueden afectar el normal funcionamiento de toda empresa y generar pérdidas, que van desde lo económico hasta la afectación a las personas, asimismo, ocasionan el deterioro del medio ambiente y de la imagen corporativa.</a:t>
            </a:r>
          </a:p>
        </p:txBody>
      </p:sp>
    </p:spTree>
    <p:extLst>
      <p:ext uri="{BB962C8B-B14F-4D97-AF65-F5344CB8AC3E}">
        <p14:creationId xmlns:p14="http://schemas.microsoft.com/office/powerpoint/2010/main" val="31091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8D024-52F0-45E7-833B-77E5FA45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Desarrollo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E1673EF-9026-4B84-86A5-E7EC84B0FE9E}"/>
              </a:ext>
            </a:extLst>
          </p:cNvPr>
          <p:cNvSpPr/>
          <p:nvPr/>
        </p:nvSpPr>
        <p:spPr>
          <a:xfrm>
            <a:off x="467544" y="1052736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Todo evento negativo que afecta a la empresa conlleva una pérdida económica, lo cual, impide alcanzar los flujos de caja</a:t>
            </a:r>
          </a:p>
          <a:p>
            <a:pPr algn="just"/>
            <a:r>
              <a:rPr lang="es-ES" sz="2000" dirty="0">
                <a:latin typeface="+mn-lt"/>
              </a:rPr>
              <a:t>previstos para el ejercicio productivo.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976A654-9313-4344-AE98-584AEFB337EA}"/>
              </a:ext>
            </a:extLst>
          </p:cNvPr>
          <p:cNvSpPr/>
          <p:nvPr/>
        </p:nvSpPr>
        <p:spPr>
          <a:xfrm>
            <a:off x="486906" y="2537609"/>
            <a:ext cx="81369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Los riesgos afectan el potencial de las ganancias, ya sea que provengan de fluctuaciones en los precios de los </a:t>
            </a:r>
            <a:r>
              <a:rPr lang="es-ES" sz="2000" dirty="0" err="1">
                <a:latin typeface="+mn-lt"/>
              </a:rPr>
              <a:t>commodities</a:t>
            </a:r>
            <a:r>
              <a:rPr lang="es-ES" sz="2000" dirty="0">
                <a:latin typeface="+mn-lt"/>
              </a:rPr>
              <a:t>, equipamiento contra incendio, cambio en la legislación, entre otros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50C6BF7-D829-4324-AD4E-335957CA7909}"/>
              </a:ext>
            </a:extLst>
          </p:cNvPr>
          <p:cNvSpPr/>
          <p:nvPr/>
        </p:nvSpPr>
        <p:spPr>
          <a:xfrm>
            <a:off x="504600" y="4449306"/>
            <a:ext cx="8099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El pensamiento basado en riesgos hará que se </a:t>
            </a:r>
            <a:r>
              <a:rPr lang="es-ES" sz="2000" b="1" dirty="0">
                <a:latin typeface="+mn-lt"/>
              </a:rPr>
              <a:t>implemente un sistema más preventivo. </a:t>
            </a:r>
            <a:endParaRPr lang="es-E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24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2564904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2060"/>
                </a:solidFill>
                <a:latin typeface="+mn-lt"/>
              </a:rPr>
              <a:t>¿QUÉ SE ENTIENDE POR </a:t>
            </a:r>
            <a:r>
              <a:rPr lang="es-ES" sz="4800" b="1" dirty="0">
                <a:solidFill>
                  <a:srgbClr val="FF0000"/>
                </a:solidFill>
                <a:latin typeface="+mn-lt"/>
              </a:rPr>
              <a:t>RIESGO</a:t>
            </a:r>
            <a:r>
              <a:rPr lang="es-ES" sz="4800" b="1" dirty="0">
                <a:solidFill>
                  <a:srgbClr val="002060"/>
                </a:solidFill>
                <a:latin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649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992917"/>
            <a:ext cx="82089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dirty="0"/>
              <a:t>El </a:t>
            </a:r>
            <a:r>
              <a:rPr lang="es-ES" sz="3200" b="1" dirty="0">
                <a:solidFill>
                  <a:srgbClr val="FF0000"/>
                </a:solidFill>
              </a:rPr>
              <a:t>riesgo</a:t>
            </a:r>
            <a:r>
              <a:rPr lang="es-ES" sz="3200" b="1" dirty="0"/>
              <a:t> es uno de los conceptos más discutidos en los círculos académicos y profesionales. </a:t>
            </a:r>
          </a:p>
          <a:p>
            <a:pPr algn="just"/>
            <a:endParaRPr lang="es-ES" sz="3200" b="1" dirty="0"/>
          </a:p>
          <a:p>
            <a:pPr algn="just"/>
            <a:r>
              <a:rPr lang="es-ES" sz="3200" b="1" dirty="0"/>
              <a:t>A tenor de lo anterior se hace necesario analizar el tratamiento que les dan a los mismos diferentes autores en la bibliografía existente. </a:t>
            </a:r>
          </a:p>
        </p:txBody>
      </p:sp>
    </p:spTree>
    <p:extLst>
      <p:ext uri="{BB962C8B-B14F-4D97-AF65-F5344CB8AC3E}">
        <p14:creationId xmlns:p14="http://schemas.microsoft.com/office/powerpoint/2010/main" val="336440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Definición de riesgo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5E3D6691-2D9F-4451-8501-9DC049CF0054}"/>
              </a:ext>
            </a:extLst>
          </p:cNvPr>
          <p:cNvSpPr txBox="1"/>
          <p:nvPr/>
        </p:nvSpPr>
        <p:spPr>
          <a:xfrm>
            <a:off x="539552" y="1052736"/>
            <a:ext cx="82089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s-ES" sz="2000" b="1" dirty="0">
                <a:latin typeface="+mn-lt"/>
              </a:rPr>
              <a:t>Según J. Fred Weston y Eugene F. Brigham, el </a:t>
            </a:r>
            <a:r>
              <a:rPr lang="es-ES" sz="2000" b="1" dirty="0">
                <a:solidFill>
                  <a:srgbClr val="FF0000"/>
                </a:solidFill>
                <a:latin typeface="+mn-lt"/>
              </a:rPr>
              <a:t>riesgo</a:t>
            </a:r>
            <a:r>
              <a:rPr lang="es-ES" sz="2000" b="1" dirty="0">
                <a:latin typeface="+mn-lt"/>
              </a:rPr>
              <a:t> se refiere a </a:t>
            </a:r>
            <a:r>
              <a:rPr lang="es-ES" sz="2000" b="1" dirty="0">
                <a:solidFill>
                  <a:srgbClr val="002060"/>
                </a:solidFill>
                <a:latin typeface="+mn-lt"/>
              </a:rPr>
              <a:t>la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probabilidad</a:t>
            </a:r>
            <a:r>
              <a:rPr lang="es-ES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de ocurrencia </a:t>
            </a:r>
            <a:r>
              <a:rPr lang="es-ES" sz="2000" b="1" dirty="0">
                <a:solidFill>
                  <a:srgbClr val="002060"/>
                </a:solidFill>
                <a:latin typeface="+mn-lt"/>
              </a:rPr>
              <a:t>de un evento desfavorable</a:t>
            </a:r>
            <a:r>
              <a:rPr lang="es-ES" sz="2000" b="1" dirty="0">
                <a:latin typeface="+mn-lt"/>
              </a:rPr>
              <a:t>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s-ES" sz="2000" b="1" dirty="0">
              <a:latin typeface="+mn-lt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ES" sz="2000" b="1" dirty="0">
                <a:latin typeface="+mn-lt"/>
              </a:rPr>
              <a:t>Desde el punto de vista de Saíz es el siguiente: “El </a:t>
            </a:r>
            <a:r>
              <a:rPr lang="es-ES" sz="2000" b="1" dirty="0">
                <a:solidFill>
                  <a:srgbClr val="FF0000"/>
                </a:solidFill>
                <a:latin typeface="+mn-lt"/>
              </a:rPr>
              <a:t>riesgo</a:t>
            </a:r>
            <a:r>
              <a:rPr lang="es-ES" sz="2000" b="1" dirty="0">
                <a:latin typeface="+mn-lt"/>
              </a:rPr>
              <a:t> </a:t>
            </a:r>
            <a:r>
              <a:rPr lang="es-ES" sz="2000" b="1" dirty="0">
                <a:solidFill>
                  <a:srgbClr val="002060"/>
                </a:solidFill>
                <a:latin typeface="+mn-lt"/>
              </a:rPr>
              <a:t>está ligado a </a:t>
            </a:r>
            <a:r>
              <a:rPr lang="es-ES" sz="2000" b="1" dirty="0">
                <a:solidFill>
                  <a:srgbClr val="7030A0"/>
                </a:solidFill>
                <a:latin typeface="+mn-lt"/>
              </a:rPr>
              <a:t>la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incertidumbre</a:t>
            </a:r>
            <a:r>
              <a:rPr lang="es-ES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s-ES" sz="2000" b="1" dirty="0">
                <a:solidFill>
                  <a:srgbClr val="002060"/>
                </a:solidFill>
                <a:latin typeface="+mn-lt"/>
              </a:rPr>
              <a:t>que rodea en general a cualquier hecho económico, en el sentido de contingencias que pueden ocasionar pérdidas. Viene a ser el lado opuesto de la seguridad</a:t>
            </a:r>
            <a:r>
              <a:rPr lang="es-ES" sz="2000" b="1" dirty="0">
                <a:latin typeface="+mn-lt"/>
              </a:rPr>
              <a:t>. El riesgo aumenta con el plazo de tiempo.”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s-ES" sz="2000" b="1" dirty="0">
              <a:latin typeface="+mn-lt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ES" sz="2000" b="1" dirty="0">
                <a:latin typeface="+mn-lt"/>
              </a:rPr>
              <a:t>Dr. Antonio Vico plantea que el </a:t>
            </a:r>
            <a:r>
              <a:rPr lang="es-ES" sz="2000" b="1" dirty="0">
                <a:solidFill>
                  <a:srgbClr val="FF0000"/>
                </a:solidFill>
                <a:latin typeface="+mn-lt"/>
              </a:rPr>
              <a:t>riesgo</a:t>
            </a:r>
            <a:r>
              <a:rPr lang="es-ES" sz="2000" b="1" dirty="0">
                <a:latin typeface="+mn-lt"/>
              </a:rPr>
              <a:t> es un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evento</a:t>
            </a:r>
            <a:r>
              <a:rPr lang="es-ES" sz="20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fortuito e incierto </a:t>
            </a:r>
            <a:r>
              <a:rPr lang="es-ES" sz="2000" b="1" dirty="0">
                <a:solidFill>
                  <a:srgbClr val="002060"/>
                </a:solidFill>
                <a:latin typeface="+mn-lt"/>
              </a:rPr>
              <a:t>resultante de las acciones humanas, o por la acción de una causa externa, que puede intervenir en el alcance de las metas trazadas, causando daños directos o indirectos al patrimonio</a:t>
            </a:r>
            <a:r>
              <a:rPr lang="es-ES" sz="2000" b="1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73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Definición de riesgo</a:t>
            </a:r>
          </a:p>
        </p:txBody>
      </p:sp>
      <p:sp>
        <p:nvSpPr>
          <p:cNvPr id="5" name="1 CuadroTexto">
            <a:extLst>
              <a:ext uri="{FF2B5EF4-FFF2-40B4-BE49-F238E27FC236}">
                <a16:creationId xmlns:a16="http://schemas.microsoft.com/office/drawing/2014/main" id="{5E3D6691-2D9F-4451-8501-9DC049CF0054}"/>
              </a:ext>
            </a:extLst>
          </p:cNvPr>
          <p:cNvSpPr txBox="1"/>
          <p:nvPr/>
        </p:nvSpPr>
        <p:spPr>
          <a:xfrm>
            <a:off x="539552" y="1052736"/>
            <a:ext cx="8208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s-ES" sz="2000" b="1" dirty="0">
                <a:latin typeface="+mn-lt"/>
              </a:rPr>
              <a:t>Para el Dr. Fidel de la Oliva el riesgo es la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probabilidad</a:t>
            </a:r>
            <a:r>
              <a:rPr lang="es-ES" sz="2000" b="1" dirty="0">
                <a:latin typeface="+mn-lt"/>
              </a:rPr>
              <a:t> de que determinado evento se produzca de manera diferente a lo que habíamos previsto. Está pues estrechamente vinculado con la incertidumbre.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s-ES" sz="2000" b="1" dirty="0">
              <a:latin typeface="+mn-lt"/>
            </a:endParaRPr>
          </a:p>
          <a:p>
            <a:pPr marL="457200" indent="-457200" algn="just">
              <a:buFont typeface="Wingdings" pitchFamily="2" charset="2"/>
              <a:buChar char="ü"/>
            </a:pPr>
            <a:endParaRPr lang="es-ES" sz="2000" b="1" dirty="0">
              <a:latin typeface="+mn-lt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ES" sz="2000" b="1" dirty="0">
                <a:latin typeface="+mn-lt"/>
              </a:rPr>
              <a:t>Borrás define al riesgo como la existencia de escenarios con </a:t>
            </a:r>
            <a:r>
              <a:rPr lang="es-ES" sz="2000" b="1" dirty="0">
                <a:solidFill>
                  <a:srgbClr val="33A804"/>
                </a:solidFill>
                <a:latin typeface="+mn-lt"/>
              </a:rPr>
              <a:t>posibilidad de pérdida</a:t>
            </a:r>
            <a:r>
              <a:rPr lang="es-ES" sz="2000" b="1" dirty="0">
                <a:latin typeface="+mn-lt"/>
              </a:rPr>
              <a:t>, y por pérdida la obtención de una retribución por debajo de la esperada. </a:t>
            </a:r>
          </a:p>
        </p:txBody>
      </p:sp>
    </p:spTree>
    <p:extLst>
      <p:ext uri="{BB962C8B-B14F-4D97-AF65-F5344CB8AC3E}">
        <p14:creationId xmlns:p14="http://schemas.microsoft.com/office/powerpoint/2010/main" val="28049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980728"/>
            <a:ext cx="806489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Incertidumbre de que un suceso pueda ocurrir.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Exposición a determinada eventualidad económica desfavorable.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Acontecimiento futuro, posible e incierto de naturaleza objetiva, cuya realización causa un daño concreto.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Grado de probabilidad de pérdida.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Amenaza de contingencia dañosa.</a:t>
            </a:r>
          </a:p>
          <a:p>
            <a:pPr marL="285750" indent="-285750" algn="just">
              <a:spcAft>
                <a:spcPts val="1200"/>
              </a:spcAft>
              <a:buFont typeface="Wingdings" pitchFamily="2" charset="2"/>
              <a:buChar char="v"/>
            </a:pPr>
            <a:r>
              <a:rPr lang="es-ES" sz="2400" dirty="0">
                <a:latin typeface="+mn-lt"/>
              </a:rPr>
              <a:t> Probabilidad de ocurrencia de un suceso fortuito que puede ser o no súbito, violento y producir daños o pérdidas en las personas, animales o cosas en las que se presenta.</a:t>
            </a:r>
          </a:p>
          <a:p>
            <a:pPr algn="just">
              <a:spcAft>
                <a:spcPts val="1200"/>
              </a:spcAft>
            </a:pPr>
            <a:endParaRPr lang="es-ES" sz="2400" dirty="0">
              <a:latin typeface="+mn-lt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EB51F0-D4CF-4454-8FCA-5761967CD0DD}"/>
              </a:ext>
            </a:extLst>
          </p:cNvPr>
          <p:cNvSpPr txBox="1">
            <a:spLocks/>
          </p:cNvSpPr>
          <p:nvPr/>
        </p:nvSpPr>
        <p:spPr>
          <a:xfrm>
            <a:off x="990600" y="122238"/>
            <a:ext cx="6705600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/>
              <a:t>RESUMEN EL </a:t>
            </a:r>
            <a:r>
              <a:rPr lang="es-ES" dirty="0">
                <a:solidFill>
                  <a:srgbClr val="FF0000"/>
                </a:solidFill>
              </a:rPr>
              <a:t>RIESGO</a:t>
            </a:r>
            <a:r>
              <a:rPr lang="es-ES" dirty="0"/>
              <a:t> ES:</a:t>
            </a:r>
          </a:p>
        </p:txBody>
      </p:sp>
    </p:spTree>
    <p:extLst>
      <p:ext uri="{BB962C8B-B14F-4D97-AF65-F5344CB8AC3E}">
        <p14:creationId xmlns:p14="http://schemas.microsoft.com/office/powerpoint/2010/main" val="14407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3568" y="1859340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latin typeface="+mn-lt"/>
              </a:rPr>
              <a:t>Relación </a:t>
            </a:r>
            <a:r>
              <a:rPr lang="es-ES" sz="4800" b="1" dirty="0">
                <a:solidFill>
                  <a:srgbClr val="FF0000"/>
                </a:solidFill>
                <a:latin typeface="+mn-lt"/>
              </a:rPr>
              <a:t>incertidumbre</a:t>
            </a:r>
            <a:r>
              <a:rPr lang="es-ES" sz="4800" b="1" dirty="0">
                <a:latin typeface="+mn-lt"/>
              </a:rPr>
              <a:t> y </a:t>
            </a:r>
            <a:r>
              <a:rPr lang="es-ES" sz="4800" b="1" dirty="0">
                <a:solidFill>
                  <a:srgbClr val="FF0000"/>
                </a:solidFill>
                <a:latin typeface="+mn-lt"/>
              </a:rPr>
              <a:t>riesgo</a:t>
            </a:r>
          </a:p>
        </p:txBody>
      </p:sp>
    </p:spTree>
    <p:extLst>
      <p:ext uri="{BB962C8B-B14F-4D97-AF65-F5344CB8AC3E}">
        <p14:creationId xmlns:p14="http://schemas.microsoft.com/office/powerpoint/2010/main" val="162504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3F98A-5611-4092-9237-7BEE551D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dirty="0"/>
              <a:t>Relación incertidumbre y riesgo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1C2BAA-F9D1-4DB1-B558-962973492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968375"/>
            <a:ext cx="8023225" cy="3972793"/>
          </a:xfrm>
        </p:spPr>
        <p:txBody>
          <a:bodyPr/>
          <a:lstStyle/>
          <a:p>
            <a:pPr marL="0" indent="0" algn="just">
              <a:buNone/>
            </a:pPr>
            <a:r>
              <a:rPr lang="es-ES" sz="2200" dirty="0">
                <a:solidFill>
                  <a:srgbClr val="002060"/>
                </a:solidFill>
                <a:ea typeface="Times New Roman"/>
              </a:rPr>
              <a:t>Etimológicamente está conformada por el prefijo in (negación) y </a:t>
            </a:r>
            <a:r>
              <a:rPr lang="es-ES" sz="2200" dirty="0" err="1">
                <a:solidFill>
                  <a:srgbClr val="002060"/>
                </a:solidFill>
                <a:ea typeface="Times New Roman"/>
              </a:rPr>
              <a:t>certus</a:t>
            </a:r>
            <a:r>
              <a:rPr lang="es-ES" sz="2200" dirty="0">
                <a:solidFill>
                  <a:srgbClr val="002060"/>
                </a:solidFill>
                <a:ea typeface="Times New Roman"/>
              </a:rPr>
              <a:t> (cierto), por lo que se define como la carencia de un conocimiento certero, la duda o falta de certeza sobre algo que nos inquieta, por lo que se puede resumir como: a mayor información menos incertidumbre (&gt;información &lt; </a:t>
            </a:r>
            <a:r>
              <a:rPr lang="es-ES" sz="2200">
                <a:solidFill>
                  <a:srgbClr val="002060"/>
                </a:solidFill>
                <a:ea typeface="Times New Roman"/>
              </a:rPr>
              <a:t>incertidumbre).</a:t>
            </a:r>
          </a:p>
          <a:p>
            <a:pPr marL="0" indent="0" algn="just">
              <a:buNone/>
            </a:pPr>
            <a:endParaRPr lang="es-ES" sz="2200" dirty="0">
              <a:solidFill>
                <a:srgbClr val="002060"/>
              </a:solidFill>
              <a:ea typeface="Times New Roman"/>
            </a:endParaRPr>
          </a:p>
          <a:p>
            <a:pPr marL="0" indent="0" algn="just">
              <a:buNone/>
            </a:pPr>
            <a:r>
              <a:rPr lang="es-ES" sz="2200" b="1" dirty="0">
                <a:solidFill>
                  <a:srgbClr val="FF0000"/>
                </a:solidFill>
                <a:ea typeface="Times New Roman"/>
              </a:rPr>
              <a:t>La incertidumbre</a:t>
            </a:r>
            <a:r>
              <a:rPr lang="es-ES" sz="2200" b="1" dirty="0">
                <a:ea typeface="Times New Roman"/>
              </a:rPr>
              <a:t>, </a:t>
            </a:r>
            <a:r>
              <a:rPr lang="es-ES" sz="2200" dirty="0">
                <a:solidFill>
                  <a:srgbClr val="002060"/>
                </a:solidFill>
                <a:ea typeface="Times New Roman"/>
              </a:rPr>
              <a:t>duda o insuficiente conocimiento que en mayor o menor grado rodea a los hechos económicos y sus resultados, así como, la afectación y carácter no deseable de alguno de los efectos que, se derivan de ellos, constituyen las bases del riesgo.</a:t>
            </a:r>
            <a:r>
              <a:rPr lang="es-ES" sz="2200" dirty="0">
                <a:ea typeface="Times New Roman"/>
              </a:rPr>
              <a:t> </a:t>
            </a:r>
          </a:p>
          <a:p>
            <a:pPr marL="0" indent="0" algn="just">
              <a:buNone/>
            </a:pPr>
            <a:endParaRPr lang="es-ES" sz="2200" b="1" dirty="0">
              <a:ea typeface="Times New Roman"/>
            </a:endParaRPr>
          </a:p>
          <a:p>
            <a:pPr marL="0" indent="0" algn="just">
              <a:buNone/>
            </a:pPr>
            <a:r>
              <a:rPr lang="es-ES" sz="2200" b="1" dirty="0">
                <a:ea typeface="Times New Roman"/>
              </a:rPr>
              <a:t>Si conociéramos con certeza lo que va a suceder no estaríamos corriendo ningún riesgo.</a:t>
            </a:r>
            <a:endParaRPr lang="es-ES" sz="2200" b="1" dirty="0"/>
          </a:p>
          <a:p>
            <a:pPr marL="0" indent="0" algn="just">
              <a:buNone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260564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3F98A-5611-4092-9237-7BEE551D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dirty="0"/>
              <a:t>Relación incertidumbre y riesgo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1C2BAA-F9D1-4DB1-B558-962973492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045988"/>
            <a:ext cx="8188077" cy="4903292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>
                <a:solidFill>
                  <a:srgbClr val="002060"/>
                </a:solidFill>
                <a:ea typeface="Times New Roman"/>
              </a:rPr>
              <a:t>La diferencia entre </a:t>
            </a:r>
            <a:r>
              <a:rPr lang="es-ES" b="1" dirty="0">
                <a:solidFill>
                  <a:srgbClr val="002060"/>
                </a:solidFill>
                <a:ea typeface="Times New Roman"/>
              </a:rPr>
              <a:t>riesgo e incertidumbre </a:t>
            </a:r>
            <a:r>
              <a:rPr lang="es-ES" dirty="0">
                <a:solidFill>
                  <a:srgbClr val="002060"/>
                </a:solidFill>
                <a:ea typeface="Times New Roman"/>
              </a:rPr>
              <a:t>radica en el conocimiento del que toma las decisiones acerca de la probabilidad o posibilidad de que se obtenga el resultado esperado. </a:t>
            </a:r>
          </a:p>
          <a:p>
            <a:pPr marL="0" indent="0" algn="just">
              <a:buNone/>
            </a:pPr>
            <a:endParaRPr lang="es-ES" dirty="0">
              <a:solidFill>
                <a:srgbClr val="002060"/>
              </a:solidFill>
              <a:ea typeface="Times New Roman"/>
            </a:endParaRPr>
          </a:p>
          <a:p>
            <a:pPr marL="0" indent="0" algn="just">
              <a:buNone/>
            </a:pPr>
            <a:r>
              <a:rPr lang="es-ES" dirty="0">
                <a:solidFill>
                  <a:srgbClr val="002060"/>
                </a:solidFill>
                <a:ea typeface="Times New Roman"/>
              </a:rPr>
              <a:t>Dicho de otra forma, el riesgo existe cuando la persona que toma la decisión puede calcular la probabilidad relacionada con el resultado.</a:t>
            </a:r>
          </a:p>
          <a:p>
            <a:pPr marL="0" indent="0" algn="just">
              <a:buNone/>
            </a:pPr>
            <a:endParaRPr lang="es-ES" dirty="0">
              <a:solidFill>
                <a:srgbClr val="002060"/>
              </a:solidFill>
              <a:ea typeface="Times New Roman"/>
            </a:endParaRPr>
          </a:p>
          <a:p>
            <a:pPr marL="0" indent="0" algn="just">
              <a:buNone/>
            </a:pPr>
            <a:endParaRPr lang="es-E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es-ES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es-E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33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3F98A-5611-4092-9237-7BEE551D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dirty="0"/>
              <a:t>Relación incertidumbre y riesgo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1C2BAA-F9D1-4DB1-B558-962973492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968374"/>
            <a:ext cx="8023225" cy="5340945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b="1" dirty="0">
                <a:ea typeface="Times New Roman"/>
              </a:rPr>
              <a:t>Sabemos que el suceso puede ocurrir, pero ciertamente no cuándo, bajo qué condiciones y de qué forma, mucho menos las consecuencias que pueda tener su aparición.</a:t>
            </a:r>
          </a:p>
          <a:p>
            <a:pPr marL="0" indent="0" algn="just">
              <a:buNone/>
            </a:pPr>
            <a:endParaRPr lang="es-ES" sz="2400" b="1" dirty="0">
              <a:ea typeface="Times New Roman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b="1" dirty="0">
                <a:ea typeface="Times New Roman"/>
              </a:rPr>
              <a:t>De esta manera la </a:t>
            </a:r>
            <a:r>
              <a:rPr lang="es-ES" sz="2400" b="1" dirty="0">
                <a:solidFill>
                  <a:srgbClr val="FF0000"/>
                </a:solidFill>
                <a:ea typeface="Times New Roman"/>
              </a:rPr>
              <a:t>incertidumbre</a:t>
            </a:r>
            <a:r>
              <a:rPr lang="es-ES" sz="2400" b="1" dirty="0">
                <a:ea typeface="Times New Roman"/>
              </a:rPr>
              <a:t>, puede ser entendida como </a:t>
            </a:r>
            <a:r>
              <a:rPr lang="es-ES" sz="2400" b="1" dirty="0">
                <a:solidFill>
                  <a:srgbClr val="FF0000"/>
                </a:solidFill>
                <a:ea typeface="Times New Roman"/>
              </a:rPr>
              <a:t>la imposibilidad de predecir o pronosticar el resultado de una situación en un momento dado</a:t>
            </a:r>
            <a:r>
              <a:rPr lang="es-ES" sz="2400" b="1" dirty="0">
                <a:ea typeface="Times New Roman"/>
              </a:rPr>
              <a:t>. Esta imposibilidad se debe principalmente a la insuficiencia de conocimiento sobre el futuro, independientemente de que este desconocimiento sea reconocido o no por los individuos. 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8521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A3E148-1A1F-423D-9C85-307AB872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400" dirty="0"/>
              <a:t>Componentes esenciales del concepto de riesgo: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3BB4E-1F47-458E-BB26-5006D61BC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8374"/>
            <a:ext cx="8023225" cy="5484961"/>
          </a:xfrm>
        </p:spPr>
        <p:txBody>
          <a:bodyPr/>
          <a:lstStyle/>
          <a:p>
            <a:pPr lvl="0" algn="just"/>
            <a:r>
              <a:rPr lang="es-ES" b="1" dirty="0"/>
              <a:t>Suceso: </a:t>
            </a:r>
            <a:r>
              <a:rPr lang="es-ES" dirty="0"/>
              <a:t>La ocurrencia de un conjunto particular de circunstancias.</a:t>
            </a:r>
          </a:p>
          <a:p>
            <a:pPr lvl="0" algn="just"/>
            <a:r>
              <a:rPr lang="es-ES" b="1" dirty="0"/>
              <a:t>Impacto o Consecuencia: </a:t>
            </a:r>
            <a:r>
              <a:rPr lang="es-ES" dirty="0"/>
              <a:t>Es el resultado de un suceso.</a:t>
            </a:r>
          </a:p>
          <a:p>
            <a:pPr lvl="0" algn="just"/>
            <a:r>
              <a:rPr lang="es-ES" b="1" dirty="0"/>
              <a:t>Probabilidad.  </a:t>
            </a:r>
            <a:r>
              <a:rPr lang="es-ES" dirty="0"/>
              <a:t>Proporción de veces que un evento en particular, ocurre, en un tiempo determinado, asumiendo que las condiciones fundamentales permanecen constantes.</a:t>
            </a:r>
          </a:p>
          <a:p>
            <a:pPr marL="0" indent="0" algn="just">
              <a:buNone/>
            </a:pPr>
            <a:r>
              <a:rPr lang="es-ES" dirty="0"/>
              <a:t>En otras palabras, la probabilidad es el grado de amplitud de que un suceso pueda ocurrir.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42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A3E148-1A1F-423D-9C85-307AB872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400" dirty="0"/>
              <a:t>Componentes esenciales del concepto de riesgo: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3BB4E-1F47-458E-BB26-5006D61BC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8374"/>
            <a:ext cx="8023225" cy="5484961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Conocidos estos términos se puede calcular el </a:t>
            </a:r>
            <a:r>
              <a:rPr lang="es-ES" b="1" dirty="0"/>
              <a:t>Nivel de Riesgo </a:t>
            </a:r>
            <a:r>
              <a:rPr lang="es-ES" dirty="0"/>
              <a:t>mediante la siguiente expresión matemática:</a:t>
            </a:r>
          </a:p>
          <a:p>
            <a:pPr marL="0" indent="0" algn="just">
              <a:buNone/>
            </a:pPr>
            <a:r>
              <a:rPr lang="es-ES" b="1" dirty="0"/>
              <a:t>NR = P x C</a:t>
            </a:r>
            <a:endParaRPr lang="es-ES" dirty="0"/>
          </a:p>
          <a:p>
            <a:pPr marL="0" indent="0" algn="just">
              <a:buNone/>
            </a:pPr>
            <a:r>
              <a:rPr lang="es-ES" b="1" dirty="0"/>
              <a:t>Donde:</a:t>
            </a:r>
            <a:endParaRPr lang="es-ES" dirty="0"/>
          </a:p>
          <a:p>
            <a:pPr marL="0" indent="0" algn="just">
              <a:buNone/>
            </a:pPr>
            <a:r>
              <a:rPr lang="es-ES" b="1" dirty="0"/>
              <a:t>NR</a:t>
            </a:r>
            <a:r>
              <a:rPr lang="es-ES" dirty="0"/>
              <a:t>: Nivel de Riesgo</a:t>
            </a:r>
          </a:p>
          <a:p>
            <a:pPr marL="0" indent="0" algn="just">
              <a:buNone/>
            </a:pPr>
            <a:r>
              <a:rPr lang="es-ES" b="1" dirty="0"/>
              <a:t>P</a:t>
            </a:r>
            <a:r>
              <a:rPr lang="es-ES" dirty="0"/>
              <a:t>: Probabilidad o frecuencia de ocurrencia de un suceso</a:t>
            </a:r>
          </a:p>
          <a:p>
            <a:pPr marL="0" indent="0" algn="just">
              <a:buNone/>
            </a:pPr>
            <a:r>
              <a:rPr lang="es-ES" b="1" dirty="0"/>
              <a:t>C</a:t>
            </a:r>
            <a:r>
              <a:rPr lang="es-ES" dirty="0"/>
              <a:t>: Consecuencia o Impacto de un suceso.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30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A3E148-1A1F-423D-9C85-307AB872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22238"/>
            <a:ext cx="8023224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400" dirty="0"/>
              <a:t>Componentes esenciales del concepto de riesgo: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03BB4E-1F47-458E-BB26-5006D61BC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8374"/>
            <a:ext cx="8023225" cy="5484961"/>
          </a:xfrm>
        </p:spPr>
        <p:txBody>
          <a:bodyPr/>
          <a:lstStyle/>
          <a:p>
            <a:pPr algn="just"/>
            <a:r>
              <a:rPr lang="es-ES" b="1" dirty="0"/>
              <a:t>Peligro y </a:t>
            </a:r>
            <a:r>
              <a:rPr lang="es-ES" b="1" dirty="0" err="1"/>
              <a:t>azarosidad</a:t>
            </a:r>
            <a:r>
              <a:rPr lang="es-ES" b="1" dirty="0"/>
              <a:t>. </a:t>
            </a:r>
          </a:p>
          <a:p>
            <a:pPr marL="0" indent="0" algn="just">
              <a:buNone/>
            </a:pPr>
            <a:r>
              <a:rPr lang="es-ES" b="1" dirty="0"/>
              <a:t>Peligro</a:t>
            </a:r>
            <a:r>
              <a:rPr lang="es-ES" dirty="0"/>
              <a:t> como la causa primaria que da lugar a una pérdida en una situación dada.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 </a:t>
            </a:r>
            <a:r>
              <a:rPr lang="es-ES" b="1" dirty="0" err="1"/>
              <a:t>Azarosidad</a:t>
            </a:r>
            <a:r>
              <a:rPr lang="es-ES" dirty="0"/>
              <a:t> es el factor o los factores que influencian (incrementan o disminuyen) el efecto provocado por la ocurrencia del peligro. </a:t>
            </a:r>
          </a:p>
        </p:txBody>
      </p:sp>
    </p:spTree>
    <p:extLst>
      <p:ext uri="{BB962C8B-B14F-4D97-AF65-F5344CB8AC3E}">
        <p14:creationId xmlns:p14="http://schemas.microsoft.com/office/powerpoint/2010/main" val="341153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2060848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2060"/>
                </a:solidFill>
                <a:latin typeface="+mn-lt"/>
              </a:rPr>
              <a:t>¿CUÁLES SON LAS CAUSAS Y LOS FACTORES QUE ORIGINAN LOS RIESGOS?</a:t>
            </a:r>
          </a:p>
        </p:txBody>
      </p:sp>
    </p:spTree>
    <p:extLst>
      <p:ext uri="{BB962C8B-B14F-4D97-AF65-F5344CB8AC3E}">
        <p14:creationId xmlns:p14="http://schemas.microsoft.com/office/powerpoint/2010/main" val="339922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0" dirty="0"/>
              <a:t>Causas y factores del riesgo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b="1" dirty="0"/>
              <a:t>Entre los factores externos se encuentran:</a:t>
            </a:r>
          </a:p>
          <a:p>
            <a:pPr marL="0" indent="0" algn="just">
              <a:buNone/>
            </a:pPr>
            <a:r>
              <a:rPr lang="es-ES" dirty="0"/>
              <a:t>1. Avances tecnológicos</a:t>
            </a:r>
          </a:p>
          <a:p>
            <a:pPr marL="0" indent="0" algn="just">
              <a:buNone/>
            </a:pPr>
            <a:r>
              <a:rPr lang="es-ES" dirty="0"/>
              <a:t>2. Competencia</a:t>
            </a:r>
          </a:p>
          <a:p>
            <a:pPr marL="0" indent="0" algn="just">
              <a:buNone/>
            </a:pPr>
            <a:r>
              <a:rPr lang="es-ES" dirty="0"/>
              <a:t>3. Expectativas cambiantes de los clientes</a:t>
            </a:r>
          </a:p>
          <a:p>
            <a:pPr marL="0" indent="0" algn="just">
              <a:buNone/>
            </a:pPr>
            <a:r>
              <a:rPr lang="es-ES" dirty="0"/>
              <a:t>4. Desastres naturales</a:t>
            </a:r>
          </a:p>
          <a:p>
            <a:pPr marL="0" indent="0" algn="just">
              <a:buNone/>
            </a:pPr>
            <a:r>
              <a:rPr lang="es-ES" dirty="0"/>
              <a:t>5. Cambios económicos</a:t>
            </a:r>
          </a:p>
        </p:txBody>
      </p:sp>
    </p:spTree>
    <p:extLst>
      <p:ext uri="{BB962C8B-B14F-4D97-AF65-F5344CB8AC3E}">
        <p14:creationId xmlns:p14="http://schemas.microsoft.com/office/powerpoint/2010/main" val="139912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0" dirty="0"/>
              <a:t>Causas y factores del riesgo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b="1" dirty="0"/>
              <a:t>Los factores internos que originan riesgos son los siguientes:</a:t>
            </a:r>
          </a:p>
          <a:p>
            <a:pPr marL="0" indent="0" algn="just">
              <a:buNone/>
            </a:pPr>
            <a:endParaRPr lang="es-ES" b="1" dirty="0"/>
          </a:p>
          <a:p>
            <a:pPr marL="0" indent="0" algn="just">
              <a:buNone/>
            </a:pPr>
            <a:r>
              <a:rPr lang="es-ES" dirty="0"/>
              <a:t>1. Actividad de la propia empresa.</a:t>
            </a:r>
          </a:p>
          <a:p>
            <a:pPr marL="0" indent="0" algn="just">
              <a:buNone/>
            </a:pPr>
            <a:r>
              <a:rPr lang="es-ES" dirty="0"/>
              <a:t>2. Consejo de dirección ineficaz y débil.</a:t>
            </a:r>
          </a:p>
          <a:p>
            <a:pPr marL="0" indent="0" algn="just">
              <a:buNone/>
            </a:pPr>
            <a:r>
              <a:rPr lang="es-ES" dirty="0"/>
              <a:t>3. La calidad y motivación de los empleados.</a:t>
            </a:r>
          </a:p>
          <a:p>
            <a:pPr marL="0" indent="0" algn="just">
              <a:buNone/>
            </a:pPr>
            <a:r>
              <a:rPr lang="es-ES" dirty="0"/>
              <a:t>4. Averías en los sistemas informáticos.</a:t>
            </a:r>
          </a:p>
        </p:txBody>
      </p:sp>
    </p:spTree>
    <p:extLst>
      <p:ext uri="{BB962C8B-B14F-4D97-AF65-F5344CB8AC3E}">
        <p14:creationId xmlns:p14="http://schemas.microsoft.com/office/powerpoint/2010/main" val="346199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758116"/>
            <a:ext cx="8023225" cy="3255060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b="1" dirty="0"/>
              <a:t>La clasificación del riesgo es bien diversa si se considera la gran cantidad de materiales que se han escrito sobre este tema, por ello se expondrán las que vamos a utilizar en las clases prácticas</a:t>
            </a:r>
            <a:endParaRPr lang="es-ES" b="1" dirty="0"/>
          </a:p>
          <a:p>
            <a:pPr marL="0" indent="0" algn="just"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23493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24744"/>
            <a:ext cx="8044061" cy="4921250"/>
          </a:xfrm>
        </p:spPr>
        <p:txBody>
          <a:bodyPr/>
          <a:lstStyle/>
          <a:p>
            <a:pPr marL="0" lvl="0" indent="0" algn="just">
              <a:buNone/>
            </a:pPr>
            <a:r>
              <a:rPr lang="es-ES" sz="2000" b="1" dirty="0"/>
              <a:t>Riesgo puro</a:t>
            </a:r>
            <a:r>
              <a:rPr lang="es-ES" sz="2000" dirty="0"/>
              <a:t> es aquel que al realizarse produce un perjuicio y nacen por y como consecuencia de la actividad empresarial donde siempre existe la probabilidad de pérdida</a:t>
            </a:r>
            <a:r>
              <a:rPr lang="es-ES" sz="2000" i="1" dirty="0"/>
              <a:t>, </a:t>
            </a:r>
            <a:r>
              <a:rPr lang="es-ES" sz="2000" dirty="0"/>
              <a:t>pero ninguna de ganancia. </a:t>
            </a:r>
            <a:r>
              <a:rPr lang="es-ES" sz="2000" b="1" dirty="0">
                <a:solidFill>
                  <a:srgbClr val="FF0000"/>
                </a:solidFill>
              </a:rPr>
              <a:t>(son los que producen siempre una pérdida</a:t>
            </a:r>
            <a:r>
              <a:rPr lang="es-ES" sz="2000" dirty="0"/>
              <a:t>). Se deriva de un acontecimiento o de un acto involuntario, no previsto, sino imprevisible y se originan como consecuencia de situaciones: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dirty="0"/>
              <a:t>Naturales, como maremotos, terremotos, huracanes.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dirty="0"/>
              <a:t>Sociales, entre las que se pueden mencionar las conmociones civiles, las huelgas, los crímenes, entre otros.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dirty="0"/>
              <a:t>Convencionales, como por ejemplo los incendios, las explosiones, las roturas de maquinarias, entre otros.</a:t>
            </a:r>
          </a:p>
          <a:p>
            <a:pPr marL="0" indent="0" algn="just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67808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968374"/>
            <a:ext cx="8280920" cy="5484961"/>
          </a:xfrm>
        </p:spPr>
        <p:txBody>
          <a:bodyPr/>
          <a:lstStyle/>
          <a:p>
            <a:pPr marL="0" lvl="0" indent="0" algn="just">
              <a:buNone/>
            </a:pPr>
            <a:r>
              <a:rPr lang="es-ES" sz="2000" b="1" dirty="0"/>
              <a:t>A. Según </a:t>
            </a:r>
            <a:r>
              <a:rPr lang="es-ES_tradnl" sz="2000" b="1" dirty="0"/>
              <a:t>las principales funciones de una empresa</a:t>
            </a:r>
            <a:r>
              <a:rPr lang="es-ES" sz="2000" b="1" dirty="0"/>
              <a:t>:</a:t>
            </a:r>
            <a:endParaRPr lang="es-ES" sz="2000" dirty="0"/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b="1" dirty="0"/>
              <a:t>De mercadeo:</a:t>
            </a:r>
            <a:r>
              <a:rPr lang="es-ES" sz="2000" dirty="0"/>
              <a:t> están asociados a la actividad de comercialización y su segmento de mercado, apertura de mercados, al lanzamiento de productos, marcas, competencia y a la redefinición de líneas de mercadeo, 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b="1" dirty="0"/>
              <a:t>Económico: </a:t>
            </a:r>
            <a:r>
              <a:rPr lang="es-ES" sz="2000" dirty="0"/>
              <a:t>identificados con la gestión económico-financiera, empeoramiento de la situación financiera, de disminuir el valor de su capital, se incluye además los riesgos de crédito y tributos.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b="1" dirty="0"/>
              <a:t>De crédito</a:t>
            </a:r>
            <a:r>
              <a:rPr lang="es-ES" sz="2000" dirty="0"/>
              <a:t>: se produce normalmente cuando las contrapartes no cumplen sus obligaciones contractuales.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/>
            </a:pPr>
            <a:r>
              <a:rPr lang="es-ES" sz="2000" b="1" dirty="0"/>
              <a:t>De legalidad</a:t>
            </a:r>
            <a:r>
              <a:rPr lang="es-ES" sz="2000" dirty="0"/>
              <a:t>: la probabilidad de producirse pérdidas porque las actividades de la empresa no están conformes con la legislación y la normativa vigentes o porque la contraparte no tiene la autoridad legal para realizar una transacción, o porque en un negocio internacional aparece una incoherencia normativa de los países involucrados.  </a:t>
            </a:r>
          </a:p>
          <a:p>
            <a:pPr marL="0" indent="0" algn="just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1582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24744"/>
            <a:ext cx="8023225" cy="4921250"/>
          </a:xfrm>
        </p:spPr>
        <p:txBody>
          <a:bodyPr/>
          <a:lstStyle/>
          <a:p>
            <a:pPr marL="457200" lvl="0" indent="-457200" algn="just">
              <a:buClr>
                <a:srgbClr val="002060"/>
              </a:buClr>
              <a:buFont typeface="+mj-lt"/>
              <a:buAutoNum type="arabicPeriod" startAt="5"/>
            </a:pPr>
            <a:r>
              <a:rPr lang="es-ES" sz="2000" b="1" dirty="0" smtClean="0"/>
              <a:t>Tecnológicos</a:t>
            </a:r>
            <a:r>
              <a:rPr lang="es-ES" sz="2000" dirty="0"/>
              <a:t>: Relacionados con usar las tecnologías de información, vinculados con la construcción de prototipos, procesos tecnológicos, adopción e implementación de software, entre otros.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 startAt="5"/>
            </a:pPr>
            <a:r>
              <a:rPr lang="es-ES" sz="2000" b="1" dirty="0"/>
              <a:t>Operacional</a:t>
            </a:r>
            <a:r>
              <a:rPr lang="es-ES" sz="2000" dirty="0"/>
              <a:t>: es la probabilidad de pérdidas por errores e ineficiencia de la organización interna de la empresa entre ellas: fallas del control interno, de las normativas del trabajo, riesgos asociados al mantenimiento, obsolescencia de equipamiento y las inversiones.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 startAt="5"/>
            </a:pPr>
            <a:r>
              <a:rPr lang="es-ES" sz="2000" b="1" dirty="0"/>
              <a:t>De capital humano</a:t>
            </a:r>
            <a:r>
              <a:rPr lang="es-ES" sz="2000" dirty="0"/>
              <a:t>: asociados con el desempeño de los trabajadores y las violaciones de la disciplina laboral.</a:t>
            </a:r>
          </a:p>
          <a:p>
            <a:pPr marL="457200" lvl="0" indent="-457200" algn="just">
              <a:buClr>
                <a:srgbClr val="002060"/>
              </a:buClr>
              <a:buFont typeface="+mj-lt"/>
              <a:buAutoNum type="arabicPeriod" startAt="5"/>
            </a:pPr>
            <a:r>
              <a:rPr lang="es-ES" sz="2000" b="1" dirty="0"/>
              <a:t>Medioambientales</a:t>
            </a:r>
            <a:r>
              <a:rPr lang="es-ES" sz="2000" dirty="0"/>
              <a:t>: Relacionados con los posibles impactos ambientales que pueden o afectan a la organización en su gestión.</a:t>
            </a:r>
          </a:p>
          <a:p>
            <a:pPr marL="0" indent="0" algn="just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543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24744"/>
            <a:ext cx="8023225" cy="4921250"/>
          </a:xfrm>
        </p:spPr>
        <p:txBody>
          <a:bodyPr/>
          <a:lstStyle/>
          <a:p>
            <a:pPr marL="0" indent="0" algn="just">
              <a:buClr>
                <a:srgbClr val="002060"/>
              </a:buClr>
              <a:buNone/>
            </a:pPr>
            <a:r>
              <a:rPr lang="es-ES_tradnl" sz="2000" b="1" dirty="0"/>
              <a:t>B. Teniendo en cuenta el carácter objetivo – subjetivo</a:t>
            </a:r>
          </a:p>
          <a:p>
            <a:pPr marL="0" lvl="0" indent="0" algn="just">
              <a:buNone/>
            </a:pPr>
            <a:r>
              <a:rPr lang="es-ES" sz="2000" b="1" dirty="0"/>
              <a:t>1. Inherentes: </a:t>
            </a:r>
            <a:r>
              <a:rPr lang="es-ES" sz="2000" dirty="0"/>
              <a:t>son los que </a:t>
            </a:r>
            <a:r>
              <a:rPr lang="es-ES" sz="2000" b="1" dirty="0">
                <a:solidFill>
                  <a:srgbClr val="FF0000"/>
                </a:solidFill>
              </a:rPr>
              <a:t>emanan de la actividad propia de la empresa,</a:t>
            </a:r>
            <a:r>
              <a:rPr lang="es-ES" sz="2000" dirty="0"/>
              <a:t> son fenómenos producidos por factores objetivos que vienen de la misma naturaleza de la actividad empresarial. Es aquel riesgo que </a:t>
            </a:r>
            <a:r>
              <a:rPr lang="es-ES" sz="2000" b="1" dirty="0">
                <a:solidFill>
                  <a:srgbClr val="FF0000"/>
                </a:solidFill>
              </a:rPr>
              <a:t>por su naturaleza no se puede separar de la situación donde existe</a:t>
            </a:r>
            <a:r>
              <a:rPr lang="es-ES" sz="2000" dirty="0"/>
              <a:t>. </a:t>
            </a:r>
            <a:r>
              <a:rPr lang="es-ES" sz="2000" b="1" dirty="0">
                <a:solidFill>
                  <a:srgbClr val="FF0000"/>
                </a:solidFill>
              </a:rPr>
              <a:t>Es propio del trabajo a realizar. Es el riesgo propio de cada empresa de acuerdo a su actividad.</a:t>
            </a:r>
          </a:p>
          <a:p>
            <a:pPr marL="0" indent="0" algn="just">
              <a:buNone/>
            </a:pPr>
            <a:endParaRPr lang="es-ES" sz="200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8538829-5CE7-4CE4-B6F3-B2A4DB0C4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24208"/>
              </p:ext>
            </p:extLst>
          </p:nvPr>
        </p:nvGraphicFramePr>
        <p:xfrm>
          <a:off x="981097" y="3876169"/>
          <a:ext cx="7181800" cy="1728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681">
                  <a:extLst>
                    <a:ext uri="{9D8B030D-6E8A-4147-A177-3AD203B41FA5}">
                      <a16:colId xmlns:a16="http://schemas.microsoft.com/office/drawing/2014/main" val="2046336811"/>
                    </a:ext>
                  </a:extLst>
                </a:gridCol>
                <a:gridCol w="4902119">
                  <a:extLst>
                    <a:ext uri="{9D8B030D-6E8A-4147-A177-3AD203B41FA5}">
                      <a16:colId xmlns:a16="http://schemas.microsoft.com/office/drawing/2014/main" val="2990032571"/>
                    </a:ext>
                  </a:extLst>
                </a:gridCol>
              </a:tblGrid>
              <a:tr h="287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TIPO DE EMPRESA 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PRINCIPALES RIESGOS INHERENTES 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7909069"/>
                  </a:ext>
                </a:extLst>
              </a:tr>
              <a:tr h="287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Transporte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Choques, colisiones, volcamiento 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117338"/>
                  </a:ext>
                </a:extLst>
              </a:tr>
              <a:tr h="287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Metalmecánica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Quemaduras, golpes, 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274222"/>
                  </a:ext>
                </a:extLst>
              </a:tr>
              <a:tr h="287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Construcción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Caída distinto nivel, golpes, atrapamiento 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4201139"/>
                  </a:ext>
                </a:extLst>
              </a:tr>
              <a:tr h="2916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Minería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Derrumbes, explosiones, caídas atrapamiento 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5471196"/>
                  </a:ext>
                </a:extLst>
              </a:tr>
              <a:tr h="287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Servicios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Choque, colisiones, lumbago, caídas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010454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65904F00-4C0B-48DB-BEDD-E509F1F146EB}"/>
              </a:ext>
            </a:extLst>
          </p:cNvPr>
          <p:cNvSpPr/>
          <p:nvPr/>
        </p:nvSpPr>
        <p:spPr>
          <a:xfrm>
            <a:off x="560384" y="5870663"/>
            <a:ext cx="8023225" cy="646331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+mn-lt"/>
                <a:ea typeface="Times New Roman" panose="02020603050405020304" pitchFamily="18" charset="0"/>
              </a:rPr>
              <a:t>En este caso la orientación es de </a:t>
            </a:r>
            <a:r>
              <a:rPr lang="es-ES" b="1" dirty="0">
                <a:latin typeface="+mn-lt"/>
                <a:ea typeface="Times New Roman" panose="02020603050405020304" pitchFamily="18" charset="0"/>
              </a:rPr>
              <a:t>minimizar </a:t>
            </a:r>
            <a:r>
              <a:rPr lang="es-ES" dirty="0">
                <a:latin typeface="+mn-lt"/>
                <a:ea typeface="Times New Roman" panose="02020603050405020304" pitchFamily="18" charset="0"/>
              </a:rPr>
              <a:t>los riesgos si potencialmente son los que producen pérdidas.</a:t>
            </a:r>
            <a:endParaRPr lang="es-E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951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>Clasificaciones de los Riesgos.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7" y="1124744"/>
            <a:ext cx="8188077" cy="4968552"/>
          </a:xfrm>
        </p:spPr>
        <p:txBody>
          <a:bodyPr/>
          <a:lstStyle/>
          <a:p>
            <a:pPr marL="0" indent="0" algn="just">
              <a:buNone/>
            </a:pPr>
            <a:r>
              <a:rPr lang="es-ES" sz="2200" b="1" dirty="0"/>
              <a:t>2. Incorporados: </a:t>
            </a:r>
            <a:r>
              <a:rPr lang="es-ES" sz="2200" b="1" dirty="0">
                <a:solidFill>
                  <a:srgbClr val="FF0000"/>
                </a:solidFill>
              </a:rPr>
              <a:t>es producto de la irresponsabilidad del personal,</a:t>
            </a:r>
            <a:r>
              <a:rPr lang="es-ES" sz="2200" dirty="0"/>
              <a:t> ellos aparecen como resultado de errores o fallas humanas. Es aquel riesgo que </a:t>
            </a:r>
            <a:r>
              <a:rPr lang="es-ES" sz="2200" dirty="0">
                <a:solidFill>
                  <a:srgbClr val="FF0000"/>
                </a:solidFill>
              </a:rPr>
              <a:t>no es propio de la actividad</a:t>
            </a:r>
            <a:r>
              <a:rPr lang="es-ES" sz="2200" dirty="0"/>
              <a:t>, sino que producto de </a:t>
            </a:r>
            <a:r>
              <a:rPr lang="es-ES" sz="2200" b="1" dirty="0">
                <a:solidFill>
                  <a:srgbClr val="FF0000"/>
                </a:solidFill>
              </a:rPr>
              <a:t>conductas poco responsables de un trabajador</a:t>
            </a:r>
            <a:r>
              <a:rPr lang="es-ES" sz="2200" dirty="0"/>
              <a:t>, por ejemplo:</a:t>
            </a:r>
          </a:p>
          <a:p>
            <a:pPr marL="0" indent="0" algn="just">
              <a:buNone/>
            </a:pPr>
            <a:r>
              <a:rPr lang="es-ES" sz="2200" dirty="0"/>
              <a:t>• Clavar con un alicate o llave y no con un martillo. </a:t>
            </a:r>
          </a:p>
          <a:p>
            <a:pPr marL="0" indent="0" algn="just">
              <a:buNone/>
            </a:pPr>
            <a:r>
              <a:rPr lang="es-ES" sz="2200" dirty="0"/>
              <a:t>• Subir a un andamio sin amarrarse.</a:t>
            </a:r>
          </a:p>
          <a:p>
            <a:pPr marL="0" indent="0" algn="just">
              <a:buNone/>
            </a:pPr>
            <a:r>
              <a:rPr lang="es-ES" sz="2200" dirty="0"/>
              <a:t>• Levantar sin doblar las rodillas.</a:t>
            </a:r>
          </a:p>
          <a:p>
            <a:pPr marL="0" indent="0" algn="just">
              <a:buNone/>
            </a:pPr>
            <a:r>
              <a:rPr lang="es-ES" sz="2200" dirty="0"/>
              <a:t>• Levantar o transportar sobrepeso.</a:t>
            </a:r>
          </a:p>
          <a:p>
            <a:pPr marL="0" indent="0" algn="just">
              <a:buNone/>
            </a:pPr>
            <a:r>
              <a:rPr lang="es-ES" sz="2200" dirty="0"/>
              <a:t>• Transitar a exceso de velocidad.</a:t>
            </a:r>
          </a:p>
          <a:p>
            <a:pPr marL="0" indent="0" algn="just">
              <a:buNone/>
            </a:pPr>
            <a:r>
              <a:rPr lang="es-ES" sz="2200" dirty="0"/>
              <a:t>• No reparar una falla mecánica de inmediato.</a:t>
            </a:r>
          </a:p>
          <a:p>
            <a:pPr marL="0" indent="0" algn="just">
              <a:buNone/>
            </a:pPr>
            <a:r>
              <a:rPr lang="es-ES" sz="2200" dirty="0"/>
              <a:t>• Trabajar en una máquina sin protección en las partes móviles.</a:t>
            </a:r>
          </a:p>
          <a:p>
            <a:pPr marL="0" indent="0" algn="just">
              <a:buNone/>
            </a:pPr>
            <a:endParaRPr lang="es-ES" sz="22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71A030D-40B5-419E-8C7F-E3946A3E0062}"/>
              </a:ext>
            </a:extLst>
          </p:cNvPr>
          <p:cNvSpPr/>
          <p:nvPr/>
        </p:nvSpPr>
        <p:spPr>
          <a:xfrm>
            <a:off x="560387" y="6070574"/>
            <a:ext cx="6315869" cy="369332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dirty="0">
                <a:latin typeface="+mn-lt"/>
                <a:ea typeface="Times New Roman" panose="02020603050405020304" pitchFamily="18" charset="0"/>
              </a:rPr>
              <a:t>En este caso la orientación es de </a:t>
            </a:r>
            <a:r>
              <a:rPr lang="es-ES" b="1" dirty="0">
                <a:latin typeface="+mn-lt"/>
              </a:rPr>
              <a:t> eliminarlos.</a:t>
            </a:r>
            <a:endParaRPr lang="es-E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736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B6F85-A987-4095-8AA4-99C8686C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/>
            </a:r>
            <a:br>
              <a:rPr lang="es-ES_tradnl" dirty="0"/>
            </a:br>
            <a:r>
              <a:rPr lang="es-ES_tradnl" dirty="0"/>
              <a:t>CONCLUSIONES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FA7FD4-7681-4CA9-BEF4-F489716B1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Clr>
                <a:srgbClr val="002060"/>
              </a:buClr>
              <a:buFont typeface="+mj-lt"/>
              <a:buAutoNum type="arabicPeriod"/>
            </a:pPr>
            <a:r>
              <a:rPr lang="es-ES" dirty="0"/>
              <a:t>¿Qué es el riesgo? </a:t>
            </a:r>
          </a:p>
          <a:p>
            <a:pPr marL="514350" indent="-514350" algn="just">
              <a:buClr>
                <a:srgbClr val="002060"/>
              </a:buClr>
              <a:buFont typeface="+mj-lt"/>
              <a:buAutoNum type="arabicPeriod"/>
            </a:pPr>
            <a:r>
              <a:rPr lang="es-ES" dirty="0"/>
              <a:t>¿Cuáles son los factores o causas que originan los riesgos? </a:t>
            </a:r>
          </a:p>
          <a:p>
            <a:pPr marL="514350" indent="-514350" algn="just">
              <a:buClr>
                <a:srgbClr val="002060"/>
              </a:buClr>
              <a:buFont typeface="+mj-lt"/>
              <a:buAutoNum type="arabicPeriod"/>
            </a:pPr>
            <a:r>
              <a:rPr lang="es-ES" dirty="0">
                <a:solidFill>
                  <a:srgbClr val="002060"/>
                </a:solidFill>
              </a:rPr>
              <a:t>¿Cómo se clasifican los riesgos ? </a:t>
            </a:r>
          </a:p>
        </p:txBody>
      </p:sp>
    </p:spTree>
    <p:extLst>
      <p:ext uri="{BB962C8B-B14F-4D97-AF65-F5344CB8AC3E}">
        <p14:creationId xmlns:p14="http://schemas.microsoft.com/office/powerpoint/2010/main" val="31550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1" y="2136787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DEL RIESGO EMPRESARIAL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Picture Frame 1025">
            <a:extLst>
              <a:ext uri="{FF2B5EF4-FFF2-40B4-BE49-F238E27FC236}">
                <a16:creationId xmlns:a16="http://schemas.microsoft.com/office/drawing/2014/main" id="{31A74A4A-C600-45C6-9251-CAF7E13E6B3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404546"/>
            <a:ext cx="3618072" cy="1872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327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 ESTA</Template>
  <TotalTime>394</TotalTime>
  <Words>2551</Words>
  <Application>Microsoft Office PowerPoint</Application>
  <PresentationFormat>Presentación en pantalla (4:3)</PresentationFormat>
  <Paragraphs>205</Paragraphs>
  <Slides>37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3" baseType="lpstr">
      <vt:lpstr>Arial</vt:lpstr>
      <vt:lpstr>Calibri</vt:lpstr>
      <vt:lpstr>Times New Roman</vt:lpstr>
      <vt:lpstr>Verdana</vt:lpstr>
      <vt:lpstr>Wingdings</vt:lpstr>
      <vt:lpstr>sample</vt:lpstr>
      <vt:lpstr>ADMINISTRACIÓN  FINANCIERA DEL RIESGO EMPRESARIAL </vt:lpstr>
      <vt:lpstr>Presentación de PowerPoint</vt:lpstr>
      <vt:lpstr>Presentación de PowerPoint</vt:lpstr>
      <vt:lpstr>Bibliografía</vt:lpstr>
      <vt:lpstr>ORIENTACIONES PARA EL ESTUDIO. </vt:lpstr>
      <vt:lpstr>Técnicas de estudio:</vt:lpstr>
      <vt:lpstr>Técnicas de estudio:</vt:lpstr>
      <vt:lpstr>Técnicas de estudio:</vt:lpstr>
      <vt:lpstr>Técnicas de estudio:</vt:lpstr>
      <vt:lpstr> Técnicas de estudio: </vt:lpstr>
      <vt:lpstr>CONFERENCIA No. 1</vt:lpstr>
      <vt:lpstr>OBJETIVO:</vt:lpstr>
      <vt:lpstr>Desarrollo</vt:lpstr>
      <vt:lpstr>Desarrollo</vt:lpstr>
      <vt:lpstr>Presentación de PowerPoint</vt:lpstr>
      <vt:lpstr>Presentación de PowerPoint</vt:lpstr>
      <vt:lpstr>Definición de riesgo</vt:lpstr>
      <vt:lpstr>Definición de riesgo</vt:lpstr>
      <vt:lpstr>Presentación de PowerPoint</vt:lpstr>
      <vt:lpstr>Presentación de PowerPoint</vt:lpstr>
      <vt:lpstr>Relación incertidumbre y riesgo</vt:lpstr>
      <vt:lpstr>Relación incertidumbre y riesgo</vt:lpstr>
      <vt:lpstr>Relación incertidumbre y riesgo</vt:lpstr>
      <vt:lpstr>Componentes esenciales del concepto de riesgo: </vt:lpstr>
      <vt:lpstr>Componentes esenciales del concepto de riesgo: </vt:lpstr>
      <vt:lpstr>Componentes esenciales del concepto de riesgo: </vt:lpstr>
      <vt:lpstr>Presentación de PowerPoint</vt:lpstr>
      <vt:lpstr>Causas y factores del riesgo</vt:lpstr>
      <vt:lpstr>Causas y factores del riesgo</vt:lpstr>
      <vt:lpstr> Clasificaciones de los Riesgos. </vt:lpstr>
      <vt:lpstr> Clasificaciones de los Riesgos. </vt:lpstr>
      <vt:lpstr> Clasificaciones de los Riesgos. </vt:lpstr>
      <vt:lpstr> Clasificaciones de los Riesgos. </vt:lpstr>
      <vt:lpstr> Clasificaciones de los Riesgos. </vt:lpstr>
      <vt:lpstr> Clasificaciones de los Riesgos. </vt:lpstr>
      <vt:lpstr> CONCLUSIONES </vt:lpstr>
      <vt:lpstr>ADMINISTRACIÓN  FINANCIERA DEL RIESGO EMPRESARIAL 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DEL RIESGO EMPRESARIAL</dc:title>
  <dc:creator>BETTY</dc:creator>
  <cp:lastModifiedBy>Beatriz Fernandez</cp:lastModifiedBy>
  <cp:revision>46</cp:revision>
  <dcterms:created xsi:type="dcterms:W3CDTF">2023-02-21T14:51:10Z</dcterms:created>
  <dcterms:modified xsi:type="dcterms:W3CDTF">2026-10-23T02:36:01Z</dcterms:modified>
</cp:coreProperties>
</file>