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1" r:id="rId1"/>
  </p:sldMasterIdLst>
  <p:notesMasterIdLst>
    <p:notesMasterId r:id="rId2"/>
  </p:notesMasterIdLst>
  <p:sldIdLst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22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45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2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67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8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28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30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7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0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5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3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3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268442" y="263591"/>
            <a:ext cx="9087853" cy="7061155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centrales 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nicación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presarial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</a:t>
            </a:r>
            <a:r>
              <a:rPr altLang="en-US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úblicas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altLang="en-US" lang="zh-CN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Procedimientos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Evidencias y técnicas de recolección de la información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Indicadores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marL="0">
              <a:lnSpc>
                <a:spcPct val="107000"/>
              </a:lnSpc>
              <a:spcAft>
                <a:spcPts val="800"/>
              </a:spcAft>
              <a:buFontTx/>
              <a:buNone/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8" descr="D:\frida25814\facultad\2015\imagenes para ppt\ugiiiiiii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3152274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  <p:sp>
        <p:nvSpPr>
          <p:cNvPr id="1048592" name="Rectangle 2"/>
          <p:cNvSpPr/>
          <p:nvPr/>
        </p:nvSpPr>
        <p:spPr>
          <a:xfrm>
            <a:off x="3577388" y="387458"/>
            <a:ext cx="8357937" cy="5447645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Identificar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objetivos, procedimientos, técnicas, evidencias e indicadores de gestión utilizados en cada una de las áreas centrales de la auditoría de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gestión.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áreas centrales de la entidad a partir de los criterios de medición (Economía, Eficiencia y Eficacia) con el uso de las técnicas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específicas.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Practicar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habilidades relacionadas con la confección de los papeles de trabajo más utilizados por el auditor en el desempeño de sus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funciones.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</a:t>
            </a:r>
            <a:r>
              <a:rPr dirty="0" sz="2400" lang="es-MX" spc="-15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400" lang="es-MX" spc="-1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funciones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vinculadas</a:t>
            </a:r>
            <a:r>
              <a:rPr dirty="0" sz="2400" lang="es-MX" spc="-1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 las áreas centrales de la organización, desde el punto de vista administrativo y operacional, para medir la Economía, Eficiencia y Eficacia con el uso de las técnicas específicas.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title"/>
          </p:nvPr>
        </p:nvSpPr>
        <p:spPr/>
        <p:txBody>
          <a:bodyPr anchor="ctr" anchorCtr="1">
            <a:normAutofit fontScale="90000"/>
          </a:bodyPr>
          <a:p>
            <a:r>
              <a:rPr b="1" sz="4000" lang="es-US">
                <a:solidFill>
                  <a:srgbClr val="000000"/>
                </a:solidFill>
              </a:rPr>
              <a:t>Áreas centrales de la empresa </a:t>
            </a:r>
            <a:br>
              <a:rPr b="1" sz="4000" lang="es-US">
                <a:solidFill>
                  <a:srgbClr val="000000"/>
                </a:solidFill>
              </a:rPr>
            </a:br>
            <a:endParaRPr b="1" sz="4000" lang="es-US">
              <a:solidFill>
                <a:srgbClr val="000000"/>
              </a:solidFill>
            </a:endParaRPr>
          </a:p>
        </p:txBody>
      </p:sp>
      <p:sp>
        <p:nvSpPr>
          <p:cNvPr id="1048594" name=""/>
          <p:cNvSpPr>
            <a:spLocks noGrp="1"/>
          </p:cNvSpPr>
          <p:nvPr>
            <p:ph idx="1"/>
          </p:nvPr>
        </p:nvSpPr>
        <p:spPr/>
        <p:txBody>
          <a:bodyPr>
            <a:normAutofit fontScale="94910" lnSpcReduction="20000"/>
          </a:bodyPr>
          <a:p>
            <a:r>
              <a:rPr altLang="es-US" b="0" lang="en-US">
                <a:solidFill>
                  <a:srgbClr val="000000"/>
                </a:solidFill>
              </a:rPr>
              <a:t>Dirección.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Planeación.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Contabilidad y Finanzas.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Tecnologías de la información y la comunicación.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Mercadotecnia.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1" lang="en-US">
                <a:solidFill>
                  <a:srgbClr val="FF0000"/>
                </a:solidFill>
              </a:rPr>
              <a:t>Relaciones Públicas.</a:t>
            </a:r>
            <a:endParaRPr b="1" lang="es-US">
              <a:solidFill>
                <a:srgbClr val="FF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Gestión de Innovación.</a:t>
            </a:r>
            <a:endParaRPr b="0" lang="es-US">
              <a:solidFill>
                <a:srgbClr val="000000"/>
              </a:solidFill>
            </a:endParaRPr>
          </a:p>
          <a:p>
            <a:endParaRPr b="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3"/>
          <p:cNvSpPr/>
          <p:nvPr/>
        </p:nvSpPr>
        <p:spPr>
          <a:xfrm rot="20392756">
            <a:off x="451906" y="2062314"/>
            <a:ext cx="1330325" cy="567691"/>
          </a:xfrm>
          <a:prstGeom prst="rect"/>
        </p:spPr>
        <p:txBody>
          <a:bodyPr wrap="none">
            <a:spAutoFit/>
          </a:bodyPr>
          <a:p>
            <a:r>
              <a:rPr dirty="0" sz="3200" lang="es-ES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folleto</a:t>
            </a:r>
            <a:endParaRPr dirty="0" sz="32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6" name="Rectangle 4"/>
          <p:cNvSpPr/>
          <p:nvPr/>
        </p:nvSpPr>
        <p:spPr>
          <a:xfrm>
            <a:off x="3392905" y="1468996"/>
            <a:ext cx="8301790" cy="1099186"/>
          </a:xfrm>
          <a:prstGeom prst="rect"/>
        </p:spPr>
        <p:txBody>
          <a:bodyPr wrap="square">
            <a:spAutoFit/>
          </a:bodyPr>
          <a:p>
            <a:pPr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800" lang="es-CO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Bibliografía</a:t>
            </a:r>
            <a:r>
              <a:rPr b="1" dirty="0" sz="28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b="1" sz="2800"/>
          </a:p>
          <a:p>
            <a:r>
              <a:rPr altLang="zh-CN" sz="2800" lang="en-US"/>
              <a:t>2</a:t>
            </a:r>
            <a:r>
              <a:rPr altLang="zh-CN" sz="2800" lang="en-US"/>
              <a:t>.</a:t>
            </a:r>
            <a:r>
              <a:rPr altLang="zh-CN" sz="2800" lang="en-US"/>
              <a:t>6</a:t>
            </a:r>
            <a:r>
              <a:rPr altLang="zh-CN" sz="2800" lang="en-US"/>
              <a:t> </a:t>
            </a:r>
            <a:r>
              <a:rPr altLang="zh-CN" sz="2800" lang="en-US"/>
              <a:t>R</a:t>
            </a:r>
            <a:r>
              <a:rPr altLang="zh-CN" sz="2800" lang="en-US"/>
              <a:t>e</a:t>
            </a:r>
            <a:r>
              <a:rPr altLang="zh-CN" sz="2800" lang="en-US"/>
              <a:t>l</a:t>
            </a:r>
            <a:r>
              <a:rPr altLang="zh-CN" sz="2800" lang="en-US"/>
              <a:t>a</a:t>
            </a:r>
            <a:r>
              <a:rPr altLang="zh-CN" sz="2800" lang="en-US"/>
              <a:t>c</a:t>
            </a:r>
            <a:r>
              <a:rPr altLang="zh-CN" sz="2800" lang="en-US"/>
              <a:t>iones </a:t>
            </a:r>
            <a:r>
              <a:rPr altLang="zh-CN" sz="2800" lang="en-US"/>
              <a:t>P</a:t>
            </a:r>
            <a:r>
              <a:rPr altLang="en-US" sz="2800" lang="zh-CN"/>
              <a:t>úblicas</a:t>
            </a:r>
            <a:r>
              <a:rPr altLang="zh-CN" sz="2800" lang="en-US"/>
              <a:t> </a:t>
            </a:r>
            <a:r>
              <a:rPr altLang="zh-CN" sz="2800" lang="en-US"/>
              <a:t>8</a:t>
            </a:r>
            <a:r>
              <a:rPr altLang="zh-CN" sz="2800" lang="en-US"/>
              <a:t>1</a:t>
            </a:r>
            <a:r>
              <a:rPr altLang="zh-CN" sz="2800" lang="en-US"/>
              <a:t> </a:t>
            </a:r>
            <a:r>
              <a:rPr altLang="zh-CN" sz="2800" lang="en-US"/>
              <a:t>a</a:t>
            </a:r>
            <a:r>
              <a:rPr altLang="zh-CN" sz="2800" lang="en-US"/>
              <a:t> </a:t>
            </a:r>
            <a:r>
              <a:rPr altLang="zh-CN" sz="2800" lang="en-US"/>
              <a:t>l</a:t>
            </a:r>
            <a:r>
              <a:rPr altLang="zh-CN" sz="2800" lang="en-US"/>
              <a:t>a</a:t>
            </a:r>
            <a:r>
              <a:rPr altLang="zh-CN" sz="2800" lang="en-US"/>
              <a:t> </a:t>
            </a:r>
            <a:r>
              <a:rPr altLang="zh-CN" sz="2800" lang="en-US"/>
              <a:t>8</a:t>
            </a:r>
            <a:r>
              <a:rPr altLang="zh-CN" sz="2800" lang="en-US"/>
              <a:t>7</a:t>
            </a:r>
            <a:r>
              <a:rPr altLang="zh-CN" sz="2800" lang="en-US"/>
              <a:t> </a:t>
            </a:r>
            <a:r>
              <a:rPr altLang="zh-CN" sz="2800" lang="en-US"/>
              <a:t>f</a:t>
            </a:r>
            <a:r>
              <a:rPr altLang="zh-CN" sz="2800" lang="en-US"/>
              <a:t>o</a:t>
            </a:r>
            <a:r>
              <a:rPr altLang="zh-CN" sz="2800" lang="en-US"/>
              <a:t>l</a:t>
            </a:r>
            <a:r>
              <a:rPr altLang="zh-CN" sz="2800" lang="en-US"/>
              <a:t>l</a:t>
            </a:r>
            <a:r>
              <a:rPr altLang="zh-CN" sz="2800" lang="en-US"/>
              <a:t>eto </a:t>
            </a:r>
            <a:endParaRPr altLang="en-US" sz="2800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598" name="Rectangle 1"/>
          <p:cNvSpPr>
            <a:spLocks noChangeArrowheads="1"/>
          </p:cNvSpPr>
          <p:nvPr/>
        </p:nvSpPr>
        <p:spPr bwMode="auto">
          <a:xfrm>
            <a:off x="3416969" y="102219"/>
            <a:ext cx="8775031" cy="950594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Objetivos de auditoría de gestión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aciones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úblicas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altLang="en-US" baseline="0" b="0" cap="none" dirty="0" sz="28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altLang="en-US" lang="zh-CN"/>
          </a:p>
        </p:txBody>
      </p:sp>
      <p:sp>
        <p:nvSpPr>
          <p:cNvPr id="1048599" name="Rectangle 2"/>
          <p:cNvSpPr>
            <a:spLocks noChangeArrowheads="1"/>
          </p:cNvSpPr>
          <p:nvPr/>
        </p:nvSpPr>
        <p:spPr bwMode="auto">
          <a:xfrm>
            <a:off x="3216178" y="1387326"/>
            <a:ext cx="8903369" cy="4855209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just" defTabSz="914400" eaLnBrk="0" fontAlgn="base" hangingPunct="0" indent="-457200" latinLnBrk="0" lvl="0" marL="45720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"/>
            </a:pPr>
            <a:r>
              <a:rPr altLang="es-ES" baseline="0" b="0" cap="none" dirty="0" sz="24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Evaluar el cumplimiento de los objetivos, metas y resultados propuestos en los programas de Comunicación empresarial o de Relaciones públicas y sus impactos en los proyectos, procesos, actividades u operaciones de la entidad.</a:t>
            </a:r>
            <a:endParaRPr altLang="en-US" baseline="0" b="1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 indent="-457200" latinLnBrk="0" lvl="0" marL="45720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"/>
            </a:pPr>
            <a:r>
              <a:rPr altLang="es-ES" baseline="0" b="0" cap="none" dirty="0" sz="24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Evaluar el cumplimiento de las políticas gubernamentales y las disposiciones legales que le son aplicables en el diseño, elaboración, presentación, aprobación, ejecución y control de los presupuestos y planes de gastos  aprobados para los programas de Comunicación empresarial o de Relaciones públicas.</a:t>
            </a:r>
            <a:endParaRPr altLang="en-US" baseline="0" b="1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 indent="-457200" latinLnBrk="0" lvl="0" marL="45720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1"/>
            </a:pPr>
            <a:r>
              <a:rPr altLang="es-ES" baseline="0" b="0" cap="none" dirty="0" sz="24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Detectar y advertir prácticas antieconómicas, ineficientes e ineficaces, detallando las causas y condiciones que las provocan. </a:t>
            </a:r>
            <a:endParaRPr altLang="en-US" baseline="0" b="1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0" name="Rectangle 3"/>
          <p:cNvSpPr>
            <a:spLocks noChangeArrowheads="1"/>
          </p:cNvSpPr>
          <p:nvPr/>
        </p:nvSpPr>
        <p:spPr bwMode="auto">
          <a:xfrm>
            <a:off x="6523081" y="5957189"/>
            <a:ext cx="2599447" cy="356871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0" cap="none" dirty="0" sz="24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altLang="en-US" baseline="0" b="1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2" name="Rectangle 1"/>
          <p:cNvSpPr>
            <a:spLocks noChangeArrowheads="1"/>
          </p:cNvSpPr>
          <p:nvPr/>
        </p:nvSpPr>
        <p:spPr bwMode="auto">
          <a:xfrm flipH="1">
            <a:off x="3880726" y="1317301"/>
            <a:ext cx="7709288" cy="356871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0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altLang="en-US" b="1" dirty="0" sz="2400"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3" name="Rectangle 2"/>
          <p:cNvSpPr>
            <a:spLocks noChangeArrowheads="1"/>
          </p:cNvSpPr>
          <p:nvPr/>
        </p:nvSpPr>
        <p:spPr bwMode="auto">
          <a:xfrm>
            <a:off x="3348256" y="375915"/>
            <a:ext cx="8590547" cy="826769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ctr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EDIMIENTOS </a:t>
            </a:r>
            <a:r>
              <a:rPr altLang="en-US" baseline="0" b="1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AUDITORÍA DE LA GESTIÓN 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ACIONES 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n-US" baseline="0" b="1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ÚBLICAS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altLang="en-US" baseline="0" b="0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04" name=""/>
          <p:cNvSpPr txBox="1"/>
          <p:nvPr/>
        </p:nvSpPr>
        <p:spPr>
          <a:xfrm>
            <a:off x="3343786" y="1660095"/>
            <a:ext cx="8681617" cy="3547110"/>
          </a:xfrm>
          <a:prstGeom prst="rect"/>
        </p:spPr>
        <p:txBody>
          <a:bodyPr rtlCol="0" wrap="square">
            <a:spAutoFit/>
          </a:bodyPr>
          <a:p>
            <a:pPr indent="-457200" marL="457200">
              <a:buFont typeface="+mj-lt"/>
              <a:buAutoNum type="arabicPeriod" startAt="1"/>
            </a:pPr>
            <a:r>
              <a:rPr sz="2000" lang="es-US">
                <a:solidFill>
                  <a:srgbClr val="000000"/>
                </a:solidFill>
              </a:rPr>
              <a:t>Verificar la existencia de un área, grupo o persona que se encargue de las actividades y funciones de Comunicación empresarial o de Relaciones públicas en la entidad, así como comprobar el cumplimiento del contenido de trabajo y los requisitos del cargo de las personas que ocupan las plazas previstas en la Plantilla aprobada.</a:t>
            </a:r>
            <a:endParaRPr sz="2000" lang="es-US">
              <a:solidFill>
                <a:srgbClr val="000000"/>
              </a:solidFill>
            </a:endParaRPr>
          </a:p>
          <a:p>
            <a:pPr indent="-457200" marL="457200">
              <a:buFont typeface="+mj-lt"/>
              <a:buAutoNum type="arabicPeriod" startAt="1"/>
            </a:pPr>
            <a:r>
              <a:rPr sz="2000" lang="es-US">
                <a:solidFill>
                  <a:srgbClr val="000000"/>
                </a:solidFill>
              </a:rPr>
              <a:t>Revisar que se cumplen los procedimientos previstos para la planeación, proyección, seguimiento y control de los programas y campañas de Comunicación empresarial o de Relaciones públicas aprobadas por la Alta Dirección de la entidad auditada, así como de los presupuestos de gastos correspondientes.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6" name="Rectangle 3"/>
          <p:cNvSpPr/>
          <p:nvPr/>
        </p:nvSpPr>
        <p:spPr>
          <a:xfrm>
            <a:off x="3497176" y="3005117"/>
            <a:ext cx="8414085" cy="448310"/>
          </a:xfrm>
          <a:prstGeom prst="rect"/>
        </p:spPr>
        <p:txBody>
          <a:bodyPr wrap="square">
            <a:spAutoFit/>
          </a:bodyPr>
          <a:p>
            <a:pPr algn="just" lvl="0" marR="0">
              <a:spcBef>
                <a:spcPts val="0"/>
              </a:spcBef>
              <a:spcAft>
                <a:spcPts val="0"/>
              </a:spcAft>
              <a:tabLst>
                <a:tab algn="l" pos="274320"/>
              </a:tabLst>
            </a:pP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07" name=""/>
          <p:cNvSpPr txBox="1"/>
          <p:nvPr/>
        </p:nvSpPr>
        <p:spPr>
          <a:xfrm>
            <a:off x="3294643" y="587828"/>
            <a:ext cx="8744863" cy="3733801"/>
          </a:xfrm>
          <a:prstGeom prst="rect"/>
        </p:spPr>
        <p:txBody>
          <a:bodyPr rtlCol="0" wrap="square">
            <a:spAutoFit/>
          </a:bodyPr>
          <a:p>
            <a:r>
              <a:rPr altLang="es-US" sz="1800" lang="en-US">
                <a:solidFill>
                  <a:srgbClr val="000000"/>
                </a:solidFill>
              </a:rPr>
              <a:t>3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Valorar la efectividad del cumplimiento de los procedimientos incluidos en los manuales de Gestión de Comunicación e Identidad Corporativa existentes en la entidad, así como los criterios evaluativos de los públicos – objetivo sobre el reconocimiento o no de éstas en el momento de la auditoría.
</a:t>
            </a:r>
            <a:r>
              <a:rPr altLang="es-US" sz="1800" lang="en-US">
                <a:solidFill>
                  <a:srgbClr val="000000"/>
                </a:solidFill>
              </a:rPr>
              <a:t>4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Evaluar el impacto de las campañas y programas de Relaciones Públicas en los públicos – objetivo que correspondan.
</a:t>
            </a:r>
            <a:r>
              <a:rPr altLang="es-US" sz="1800" lang="en-US">
                <a:solidFill>
                  <a:srgbClr val="000000"/>
                </a:solidFill>
              </a:rPr>
              <a:t>5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Investigar el cumplimiento de las acciones de Comunicación empresarial o de </a:t>
            </a:r>
            <a:r>
              <a:rPr sz="1800" lang="es-US">
                <a:solidFill>
                  <a:srgbClr val="000000"/>
                </a:solidFill>
              </a:rPr>
              <a:t>Relaciones públicas previstas en las campañas y programas aprobados, así como la eficacia de sus efectos en los públicos – objetivo previstos.
</a:t>
            </a:r>
            <a:r>
              <a:rPr altLang="es-US" sz="1800" lang="en-US">
                <a:solidFill>
                  <a:srgbClr val="000000"/>
                </a:solidFill>
              </a:rPr>
              <a:t>6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Comprobar el cumplimiento del Plan de Capacitación de los Recursos humanos en materia de relaciones públicas, así como el efecto en el mejoramiento de la atención a los públicos – objetivo de la entidad.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9" name="Rectangle 1"/>
          <p:cNvSpPr>
            <a:spLocks noChangeArrowheads="1"/>
          </p:cNvSpPr>
          <p:nvPr/>
        </p:nvSpPr>
        <p:spPr bwMode="auto">
          <a:xfrm>
            <a:off x="3320716" y="-55945"/>
            <a:ext cx="8654716" cy="954107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ctr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Técnicas de recolección de información y evidencias de auditoría a la gestión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aciones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úblicas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altLang="en-US" baseline="0" b="0" cap="none" dirty="0" sz="28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10" name=""/>
          <p:cNvSpPr txBox="1"/>
          <p:nvPr/>
        </p:nvSpPr>
        <p:spPr>
          <a:xfrm>
            <a:off x="3360352" y="1054782"/>
            <a:ext cx="8342128" cy="6139815"/>
          </a:xfrm>
          <a:prstGeom prst="rect"/>
        </p:spPr>
        <p:txBody>
          <a:bodyPr rtlCol="0" wrap="square">
            <a:spAutoFit/>
          </a:bodyPr>
          <a:p>
            <a:r>
              <a:rPr b="1" sz="1600" lang="es-US">
                <a:solidFill>
                  <a:srgbClr val="000000"/>
                </a:solidFill>
              </a:rPr>
              <a:t>TESTIMONIAL</a:t>
            </a:r>
            <a:r>
              <a:rPr sz="1600" lang="es-US">
                <a:solidFill>
                  <a:srgbClr val="000000"/>
                </a:solidFill>
              </a:rPr>
              <a:t>:
Encuestas de opinión pública.
Entrevistas con públicos internos y externos, previamente seleccionados.
</a:t>
            </a:r>
            <a:r>
              <a:rPr altLang="es-US" b="1" sz="1600" lang="en-US">
                <a:solidFill>
                  <a:srgbClr val="000000"/>
                </a:solidFill>
              </a:rPr>
              <a:t>técnica</a:t>
            </a:r>
            <a:r>
              <a:rPr altLang="es-US" sz="1600" lang="en-US">
                <a:solidFill>
                  <a:srgbClr val="000000"/>
                </a:solidFill>
              </a:rPr>
              <a:t>:</a:t>
            </a:r>
            <a:r>
              <a:rPr altLang="es-US" sz="1600" lang="en-US">
                <a:solidFill>
                  <a:srgbClr val="000000"/>
                </a:solidFill>
              </a:rPr>
              <a:t> </a:t>
            </a:r>
            <a:r>
              <a:rPr sz="1600" lang="es-US">
                <a:solidFill>
                  <a:srgbClr val="000000"/>
                </a:solidFill>
              </a:rPr>
              <a:t>VERBAL Y OCULAR
</a:t>
            </a:r>
            <a:endParaRPr b="1" sz="1600" lang="es-US">
              <a:solidFill>
                <a:srgbClr val="000000"/>
              </a:solidFill>
            </a:endParaRPr>
          </a:p>
          <a:p>
            <a:r>
              <a:rPr b="1" sz="1600" lang="es-US">
                <a:solidFill>
                  <a:srgbClr val="000000"/>
                </a:solidFill>
              </a:rPr>
              <a:t>DOCUMENTADA</a:t>
            </a:r>
            <a:r>
              <a:rPr sz="1600" lang="es-US">
                <a:solidFill>
                  <a:srgbClr val="000000"/>
                </a:solidFill>
              </a:rPr>
              <a:t>:
Encuestas de opinión pública realizadas por la entidad auditada.
Encuestas ANTES Y DESPUES realizadas por la entidad auditada.
Manual de Gestión de Comunicación
Manual de Identidad Corporativa.
Plan de Campañas y Programas de Comunicación empresarial o Relaciones Públicas aprobados.
Folletos institucionales.
Memoria anual.
</a:t>
            </a:r>
            <a:r>
              <a:rPr sz="1600" lang="es-US">
                <a:solidFill>
                  <a:srgbClr val="000000"/>
                </a:solidFill>
              </a:rPr>
              <a:t>Informes sobre participación y organización de ferias, exposiciones y otros eventos.
Informes de conferencias de prensa.
Presupuesto anual de gastos aprobado.
Plantilla aprobada y cubierta del área de Comunicación empresarial o Relaciones Públicas.
Contenido de trabajo del relacionista público y requisitos del cargo.
Planes y programas de capacitación y su cumplimiento.
</a:t>
            </a:r>
            <a:r>
              <a:rPr altLang="es-US" b="1" sz="1600" lang="en-US">
                <a:solidFill>
                  <a:srgbClr val="000000"/>
                </a:solidFill>
              </a:rPr>
              <a:t>t</a:t>
            </a:r>
            <a:r>
              <a:rPr altLang="es-US" b="1" sz="1600" lang="en-US">
                <a:solidFill>
                  <a:srgbClr val="000000"/>
                </a:solidFill>
              </a:rPr>
              <a:t>e</a:t>
            </a:r>
            <a:r>
              <a:rPr altLang="es-US" b="1" sz="1600" lang="en-US">
                <a:solidFill>
                  <a:srgbClr val="000000"/>
                </a:solidFill>
              </a:rPr>
              <a:t>c</a:t>
            </a:r>
            <a:r>
              <a:rPr altLang="es-US" b="1" sz="1600" lang="en-US">
                <a:solidFill>
                  <a:srgbClr val="000000"/>
                </a:solidFill>
              </a:rPr>
              <a:t>n</a:t>
            </a:r>
            <a:r>
              <a:rPr altLang="es-US" b="1" sz="1600" lang="en-US">
                <a:solidFill>
                  <a:srgbClr val="000000"/>
                </a:solidFill>
              </a:rPr>
              <a:t>i</a:t>
            </a:r>
            <a:r>
              <a:rPr altLang="es-US" b="1" sz="1600" lang="en-US">
                <a:solidFill>
                  <a:srgbClr val="000000"/>
                </a:solidFill>
              </a:rPr>
              <a:t>c</a:t>
            </a:r>
            <a:r>
              <a:rPr altLang="es-US" b="1" sz="1600" lang="en-US">
                <a:solidFill>
                  <a:srgbClr val="000000"/>
                </a:solidFill>
              </a:rPr>
              <a:t>a</a:t>
            </a:r>
            <a:r>
              <a:rPr altLang="es-US" sz="1600" lang="en-US">
                <a:solidFill>
                  <a:srgbClr val="000000"/>
                </a:solidFill>
              </a:rPr>
              <a:t>:</a:t>
            </a:r>
            <a:r>
              <a:rPr altLang="es-US" sz="1600" lang="en-US">
                <a:solidFill>
                  <a:srgbClr val="000000"/>
                </a:solidFill>
              </a:rPr>
              <a:t> </a:t>
            </a:r>
            <a:r>
              <a:rPr sz="1600" lang="es-US">
                <a:solidFill>
                  <a:srgbClr val="000000"/>
                </a:solidFill>
              </a:rPr>
              <a:t>DOCUMENTAL
</a:t>
            </a:r>
            <a:endParaRPr b="1" sz="16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"/>
          <p:cNvSpPr txBox="1"/>
          <p:nvPr/>
        </p:nvSpPr>
        <p:spPr>
          <a:xfrm>
            <a:off x="3227037" y="933719"/>
            <a:ext cx="9184503" cy="2235835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ANALITICAS</a:t>
            </a:r>
            <a:r>
              <a:rPr sz="2000" lang="es-US">
                <a:solidFill>
                  <a:srgbClr val="000000"/>
                </a:solidFill>
              </a:rPr>
              <a:t> (PAPELES DE TRABAJO PREPARADOS POR EL AUDITOR):
Cumplimiento de los planes de campañas y programas de Comunicación empresarial o Relaciones públicas.
Resultados de las encuestas y entrevistas. Análisis comparativos.
Presencia en los medios de comunicación.
</a:t>
            </a:r>
            <a:r>
              <a:rPr altLang="es-US" b="1" sz="2000" lang="en-US">
                <a:solidFill>
                  <a:srgbClr val="000000"/>
                </a:solidFill>
              </a:rPr>
              <a:t>Técnica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sz="2000" lang="es-US">
                <a:solidFill>
                  <a:srgbClr val="000000"/>
                </a:solidFill>
              </a:rPr>
              <a:t>ESCRITA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Rectangle 1"/>
          <p:cNvSpPr>
            <a:spLocks noChangeArrowheads="1"/>
          </p:cNvSpPr>
          <p:nvPr/>
        </p:nvSpPr>
        <p:spPr bwMode="auto">
          <a:xfrm>
            <a:off x="3609474" y="246948"/>
            <a:ext cx="9352547" cy="925831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Indicadores de gestión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aciones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públicas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altLang="en-US" baseline="0" b="0" cap="none" dirty="0" sz="2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dirty="0" sz="2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3" name="Rectangle 2"/>
          <p:cNvSpPr>
            <a:spLocks noChangeArrowheads="1"/>
          </p:cNvSpPr>
          <p:nvPr/>
        </p:nvSpPr>
        <p:spPr bwMode="auto">
          <a:xfrm>
            <a:off x="3248526" y="2885116"/>
            <a:ext cx="221159" cy="389255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endParaRPr altLang="en-US" baseline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8614" name="Rectangle 5"/>
          <p:cNvSpPr/>
          <p:nvPr/>
        </p:nvSpPr>
        <p:spPr>
          <a:xfrm>
            <a:off x="3412957" y="5434234"/>
            <a:ext cx="7752347" cy="389256"/>
          </a:xfrm>
          <a:prstGeom prst="rect"/>
        </p:spPr>
        <p:txBody>
          <a:bodyPr wrap="square">
            <a:spAutoFit/>
          </a:bodyPr>
          <a:p>
            <a:pPr algn="just" marL="228600" marR="0">
              <a:spcBef>
                <a:spcPts val="0"/>
              </a:spcBef>
              <a:spcAft>
                <a:spcPts val="0"/>
              </a:spcAft>
            </a:pPr>
            <a:endParaRPr dirty="0" sz="200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48615" name=""/>
          <p:cNvSpPr txBox="1"/>
          <p:nvPr/>
        </p:nvSpPr>
        <p:spPr>
          <a:xfrm>
            <a:off x="3446818" y="916425"/>
            <a:ext cx="8550213" cy="7359015"/>
          </a:xfrm>
          <a:prstGeom prst="rect"/>
        </p:spPr>
        <p:txBody>
          <a:bodyPr rtlCol="0" wrap="square">
            <a:spAutoFit/>
          </a:bodyPr>
          <a:p>
            <a:pPr indent="-342900" marL="342900">
              <a:buFont typeface="Arial"/>
              <a:buChar char="•"/>
            </a:pPr>
            <a:r>
              <a:rPr altLang="es-US" sz="2000" lang="en-US" u="sng">
                <a:solidFill>
                  <a:srgbClr val="000000"/>
                </a:solidFill>
              </a:rPr>
              <a:t>%</a:t>
            </a:r>
            <a:r>
              <a:rPr sz="2000" lang="es-US" u="sng">
                <a:solidFill>
                  <a:srgbClr val="000000"/>
                </a:solidFill>
              </a:rPr>
              <a:t> cumplimiento presupuesto de gasto</a:t>
            </a:r>
            <a:r>
              <a:rPr sz="2000" lang="es-US">
                <a:solidFill>
                  <a:srgbClr val="000000"/>
                </a:solidFill>
              </a:rPr>
              <a:t> = real / plan. </a:t>
            </a:r>
            <a:endParaRPr sz="2000" lang="es-US">
              <a:solidFill>
                <a:srgbClr val="000000"/>
              </a:solidFill>
            </a:endParaRPr>
          </a:p>
          <a:p>
            <a:r>
              <a:rPr sz="2000" lang="es-US">
                <a:solidFill>
                  <a:srgbClr val="000000"/>
                </a:solidFill>
              </a:rPr>
              <a:t>Refleja el cumplimiento del presupuesto de gasto incurrido de relaciones publicas.
</a:t>
            </a:r>
            <a:endParaRPr sz="20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altLang="es-US" sz="2000" lang="en-US" u="sng">
                <a:solidFill>
                  <a:srgbClr val="000000"/>
                </a:solidFill>
              </a:rPr>
              <a:t>%</a:t>
            </a:r>
            <a:r>
              <a:rPr sz="2000" lang="es-US" u="sng">
                <a:solidFill>
                  <a:srgbClr val="000000"/>
                </a:solidFill>
              </a:rPr>
              <a:t>
Plantilla cubierta</a:t>
            </a:r>
            <a:r>
              <a:rPr sz="2000" lang="es-US">
                <a:solidFill>
                  <a:srgbClr val="000000"/>
                </a:solidFill>
              </a:rPr>
              <a:t> = ejercicio actual / ejercicio base. </a:t>
            </a:r>
            <a:endParaRPr sz="2000" lang="es-US">
              <a:solidFill>
                <a:srgbClr val="000000"/>
              </a:solidFill>
            </a:endParaRPr>
          </a:p>
          <a:p>
            <a:r>
              <a:rPr sz="2000" lang="es-US">
                <a:solidFill>
                  <a:srgbClr val="000000"/>
                </a:solidFill>
              </a:rPr>
              <a:t>Representa el porcentaje de plantilla cubierta y aprobada para el área de relaciones publicas.</a:t>
            </a:r>
            <a:endParaRPr sz="2000" lang="es-US">
              <a:solidFill>
                <a:srgbClr val="000000"/>
              </a:solidFill>
            </a:endParaRPr>
          </a:p>
          <a:p>
            <a:endParaRPr sz="20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altLang="es-US" sz="2000" lang="en-US" u="sng">
                <a:solidFill>
                  <a:srgbClr val="000000"/>
                </a:solidFill>
              </a:rPr>
              <a:t>% de encuesta de opinión publica</a:t>
            </a:r>
            <a:r>
              <a:rPr altLang="es-US" sz="2000" lang="en-US">
                <a:solidFill>
                  <a:srgbClr val="000000"/>
                </a:solidFill>
              </a:rPr>
              <a:t> = real ejercicio actual / real ejercicio base</a:t>
            </a:r>
            <a:endParaRPr sz="2000" lang="es-US">
              <a:solidFill>
                <a:srgbClr val="000000"/>
              </a:solidFill>
            </a:endParaRPr>
          </a:p>
          <a:p>
            <a:r>
              <a:rPr altLang="es-US" sz="2000" lang="en-US">
                <a:solidFill>
                  <a:srgbClr val="000000"/>
                </a:solidFill>
              </a:rPr>
              <a:t>Refleja el porcentaje de las encuestas que permite conocer la situación de la imagen y la entidad ante los públicos objetivos.</a:t>
            </a:r>
            <a:endParaRPr sz="20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altLang="es-US" sz="2000" lang="en-US" u="sng">
                <a:solidFill>
                  <a:srgbClr val="000000"/>
                </a:solidFill>
              </a:rPr>
              <a:t>%</a:t>
            </a:r>
            <a:r>
              <a:rPr altLang="es-US" sz="2000" lang="en-US" u="sng">
                <a:solidFill>
                  <a:srgbClr val="000000"/>
                </a:solidFill>
              </a:rPr>
              <a:t> </a:t>
            </a:r>
            <a:r>
              <a:rPr altLang="es-US" sz="2000" lang="en-US" u="sng">
                <a:solidFill>
                  <a:srgbClr val="000000"/>
                </a:solidFill>
              </a:rPr>
              <a:t>Incremento( disminución ) de clientes</a:t>
            </a:r>
            <a:r>
              <a:rPr altLang="es-US" sz="2000" lang="en-US">
                <a:solidFill>
                  <a:srgbClr val="000000"/>
                </a:solidFill>
              </a:rPr>
              <a:t> = # clientes ejercicio actual / # clientes ejercicio base </a:t>
            </a:r>
            <a:endParaRPr sz="2000" lang="es-US">
              <a:solidFill>
                <a:srgbClr val="000000"/>
              </a:solidFill>
            </a:endParaRPr>
          </a:p>
          <a:p>
            <a:r>
              <a:rPr altLang="es-US" sz="2000" lang="en-US">
                <a:solidFill>
                  <a:srgbClr val="000000"/>
                </a:solidFill>
              </a:rPr>
              <a:t>Representa el incremento o disminución de los clientes que permite conocer la situación de la imagen, la capacidad de obtener clientes para aumentar o disminuir sus ingresos </a:t>
            </a:r>
            <a:endParaRPr sz="2000" lang="es-US">
              <a:solidFill>
                <a:srgbClr val="000000"/>
              </a:solidFill>
            </a:endParaRPr>
          </a:p>
          <a:p>
            <a:endParaRPr sz="2000" lang="es-US">
              <a:solidFill>
                <a:srgbClr val="000000"/>
              </a:solidFill>
            </a:endParaRPr>
          </a:p>
          <a:p>
            <a:endParaRPr sz="2000" lang="es-US">
              <a:solidFill>
                <a:srgbClr val="000000"/>
              </a:solidFill>
            </a:endParaRPr>
          </a:p>
          <a:p>
            <a:endParaRPr sz="2000" lang="es-US">
              <a:solidFill>
                <a:srgbClr val="000000"/>
              </a:solidFill>
            </a:endParaRPr>
          </a:p>
          <a:p>
            <a:endParaRPr sz="2000" lang="es-US">
              <a:solidFill>
                <a:srgbClr val="000000"/>
              </a:solidFill>
            </a:endParaRPr>
          </a:p>
          <a:p>
            <a:endParaRPr sz="2000" lang="es-US">
              <a:solidFill>
                <a:srgbClr val="000000"/>
              </a:solidFill>
            </a:endParaRPr>
          </a:p>
          <a:p>
            <a:endParaRPr sz="2000" lang="es-US">
              <a:solidFill>
                <a:srgbClr val="000000"/>
              </a:solidFill>
            </a:endParaRPr>
          </a:p>
          <a:p>
            <a:r>
              <a:rPr sz="2000" lang="es-US">
                <a:solidFill>
                  <a:srgbClr val="000000"/>
                </a:solidFill>
              </a:rPr>
              <a:t>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Rectangle 3"/>
          <p:cNvSpPr/>
          <p:nvPr/>
        </p:nvSpPr>
        <p:spPr>
          <a:xfrm>
            <a:off x="5544998" y="226420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7" name="Rectangle 4"/>
          <p:cNvSpPr/>
          <p:nvPr/>
        </p:nvSpPr>
        <p:spPr>
          <a:xfrm>
            <a:off x="3327994" y="1098317"/>
            <a:ext cx="8742947" cy="3506692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Resumir los conceptos fundamentales, comunes (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Objetivos de auditoría, 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Programa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de auditoría, Técnicas de recolección de documentos, Evidencias de auditoría e Indicadores de gestión)  y p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or cada tema:</a:t>
            </a:r>
            <a:r>
              <a:rPr dirty="0" lang="es-ES"/>
              <a:t> </a:t>
            </a:r>
            <a:endParaRPr dirty="0" lang="en-US"/>
          </a:p>
          <a:p>
            <a:r>
              <a:rPr dirty="0" lang="es-ES"/>
              <a:t> </a:t>
            </a:r>
            <a:endParaRPr dirty="0" lang="en-US"/>
          </a:p>
          <a:p>
            <a:pPr algn="just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 lang="en-US">
                <a:latin typeface="Times New Roman" panose="02020603050405020304" pitchFamily="18" charset="0"/>
                <a:ea typeface="Times New Roman" panose="02020603050405020304" pitchFamily="18" charset="0"/>
              </a:rPr>
              <a:t>2.7 Gestión de innovación (Objetivos de auditoría, Programa de auditoría, Técnicas de recolección de documentos, Evidencias de auditoría e Indicadores de gestión)  y del tema: Investigación y desarrollo, Propiedad Industrial, Programas y proyectos de Ciencia e Innovación Tecnológica, Patente, Marca, Invención y Licencia.</a:t>
            </a: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 lang="en-US">
                <a:latin typeface="Times New Roman" panose="02020603050405020304" pitchFamily="18" charset="0"/>
                <a:ea typeface="Times New Roman" panose="02020603050405020304" pitchFamily="18" charset="0"/>
              </a:rPr>
              <a:t>Ejercicio 2.5.1 al 2.5.4, 2.2.1 al 2.2.4 y el 2.6.1 al 2.6.4). </a:t>
            </a: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19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0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2021-11-10T11:27:01Z</dcterms:created>
  <dcterms:modified xsi:type="dcterms:W3CDTF">2026-08-23T03:23:15Z</dcterms:modified>
</cp:coreProperties>
</file>