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25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93" r:id="rId17"/>
    <p:sldId id="294" r:id="rId18"/>
    <p:sldId id="295" r:id="rId19"/>
    <p:sldId id="296" r:id="rId20"/>
    <p:sldId id="289" r:id="rId21"/>
    <p:sldId id="297" r:id="rId22"/>
    <p:sldId id="290" r:id="rId23"/>
    <p:sldId id="292" r:id="rId2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382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18/oct.2025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REDES INFORMÁTICAS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1743852" y="1895280"/>
            <a:ext cx="9830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4: Redes en Windows NT y </a:t>
            </a:r>
            <a:r>
              <a:rPr lang="es-ES" sz="3600" b="1" cap="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GNU/Linux</a:t>
            </a:r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3200" dirty="0" smtClean="0"/>
              <a:t>Windows </a:t>
            </a:r>
            <a:r>
              <a:rPr lang="es-ES" sz="3200" dirty="0"/>
              <a:t>NT en </a:t>
            </a:r>
            <a:r>
              <a:rPr lang="es-ES" sz="3200" dirty="0" smtClean="0"/>
              <a:t>redes: </a:t>
            </a:r>
            <a:r>
              <a:rPr lang="es-ES" sz="3200" dirty="0"/>
              <a:t>Arquitectura, Configuración, Active </a:t>
            </a:r>
            <a:r>
              <a:rPr lang="es-ES" sz="3200" dirty="0" err="1"/>
              <a:t>Directory</a:t>
            </a:r>
            <a:r>
              <a:rPr lang="es-ES" sz="3200" dirty="0"/>
              <a:t>.</a:t>
            </a:r>
          </a:p>
          <a:p>
            <a:pPr algn="just"/>
            <a:r>
              <a:rPr lang="es-ES" sz="3200" dirty="0"/>
              <a:t>GNU/Linux en </a:t>
            </a:r>
            <a:r>
              <a:rPr lang="es-ES" sz="3200" dirty="0" smtClean="0"/>
              <a:t>redes: </a:t>
            </a:r>
            <a:r>
              <a:rPr lang="es-ES" sz="3200" dirty="0"/>
              <a:t>Características, Comandos básicos.</a:t>
            </a:r>
          </a:p>
          <a:p>
            <a:pPr algn="just"/>
            <a:r>
              <a:rPr lang="es-ES" sz="3200" dirty="0"/>
              <a:t>Conceptos </a:t>
            </a:r>
            <a:r>
              <a:rPr lang="es-ES" sz="3200" dirty="0" smtClean="0"/>
              <a:t>clave: </a:t>
            </a:r>
            <a:r>
              <a:rPr lang="es-ES" sz="3200" dirty="0"/>
              <a:t>IP, Subredes, Clasificación, Comparación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794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Arquitectura de Windows </a:t>
            </a:r>
            <a:r>
              <a:rPr lang="es-ES" dirty="0" smtClean="0"/>
              <a:t>NT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sz="3200" dirty="0"/>
              <a:t>Windows NT (1993): SO híbrido para servidores/empresas.</a:t>
            </a:r>
          </a:p>
          <a:p>
            <a:r>
              <a:rPr lang="es-ES" sz="3200" dirty="0"/>
              <a:t>Arquitectura clave</a:t>
            </a:r>
            <a:r>
              <a:rPr lang="es-ES" sz="3200" dirty="0" smtClean="0"/>
              <a:t>:</a:t>
            </a:r>
          </a:p>
          <a:p>
            <a:pPr lvl="1"/>
            <a:r>
              <a:rPr lang="es-ES" sz="3000" dirty="0" smtClean="0"/>
              <a:t>Núcleo </a:t>
            </a:r>
            <a:r>
              <a:rPr lang="es-ES" sz="3000" dirty="0"/>
              <a:t>híbrido (</a:t>
            </a:r>
            <a:r>
              <a:rPr lang="es-ES" sz="3000" dirty="0" err="1"/>
              <a:t>Kernel</a:t>
            </a:r>
            <a:r>
              <a:rPr lang="es-ES" sz="3000" dirty="0"/>
              <a:t> </a:t>
            </a:r>
            <a:r>
              <a:rPr lang="es-ES" sz="3000" dirty="0" err="1"/>
              <a:t>Mode</a:t>
            </a:r>
            <a:r>
              <a:rPr lang="es-ES" sz="3000" dirty="0"/>
              <a:t> + </a:t>
            </a:r>
            <a:r>
              <a:rPr lang="es-ES" sz="3000" dirty="0" err="1"/>
              <a:t>User</a:t>
            </a:r>
            <a:r>
              <a:rPr lang="es-ES" sz="3000" dirty="0"/>
              <a:t> </a:t>
            </a:r>
            <a:r>
              <a:rPr lang="es-ES" sz="3000" dirty="0" err="1"/>
              <a:t>Mode</a:t>
            </a:r>
            <a:r>
              <a:rPr lang="es-ES" sz="3000" dirty="0"/>
              <a:t>).</a:t>
            </a:r>
          </a:p>
          <a:p>
            <a:pPr lvl="1"/>
            <a:r>
              <a:rPr lang="es-ES" sz="3000" dirty="0"/>
              <a:t>Soporte TCP/IP nativo desde NT 3.1.</a:t>
            </a:r>
          </a:p>
          <a:p>
            <a:pPr lvl="1"/>
            <a:r>
              <a:rPr lang="es-ES" sz="3000" dirty="0"/>
              <a:t>Multiusuario, multitarea </a:t>
            </a:r>
            <a:r>
              <a:rPr lang="es-ES" sz="3000" dirty="0" err="1"/>
              <a:t>preemptiva</a:t>
            </a:r>
            <a:r>
              <a:rPr lang="es-ES" sz="3000" dirty="0"/>
              <a:t>.</a:t>
            </a:r>
          </a:p>
          <a:p>
            <a:r>
              <a:rPr lang="es-ES" sz="3200" dirty="0" smtClean="0"/>
              <a:t>Evolución</a:t>
            </a:r>
            <a:r>
              <a:rPr lang="es-ES" sz="3200" dirty="0"/>
              <a:t>: Windows Server 2022 (</a:t>
            </a:r>
            <a:r>
              <a:rPr lang="es-ES" sz="3200" dirty="0" err="1"/>
              <a:t>Hyper</a:t>
            </a:r>
            <a:r>
              <a:rPr lang="es-ES" sz="3200" dirty="0"/>
              <a:t>-V para virtualización</a:t>
            </a:r>
            <a:r>
              <a:rPr lang="es-ES" sz="3200" dirty="0" smtClean="0"/>
              <a:t>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2636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Ventajas y Desventajas de Windows NT en Redes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28851"/>
          </a:xfrm>
        </p:spPr>
        <p:txBody>
          <a:bodyPr numCol="2">
            <a:normAutofit lnSpcReduction="10000"/>
          </a:bodyPr>
          <a:lstStyle/>
          <a:p>
            <a:r>
              <a:rPr lang="es-ES" sz="3600" dirty="0" smtClean="0"/>
              <a:t>Ventajas</a:t>
            </a:r>
            <a:r>
              <a:rPr lang="es-ES" sz="3600" dirty="0"/>
              <a:t>:</a:t>
            </a:r>
          </a:p>
          <a:p>
            <a:pPr lvl="1"/>
            <a:r>
              <a:rPr lang="es-ES" sz="3200" dirty="0"/>
              <a:t>Integración con hardware Microsoft.</a:t>
            </a:r>
          </a:p>
          <a:p>
            <a:pPr lvl="1"/>
            <a:r>
              <a:rPr lang="es-ES" sz="3200" dirty="0"/>
              <a:t>GUI intuitiva para </a:t>
            </a:r>
            <a:r>
              <a:rPr lang="es-ES" sz="3200" dirty="0" err="1"/>
              <a:t>configs</a:t>
            </a:r>
            <a:r>
              <a:rPr lang="es-ES" sz="3200" dirty="0"/>
              <a:t>.</a:t>
            </a:r>
          </a:p>
          <a:p>
            <a:pPr lvl="1"/>
            <a:r>
              <a:rPr lang="es-ES" sz="3200" dirty="0"/>
              <a:t>Estabilidad en entornos </a:t>
            </a:r>
            <a:r>
              <a:rPr lang="es-ES" sz="3200" dirty="0" err="1"/>
              <a:t>enterprise</a:t>
            </a:r>
            <a:r>
              <a:rPr lang="es-ES" sz="3200" dirty="0" smtClean="0"/>
              <a:t>.</a:t>
            </a:r>
          </a:p>
          <a:p>
            <a:pPr lvl="1"/>
            <a:endParaRPr lang="es-ES" sz="3200" dirty="0"/>
          </a:p>
          <a:p>
            <a:r>
              <a:rPr lang="es-ES" sz="3600" dirty="0"/>
              <a:t>Desventajas:</a:t>
            </a:r>
          </a:p>
          <a:p>
            <a:pPr lvl="1"/>
            <a:r>
              <a:rPr lang="es-ES" sz="3200" dirty="0"/>
              <a:t>Licencias costosas.</a:t>
            </a:r>
          </a:p>
          <a:p>
            <a:pPr lvl="1"/>
            <a:r>
              <a:rPr lang="es-ES" sz="3200" dirty="0"/>
              <a:t>Menos flexible para </a:t>
            </a:r>
            <a:r>
              <a:rPr lang="es-ES" sz="3200" dirty="0" err="1"/>
              <a:t>custom</a:t>
            </a:r>
            <a:r>
              <a:rPr lang="es-ES" sz="3200" dirty="0"/>
              <a:t> (vs. open-</a:t>
            </a:r>
            <a:r>
              <a:rPr lang="es-ES" sz="3200" dirty="0" err="1"/>
              <a:t>source</a:t>
            </a:r>
            <a:r>
              <a:rPr lang="es-ES" sz="3200" dirty="0"/>
              <a:t>).</a:t>
            </a:r>
          </a:p>
          <a:p>
            <a:r>
              <a:rPr lang="es-ES" sz="3600" dirty="0">
                <a:solidFill>
                  <a:srgbClr val="FF0000"/>
                </a:solidFill>
              </a:rPr>
              <a:t>Ejemplo: Red de 50 </a:t>
            </a:r>
            <a:r>
              <a:rPr lang="es-ES" sz="3600" dirty="0" err="1">
                <a:solidFill>
                  <a:srgbClr val="FF0000"/>
                </a:solidFill>
              </a:rPr>
              <a:t>PCs</a:t>
            </a:r>
            <a:r>
              <a:rPr lang="es-ES" sz="3600" dirty="0">
                <a:solidFill>
                  <a:srgbClr val="FF0000"/>
                </a:solidFill>
              </a:rPr>
              <a:t> como controlador de dominio.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1095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Configuración de Redes en Windows - Panel de Control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56136"/>
          </a:xfrm>
        </p:spPr>
        <p:txBody>
          <a:bodyPr/>
          <a:lstStyle/>
          <a:p>
            <a:r>
              <a:rPr lang="es-ES" sz="3200" dirty="0" smtClean="0"/>
              <a:t>Paso </a:t>
            </a:r>
            <a:r>
              <a:rPr lang="es-ES" sz="3200" dirty="0"/>
              <a:t>a paso (IPv4 estática):</a:t>
            </a:r>
          </a:p>
          <a:p>
            <a:pPr lvl="1"/>
            <a:r>
              <a:rPr lang="es-ES" sz="2800" dirty="0"/>
              <a:t>Redes e Internet &gt; Centro de redes &gt; Cambiar adaptador.</a:t>
            </a:r>
          </a:p>
          <a:p>
            <a:pPr lvl="1"/>
            <a:r>
              <a:rPr lang="es-ES" sz="2800" dirty="0"/>
              <a:t>Propiedades &gt; IPv4 &gt; IP: 192.168.1.10 | Máscara: 255.255.255.0 | Gateway: 192.168.1.1.</a:t>
            </a:r>
          </a:p>
          <a:p>
            <a:r>
              <a:rPr lang="es-ES" sz="3200" dirty="0"/>
              <a:t>Ventaja: Fácil para principiantes.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9935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Configuración de Redes en Windows - </a:t>
            </a:r>
            <a:r>
              <a:rPr lang="es-ES" dirty="0" err="1"/>
              <a:t>PowerShell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Comandos </a:t>
            </a:r>
            <a:r>
              <a:rPr lang="es-ES" sz="3200" dirty="0"/>
              <a:t>clave:</a:t>
            </a:r>
          </a:p>
          <a:p>
            <a:pPr lvl="1"/>
            <a:r>
              <a:rPr lang="es-ES" sz="3200" dirty="0"/>
              <a:t>Asignar IP: New-</a:t>
            </a:r>
            <a:r>
              <a:rPr lang="es-ES" sz="3200" dirty="0" err="1"/>
              <a:t>NetIPAddress</a:t>
            </a:r>
            <a:r>
              <a:rPr lang="es-ES" sz="3200" dirty="0"/>
              <a:t> -</a:t>
            </a:r>
            <a:r>
              <a:rPr lang="es-ES" sz="3200" dirty="0" err="1"/>
              <a:t>InterfaceAlias</a:t>
            </a:r>
            <a:r>
              <a:rPr lang="es-ES" sz="3200" dirty="0"/>
              <a:t> "Ethernet" -</a:t>
            </a:r>
            <a:r>
              <a:rPr lang="es-ES" sz="3200" dirty="0" err="1"/>
              <a:t>IPAddress</a:t>
            </a:r>
            <a:r>
              <a:rPr lang="es-ES" sz="3200" dirty="0"/>
              <a:t> 192.168.1.10 -</a:t>
            </a:r>
            <a:r>
              <a:rPr lang="es-ES" sz="3200" dirty="0" err="1"/>
              <a:t>PrefixLength</a:t>
            </a:r>
            <a:r>
              <a:rPr lang="es-ES" sz="3200" dirty="0"/>
              <a:t> 24 -</a:t>
            </a:r>
            <a:r>
              <a:rPr lang="es-ES" sz="3200" dirty="0" err="1"/>
              <a:t>DefaultGateway</a:t>
            </a:r>
            <a:r>
              <a:rPr lang="es-ES" sz="3200" dirty="0"/>
              <a:t> 192.168.1.1</a:t>
            </a:r>
          </a:p>
          <a:p>
            <a:pPr lvl="1"/>
            <a:r>
              <a:rPr lang="es-ES" sz="3200" dirty="0"/>
              <a:t>Verificar: </a:t>
            </a:r>
            <a:r>
              <a:rPr lang="es-ES" sz="3200" dirty="0" err="1"/>
              <a:t>Get-NetIPConfiguration</a:t>
            </a:r>
            <a:endParaRPr lang="es-ES" sz="3200" dirty="0"/>
          </a:p>
          <a:p>
            <a:r>
              <a:rPr lang="es-ES" sz="3200" dirty="0"/>
              <a:t>Ventaja: Automatización en scripts.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6704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Active </a:t>
            </a:r>
            <a:r>
              <a:rPr lang="es-ES" dirty="0" err="1"/>
              <a:t>Directory</a:t>
            </a:r>
            <a:r>
              <a:rPr lang="es-ES" dirty="0"/>
              <a:t> - Rol en </a:t>
            </a:r>
            <a:r>
              <a:rPr lang="es-ES" dirty="0" smtClean="0"/>
              <a:t>Redes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Introducido </a:t>
            </a:r>
            <a:r>
              <a:rPr lang="es-ES" sz="3200" dirty="0"/>
              <a:t>en NT 4.0: Servicio de directorio centralizado.</a:t>
            </a:r>
          </a:p>
          <a:p>
            <a:r>
              <a:rPr lang="es-ES" sz="3200" dirty="0"/>
              <a:t>Funciones:</a:t>
            </a:r>
          </a:p>
          <a:p>
            <a:pPr lvl="1"/>
            <a:r>
              <a:rPr lang="es-ES" sz="2800" dirty="0"/>
              <a:t>Gestión de usuarios/grupos/políticas.</a:t>
            </a:r>
          </a:p>
          <a:p>
            <a:pPr lvl="1"/>
            <a:r>
              <a:rPr lang="es-ES" sz="2800" dirty="0"/>
              <a:t>Autenticación (</a:t>
            </a:r>
            <a:r>
              <a:rPr lang="es-ES" sz="2800" dirty="0" err="1"/>
              <a:t>Kerberos</a:t>
            </a:r>
            <a:r>
              <a:rPr lang="es-ES" sz="2800" dirty="0"/>
              <a:t>), autorización (</a:t>
            </a:r>
            <a:r>
              <a:rPr lang="es-ES" sz="2800" dirty="0" err="1"/>
              <a:t>ACLs</a:t>
            </a:r>
            <a:r>
              <a:rPr lang="es-ES" sz="2800" dirty="0"/>
              <a:t>).</a:t>
            </a:r>
          </a:p>
          <a:p>
            <a:pPr lvl="1"/>
            <a:r>
              <a:rPr lang="es-ES" sz="2800" dirty="0"/>
              <a:t>Estructura: </a:t>
            </a:r>
            <a:r>
              <a:rPr lang="es-ES" sz="2800" dirty="0" err="1"/>
              <a:t>Forest</a:t>
            </a:r>
            <a:r>
              <a:rPr lang="es-ES" sz="2800" dirty="0"/>
              <a:t> &gt; </a:t>
            </a:r>
            <a:r>
              <a:rPr lang="es-ES" sz="2800" dirty="0" err="1"/>
              <a:t>Domain</a:t>
            </a:r>
            <a:r>
              <a:rPr lang="es-ES" sz="2800" dirty="0"/>
              <a:t> &gt; OU.</a:t>
            </a:r>
          </a:p>
          <a:p>
            <a:r>
              <a:rPr lang="es-ES" sz="3200" dirty="0"/>
              <a:t>Ejemplo: Autentica </a:t>
            </a:r>
            <a:r>
              <a:rPr lang="es-ES" sz="3200" dirty="0" err="1"/>
              <a:t>logins</a:t>
            </a:r>
            <a:r>
              <a:rPr lang="es-ES" sz="3200" dirty="0"/>
              <a:t> en empresa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4966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Active </a:t>
            </a:r>
            <a:r>
              <a:rPr lang="es-ES" dirty="0" err="1"/>
              <a:t>Directory</a:t>
            </a:r>
            <a:r>
              <a:rPr lang="es-ES" dirty="0"/>
              <a:t> - Ventajas y Desventajas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 smtClean="0"/>
              <a:t>Ventajas</a:t>
            </a:r>
            <a:r>
              <a:rPr lang="es-ES" sz="3200" dirty="0"/>
              <a:t>: Escalabilidad; integración </a:t>
            </a:r>
            <a:r>
              <a:rPr lang="es-ES" sz="3200" dirty="0" err="1"/>
              <a:t>Azure</a:t>
            </a:r>
            <a:r>
              <a:rPr lang="es-ES" sz="3200" dirty="0"/>
              <a:t> AD.</a:t>
            </a:r>
          </a:p>
          <a:p>
            <a:r>
              <a:rPr lang="es-ES" sz="3200" dirty="0"/>
              <a:t>Desventajas: Complejo en </a:t>
            </a:r>
            <a:r>
              <a:rPr lang="es-ES" sz="3200" dirty="0" err="1"/>
              <a:t>setups</a:t>
            </a:r>
            <a:r>
              <a:rPr lang="es-ES" sz="3200" dirty="0"/>
              <a:t> grandes; vulnerable (</a:t>
            </a:r>
            <a:r>
              <a:rPr lang="es-ES" sz="3200" dirty="0" err="1"/>
              <a:t>e.g</a:t>
            </a:r>
            <a:r>
              <a:rPr lang="es-ES" sz="3200" dirty="0"/>
              <a:t>., Pass-</a:t>
            </a:r>
            <a:r>
              <a:rPr lang="es-ES" sz="3200" dirty="0" err="1"/>
              <a:t>the</a:t>
            </a:r>
            <a:r>
              <a:rPr lang="es-ES" sz="3200" dirty="0"/>
              <a:t>-Hash).</a:t>
            </a:r>
          </a:p>
          <a:p>
            <a:r>
              <a:rPr lang="es-ES" sz="3200" dirty="0"/>
              <a:t>Comando demo: </a:t>
            </a:r>
            <a:r>
              <a:rPr lang="es-ES" sz="3200" dirty="0" err="1"/>
              <a:t>Get-ADDomain</a:t>
            </a:r>
            <a:endParaRPr lang="es-ES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5561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Características de GNU/Linux en Redes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Linux </a:t>
            </a:r>
            <a:r>
              <a:rPr lang="es-ES" sz="3200" dirty="0"/>
              <a:t>(1991): Open-</a:t>
            </a:r>
            <a:r>
              <a:rPr lang="es-ES" sz="3200" dirty="0" err="1"/>
              <a:t>source</a:t>
            </a:r>
            <a:r>
              <a:rPr lang="es-ES" sz="3200" dirty="0"/>
              <a:t>, modular.</a:t>
            </a:r>
          </a:p>
          <a:p>
            <a:r>
              <a:rPr lang="es-ES" sz="3200" dirty="0"/>
              <a:t>Clave en redes:</a:t>
            </a:r>
          </a:p>
          <a:p>
            <a:pPr lvl="1"/>
            <a:r>
              <a:rPr lang="es-ES" sz="2800" dirty="0"/>
              <a:t>Soporte TCP/IP, IPv6 nativo.</a:t>
            </a:r>
          </a:p>
          <a:p>
            <a:pPr lvl="1"/>
            <a:r>
              <a:rPr lang="es-ES" sz="2800" dirty="0"/>
              <a:t>Arquitectura monolítica (</a:t>
            </a:r>
            <a:r>
              <a:rPr lang="es-ES" sz="2800" dirty="0" err="1"/>
              <a:t>Kernel</a:t>
            </a:r>
            <a:r>
              <a:rPr lang="es-ES" sz="2800" dirty="0"/>
              <a:t> + módulos drivers).</a:t>
            </a:r>
          </a:p>
          <a:p>
            <a:pPr lvl="1"/>
            <a:r>
              <a:rPr lang="es-ES" sz="2800" dirty="0"/>
              <a:t>CLI potente; GUI opcional (</a:t>
            </a:r>
            <a:r>
              <a:rPr lang="es-ES" sz="2800" dirty="0" err="1"/>
              <a:t>NetworkManager</a:t>
            </a:r>
            <a:r>
              <a:rPr lang="es-ES" sz="2800" dirty="0"/>
              <a:t>).</a:t>
            </a:r>
          </a:p>
          <a:p>
            <a:r>
              <a:rPr lang="es-ES" sz="3200" dirty="0"/>
              <a:t>Ejemplo: Servidor web Apache con miles de conexiones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8799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Ventajas y Desventajas de GNU/Linux en Redes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r>
              <a:rPr lang="es-ES" sz="3600" dirty="0" smtClean="0"/>
              <a:t>Ventajas</a:t>
            </a:r>
            <a:r>
              <a:rPr lang="es-ES" sz="3600" dirty="0"/>
              <a:t>:</a:t>
            </a:r>
          </a:p>
          <a:p>
            <a:pPr lvl="1"/>
            <a:r>
              <a:rPr lang="es-ES" sz="3200" dirty="0"/>
              <a:t>Gratuito, open-</a:t>
            </a:r>
            <a:r>
              <a:rPr lang="es-ES" sz="3200" dirty="0" err="1"/>
              <a:t>source</a:t>
            </a:r>
            <a:r>
              <a:rPr lang="es-ES" sz="3200" dirty="0"/>
              <a:t>.</a:t>
            </a:r>
          </a:p>
          <a:p>
            <a:pPr lvl="1"/>
            <a:r>
              <a:rPr lang="es-ES" sz="3200" dirty="0"/>
              <a:t>Seguridad por permisos estrictos.</a:t>
            </a:r>
          </a:p>
          <a:p>
            <a:pPr lvl="1"/>
            <a:r>
              <a:rPr lang="es-ES" sz="3200" dirty="0"/>
              <a:t>Bajo </a:t>
            </a:r>
            <a:r>
              <a:rPr lang="es-ES" sz="3200" dirty="0" err="1"/>
              <a:t>overhead</a:t>
            </a:r>
            <a:r>
              <a:rPr lang="es-ES" sz="3200" dirty="0"/>
              <a:t> en servidores.</a:t>
            </a:r>
          </a:p>
          <a:p>
            <a:endParaRPr lang="es-ES" sz="3600" dirty="0" smtClean="0"/>
          </a:p>
          <a:p>
            <a:endParaRPr lang="es-ES" sz="3600" dirty="0"/>
          </a:p>
          <a:p>
            <a:r>
              <a:rPr lang="es-ES" sz="3600" dirty="0" smtClean="0"/>
              <a:t>Desventajas</a:t>
            </a:r>
            <a:r>
              <a:rPr lang="es-ES" sz="3600" dirty="0"/>
              <a:t>:</a:t>
            </a:r>
          </a:p>
          <a:p>
            <a:pPr lvl="1"/>
            <a:r>
              <a:rPr lang="es-ES" sz="3200" dirty="0"/>
              <a:t>Curva de aprendizaje CLI.</a:t>
            </a:r>
          </a:p>
          <a:p>
            <a:pPr lvl="1"/>
            <a:r>
              <a:rPr lang="es-ES" sz="3200" dirty="0"/>
              <a:t>Fragmentación (Ubuntu vs. </a:t>
            </a:r>
            <a:r>
              <a:rPr lang="es-ES" sz="3200" dirty="0" err="1"/>
              <a:t>CentOS</a:t>
            </a:r>
            <a:r>
              <a:rPr lang="es-ES" sz="3200" dirty="0"/>
              <a:t>).</a:t>
            </a:r>
          </a:p>
          <a:p>
            <a:r>
              <a:rPr lang="es-ES" sz="3600" dirty="0"/>
              <a:t>Distros: Ubuntu para principiantes.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0468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Comandos Básicos - </a:t>
            </a:r>
            <a:r>
              <a:rPr lang="es-ES" dirty="0" err="1"/>
              <a:t>ifconfig</a:t>
            </a:r>
            <a:r>
              <a:rPr lang="es-ES" dirty="0"/>
              <a:t> (</a:t>
            </a:r>
            <a:r>
              <a:rPr lang="es-ES" dirty="0" err="1"/>
              <a:t>Legacy</a:t>
            </a:r>
            <a:r>
              <a:rPr lang="es-ES" dirty="0"/>
              <a:t>)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Uso</a:t>
            </a:r>
            <a:r>
              <a:rPr lang="es-ES" sz="2800" dirty="0"/>
              <a:t>: </a:t>
            </a:r>
            <a:r>
              <a:rPr lang="es-ES" sz="2800" dirty="0" err="1"/>
              <a:t>ifconfig</a:t>
            </a:r>
            <a:r>
              <a:rPr lang="es-ES" sz="2800" dirty="0"/>
              <a:t> (ver interfaces).</a:t>
            </a:r>
          </a:p>
          <a:p>
            <a:r>
              <a:rPr lang="es-ES" sz="2800" dirty="0"/>
              <a:t>Configurar: </a:t>
            </a:r>
            <a:r>
              <a:rPr lang="es-ES" sz="2800" dirty="0" err="1"/>
              <a:t>ifconfig</a:t>
            </a:r>
            <a:r>
              <a:rPr lang="es-ES" sz="2800" dirty="0"/>
              <a:t> eth0 192.168.1.10 </a:t>
            </a:r>
            <a:r>
              <a:rPr lang="es-ES" sz="2800" dirty="0" err="1"/>
              <a:t>netmask</a:t>
            </a:r>
            <a:r>
              <a:rPr lang="es-ES" sz="2800" dirty="0"/>
              <a:t> 255.255.255.0 up</a:t>
            </a:r>
          </a:p>
          <a:p>
            <a:r>
              <a:rPr lang="es-ES" sz="2800" dirty="0"/>
              <a:t>Limitaciones: No IPv6; </a:t>
            </a:r>
            <a:r>
              <a:rPr lang="es-ES" sz="2800" dirty="0" err="1"/>
              <a:t>deprecated</a:t>
            </a:r>
            <a:r>
              <a:rPr lang="es-ES" sz="2800" dirty="0"/>
              <a:t>.</a:t>
            </a:r>
          </a:p>
          <a:p>
            <a:r>
              <a:rPr lang="es-ES" sz="2800" dirty="0"/>
              <a:t>Salida ejemplo: eth0: </a:t>
            </a:r>
            <a:r>
              <a:rPr lang="es-ES" sz="2800" dirty="0" err="1"/>
              <a:t>inet</a:t>
            </a:r>
            <a:r>
              <a:rPr lang="es-ES" sz="2800" dirty="0"/>
              <a:t> 192.168.1.10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7532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Comandos Básicos - </a:t>
            </a:r>
            <a:r>
              <a:rPr lang="es-ES" dirty="0" err="1"/>
              <a:t>ip</a:t>
            </a:r>
            <a:r>
              <a:rPr lang="es-ES" dirty="0"/>
              <a:t> (Moderno)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 smtClean="0"/>
              <a:t>Uso</a:t>
            </a:r>
            <a:r>
              <a:rPr lang="es-ES" sz="3200" dirty="0"/>
              <a:t>: </a:t>
            </a:r>
            <a:r>
              <a:rPr lang="es-ES" sz="3200" dirty="0" err="1"/>
              <a:t>ip</a:t>
            </a:r>
            <a:r>
              <a:rPr lang="es-ES" sz="3200" dirty="0"/>
              <a:t> </a:t>
            </a:r>
            <a:r>
              <a:rPr lang="es-ES" sz="3200" dirty="0" err="1"/>
              <a:t>addr</a:t>
            </a:r>
            <a:r>
              <a:rPr lang="es-ES" sz="3200" dirty="0"/>
              <a:t> show o </a:t>
            </a:r>
            <a:r>
              <a:rPr lang="es-ES" sz="3200" dirty="0" err="1"/>
              <a:t>ip</a:t>
            </a:r>
            <a:r>
              <a:rPr lang="es-ES" sz="3200" dirty="0"/>
              <a:t> a.</a:t>
            </a:r>
          </a:p>
          <a:p>
            <a:r>
              <a:rPr lang="es-ES" sz="3200" dirty="0"/>
              <a:t>Configurar: </a:t>
            </a:r>
            <a:r>
              <a:rPr lang="es-ES" sz="3200" dirty="0" err="1"/>
              <a:t>ip</a:t>
            </a:r>
            <a:r>
              <a:rPr lang="es-ES" sz="3200" dirty="0"/>
              <a:t> </a:t>
            </a:r>
            <a:r>
              <a:rPr lang="es-ES" sz="3200" dirty="0" err="1"/>
              <a:t>addr</a:t>
            </a:r>
            <a:r>
              <a:rPr lang="es-ES" sz="3200" dirty="0"/>
              <a:t> </a:t>
            </a:r>
            <a:r>
              <a:rPr lang="es-ES" sz="3200" dirty="0" err="1"/>
              <a:t>add</a:t>
            </a:r>
            <a:r>
              <a:rPr lang="es-ES" sz="3200" dirty="0"/>
              <a:t> 192.168.1.10/24 </a:t>
            </a:r>
            <a:r>
              <a:rPr lang="es-ES" sz="3200" dirty="0" err="1"/>
              <a:t>dev</a:t>
            </a:r>
            <a:r>
              <a:rPr lang="es-ES" sz="3200" dirty="0"/>
              <a:t> eth0 + </a:t>
            </a:r>
            <a:r>
              <a:rPr lang="es-ES" sz="3200" dirty="0" err="1"/>
              <a:t>ip</a:t>
            </a:r>
            <a:r>
              <a:rPr lang="es-ES" sz="3200" dirty="0"/>
              <a:t> link set eth0 up</a:t>
            </a:r>
          </a:p>
          <a:p>
            <a:r>
              <a:rPr lang="es-ES" sz="3200" dirty="0"/>
              <a:t>Rutas: </a:t>
            </a:r>
            <a:r>
              <a:rPr lang="es-ES" sz="3200" dirty="0" err="1"/>
              <a:t>ip</a:t>
            </a:r>
            <a:r>
              <a:rPr lang="es-ES" sz="3200" dirty="0"/>
              <a:t> </a:t>
            </a:r>
            <a:r>
              <a:rPr lang="es-ES" sz="3200" dirty="0" err="1"/>
              <a:t>route</a:t>
            </a:r>
            <a:r>
              <a:rPr lang="es-ES" sz="3200" dirty="0"/>
              <a:t> </a:t>
            </a:r>
            <a:r>
              <a:rPr lang="es-ES" sz="3200" dirty="0" err="1"/>
              <a:t>add</a:t>
            </a:r>
            <a:r>
              <a:rPr lang="es-ES" sz="3200" dirty="0"/>
              <a:t> default </a:t>
            </a:r>
            <a:r>
              <a:rPr lang="es-ES" sz="3200" dirty="0" err="1"/>
              <a:t>via</a:t>
            </a:r>
            <a:r>
              <a:rPr lang="es-ES" sz="3200" dirty="0"/>
              <a:t> 192.168.1.1</a:t>
            </a:r>
          </a:p>
          <a:p>
            <a:r>
              <a:rPr lang="es-ES" sz="3200" dirty="0"/>
              <a:t>Ventaja: Maneja tablas múltiples.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7422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Comandos Básicos - </a:t>
            </a:r>
            <a:r>
              <a:rPr lang="es-ES" dirty="0" err="1"/>
              <a:t>netstat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Uso</a:t>
            </a:r>
            <a:r>
              <a:rPr lang="es-ES" sz="2800" dirty="0"/>
              <a:t>: </a:t>
            </a:r>
            <a:r>
              <a:rPr lang="es-ES" sz="2800" dirty="0" err="1"/>
              <a:t>netstat</a:t>
            </a:r>
            <a:r>
              <a:rPr lang="es-ES" sz="2800" dirty="0"/>
              <a:t> -</a:t>
            </a:r>
            <a:r>
              <a:rPr lang="es-ES" sz="2800" dirty="0" err="1"/>
              <a:t>tuln</a:t>
            </a:r>
            <a:r>
              <a:rPr lang="es-ES" sz="2800" dirty="0"/>
              <a:t> (puertos TCP/UDP </a:t>
            </a:r>
            <a:r>
              <a:rPr lang="es-ES" sz="2800" dirty="0" err="1"/>
              <a:t>listening</a:t>
            </a:r>
            <a:r>
              <a:rPr lang="es-ES" sz="2800" dirty="0"/>
              <a:t>).</a:t>
            </a:r>
          </a:p>
          <a:p>
            <a:r>
              <a:rPr lang="es-ES" sz="2800" dirty="0"/>
              <a:t>Conexiones: </a:t>
            </a:r>
            <a:r>
              <a:rPr lang="es-ES" sz="2800" dirty="0" err="1"/>
              <a:t>netstat</a:t>
            </a:r>
            <a:r>
              <a:rPr lang="es-ES" sz="2800" dirty="0"/>
              <a:t> -</a:t>
            </a:r>
            <a:r>
              <a:rPr lang="es-ES" sz="2800" dirty="0" err="1"/>
              <a:t>anp</a:t>
            </a:r>
            <a:r>
              <a:rPr lang="es-ES" sz="2800" dirty="0"/>
              <a:t> (con </a:t>
            </a:r>
            <a:r>
              <a:rPr lang="es-ES" sz="2800" dirty="0" err="1"/>
              <a:t>PIDs</a:t>
            </a:r>
            <a:r>
              <a:rPr lang="es-ES" sz="2800" dirty="0"/>
              <a:t>).</a:t>
            </a:r>
          </a:p>
          <a:p>
            <a:r>
              <a:rPr lang="es-ES" sz="2800" dirty="0"/>
              <a:t>Alternativa: </a:t>
            </a:r>
            <a:r>
              <a:rPr lang="es-ES" sz="2800" dirty="0" err="1"/>
              <a:t>ss</a:t>
            </a:r>
            <a:r>
              <a:rPr lang="es-ES" sz="2800" dirty="0"/>
              <a:t> -</a:t>
            </a:r>
            <a:r>
              <a:rPr lang="es-ES" sz="2800" dirty="0" err="1"/>
              <a:t>tuln</a:t>
            </a:r>
            <a:endParaRPr lang="es-ES" sz="2800" dirty="0"/>
          </a:p>
          <a:p>
            <a:r>
              <a:rPr lang="es-ES" sz="2800" dirty="0"/>
              <a:t>Ejemplo: Ver puerto SSH:22.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717222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Conceptos Clave: IP y Máscara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Dirección </a:t>
            </a:r>
            <a:r>
              <a:rPr lang="es-ES" sz="2800" dirty="0"/>
              <a:t>IP: ID único (IPv4: 32 bits, </a:t>
            </a:r>
            <a:r>
              <a:rPr lang="es-ES" sz="2800" dirty="0" err="1"/>
              <a:t>e.g</a:t>
            </a:r>
            <a:r>
              <a:rPr lang="es-ES" sz="2800" dirty="0"/>
              <a:t>., 192.168.1.1). Estática vs. Dinámica (DHCP).</a:t>
            </a:r>
          </a:p>
          <a:p>
            <a:r>
              <a:rPr lang="es-ES" sz="2800" dirty="0"/>
              <a:t>Máscara de Subred: Divide red/host (</a:t>
            </a:r>
            <a:r>
              <a:rPr lang="es-ES" sz="2800" dirty="0" err="1"/>
              <a:t>e.g</a:t>
            </a:r>
            <a:r>
              <a:rPr lang="es-ES" sz="2800" dirty="0"/>
              <a:t>., 255.255.255.0 = /24).</a:t>
            </a:r>
          </a:p>
          <a:p>
            <a:pPr lvl="1"/>
            <a:r>
              <a:rPr lang="es-ES" sz="2400" dirty="0"/>
              <a:t>Fórmula: Hosts = 2^(32 - </a:t>
            </a:r>
            <a:r>
              <a:rPr lang="es-ES" sz="2400" dirty="0" err="1"/>
              <a:t>bits_máscara</a:t>
            </a:r>
            <a:r>
              <a:rPr lang="es-ES" sz="2400" dirty="0"/>
              <a:t>) - 2.</a:t>
            </a:r>
          </a:p>
          <a:p>
            <a:r>
              <a:rPr lang="es-ES" sz="2800" dirty="0"/>
              <a:t>Ejemplo: 192.168.1.50/24 → Red: 192.168.1.0, Host: .50.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8070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Ancho de Banda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 smtClean="0"/>
              <a:t>Definición</a:t>
            </a:r>
            <a:r>
              <a:rPr lang="es-ES" sz="3200" dirty="0"/>
              <a:t>: Capacidad de datos (</a:t>
            </a:r>
            <a:r>
              <a:rPr lang="es-ES" sz="3200" dirty="0" err="1"/>
              <a:t>e.g</a:t>
            </a:r>
            <a:r>
              <a:rPr lang="es-ES" sz="3200" dirty="0"/>
              <a:t>., 1 </a:t>
            </a:r>
            <a:r>
              <a:rPr lang="es-ES" sz="3200" dirty="0" err="1"/>
              <a:t>Gbps</a:t>
            </a:r>
            <a:r>
              <a:rPr lang="es-ES" sz="3200" dirty="0"/>
              <a:t> = 10^9 bits/</a:t>
            </a:r>
            <a:r>
              <a:rPr lang="es-ES" sz="3200" dirty="0" err="1"/>
              <a:t>seg</a:t>
            </a:r>
            <a:r>
              <a:rPr lang="es-ES" sz="3200" dirty="0"/>
              <a:t>).</a:t>
            </a:r>
          </a:p>
          <a:p>
            <a:r>
              <a:rPr lang="es-ES" sz="3200" dirty="0"/>
              <a:t>Factores: Latencia, </a:t>
            </a:r>
            <a:r>
              <a:rPr lang="es-ES" sz="3200" dirty="0" err="1"/>
              <a:t>jitter</a:t>
            </a:r>
            <a:r>
              <a:rPr lang="es-ES" sz="3200" dirty="0"/>
              <a:t>, </a:t>
            </a:r>
            <a:r>
              <a:rPr lang="es-ES" sz="3200" dirty="0" err="1"/>
              <a:t>throughput</a:t>
            </a:r>
            <a:r>
              <a:rPr lang="es-ES" sz="3200" dirty="0"/>
              <a:t>.</a:t>
            </a:r>
          </a:p>
          <a:p>
            <a:r>
              <a:rPr lang="es-ES" sz="3200" dirty="0"/>
              <a:t>En redes: Limita velocidad (</a:t>
            </a:r>
            <a:r>
              <a:rPr lang="es-ES" sz="3200" dirty="0" err="1"/>
              <a:t>e.g</a:t>
            </a:r>
            <a:r>
              <a:rPr lang="es-ES" sz="3200" dirty="0"/>
              <a:t>., Ethernet 100 Mbps).</a:t>
            </a:r>
          </a:p>
          <a:p>
            <a:r>
              <a:rPr lang="es-ES" sz="3200" dirty="0"/>
              <a:t>Relación con SO: Linux optimiza mejor en alto tráfico.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9897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Clasificación de Redes </a:t>
            </a:r>
            <a:r>
              <a:rPr lang="es-ES" dirty="0" err="1" smtClean="0"/>
              <a:t>Legacy</a:t>
            </a:r>
            <a:r>
              <a:rPr lang="es-ES" dirty="0" smtClean="0"/>
              <a:t>: Las </a:t>
            </a:r>
            <a:r>
              <a:rPr lang="es-ES" dirty="0"/>
              <a:t>"Clases" Originales de IP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405783"/>
            <a:ext cx="11029615" cy="399501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3200" dirty="0" smtClean="0"/>
              <a:t>¿</a:t>
            </a:r>
            <a:r>
              <a:rPr lang="es-ES" sz="3200" dirty="0"/>
              <a:t>Por qué "</a:t>
            </a:r>
            <a:r>
              <a:rPr lang="es-ES" sz="3200" dirty="0" err="1"/>
              <a:t>Legacy</a:t>
            </a:r>
            <a:r>
              <a:rPr lang="es-ES" sz="3200" dirty="0"/>
              <a:t>"? Antes de CIDR (1993), las </a:t>
            </a:r>
            <a:r>
              <a:rPr lang="es-ES" sz="3200" dirty="0" err="1"/>
              <a:t>IPs</a:t>
            </a:r>
            <a:r>
              <a:rPr lang="es-ES" sz="3200" dirty="0"/>
              <a:t> se dividían en clases fijas para asignar rangos eficientes. Hoy usamos /n flexible, pero entender clases ayuda en diagnósticos y </a:t>
            </a:r>
            <a:r>
              <a:rPr lang="es-ES" sz="3200" dirty="0" err="1"/>
              <a:t>configs</a:t>
            </a:r>
            <a:r>
              <a:rPr lang="es-ES" sz="3200" dirty="0"/>
              <a:t> básicas.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3200" dirty="0"/>
              <a:t>Clases Principales (IPv4):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Clase A: Grandes redes (</a:t>
            </a:r>
            <a:r>
              <a:rPr lang="es-ES" sz="2400" dirty="0" err="1"/>
              <a:t>e.g</a:t>
            </a:r>
            <a:r>
              <a:rPr lang="es-ES" sz="2400" dirty="0"/>
              <a:t>., </a:t>
            </a:r>
            <a:r>
              <a:rPr lang="es-ES" sz="2400" dirty="0" err="1"/>
              <a:t>ISPs</a:t>
            </a:r>
            <a:r>
              <a:rPr lang="es-ES" sz="2400" dirty="0"/>
              <a:t> globales).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Rango: 1.0.0.0 - 126.255.255.255 (primer octeto 1-126).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Máscara por defecto: /8 (255.0.0.0).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Hosts aprox.: 16 millones (2^24 - 2; para millones de dispositivos</a:t>
            </a:r>
            <a:r>
              <a:rPr lang="es-ES" sz="2000" dirty="0" smtClean="0"/>
              <a:t>).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28141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Clasificación de Redes </a:t>
            </a:r>
            <a:r>
              <a:rPr lang="es-ES" dirty="0" err="1"/>
              <a:t>Legacy</a:t>
            </a:r>
            <a:r>
              <a:rPr lang="es-ES" dirty="0"/>
              <a:t>: Las "Clases" Originales de IP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220252"/>
            <a:ext cx="11029615" cy="3678303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Clase B: Redes medianas (</a:t>
            </a:r>
            <a:r>
              <a:rPr lang="es-ES" sz="2000" dirty="0" err="1"/>
              <a:t>e.g</a:t>
            </a:r>
            <a:r>
              <a:rPr lang="es-ES" sz="2000" dirty="0"/>
              <a:t>., universidades).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Rango: 128.0.0.0 - 191.255.255.255 (128-191).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Máscara: /16 (255.255.0.0).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Hosts: ~65,000 (2^16 - 2).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Clase C: Redes pequeñas (</a:t>
            </a:r>
            <a:r>
              <a:rPr lang="es-ES" sz="2000" dirty="0" err="1"/>
              <a:t>e.g</a:t>
            </a:r>
            <a:r>
              <a:rPr lang="es-ES" sz="2000" dirty="0"/>
              <a:t>., hogares/oficinas).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Rango: 192.0.0.0 - 223.255.255.255 (192-223).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Máscara: /24 (255.255.255.0).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Hosts: 254 (2^8 - 2; ideal para LAN).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Clases D y E: </a:t>
            </a:r>
            <a:r>
              <a:rPr lang="es-ES" sz="2800" dirty="0" err="1"/>
              <a:t>Multicast</a:t>
            </a:r>
            <a:r>
              <a:rPr lang="es-ES" sz="2800" dirty="0"/>
              <a:t> (224-239) y Experimental (240+); no para hosts.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Ejemplo Práctico: 192.168.1.0 → Clase C (común en redes privadas; ¿por qué no usar Clase A para casa? ¡Desperdicio</a:t>
            </a:r>
            <a:r>
              <a:rPr lang="es-ES" sz="2800" dirty="0" smtClean="0"/>
              <a:t>!).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96904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Cálculo Manual de Subredes - Pasos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3" y="2167467"/>
            <a:ext cx="11029615" cy="40556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400" dirty="0" smtClean="0"/>
              <a:t>¿</a:t>
            </a:r>
            <a:r>
              <a:rPr lang="es-ES" sz="2400" dirty="0"/>
              <a:t>Qué es </a:t>
            </a:r>
            <a:r>
              <a:rPr lang="es-ES" sz="2400" dirty="0" err="1"/>
              <a:t>Subnetting</a:t>
            </a:r>
            <a:r>
              <a:rPr lang="es-ES" sz="2400" dirty="0"/>
              <a:t>? Dividir una red grande en subredes más pequeñas para eficiencia y seguridad (</a:t>
            </a:r>
            <a:r>
              <a:rPr lang="es-ES" sz="2400" dirty="0" err="1"/>
              <a:t>e.g</a:t>
            </a:r>
            <a:r>
              <a:rPr lang="es-ES" sz="2400" dirty="0"/>
              <a:t>., separar ventas/IT en una empresa). Evita colisiones y optimiza IP.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Pasos Detallados (Usa Potencias de 2: 2^1=2, 2^2=4, 2^3=8, 2^4=16, 2^5=32, 2^6=64, 2^7=128, 2^8=256):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Identifica la red original: </a:t>
            </a:r>
            <a:r>
              <a:rPr lang="es-ES" sz="2000" dirty="0" err="1"/>
              <a:t>E.g</a:t>
            </a:r>
            <a:r>
              <a:rPr lang="es-ES" sz="2000" dirty="0"/>
              <a:t>., 192.168.1.0/24 (Clase C; 8 bits host = 256 direcciones totales).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Determina necesidades: ¿Cuántas subredes? (</a:t>
            </a:r>
            <a:r>
              <a:rPr lang="es-ES" sz="2000" dirty="0" err="1"/>
              <a:t>E.g</a:t>
            </a:r>
            <a:r>
              <a:rPr lang="es-ES" sz="2000" dirty="0"/>
              <a:t>., 4 → 2^2=4, usa 2 bits subred). ¿Hosts por subred? (</a:t>
            </a:r>
            <a:r>
              <a:rPr lang="es-ES" sz="2000" dirty="0" err="1"/>
              <a:t>E.g</a:t>
            </a:r>
            <a:r>
              <a:rPr lang="es-ES" sz="2000" dirty="0"/>
              <a:t>., 50 → 2^6=64 direcciones, 6 bits host).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Calcula bits: Bits subred = log2(subredes necesarias). Bits host = 32 - bits red original - bits subred.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Nueva máscara: Bits red original + bits subred (</a:t>
            </a:r>
            <a:r>
              <a:rPr lang="es-ES" sz="2000" dirty="0" err="1"/>
              <a:t>e.g</a:t>
            </a:r>
            <a:r>
              <a:rPr lang="es-ES" sz="2000" dirty="0"/>
              <a:t>., /24 + 2 = /26). Decimal: Convierte últimos bits a 255 - (2^bits_host - 1) (</a:t>
            </a:r>
            <a:r>
              <a:rPr lang="es-ES" sz="2000" dirty="0" err="1"/>
              <a:t>e.g</a:t>
            </a:r>
            <a:r>
              <a:rPr lang="es-ES" sz="2000" dirty="0"/>
              <a:t>., 5 bits host → 11111000 </a:t>
            </a:r>
            <a:r>
              <a:rPr lang="es-ES" sz="2000" dirty="0" err="1"/>
              <a:t>bin</a:t>
            </a:r>
            <a:r>
              <a:rPr lang="es-ES" sz="2000" dirty="0"/>
              <a:t> = 248? Espera, para /26: 255.255.255.192).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Rangos: Incremento = 2^bits_host (</a:t>
            </a:r>
            <a:r>
              <a:rPr lang="es-ES" sz="2000" dirty="0" err="1"/>
              <a:t>e.g</a:t>
            </a:r>
            <a:r>
              <a:rPr lang="es-ES" sz="2000" dirty="0"/>
              <a:t>., 64). Suma al último octeto: Red1: .0 a .63; Red2: .64 a .127, etc.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Red de subred: Todo 0s en host. </a:t>
            </a:r>
            <a:r>
              <a:rPr lang="es-ES" sz="1800" dirty="0" err="1"/>
              <a:t>Broadcast</a:t>
            </a:r>
            <a:r>
              <a:rPr lang="es-ES" sz="1800" dirty="0"/>
              <a:t>: Todo 1s. Hosts: 1 al penúltimo.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8811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Cálculo Manual de Subredes - Pasos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400" dirty="0" smtClean="0"/>
              <a:t>Fórmulas </a:t>
            </a:r>
            <a:r>
              <a:rPr lang="es-ES" sz="2400" dirty="0"/>
              <a:t>Clave: </a:t>
            </a:r>
          </a:p>
          <a:p>
            <a:pPr lvl="1"/>
            <a:r>
              <a:rPr lang="es-ES" sz="2000" dirty="0"/>
              <a:t>Subredes posibles: 2^bits_subred. </a:t>
            </a:r>
          </a:p>
          <a:p>
            <a:pPr lvl="1"/>
            <a:r>
              <a:rPr lang="es-ES" sz="2000" dirty="0"/>
              <a:t>Hosts útiles: 2^bits_host - 2 (resta red/</a:t>
            </a:r>
            <a:r>
              <a:rPr lang="es-ES" sz="2000" dirty="0" err="1"/>
              <a:t>broadcast</a:t>
            </a:r>
            <a:r>
              <a:rPr lang="es-ES" sz="2000" dirty="0"/>
              <a:t>).</a:t>
            </a:r>
          </a:p>
          <a:p>
            <a:r>
              <a:rPr lang="es-ES" sz="2400" dirty="0"/>
              <a:t>Consejo: Siempre redondea hacia arriba (</a:t>
            </a:r>
            <a:r>
              <a:rPr lang="es-ES" sz="2400" dirty="0" err="1"/>
              <a:t>e.g</a:t>
            </a:r>
            <a:r>
              <a:rPr lang="es-ES" sz="2400" dirty="0"/>
              <a:t>., 5 subredes → 3 bits para 8).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74683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Cálculo - Clase C en 4 Subredes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92582"/>
          </a:xfrm>
        </p:spPr>
        <p:txBody>
          <a:bodyPr>
            <a:noAutofit/>
          </a:bodyPr>
          <a:lstStyle/>
          <a:p>
            <a:r>
              <a:rPr lang="es-ES" sz="2400" dirty="0" smtClean="0"/>
              <a:t>Escenario</a:t>
            </a:r>
            <a:r>
              <a:rPr lang="es-ES" sz="2400" dirty="0"/>
              <a:t>: Red original: 192.168.1.0/24 (256 direcciones; común en oficinas). Necesitamos 4 subredes (</a:t>
            </a:r>
            <a:r>
              <a:rPr lang="es-ES" sz="2400" dirty="0" err="1"/>
              <a:t>e.g</a:t>
            </a:r>
            <a:r>
              <a:rPr lang="es-ES" sz="2400" dirty="0"/>
              <a:t>., una por departamento: Ventas, IT, RRHH, Dirección). </a:t>
            </a:r>
          </a:p>
          <a:p>
            <a:r>
              <a:rPr lang="es-ES" sz="2400" dirty="0"/>
              <a:t>Cálculo Detallado (Siguiendo Pasos del </a:t>
            </a:r>
            <a:r>
              <a:rPr lang="es-ES" sz="2400" dirty="0" err="1"/>
              <a:t>Slide</a:t>
            </a:r>
            <a:r>
              <a:rPr lang="es-ES" sz="2400" dirty="0"/>
              <a:t> Anterior): </a:t>
            </a:r>
          </a:p>
          <a:p>
            <a:pPr lvl="1"/>
            <a:r>
              <a:rPr lang="es-ES" sz="2400" dirty="0"/>
              <a:t>Red original: /24 (8 bits host). </a:t>
            </a:r>
          </a:p>
          <a:p>
            <a:pPr lvl="1"/>
            <a:r>
              <a:rPr lang="es-ES" sz="2400" dirty="0"/>
              <a:t>Subredes: 4 → 2 bits subred (2^2=4). </a:t>
            </a:r>
          </a:p>
          <a:p>
            <a:pPr lvl="1"/>
            <a:r>
              <a:rPr lang="es-ES" sz="2400" dirty="0"/>
              <a:t>Bits host por subred: 32 - 24 - 2 = 6 bits. </a:t>
            </a:r>
          </a:p>
          <a:p>
            <a:pPr lvl="1"/>
            <a:r>
              <a:rPr lang="es-ES" sz="2400" dirty="0"/>
              <a:t>Direcciones por subred: 2^6 = 64 totales. Hosts útiles: 64 - 2 = 62 (suficiente para 50 dispositivos/</a:t>
            </a:r>
            <a:r>
              <a:rPr lang="es-ES" sz="2400" dirty="0" err="1"/>
              <a:t>depto</a:t>
            </a:r>
            <a:r>
              <a:rPr lang="es-ES" sz="24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799438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Cálculo - Clase C en 4 Subredes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92582"/>
          </a:xfrm>
        </p:spPr>
        <p:txBody>
          <a:bodyPr>
            <a:noAutofit/>
          </a:bodyPr>
          <a:lstStyle/>
          <a:p>
            <a:pPr lvl="1"/>
            <a:r>
              <a:rPr lang="es-ES" sz="2400" dirty="0" smtClean="0"/>
              <a:t>Nueva </a:t>
            </a:r>
            <a:r>
              <a:rPr lang="es-ES" sz="2400" dirty="0"/>
              <a:t>máscara: /26 (24 + 2). Decimal: 255.255.255.192 (últimos 6 bits 0s: 11000000 </a:t>
            </a:r>
            <a:r>
              <a:rPr lang="es-ES" sz="2400" dirty="0" err="1"/>
              <a:t>bin</a:t>
            </a:r>
            <a:r>
              <a:rPr lang="es-ES" sz="2400" dirty="0"/>
              <a:t> = 192). </a:t>
            </a:r>
          </a:p>
          <a:p>
            <a:pPr lvl="1"/>
            <a:r>
              <a:rPr lang="es-ES" sz="2400" dirty="0"/>
              <a:t>Incremento: 64 (2^6). Rangos en último octeto: </a:t>
            </a:r>
          </a:p>
          <a:p>
            <a:pPr lvl="2"/>
            <a:r>
              <a:rPr lang="es-ES" sz="2000" dirty="0"/>
              <a:t>Subred 1: Red: 192.168.1.0 | </a:t>
            </a:r>
            <a:r>
              <a:rPr lang="es-ES" sz="2000" dirty="0" err="1"/>
              <a:t>Broadcast</a:t>
            </a:r>
            <a:r>
              <a:rPr lang="es-ES" sz="2000" dirty="0"/>
              <a:t>: 192.168.1.63 | Hosts: 192.168.1.1 - 192.168.1.62. </a:t>
            </a:r>
          </a:p>
          <a:p>
            <a:pPr lvl="2"/>
            <a:r>
              <a:rPr lang="es-ES" sz="2000" dirty="0"/>
              <a:t>Subred 2: Red: 192.168.1.64 | </a:t>
            </a:r>
            <a:r>
              <a:rPr lang="es-ES" sz="2000" dirty="0" err="1"/>
              <a:t>Broadcast</a:t>
            </a:r>
            <a:r>
              <a:rPr lang="es-ES" sz="2000" dirty="0"/>
              <a:t>: 192.168.1.127 | Hosts: 192.168.1.65 - 192.168.1.126. </a:t>
            </a:r>
          </a:p>
          <a:p>
            <a:pPr lvl="2"/>
            <a:r>
              <a:rPr lang="es-ES" sz="2000" dirty="0"/>
              <a:t>Subred 3: Red: 192.168.1.128 | </a:t>
            </a:r>
            <a:r>
              <a:rPr lang="es-ES" sz="2000" dirty="0" err="1"/>
              <a:t>Broadcast</a:t>
            </a:r>
            <a:r>
              <a:rPr lang="es-ES" sz="2000" dirty="0"/>
              <a:t>: 192.168.1.191 | Hosts: 192.168.1.129 - 192.168.1.190. </a:t>
            </a:r>
          </a:p>
          <a:p>
            <a:pPr lvl="2"/>
            <a:r>
              <a:rPr lang="es-ES" sz="2000" dirty="0"/>
              <a:t>Subred 4: Red: 192.168.1.192 | </a:t>
            </a:r>
            <a:r>
              <a:rPr lang="es-ES" sz="2000" dirty="0" err="1"/>
              <a:t>Broadcast</a:t>
            </a:r>
            <a:r>
              <a:rPr lang="es-ES" sz="2000" dirty="0"/>
              <a:t>: 192.168.1.255 | Hosts: 192.168.1.193 - 192.168.1.254.</a:t>
            </a:r>
          </a:p>
          <a:p>
            <a:r>
              <a:rPr lang="es-ES" sz="2400" dirty="0"/>
              <a:t>Verificación: Total subredes: 4. Total hosts: 4 x 62 = 248 (casi la original 254; eficiencia 98%). En Windows/Linux: Configura máscara /26 en adaptador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53803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Comparación Windows vs. GNU/Linux en </a:t>
            </a:r>
            <a:r>
              <a:rPr lang="es-ES" dirty="0" smtClean="0"/>
              <a:t>Redes</a:t>
            </a:r>
            <a:endParaRPr lang="es-E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993675"/>
              </p:ext>
            </p:extLst>
          </p:nvPr>
        </p:nvGraphicFramePr>
        <p:xfrm>
          <a:off x="753812" y="3144445"/>
          <a:ext cx="11029950" cy="1463040"/>
        </p:xfrm>
        <a:graphic>
          <a:graphicData uri="http://schemas.openxmlformats.org/drawingml/2006/table">
            <a:tbl>
              <a:tblPr/>
              <a:tblGrid>
                <a:gridCol w="2205990">
                  <a:extLst>
                    <a:ext uri="{9D8B030D-6E8A-4147-A177-3AD203B41FA5}">
                      <a16:colId xmlns:a16="http://schemas.microsoft.com/office/drawing/2014/main" val="2564278563"/>
                    </a:ext>
                  </a:extLst>
                </a:gridCol>
                <a:gridCol w="2205990">
                  <a:extLst>
                    <a:ext uri="{9D8B030D-6E8A-4147-A177-3AD203B41FA5}">
                      <a16:colId xmlns:a16="http://schemas.microsoft.com/office/drawing/2014/main" val="1455044433"/>
                    </a:ext>
                  </a:extLst>
                </a:gridCol>
                <a:gridCol w="2205990">
                  <a:extLst>
                    <a:ext uri="{9D8B030D-6E8A-4147-A177-3AD203B41FA5}">
                      <a16:colId xmlns:a16="http://schemas.microsoft.com/office/drawing/2014/main" val="1551364817"/>
                    </a:ext>
                  </a:extLst>
                </a:gridCol>
                <a:gridCol w="2205990">
                  <a:extLst>
                    <a:ext uri="{9D8B030D-6E8A-4147-A177-3AD203B41FA5}">
                      <a16:colId xmlns:a16="http://schemas.microsoft.com/office/drawing/2014/main" val="4172170062"/>
                    </a:ext>
                  </a:extLst>
                </a:gridCol>
                <a:gridCol w="2205990">
                  <a:extLst>
                    <a:ext uri="{9D8B030D-6E8A-4147-A177-3AD203B41FA5}">
                      <a16:colId xmlns:a16="http://schemas.microsoft.com/office/drawing/2014/main" val="8865001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E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Aspecto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Ventajas Windows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Desventajas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Ventajas Linux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Desventajas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8539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Config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 intuitiva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Licencias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CLI flexible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Curva aprendizaje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95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Escalabilidad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 dominios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Exploits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Bajo costo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Fragmentación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751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Seguridad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Kerberos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WannaCry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Permisos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Config</a:t>
                      </a:r>
                      <a:r>
                        <a:rPr lang="es-ES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manual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762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9055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ESTUDIO INDEPENDIENTE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1835939"/>
            <a:ext cx="11029615" cy="445554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400" dirty="0" smtClean="0"/>
              <a:t>Realiza </a:t>
            </a:r>
            <a:r>
              <a:rPr lang="es-ES" sz="1400" dirty="0"/>
              <a:t>cálculos manuales paso a paso. Usa potencias de 2 (2^0=1, 2^1=2, 2^2=4, etc</a:t>
            </a:r>
            <a:r>
              <a:rPr lang="es-ES" sz="1400" dirty="0" smtClean="0"/>
              <a:t>.).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400" dirty="0" smtClean="0"/>
              <a:t>Define</a:t>
            </a:r>
            <a:r>
              <a:rPr lang="es-ES" sz="1400" dirty="0"/>
              <a:t>:</a:t>
            </a:r>
            <a:br>
              <a:rPr lang="es-ES" sz="1400" dirty="0"/>
            </a:br>
            <a:r>
              <a:rPr lang="es-ES" sz="1400" dirty="0"/>
              <a:t>a) Dirección IP (incluye ejemplo IPv4).</a:t>
            </a:r>
            <a:br>
              <a:rPr lang="es-ES" sz="1400" dirty="0"/>
            </a:br>
            <a:r>
              <a:rPr lang="es-ES" sz="1400" dirty="0"/>
              <a:t>b) Máscara de subred (explica /24).</a:t>
            </a:r>
            <a:br>
              <a:rPr lang="es-ES" sz="1400" dirty="0"/>
            </a:br>
            <a:r>
              <a:rPr lang="es-ES" sz="1400" dirty="0"/>
              <a:t>c) Ancho de banda (da un ejemplo en Mbps y su unidad).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400" dirty="0" smtClean="0"/>
              <a:t>Clasifica </a:t>
            </a:r>
            <a:r>
              <a:rPr lang="es-ES" sz="1400" dirty="0"/>
              <a:t>las redes </a:t>
            </a:r>
            <a:r>
              <a:rPr lang="es-ES" sz="1400" dirty="0" err="1"/>
              <a:t>legacy</a:t>
            </a:r>
            <a:r>
              <a:rPr lang="es-ES" sz="1400" dirty="0"/>
              <a:t>: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1200" dirty="0"/>
              <a:t>Clase A: Rango inicial, máscara por defecto, hosts aprox.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1200" dirty="0"/>
              <a:t>Clase B: Ídem.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1200" dirty="0"/>
              <a:t>Clase C: Ídem.</a:t>
            </a:r>
            <a:br>
              <a:rPr lang="es-ES" sz="1200" dirty="0"/>
            </a:br>
            <a:r>
              <a:rPr lang="es-ES" sz="1200" dirty="0"/>
              <a:t>Ejemplo: ¿192.168.1.0 pertenece a qué clase?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400" dirty="0"/>
              <a:t>Cálculo</a:t>
            </a:r>
            <a:r>
              <a:rPr lang="es-ES" sz="1400" dirty="0" smtClean="0"/>
              <a:t> </a:t>
            </a:r>
            <a:r>
              <a:rPr lang="es-ES" sz="1400" dirty="0"/>
              <a:t>manual de subredes: Para red Clase C 192.168.1.0/24, divide en 8 subredes (necesitas 2^3=8 → 3 bits subred).</a:t>
            </a:r>
            <a:br>
              <a:rPr lang="es-ES" sz="1400" dirty="0"/>
            </a:br>
            <a:r>
              <a:rPr lang="es-ES" sz="1400" dirty="0"/>
              <a:t>a) Bits host por subred: ____ (calcula: 32 - 24 - 3 = ?).</a:t>
            </a:r>
            <a:br>
              <a:rPr lang="es-ES" sz="1400" dirty="0"/>
            </a:br>
            <a:r>
              <a:rPr lang="es-ES" sz="1400" dirty="0"/>
              <a:t>b) Hosts útiles por subred: ____ (2^bits_host - 2 = ?).</a:t>
            </a:r>
            <a:br>
              <a:rPr lang="es-ES" sz="1400" dirty="0"/>
            </a:br>
            <a:r>
              <a:rPr lang="es-ES" sz="1400" dirty="0"/>
              <a:t>c) Nueva máscara: ____ (/____ o decimal).</a:t>
            </a:r>
            <a:br>
              <a:rPr lang="es-ES" sz="1400" dirty="0"/>
            </a:br>
            <a:r>
              <a:rPr lang="es-ES" sz="1400" dirty="0"/>
              <a:t>d) Lista los primeros 3 rangos de subredes (</a:t>
            </a:r>
            <a:r>
              <a:rPr lang="es-ES" sz="1400" dirty="0" err="1"/>
              <a:t>e.g</a:t>
            </a:r>
            <a:r>
              <a:rPr lang="es-ES" sz="1400" dirty="0"/>
              <a:t>., 192.168.1.0 - 192.168.1.31).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1200" dirty="0"/>
              <a:t>Subred 1: Red ____ - </a:t>
            </a:r>
            <a:r>
              <a:rPr lang="es-ES" sz="1200" dirty="0" err="1"/>
              <a:t>Broadcast</a:t>
            </a:r>
            <a:r>
              <a:rPr lang="es-ES" sz="1200" dirty="0"/>
              <a:t> ____ (hosts: ____ a ____).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1200" dirty="0"/>
              <a:t>Subred 2: ____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1200" dirty="0"/>
              <a:t>Subred 3: ____</a:t>
            </a:r>
            <a:br>
              <a:rPr lang="es-ES" sz="1200" dirty="0"/>
            </a:br>
            <a:r>
              <a:rPr lang="es-ES" sz="1200" dirty="0"/>
              <a:t>(Muestra todos los pasos; usa tabla si ayuda.)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s-ES" sz="1400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078243"/>
              </p:ext>
            </p:extLst>
          </p:nvPr>
        </p:nvGraphicFramePr>
        <p:xfrm>
          <a:off x="8395659" y="4524968"/>
          <a:ext cx="3215148" cy="1554480"/>
        </p:xfrm>
        <a:graphic>
          <a:graphicData uri="http://schemas.openxmlformats.org/drawingml/2006/table">
            <a:tbl>
              <a:tblPr/>
              <a:tblGrid>
                <a:gridCol w="803787">
                  <a:extLst>
                    <a:ext uri="{9D8B030D-6E8A-4147-A177-3AD203B41FA5}">
                      <a16:colId xmlns:a16="http://schemas.microsoft.com/office/drawing/2014/main" val="497870076"/>
                    </a:ext>
                  </a:extLst>
                </a:gridCol>
                <a:gridCol w="803787">
                  <a:extLst>
                    <a:ext uri="{9D8B030D-6E8A-4147-A177-3AD203B41FA5}">
                      <a16:colId xmlns:a16="http://schemas.microsoft.com/office/drawing/2014/main" val="747823903"/>
                    </a:ext>
                  </a:extLst>
                </a:gridCol>
                <a:gridCol w="803787">
                  <a:extLst>
                    <a:ext uri="{9D8B030D-6E8A-4147-A177-3AD203B41FA5}">
                      <a16:colId xmlns:a16="http://schemas.microsoft.com/office/drawing/2014/main" val="3449390841"/>
                    </a:ext>
                  </a:extLst>
                </a:gridCol>
                <a:gridCol w="803787">
                  <a:extLst>
                    <a:ext uri="{9D8B030D-6E8A-4147-A177-3AD203B41FA5}">
                      <a16:colId xmlns:a16="http://schemas.microsoft.com/office/drawing/2014/main" val="83084056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 Inicial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Broadcast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Hosts Útiles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36664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8086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8258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3336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996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88727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283</TotalTime>
  <Words>1475</Words>
  <Application>Microsoft Office PowerPoint</Application>
  <PresentationFormat>Panorámica</PresentationFormat>
  <Paragraphs>177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Calibri</vt:lpstr>
      <vt:lpstr>Gill Sans MT</vt:lpstr>
      <vt:lpstr>Wingdings 2</vt:lpstr>
      <vt:lpstr>Dividendo</vt:lpstr>
      <vt:lpstr>ASIGNATURA: REDES INFORMÁTICAS</vt:lpstr>
      <vt:lpstr>SUMARIO </vt:lpstr>
      <vt:lpstr>Arquitectura de Windows NT</vt:lpstr>
      <vt:lpstr>Ventajas y Desventajas de Windows NT en Redes</vt:lpstr>
      <vt:lpstr>Configuración de Redes en Windows - Panel de Control</vt:lpstr>
      <vt:lpstr>Configuración de Redes en Windows - PowerShell</vt:lpstr>
      <vt:lpstr>Active Directory - Rol en Redes</vt:lpstr>
      <vt:lpstr>Active Directory - Ventajas y Desventajas</vt:lpstr>
      <vt:lpstr>Características de GNU/Linux en Redes</vt:lpstr>
      <vt:lpstr>Ventajas y Desventajas de GNU/Linux en Redes</vt:lpstr>
      <vt:lpstr>Comandos Básicos - ifconfig (Legacy) </vt:lpstr>
      <vt:lpstr>Comandos Básicos - ip (Moderno)</vt:lpstr>
      <vt:lpstr>Comandos Básicos - netstat</vt:lpstr>
      <vt:lpstr>Conceptos Clave: IP y Máscara</vt:lpstr>
      <vt:lpstr>Ancho de Banda</vt:lpstr>
      <vt:lpstr>Clasificación de Redes Legacy: Las "Clases" Originales de IP</vt:lpstr>
      <vt:lpstr>Clasificación de Redes Legacy: Las "Clases" Originales de IP</vt:lpstr>
      <vt:lpstr>Cálculo Manual de Subredes - Pasos</vt:lpstr>
      <vt:lpstr>Cálculo Manual de Subredes - Pasos</vt:lpstr>
      <vt:lpstr>Ejemplo Cálculo - Clase C en 4 Subredes</vt:lpstr>
      <vt:lpstr>Ejemplo Cálculo - Clase C en 4 Subredes</vt:lpstr>
      <vt:lpstr>Comparación Windows vs. GNU/Linux en Redes</vt:lpstr>
      <vt:lpstr>ESTUDIO INDEPENDIENTE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48</cp:revision>
  <dcterms:created xsi:type="dcterms:W3CDTF">2025-09-05T22:17:33Z</dcterms:created>
  <dcterms:modified xsi:type="dcterms:W3CDTF">2025-10-18T12:46:25Z</dcterms:modified>
</cp:coreProperties>
</file>