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6"/>
  </p:notesMasterIdLst>
  <p:sldIdLst>
    <p:sldId id="286" r:id="rId2"/>
    <p:sldId id="328" r:id="rId3"/>
    <p:sldId id="368" r:id="rId4"/>
    <p:sldId id="357" r:id="rId5"/>
    <p:sldId id="358" r:id="rId6"/>
    <p:sldId id="361" r:id="rId7"/>
    <p:sldId id="362" r:id="rId8"/>
    <p:sldId id="363" r:id="rId9"/>
    <p:sldId id="364" r:id="rId10"/>
    <p:sldId id="365" r:id="rId11"/>
    <p:sldId id="366" r:id="rId12"/>
    <p:sldId id="367" r:id="rId13"/>
    <p:sldId id="369" r:id="rId14"/>
    <p:sldId id="370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OIMA" initials="A" lastIdx="1" clrIdx="0">
    <p:extLst>
      <p:ext uri="{19B8F6BF-5375-455C-9EA6-DF929625EA0E}">
        <p15:presenceInfo xmlns:p15="http://schemas.microsoft.com/office/powerpoint/2012/main" userId="2477bb3c5145f3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81" autoAdjust="0"/>
    <p:restoredTop sz="81688" autoAdjust="0"/>
  </p:normalViewPr>
  <p:slideViewPr>
    <p:cSldViewPr>
      <p:cViewPr varScale="1">
        <p:scale>
          <a:sx n="61" d="100"/>
          <a:sy n="61" d="100"/>
        </p:scale>
        <p:origin x="9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AEC76-45A0-4434-94DC-E16EEF41B57B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20508D-65E7-46DD-996A-9AE6429A532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46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2 Marcador de notas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">
              <a:latin typeface="Arial" pitchFamily="34" charset="0"/>
            </a:endParaRPr>
          </a:p>
        </p:txBody>
      </p:sp>
      <p:sp>
        <p:nvSpPr>
          <p:cNvPr id="14340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6521" indent="-287125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8494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7893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67290" indent="-229699" defTabSz="93474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26690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86086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45484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904882" indent="-229699" defTabSz="93474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r" defTabSz="9347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1FEA75-CC18-4307-BAA8-329E54902F22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347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857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20508D-65E7-46DD-996A-9AE6429A532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221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69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95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379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98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1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27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3762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95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207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757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776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F1B568A1-67B0-4696-8AA6-5FC7666778B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10/26/2026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/>
            <a:fld id="{7E19181C-810C-43AB-9C1B-55712B56E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85800"/>
              <a:t>‹Nº›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444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uba\Desktop\Fondo para ppt.png"/>
          <p:cNvPicPr>
            <a:picLocks noChangeAspect="1" noChangeArrowheads="1"/>
          </p:cNvPicPr>
          <p:nvPr/>
        </p:nvPicPr>
        <p:blipFill>
          <a:blip r:embed="rId3"/>
          <a:srcRect l="2037" t="20713" r="13070" b="13140"/>
          <a:stretch>
            <a:fillRect/>
          </a:stretch>
        </p:blipFill>
        <p:spPr bwMode="auto">
          <a:xfrm>
            <a:off x="12369" y="-85700"/>
            <a:ext cx="8856737" cy="7029400"/>
          </a:xfrm>
          <a:prstGeom prst="rect">
            <a:avLst/>
          </a:prstGeom>
          <a:noFill/>
        </p:spPr>
      </p:pic>
      <p:sp>
        <p:nvSpPr>
          <p:cNvPr id="3" name="CuadroTexto 2"/>
          <p:cNvSpPr txBox="1"/>
          <p:nvPr/>
        </p:nvSpPr>
        <p:spPr>
          <a:xfrm>
            <a:off x="485801" y="1130875"/>
            <a:ext cx="840667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s-ES" sz="3600" u="sng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Asignatura: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 </a:t>
            </a:r>
            <a:r>
              <a:rPr lang="es-ES" sz="3600" cap="small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</a:t>
            </a:r>
            <a:r>
              <a:rPr lang="es-ES" sz="3600" cap="small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Supervisión del Trabajo Social.</a:t>
            </a:r>
            <a: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  <a:t/>
            </a:r>
            <a:br>
              <a:rPr lang="es-ES" sz="3600" dirty="0">
                <a:solidFill>
                  <a:srgbClr val="FF0000"/>
                </a:solidFill>
                <a:latin typeface="Franklin Gothic Medium" panose="020B0603020102020204" pitchFamily="34" charset="0"/>
              </a:rPr>
            </a:br>
            <a:endParaRPr lang="es-ES" sz="3600" dirty="0" smtClean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defTabSz="685800"/>
            <a:endParaRPr lang="es-ES" sz="3600" dirty="0">
              <a:solidFill>
                <a:srgbClr val="0070C0"/>
              </a:solidFill>
              <a:latin typeface="Franklin Gothic Medium" panose="020B0603020102020204" pitchFamily="34" charset="0"/>
            </a:endParaRPr>
          </a:p>
          <a:p>
            <a:pPr lvl="0" algn="just"/>
            <a:endParaRPr lang="es-ES" sz="3600" dirty="0">
              <a:solidFill>
                <a:srgbClr val="FF0000"/>
              </a:solidFill>
              <a:latin typeface="Franklin Gothic Medium" panose="020B0603020102020204" pitchFamily="34" charset="0"/>
            </a:endParaRPr>
          </a:p>
          <a:p>
            <a:pPr lvl="0" algn="just"/>
            <a:r>
              <a:rPr lang="es-ES" sz="3600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Tema 5: </a:t>
            </a:r>
            <a:r>
              <a:rPr lang="es-ES" sz="36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Técnicas </a:t>
            </a:r>
            <a:r>
              <a:rPr lang="es-ES" sz="36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y </a:t>
            </a:r>
            <a:r>
              <a:rPr lang="es-ES" sz="3600" b="1" dirty="0" smtClean="0">
                <a:solidFill>
                  <a:srgbClr val="FF0000"/>
                </a:solidFill>
                <a:latin typeface="Franklin Gothic Medium" panose="020B0603020102020204" pitchFamily="34" charset="0"/>
              </a:rPr>
              <a:t>procedimientos para la supervisión.</a:t>
            </a:r>
            <a:endParaRPr lang="es-MX" sz="3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pPr lvl="0" algn="just"/>
            <a:endParaRPr lang="es-MX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  <a:p>
            <a:pPr lvl="0" algn="just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  </a:t>
            </a:r>
          </a:p>
          <a:p>
            <a:pPr algn="ctr" defTabSz="685800"/>
            <a:r>
              <a:rPr lang="es-MX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</a:rPr>
              <a:t>Curso: 2026-2027 </a:t>
            </a:r>
            <a:endParaRPr lang="es-E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anose="020B06030201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921" y="2411894"/>
            <a:ext cx="1524132" cy="1018120"/>
          </a:xfrm>
          <a:prstGeom prst="rect">
            <a:avLst/>
          </a:prstGeom>
        </p:spPr>
      </p:pic>
      <p:pic>
        <p:nvPicPr>
          <p:cNvPr id="6" name="Imagen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517" y="15442"/>
            <a:ext cx="1057482" cy="9348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1535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Cuba\Desktop\Fondo para ppt.png"/>
          <p:cNvPicPr>
            <a:picLocks noChangeAspect="1" noChangeArrowheads="1"/>
          </p:cNvPicPr>
          <p:nvPr/>
        </p:nvPicPr>
        <p:blipFill>
          <a:blip r:embed="rId2"/>
          <a:srcRect l="2037" t="20713" r="13070" b="13140"/>
          <a:stretch>
            <a:fillRect/>
          </a:stretch>
        </p:blipFill>
        <p:spPr bwMode="auto">
          <a:xfrm>
            <a:off x="17748" y="1"/>
            <a:ext cx="4067944" cy="6858000"/>
          </a:xfrm>
          <a:prstGeom prst="rect">
            <a:avLst/>
          </a:prstGeom>
          <a:noFill/>
        </p:spPr>
      </p:pic>
      <p:sp>
        <p:nvSpPr>
          <p:cNvPr id="3" name="9 Rectángulo redondeado"/>
          <p:cNvSpPr/>
          <p:nvPr/>
        </p:nvSpPr>
        <p:spPr>
          <a:xfrm>
            <a:off x="2051720" y="692696"/>
            <a:ext cx="5472608" cy="571504"/>
          </a:xfrm>
          <a:prstGeom prst="roundRect">
            <a:avLst/>
          </a:prstGeom>
          <a:solidFill>
            <a:srgbClr val="FFC000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  <a:bevelB/>
          </a:sp3d>
        </p:spPr>
        <p:txBody>
          <a:bodyPr rtlCol="0" anchor="ctr"/>
          <a:lstStyle/>
          <a:p>
            <a:pPr algn="ctr"/>
            <a:r>
              <a:rPr lang="es-ES" sz="3200" b="1" dirty="0">
                <a:latin typeface="Franklin Gothic Medium" panose="020B0603020102020204" pitchFamily="34" charset="0"/>
              </a:rPr>
              <a:t>Objetivos de la </a:t>
            </a:r>
            <a:r>
              <a:rPr lang="es-ES" sz="3200" b="1" dirty="0" smtClean="0">
                <a:latin typeface="Franklin Gothic Medium" panose="020B0603020102020204" pitchFamily="34" charset="0"/>
              </a:rPr>
              <a:t>clase</a:t>
            </a:r>
            <a:endParaRPr lang="es-ES" sz="3200" b="1" dirty="0">
              <a:latin typeface="Franklin Gothic Medium" panose="020B0603020102020204" pitchFamily="34" charset="0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81379" y="1885908"/>
            <a:ext cx="8181241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Comprender las principales técnicas y procedimientos utilizados en la supervisión profesional.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ES" altLang="es-ES" sz="2800" dirty="0">
              <a:latin typeface="Franklin Gothic Medium" panose="020B06030201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Aplicar herramientas de observación, registro y retroalimentación en contextos reales.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ES" altLang="es-E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Franklin Gothic Medium" panose="020B0603020102020204" pitchFamily="3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es-ES" altLang="es-E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Franklin Gothic Medium" panose="020B0603020102020204" pitchFamily="34" charset="0"/>
              </a:rPr>
              <a:t>Diseñar una ficha de supervisión que permita documentar y controlar el proceso de acompañamiento profesional</a:t>
            </a:r>
          </a:p>
        </p:txBody>
      </p:sp>
    </p:spTree>
    <p:extLst>
      <p:ext uri="{BB962C8B-B14F-4D97-AF65-F5344CB8AC3E}">
        <p14:creationId xmlns:p14="http://schemas.microsoft.com/office/powerpoint/2010/main" val="2337513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Cuba\Desktop\Fondo para ppt.png"/>
          <p:cNvPicPr>
            <a:picLocks noChangeAspect="1" noChangeArrowheads="1"/>
          </p:cNvPicPr>
          <p:nvPr/>
        </p:nvPicPr>
        <p:blipFill>
          <a:blip r:embed="rId3"/>
          <a:srcRect l="2037" t="20713" r="13070" b="13140"/>
          <a:stretch>
            <a:fillRect/>
          </a:stretch>
        </p:blipFill>
        <p:spPr bwMode="auto">
          <a:xfrm>
            <a:off x="-16206" y="-85700"/>
            <a:ext cx="9127506" cy="70294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7000">
                <a:schemeClr val="accent1">
                  <a:lumMod val="45000"/>
                  <a:lumOff val="55000"/>
                  <a:alpha val="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127000">
              <a:schemeClr val="accent1">
                <a:alpha val="36000"/>
              </a:schemeClr>
            </a:glow>
          </a:effectLst>
        </p:spPr>
      </p:pic>
      <p:sp>
        <p:nvSpPr>
          <p:cNvPr id="2" name="Rectángulo 1"/>
          <p:cNvSpPr/>
          <p:nvPr/>
        </p:nvSpPr>
        <p:spPr>
          <a:xfrm>
            <a:off x="611560" y="582067"/>
            <a:ext cx="792088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b="1" dirty="0">
                <a:latin typeface="Franklin Gothic Medium" panose="020B0603020102020204" pitchFamily="34" charset="0"/>
              </a:rPr>
              <a:t>En Cuba, la supervisión profesional en Trabajo Social se organiza en torno a técnicas administrativas, educativas y de apoyo, todas reguladas por el Decreto-Ley 136/2026 que fortalece la práctica con enfoque preventivo, ético y participativo.</a:t>
            </a:r>
            <a:r>
              <a:rPr lang="es-ES" sz="2800" dirty="0">
                <a:latin typeface="Franklin Gothic Medium" panose="020B0603020102020204" pitchFamily="34" charset="0"/>
              </a:rPr>
              <a:t> </a:t>
            </a:r>
            <a:endParaRPr lang="es-ES" sz="2800" dirty="0" smtClean="0">
              <a:latin typeface="Franklin Gothic Medium" panose="020B0603020102020204" pitchFamily="34" charset="0"/>
            </a:endParaRPr>
          </a:p>
          <a:p>
            <a:pPr algn="just"/>
            <a:endParaRPr lang="es-ES" sz="2800" dirty="0">
              <a:latin typeface="Franklin Gothic Medium" panose="020B0603020102020204" pitchFamily="34" charset="0"/>
            </a:endParaRPr>
          </a:p>
          <a:p>
            <a:pPr algn="just"/>
            <a:r>
              <a:rPr lang="es-ES" sz="2800" dirty="0" smtClean="0">
                <a:latin typeface="Franklin Gothic Medium" panose="020B0603020102020204" pitchFamily="34" charset="0"/>
              </a:rPr>
              <a:t>Estas </a:t>
            </a:r>
            <a:r>
              <a:rPr lang="es-ES" sz="2800" dirty="0">
                <a:latin typeface="Franklin Gothic Medium" panose="020B0603020102020204" pitchFamily="34" charset="0"/>
              </a:rPr>
              <a:t>técnicas se aplican mediante procedimientos como entrevistas, análisis de casos, observación directa, reuniones grupales y elaboración de informes, garantizando calidad, formación y acompañamiento emocional en la práctica social</a:t>
            </a:r>
            <a:endParaRPr lang="es-419" sz="2800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87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66" t="734" r="-2392" b="10221"/>
          <a:stretch/>
        </p:blipFill>
        <p:spPr>
          <a:xfrm>
            <a:off x="0" y="0"/>
            <a:ext cx="93245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41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584215"/>
            <a:ext cx="9113638" cy="6276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55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34"/>
            <a:ext cx="9143999" cy="6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260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34"/>
            <a:ext cx="9143999" cy="6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42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r="-1045" b="21243"/>
          <a:stretch/>
        </p:blipFill>
        <p:spPr>
          <a:xfrm>
            <a:off x="1" y="-23131"/>
            <a:ext cx="9214254" cy="6881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21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34"/>
            <a:ext cx="9143999" cy="686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83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34"/>
            <a:ext cx="9143999" cy="703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08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34"/>
            <a:ext cx="9143999" cy="685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235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1434"/>
            <a:ext cx="9142088" cy="685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76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3531817"/>
              </p:ext>
            </p:extLst>
          </p:nvPr>
        </p:nvGraphicFramePr>
        <p:xfrm>
          <a:off x="575197" y="1052736"/>
          <a:ext cx="7993605" cy="5335862"/>
        </p:xfrm>
        <a:graphic>
          <a:graphicData uri="http://schemas.openxmlformats.org/drawingml/2006/table">
            <a:tbl>
              <a:tblPr/>
              <a:tblGrid>
                <a:gridCol w="2593006"/>
                <a:gridCol w="5400599"/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 smtClean="0">
                          <a:latin typeface="Franklin Gothic Medium" panose="020B0603020102020204" pitchFamily="34" charset="0"/>
                        </a:rPr>
                        <a:t>CAMPO</a:t>
                      </a:r>
                      <a:endParaRPr lang="es-ES" sz="1300" dirty="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300" b="1" dirty="0" smtClean="0">
                          <a:latin typeface="Franklin Gothic Medium" panose="020B0603020102020204" pitchFamily="34" charset="0"/>
                        </a:rPr>
                        <a:t>DESCRIPCIÓN / INDICACIONES</a:t>
                      </a:r>
                      <a:endParaRPr lang="es-ES" sz="1300" dirty="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es-ES" sz="1300" b="1" dirty="0">
                          <a:latin typeface="Franklin Gothic Medium" panose="020B0603020102020204" pitchFamily="34" charset="0"/>
                        </a:rPr>
                        <a:t>Nombre del supervisado</a:t>
                      </a:r>
                      <a:endParaRPr lang="es-ES" sz="1300" dirty="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>
                          <a:latin typeface="Franklin Gothic Medium" panose="020B0603020102020204" pitchFamily="34" charset="0"/>
                        </a:rPr>
                        <a:t>Escribir nombre completo del estudiante o trabajador social en práctica.</a:t>
                      </a: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s-ES" sz="1300" b="1" dirty="0">
                          <a:latin typeface="Franklin Gothic Medium" panose="020B0603020102020204" pitchFamily="34" charset="0"/>
                        </a:rPr>
                        <a:t>Nombre del supervisor</a:t>
                      </a:r>
                      <a:endParaRPr lang="es-ES" sz="1300" dirty="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>
                          <a:latin typeface="Franklin Gothic Medium" panose="020B0603020102020204" pitchFamily="34" charset="0"/>
                        </a:rPr>
                        <a:t>Identificar quién realiza la supervisión.</a:t>
                      </a: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  <a:tr h="720080">
                <a:tc>
                  <a:txBody>
                    <a:bodyPr/>
                    <a:lstStyle/>
                    <a:p>
                      <a:r>
                        <a:rPr lang="es-ES" sz="1300" b="1">
                          <a:latin typeface="Franklin Gothic Medium" panose="020B0603020102020204" pitchFamily="34" charset="0"/>
                        </a:rPr>
                        <a:t>Fecha y lugar</a:t>
                      </a:r>
                      <a:endParaRPr lang="es-ES" sz="130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>
                          <a:latin typeface="Franklin Gothic Medium" panose="020B0603020102020204" pitchFamily="34" charset="0"/>
                        </a:rPr>
                        <a:t>Registrar día, hora y espacio donde se realizó la supervisión (ejemplo: visita domiciliaria, reunión comunitaria).</a:t>
                      </a: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es-ES" sz="1300" b="1">
                          <a:latin typeface="Franklin Gothic Medium" panose="020B0603020102020204" pitchFamily="34" charset="0"/>
                        </a:rPr>
                        <a:t>Actividad supervisada</a:t>
                      </a:r>
                      <a:endParaRPr lang="es-ES" sz="130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>
                          <a:latin typeface="Franklin Gothic Medium" panose="020B0603020102020204" pitchFamily="34" charset="0"/>
                        </a:rPr>
                        <a:t>Describir brevemente la acción observada (ejemplo: entrevista con familia, coordinación con institución).</a:t>
                      </a: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es-ES" sz="1300" b="1">
                          <a:latin typeface="Franklin Gothic Medium" panose="020B0603020102020204" pitchFamily="34" charset="0"/>
                        </a:rPr>
                        <a:t>Técnicas aplicadas</a:t>
                      </a:r>
                      <a:endParaRPr lang="es-ES" sz="130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>
                          <a:latin typeface="Franklin Gothic Medium" panose="020B0603020102020204" pitchFamily="34" charset="0"/>
                        </a:rPr>
                        <a:t>Señalar cuáles se utilizaron: observación directa, entrevista, análisis de caso, reunión grupal, etc.</a:t>
                      </a: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es-ES" sz="1300" b="1">
                          <a:latin typeface="Franklin Gothic Medium" panose="020B0603020102020204" pitchFamily="34" charset="0"/>
                        </a:rPr>
                        <a:t>Observaciones</a:t>
                      </a:r>
                      <a:endParaRPr lang="es-ES" sz="130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>
                          <a:latin typeface="Franklin Gothic Medium" panose="020B0603020102020204" pitchFamily="34" charset="0"/>
                        </a:rPr>
                        <a:t>Anotar hechos relevantes, fortalezas y debilidades detectadas en la práctica.</a:t>
                      </a: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s-ES" sz="1300" b="1">
                          <a:latin typeface="Franklin Gothic Medium" panose="020B0603020102020204" pitchFamily="34" charset="0"/>
                        </a:rPr>
                        <a:t>Retroalimentación del supervisor</a:t>
                      </a:r>
                      <a:endParaRPr lang="es-ES" sz="130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>
                          <a:latin typeface="Franklin Gothic Medium" panose="020B0603020102020204" pitchFamily="34" charset="0"/>
                        </a:rPr>
                        <a:t>Escribir comentarios constructivos, sugerencias de mejora y reconocimiento de logros.</a:t>
                      </a: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  <a:tr h="402574">
                <a:tc>
                  <a:txBody>
                    <a:bodyPr/>
                    <a:lstStyle/>
                    <a:p>
                      <a:r>
                        <a:rPr lang="es-ES" sz="1300" b="1" dirty="0">
                          <a:latin typeface="Franklin Gothic Medium" panose="020B0603020102020204" pitchFamily="34" charset="0"/>
                        </a:rPr>
                        <a:t>Acuerdos y compromisos</a:t>
                      </a:r>
                      <a:endParaRPr lang="es-ES" sz="1300" dirty="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>
                          <a:latin typeface="Franklin Gothic Medium" panose="020B0603020102020204" pitchFamily="34" charset="0"/>
                        </a:rPr>
                        <a:t>Definir acciones a seguir, responsables y plazos.</a:t>
                      </a: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  <a:tr h="402574">
                <a:tc>
                  <a:txBody>
                    <a:bodyPr/>
                    <a:lstStyle/>
                    <a:p>
                      <a:r>
                        <a:rPr lang="es-ES" sz="1300" b="1">
                          <a:latin typeface="Franklin Gothic Medium" panose="020B0603020102020204" pitchFamily="34" charset="0"/>
                        </a:rPr>
                        <a:t>Firma del supervisado y supervisor</a:t>
                      </a:r>
                      <a:endParaRPr lang="es-ES" sz="1300">
                        <a:latin typeface="Franklin Gothic Medium" panose="020B0603020102020204" pitchFamily="34" charset="0"/>
                      </a:endParaRP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300" dirty="0">
                          <a:latin typeface="Franklin Gothic Medium" panose="020B0603020102020204" pitchFamily="34" charset="0"/>
                        </a:rPr>
                        <a:t>Validar el registro con firma de ambas partes.</a:t>
                      </a:r>
                    </a:p>
                  </a:txBody>
                  <a:tcPr marL="90183" marR="90183" marT="45092" marB="4509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3399">
                        <a:alpha val="52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Rectángulo 3"/>
          <p:cNvSpPr/>
          <p:nvPr/>
        </p:nvSpPr>
        <p:spPr>
          <a:xfrm>
            <a:off x="3059832" y="188640"/>
            <a:ext cx="337053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latin typeface="Franklin Gothic Medium" panose="020B0603020102020204" pitchFamily="34" charset="0"/>
              </a:rPr>
              <a:t>Ficha de Supervisión</a:t>
            </a:r>
            <a:endParaRPr lang="es-419" sz="2800" b="1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917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39552" y="404664"/>
            <a:ext cx="7704856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>
                <a:latin typeface="Franklin Gothic Medium" panose="020B0603020102020204" pitchFamily="34" charset="0"/>
              </a:rPr>
              <a:t>Ejemplo de </a:t>
            </a:r>
            <a:r>
              <a:rPr lang="es-ES" sz="2000" b="1" dirty="0" smtClean="0">
                <a:latin typeface="Franklin Gothic Medium" panose="020B0603020102020204" pitchFamily="34" charset="0"/>
              </a:rPr>
              <a:t>llenado</a:t>
            </a:r>
          </a:p>
          <a:p>
            <a:pPr algn="just"/>
            <a:endParaRPr lang="es-ES" sz="2000" b="1" dirty="0">
              <a:latin typeface="Franklin Gothic Medium" panose="020B06030201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s-ES" sz="2000" b="1" dirty="0">
                <a:latin typeface="Franklin Gothic Medium" panose="020B0603020102020204" pitchFamily="34" charset="0"/>
              </a:rPr>
              <a:t>Nombre del supervisado</a:t>
            </a:r>
            <a:r>
              <a:rPr lang="es-ES" sz="2000" b="1" dirty="0" smtClean="0">
                <a:latin typeface="Franklin Gothic Medium" panose="020B0603020102020204" pitchFamily="34" charset="0"/>
              </a:rPr>
              <a:t>:</a:t>
            </a:r>
            <a:r>
              <a:rPr lang="es-ES" sz="2000" dirty="0" smtClean="0">
                <a:latin typeface="Franklin Gothic Medium" panose="020B0603020102020204" pitchFamily="34" charset="0"/>
              </a:rPr>
              <a:t>  ________________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b="1" dirty="0" smtClean="0">
                <a:latin typeface="Franklin Gothic Medium" panose="020B0603020102020204" pitchFamily="34" charset="0"/>
              </a:rPr>
              <a:t>Nombre </a:t>
            </a:r>
            <a:r>
              <a:rPr lang="es-ES" sz="2000" b="1" dirty="0">
                <a:latin typeface="Franklin Gothic Medium" panose="020B0603020102020204" pitchFamily="34" charset="0"/>
              </a:rPr>
              <a:t>del supervisor:</a:t>
            </a:r>
            <a:r>
              <a:rPr lang="es-ES" sz="2000" dirty="0">
                <a:latin typeface="Franklin Gothic Medium" panose="020B0603020102020204" pitchFamily="34" charset="0"/>
              </a:rPr>
              <a:t>  </a:t>
            </a:r>
            <a:r>
              <a:rPr lang="es-ES" sz="2000" dirty="0" smtClean="0">
                <a:latin typeface="Franklin Gothic Medium" panose="020B0603020102020204" pitchFamily="34" charset="0"/>
              </a:rPr>
              <a:t>_________________</a:t>
            </a:r>
            <a:endParaRPr lang="es-ES" sz="2000" dirty="0">
              <a:latin typeface="Franklin Gothic Medium" panose="020B06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b="1" dirty="0">
                <a:latin typeface="Franklin Gothic Medium" panose="020B0603020102020204" pitchFamily="34" charset="0"/>
              </a:rPr>
              <a:t>Fecha y lugar:</a:t>
            </a:r>
            <a:r>
              <a:rPr lang="es-ES" sz="2000" dirty="0">
                <a:latin typeface="Franklin Gothic Medium" panose="020B0603020102020204" pitchFamily="34" charset="0"/>
              </a:rPr>
              <a:t> </a:t>
            </a:r>
            <a:r>
              <a:rPr lang="es-ES" sz="2000" dirty="0" smtClean="0">
                <a:latin typeface="Franklin Gothic Medium" panose="020B0603020102020204" pitchFamily="34" charset="0"/>
              </a:rPr>
              <a:t>27/10/2026    Comunidad 1ro de enero. Guanajay. </a:t>
            </a:r>
            <a:endParaRPr lang="es-ES" sz="2000" dirty="0">
              <a:latin typeface="Franklin Gothic Medium" panose="020B0603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b="1" dirty="0">
                <a:latin typeface="Franklin Gothic Medium" panose="020B0603020102020204" pitchFamily="34" charset="0"/>
              </a:rPr>
              <a:t>Actividad supervisada:</a:t>
            </a:r>
            <a:r>
              <a:rPr lang="es-ES" sz="2000" dirty="0">
                <a:latin typeface="Franklin Gothic Medium" panose="020B0603020102020204" pitchFamily="34" charset="0"/>
              </a:rPr>
              <a:t> Entrevista inicial con familia en situación de vulnerabilidad.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b="1" dirty="0">
                <a:latin typeface="Franklin Gothic Medium" panose="020B0603020102020204" pitchFamily="34" charset="0"/>
              </a:rPr>
              <a:t>Técnicas aplicadas:</a:t>
            </a:r>
            <a:r>
              <a:rPr lang="es-ES" sz="2000" dirty="0">
                <a:latin typeface="Franklin Gothic Medium" panose="020B0603020102020204" pitchFamily="34" charset="0"/>
              </a:rPr>
              <a:t> Observación directa, entrevista semiestructurada.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b="1" dirty="0">
                <a:latin typeface="Franklin Gothic Medium" panose="020B0603020102020204" pitchFamily="34" charset="0"/>
              </a:rPr>
              <a:t>Observaciones:</a:t>
            </a:r>
            <a:r>
              <a:rPr lang="es-ES" sz="2000" dirty="0">
                <a:latin typeface="Franklin Gothic Medium" panose="020B0603020102020204" pitchFamily="34" charset="0"/>
              </a:rPr>
              <a:t> La </a:t>
            </a:r>
            <a:r>
              <a:rPr lang="es-ES" sz="2000" dirty="0" smtClean="0">
                <a:latin typeface="Franklin Gothic Medium" panose="020B0603020102020204" pitchFamily="34" charset="0"/>
              </a:rPr>
              <a:t>trabajadora social </a:t>
            </a:r>
            <a:r>
              <a:rPr lang="es-ES" sz="2000" dirty="0">
                <a:latin typeface="Franklin Gothic Medium" panose="020B0603020102020204" pitchFamily="34" charset="0"/>
              </a:rPr>
              <a:t>mostró empatía y escucha activa, pero faltó precisión en el registro de datos económicos.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b="1" dirty="0">
                <a:latin typeface="Franklin Gothic Medium" panose="020B0603020102020204" pitchFamily="34" charset="0"/>
              </a:rPr>
              <a:t>Retroalimentación del supervisor:</a:t>
            </a:r>
            <a:r>
              <a:rPr lang="es-ES" sz="2000" dirty="0">
                <a:latin typeface="Franklin Gothic Medium" panose="020B0603020102020204" pitchFamily="34" charset="0"/>
              </a:rPr>
              <a:t> Se recomienda mejorar la sistematización de la información y utilizar fichas estandarizadas para evitar omisiones.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es-ES" sz="2000" b="1" dirty="0">
                <a:latin typeface="Franklin Gothic Medium" panose="020B0603020102020204" pitchFamily="34" charset="0"/>
              </a:rPr>
              <a:t>Acuerdos y compromisos:</a:t>
            </a:r>
            <a:r>
              <a:rPr lang="es-ES" sz="2000" dirty="0">
                <a:latin typeface="Franklin Gothic Medium" panose="020B0603020102020204" pitchFamily="34" charset="0"/>
              </a:rPr>
              <a:t> La </a:t>
            </a:r>
            <a:r>
              <a:rPr lang="es-ES" sz="2000" smtClean="0">
                <a:latin typeface="Franklin Gothic Medium" panose="020B0603020102020204" pitchFamily="34" charset="0"/>
              </a:rPr>
              <a:t>trabajadora social </a:t>
            </a:r>
            <a:r>
              <a:rPr lang="es-ES" sz="2000" dirty="0">
                <a:latin typeface="Franklin Gothic Medium" panose="020B0603020102020204" pitchFamily="34" charset="0"/>
              </a:rPr>
              <a:t>elaborará un informe detallado y presentará un plan de seguimiento en la próxima reunión.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b="1" dirty="0">
                <a:latin typeface="Franklin Gothic Medium" panose="020B0603020102020204" pitchFamily="34" charset="0"/>
              </a:rPr>
              <a:t>Firma:</a:t>
            </a:r>
            <a:r>
              <a:rPr lang="es-ES" sz="2000" dirty="0">
                <a:latin typeface="Franklin Gothic Medium" panose="020B0603020102020204" pitchFamily="34" charset="0"/>
              </a:rPr>
              <a:t> 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8181956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1768</TotalTime>
  <Words>379</Words>
  <Application>Microsoft Office PowerPoint</Application>
  <PresentationFormat>Presentación en pantalla (4:3)</PresentationFormat>
  <Paragraphs>50</Paragraphs>
  <Slides>14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Franklin Gothic Medium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Osmel Disotuar</dc:creator>
  <cp:lastModifiedBy>ALOIMA</cp:lastModifiedBy>
  <cp:revision>275</cp:revision>
  <dcterms:created xsi:type="dcterms:W3CDTF">2025-03-18T01:21:14Z</dcterms:created>
  <dcterms:modified xsi:type="dcterms:W3CDTF">2026-10-27T01:40:11Z</dcterms:modified>
</cp:coreProperties>
</file>