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0" r:id="rId3"/>
    <p:sldId id="260" r:id="rId4"/>
    <p:sldId id="261" r:id="rId5"/>
    <p:sldId id="262" r:id="rId6"/>
    <p:sldId id="263" r:id="rId7"/>
    <p:sldId id="284" r:id="rId8"/>
    <p:sldId id="286" r:id="rId9"/>
    <p:sldId id="285" r:id="rId10"/>
    <p:sldId id="287" r:id="rId11"/>
    <p:sldId id="289" r:id="rId12"/>
    <p:sldId id="291" r:id="rId13"/>
    <p:sldId id="292" r:id="rId14"/>
    <p:sldId id="293" r:id="rId15"/>
    <p:sldId id="290" r:id="rId16"/>
    <p:sldId id="288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6" r:id="rId25"/>
    <p:sldId id="294" r:id="rId26"/>
    <p:sldId id="271" r:id="rId27"/>
    <p:sldId id="297" r:id="rId28"/>
    <p:sldId id="296" r:id="rId29"/>
    <p:sldId id="295" r:id="rId30"/>
    <p:sldId id="272" r:id="rId31"/>
    <p:sldId id="279" r:id="rId32"/>
    <p:sldId id="282" r:id="rId33"/>
    <p:sldId id="283" r:id="rId34"/>
    <p:sldId id="298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DC8B87-6EFB-476C-BC01-A4A5304E874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7717933-AB32-4069-9499-083865B35D17}">
      <dgm:prSet phldrT="[Texto]"/>
      <dgm:spPr/>
      <dgm:t>
        <a:bodyPr/>
        <a:lstStyle/>
        <a:p>
          <a:r>
            <a:rPr lang="es-ES" dirty="0" smtClean="0"/>
            <a:t>Didáctica</a:t>
          </a:r>
          <a:endParaRPr lang="es-ES" dirty="0"/>
        </a:p>
      </dgm:t>
    </dgm:pt>
    <dgm:pt modelId="{CFD3810B-8CA0-4C2F-B6DD-1FDEDE490934}" type="parTrans" cxnId="{7C263A32-927C-41EC-9481-AC55AD39B63D}">
      <dgm:prSet/>
      <dgm:spPr/>
      <dgm:t>
        <a:bodyPr/>
        <a:lstStyle/>
        <a:p>
          <a:endParaRPr lang="es-ES"/>
        </a:p>
      </dgm:t>
    </dgm:pt>
    <dgm:pt modelId="{511582C0-05F5-4E92-833A-3756907EE170}" type="sibTrans" cxnId="{7C263A32-927C-41EC-9481-AC55AD39B63D}">
      <dgm:prSet/>
      <dgm:spPr/>
      <dgm:t>
        <a:bodyPr/>
        <a:lstStyle/>
        <a:p>
          <a:endParaRPr lang="es-ES"/>
        </a:p>
      </dgm:t>
    </dgm:pt>
    <dgm:pt modelId="{FBA38E6F-204F-4D93-8B30-F9550BBE0837}">
      <dgm:prSet phldrT="[Texto]"/>
      <dgm:spPr/>
      <dgm:t>
        <a:bodyPr/>
        <a:lstStyle/>
        <a:p>
          <a:r>
            <a:rPr lang="es-ES" dirty="0" err="1" smtClean="0"/>
            <a:t>Problematizadora</a:t>
          </a:r>
          <a:endParaRPr lang="es-ES" dirty="0"/>
        </a:p>
      </dgm:t>
    </dgm:pt>
    <dgm:pt modelId="{223614E7-CBA2-4DD3-BA62-F39240ADC01E}" type="parTrans" cxnId="{78E52ADC-4DF0-49F6-9FAC-48462C9F681F}">
      <dgm:prSet/>
      <dgm:spPr/>
      <dgm:t>
        <a:bodyPr/>
        <a:lstStyle/>
        <a:p>
          <a:endParaRPr lang="es-ES"/>
        </a:p>
      </dgm:t>
    </dgm:pt>
    <dgm:pt modelId="{D0039429-A4D9-4443-9835-4FB0BA7A62E1}" type="sibTrans" cxnId="{78E52ADC-4DF0-49F6-9FAC-48462C9F681F}">
      <dgm:prSet/>
      <dgm:spPr/>
      <dgm:t>
        <a:bodyPr/>
        <a:lstStyle/>
        <a:p>
          <a:endParaRPr lang="es-ES"/>
        </a:p>
      </dgm:t>
    </dgm:pt>
    <dgm:pt modelId="{58BC73F8-2D59-4B32-B6ED-02D04DCAF906}">
      <dgm:prSet phldrT="[Texto]"/>
      <dgm:spPr/>
      <dgm:t>
        <a:bodyPr/>
        <a:lstStyle/>
        <a:p>
          <a:r>
            <a:rPr lang="es-ES" dirty="0" smtClean="0"/>
            <a:t>Desarrolladora</a:t>
          </a:r>
          <a:endParaRPr lang="es-ES" dirty="0"/>
        </a:p>
      </dgm:t>
    </dgm:pt>
    <dgm:pt modelId="{3B2F5AA6-2762-4B3B-BF5A-3D969F2826E3}" type="parTrans" cxnId="{82C80AB3-BF9C-4727-9A3D-682091CF0FA3}">
      <dgm:prSet/>
      <dgm:spPr/>
      <dgm:t>
        <a:bodyPr/>
        <a:lstStyle/>
        <a:p>
          <a:endParaRPr lang="es-ES"/>
        </a:p>
      </dgm:t>
    </dgm:pt>
    <dgm:pt modelId="{BF79D32C-87F1-4D99-B0B2-B409A61FB733}" type="sibTrans" cxnId="{82C80AB3-BF9C-4727-9A3D-682091CF0FA3}">
      <dgm:prSet/>
      <dgm:spPr/>
      <dgm:t>
        <a:bodyPr/>
        <a:lstStyle/>
        <a:p>
          <a:endParaRPr lang="es-ES"/>
        </a:p>
      </dgm:t>
    </dgm:pt>
    <dgm:pt modelId="{71FC7409-9DCB-4CD9-9E51-8BE0C305C9A8}">
      <dgm:prSet phldrT="[Texto]"/>
      <dgm:spPr/>
      <dgm:t>
        <a:bodyPr/>
        <a:lstStyle/>
        <a:p>
          <a:r>
            <a:rPr lang="es-ES" dirty="0" smtClean="0"/>
            <a:t>Contextualizada</a:t>
          </a:r>
          <a:endParaRPr lang="es-ES" dirty="0"/>
        </a:p>
      </dgm:t>
    </dgm:pt>
    <dgm:pt modelId="{9C2AD333-29D7-47C8-B209-D53BD2E0CDA7}" type="parTrans" cxnId="{326ED814-E678-4F1C-91EA-9A3F0F320E85}">
      <dgm:prSet/>
      <dgm:spPr/>
      <dgm:t>
        <a:bodyPr/>
        <a:lstStyle/>
        <a:p>
          <a:endParaRPr lang="es-ES"/>
        </a:p>
      </dgm:t>
    </dgm:pt>
    <dgm:pt modelId="{582479E2-3F4D-4D45-9C82-6C9B058BE57E}" type="sibTrans" cxnId="{326ED814-E678-4F1C-91EA-9A3F0F320E85}">
      <dgm:prSet/>
      <dgm:spPr/>
      <dgm:t>
        <a:bodyPr/>
        <a:lstStyle/>
        <a:p>
          <a:endParaRPr lang="es-ES"/>
        </a:p>
      </dgm:t>
    </dgm:pt>
    <dgm:pt modelId="{59D9C5A4-197A-483D-88B9-D02FF903DB8A}">
      <dgm:prSet phldrT="[Texto]"/>
      <dgm:spPr/>
      <dgm:t>
        <a:bodyPr/>
        <a:lstStyle/>
        <a:p>
          <a:r>
            <a:rPr lang="es-ES" dirty="0" smtClean="0"/>
            <a:t>Aprendizaje cooperativo</a:t>
          </a:r>
          <a:endParaRPr lang="es-ES" dirty="0"/>
        </a:p>
      </dgm:t>
    </dgm:pt>
    <dgm:pt modelId="{63354AAA-37AF-4462-B4D0-AED9DC1E3EED}" type="parTrans" cxnId="{E653AD44-E031-4C2B-BA95-D61F2EDDD391}">
      <dgm:prSet/>
      <dgm:spPr/>
      <dgm:t>
        <a:bodyPr/>
        <a:lstStyle/>
        <a:p>
          <a:endParaRPr lang="es-ES"/>
        </a:p>
      </dgm:t>
    </dgm:pt>
    <dgm:pt modelId="{A69873C1-5110-4023-B9AF-2CDE2433515F}" type="sibTrans" cxnId="{E653AD44-E031-4C2B-BA95-D61F2EDDD391}">
      <dgm:prSet/>
      <dgm:spPr/>
      <dgm:t>
        <a:bodyPr/>
        <a:lstStyle/>
        <a:p>
          <a:endParaRPr lang="es-ES"/>
        </a:p>
      </dgm:t>
    </dgm:pt>
    <dgm:pt modelId="{F87EB781-BCBB-4ECC-99DF-EF11971EA07B}" type="pres">
      <dgm:prSet presAssocID="{D4DC8B87-6EFB-476C-BC01-A4A5304E874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F8E4FBA-0EF0-4321-B995-8900171EF9E4}" type="pres">
      <dgm:prSet presAssocID="{D4DC8B87-6EFB-476C-BC01-A4A5304E874D}" presName="matrix" presStyleCnt="0"/>
      <dgm:spPr/>
    </dgm:pt>
    <dgm:pt modelId="{99C0882F-A55E-409B-8C1A-441502F566DA}" type="pres">
      <dgm:prSet presAssocID="{D4DC8B87-6EFB-476C-BC01-A4A5304E874D}" presName="tile1" presStyleLbl="node1" presStyleIdx="0" presStyleCnt="4"/>
      <dgm:spPr/>
      <dgm:t>
        <a:bodyPr/>
        <a:lstStyle/>
        <a:p>
          <a:endParaRPr lang="es-ES"/>
        </a:p>
      </dgm:t>
    </dgm:pt>
    <dgm:pt modelId="{F7F2A23F-8989-4F48-92CA-615F11002E65}" type="pres">
      <dgm:prSet presAssocID="{D4DC8B87-6EFB-476C-BC01-A4A5304E874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E87AC1-D9CC-47B9-8C7C-A0DDD7B9C8CE}" type="pres">
      <dgm:prSet presAssocID="{D4DC8B87-6EFB-476C-BC01-A4A5304E874D}" presName="tile2" presStyleLbl="node1" presStyleIdx="1" presStyleCnt="4" custLinFactNeighborX="-1563"/>
      <dgm:spPr/>
      <dgm:t>
        <a:bodyPr/>
        <a:lstStyle/>
        <a:p>
          <a:endParaRPr lang="es-ES"/>
        </a:p>
      </dgm:t>
    </dgm:pt>
    <dgm:pt modelId="{37BF29EB-3E96-4BA0-8C65-AC532DA23DFC}" type="pres">
      <dgm:prSet presAssocID="{D4DC8B87-6EFB-476C-BC01-A4A5304E874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E1D0C2-8109-4BC3-BDD3-AFC6194A1F43}" type="pres">
      <dgm:prSet presAssocID="{D4DC8B87-6EFB-476C-BC01-A4A5304E874D}" presName="tile3" presStyleLbl="node1" presStyleIdx="2" presStyleCnt="4"/>
      <dgm:spPr/>
      <dgm:t>
        <a:bodyPr/>
        <a:lstStyle/>
        <a:p>
          <a:endParaRPr lang="es-ES"/>
        </a:p>
      </dgm:t>
    </dgm:pt>
    <dgm:pt modelId="{FD182ABC-759A-4FCA-85D7-5E956A5B903A}" type="pres">
      <dgm:prSet presAssocID="{D4DC8B87-6EFB-476C-BC01-A4A5304E874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311CFF-9378-45AC-97C4-C4245F1ABF82}" type="pres">
      <dgm:prSet presAssocID="{D4DC8B87-6EFB-476C-BC01-A4A5304E874D}" presName="tile4" presStyleLbl="node1" presStyleIdx="3" presStyleCnt="4"/>
      <dgm:spPr/>
      <dgm:t>
        <a:bodyPr/>
        <a:lstStyle/>
        <a:p>
          <a:endParaRPr lang="es-ES"/>
        </a:p>
      </dgm:t>
    </dgm:pt>
    <dgm:pt modelId="{0913BC24-BDF7-4F67-8705-9F32F45F2EE1}" type="pres">
      <dgm:prSet presAssocID="{D4DC8B87-6EFB-476C-BC01-A4A5304E874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0E57A0-7DB2-42E7-9A73-9EF19858155C}" type="pres">
      <dgm:prSet presAssocID="{D4DC8B87-6EFB-476C-BC01-A4A5304E874D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13980776-BC9D-4E2F-B6CD-A0B42358DDC4}" type="presOf" srcId="{59D9C5A4-197A-483D-88B9-D02FF903DB8A}" destId="{A1311CFF-9378-45AC-97C4-C4245F1ABF82}" srcOrd="0" destOrd="0" presId="urn:microsoft.com/office/officeart/2005/8/layout/matrix1"/>
    <dgm:cxn modelId="{82C80AB3-BF9C-4727-9A3D-682091CF0FA3}" srcId="{27717933-AB32-4069-9499-083865B35D17}" destId="{58BC73F8-2D59-4B32-B6ED-02D04DCAF906}" srcOrd="1" destOrd="0" parTransId="{3B2F5AA6-2762-4B3B-BF5A-3D969F2826E3}" sibTransId="{BF79D32C-87F1-4D99-B0B2-B409A61FB733}"/>
    <dgm:cxn modelId="{78E52ADC-4DF0-49F6-9FAC-48462C9F681F}" srcId="{27717933-AB32-4069-9499-083865B35D17}" destId="{FBA38E6F-204F-4D93-8B30-F9550BBE0837}" srcOrd="0" destOrd="0" parTransId="{223614E7-CBA2-4DD3-BA62-F39240ADC01E}" sibTransId="{D0039429-A4D9-4443-9835-4FB0BA7A62E1}"/>
    <dgm:cxn modelId="{EBC49BD4-591B-46EF-B834-7884F4EC7075}" type="presOf" srcId="{FBA38E6F-204F-4D93-8B30-F9550BBE0837}" destId="{F7F2A23F-8989-4F48-92CA-615F11002E65}" srcOrd="1" destOrd="0" presId="urn:microsoft.com/office/officeart/2005/8/layout/matrix1"/>
    <dgm:cxn modelId="{0CAC77B0-C795-4080-9A8D-EDEB01C5B60E}" type="presOf" srcId="{71FC7409-9DCB-4CD9-9E51-8BE0C305C9A8}" destId="{FD182ABC-759A-4FCA-85D7-5E956A5B903A}" srcOrd="1" destOrd="0" presId="urn:microsoft.com/office/officeart/2005/8/layout/matrix1"/>
    <dgm:cxn modelId="{326ED814-E678-4F1C-91EA-9A3F0F320E85}" srcId="{27717933-AB32-4069-9499-083865B35D17}" destId="{71FC7409-9DCB-4CD9-9E51-8BE0C305C9A8}" srcOrd="2" destOrd="0" parTransId="{9C2AD333-29D7-47C8-B209-D53BD2E0CDA7}" sibTransId="{582479E2-3F4D-4D45-9C82-6C9B058BE57E}"/>
    <dgm:cxn modelId="{0FB75A90-735E-4FC9-AC22-0196C0B55C2E}" type="presOf" srcId="{27717933-AB32-4069-9499-083865B35D17}" destId="{9A0E57A0-7DB2-42E7-9A73-9EF19858155C}" srcOrd="0" destOrd="0" presId="urn:microsoft.com/office/officeart/2005/8/layout/matrix1"/>
    <dgm:cxn modelId="{E653AD44-E031-4C2B-BA95-D61F2EDDD391}" srcId="{27717933-AB32-4069-9499-083865B35D17}" destId="{59D9C5A4-197A-483D-88B9-D02FF903DB8A}" srcOrd="3" destOrd="0" parTransId="{63354AAA-37AF-4462-B4D0-AED9DC1E3EED}" sibTransId="{A69873C1-5110-4023-B9AF-2CDE2433515F}"/>
    <dgm:cxn modelId="{2A76C9C8-049C-473C-AE0F-1037A2BC3939}" type="presOf" srcId="{59D9C5A4-197A-483D-88B9-D02FF903DB8A}" destId="{0913BC24-BDF7-4F67-8705-9F32F45F2EE1}" srcOrd="1" destOrd="0" presId="urn:microsoft.com/office/officeart/2005/8/layout/matrix1"/>
    <dgm:cxn modelId="{1D07D0FE-A4ED-45CE-9085-4A87EE0A1C27}" type="presOf" srcId="{71FC7409-9DCB-4CD9-9E51-8BE0C305C9A8}" destId="{79E1D0C2-8109-4BC3-BDD3-AFC6194A1F43}" srcOrd="0" destOrd="0" presId="urn:microsoft.com/office/officeart/2005/8/layout/matrix1"/>
    <dgm:cxn modelId="{8DDFBF81-3350-43BE-A006-4BE4FFA64435}" type="presOf" srcId="{58BC73F8-2D59-4B32-B6ED-02D04DCAF906}" destId="{C5E87AC1-D9CC-47B9-8C7C-A0DDD7B9C8CE}" srcOrd="0" destOrd="0" presId="urn:microsoft.com/office/officeart/2005/8/layout/matrix1"/>
    <dgm:cxn modelId="{A5CFCFF7-F801-4052-9AAC-0688CB638675}" type="presOf" srcId="{58BC73F8-2D59-4B32-B6ED-02D04DCAF906}" destId="{37BF29EB-3E96-4BA0-8C65-AC532DA23DFC}" srcOrd="1" destOrd="0" presId="urn:microsoft.com/office/officeart/2005/8/layout/matrix1"/>
    <dgm:cxn modelId="{46103D59-0769-40AB-83F1-EFE8D22FA8B4}" type="presOf" srcId="{FBA38E6F-204F-4D93-8B30-F9550BBE0837}" destId="{99C0882F-A55E-409B-8C1A-441502F566DA}" srcOrd="0" destOrd="0" presId="urn:microsoft.com/office/officeart/2005/8/layout/matrix1"/>
    <dgm:cxn modelId="{54F314C8-6EF6-4AB2-9084-8C5D31674A67}" type="presOf" srcId="{D4DC8B87-6EFB-476C-BC01-A4A5304E874D}" destId="{F87EB781-BCBB-4ECC-99DF-EF11971EA07B}" srcOrd="0" destOrd="0" presId="urn:microsoft.com/office/officeart/2005/8/layout/matrix1"/>
    <dgm:cxn modelId="{7C263A32-927C-41EC-9481-AC55AD39B63D}" srcId="{D4DC8B87-6EFB-476C-BC01-A4A5304E874D}" destId="{27717933-AB32-4069-9499-083865B35D17}" srcOrd="0" destOrd="0" parTransId="{CFD3810B-8CA0-4C2F-B6DD-1FDEDE490934}" sibTransId="{511582C0-05F5-4E92-833A-3756907EE170}"/>
    <dgm:cxn modelId="{77CBD94D-D0CC-4B51-B890-651CDFE6E1DB}" type="presParOf" srcId="{F87EB781-BCBB-4ECC-99DF-EF11971EA07B}" destId="{0F8E4FBA-0EF0-4321-B995-8900171EF9E4}" srcOrd="0" destOrd="0" presId="urn:microsoft.com/office/officeart/2005/8/layout/matrix1"/>
    <dgm:cxn modelId="{7805C502-F79D-4DE7-ABD3-71947FB37529}" type="presParOf" srcId="{0F8E4FBA-0EF0-4321-B995-8900171EF9E4}" destId="{99C0882F-A55E-409B-8C1A-441502F566DA}" srcOrd="0" destOrd="0" presId="urn:microsoft.com/office/officeart/2005/8/layout/matrix1"/>
    <dgm:cxn modelId="{0CB8DF65-EEF1-4BA0-AB4A-3F94D076EB3B}" type="presParOf" srcId="{0F8E4FBA-0EF0-4321-B995-8900171EF9E4}" destId="{F7F2A23F-8989-4F48-92CA-615F11002E65}" srcOrd="1" destOrd="0" presId="urn:microsoft.com/office/officeart/2005/8/layout/matrix1"/>
    <dgm:cxn modelId="{5F422173-ACB2-4575-B80A-B66E166729F9}" type="presParOf" srcId="{0F8E4FBA-0EF0-4321-B995-8900171EF9E4}" destId="{C5E87AC1-D9CC-47B9-8C7C-A0DDD7B9C8CE}" srcOrd="2" destOrd="0" presId="urn:microsoft.com/office/officeart/2005/8/layout/matrix1"/>
    <dgm:cxn modelId="{6F195E40-3FFA-42D5-88B2-C7561434B6B3}" type="presParOf" srcId="{0F8E4FBA-0EF0-4321-B995-8900171EF9E4}" destId="{37BF29EB-3E96-4BA0-8C65-AC532DA23DFC}" srcOrd="3" destOrd="0" presId="urn:microsoft.com/office/officeart/2005/8/layout/matrix1"/>
    <dgm:cxn modelId="{DBA586E2-F9C8-41E8-A3D4-3FD3E363499E}" type="presParOf" srcId="{0F8E4FBA-0EF0-4321-B995-8900171EF9E4}" destId="{79E1D0C2-8109-4BC3-BDD3-AFC6194A1F43}" srcOrd="4" destOrd="0" presId="urn:microsoft.com/office/officeart/2005/8/layout/matrix1"/>
    <dgm:cxn modelId="{6110C406-7404-4AC7-9A49-5A6B138819F0}" type="presParOf" srcId="{0F8E4FBA-0EF0-4321-B995-8900171EF9E4}" destId="{FD182ABC-759A-4FCA-85D7-5E956A5B903A}" srcOrd="5" destOrd="0" presId="urn:microsoft.com/office/officeart/2005/8/layout/matrix1"/>
    <dgm:cxn modelId="{F347299C-5CE0-42D7-A2C2-AD9741F85852}" type="presParOf" srcId="{0F8E4FBA-0EF0-4321-B995-8900171EF9E4}" destId="{A1311CFF-9378-45AC-97C4-C4245F1ABF82}" srcOrd="6" destOrd="0" presId="urn:microsoft.com/office/officeart/2005/8/layout/matrix1"/>
    <dgm:cxn modelId="{BB5D1F1D-B825-48FE-A519-842960612739}" type="presParOf" srcId="{0F8E4FBA-0EF0-4321-B995-8900171EF9E4}" destId="{0913BC24-BDF7-4F67-8705-9F32F45F2EE1}" srcOrd="7" destOrd="0" presId="urn:microsoft.com/office/officeart/2005/8/layout/matrix1"/>
    <dgm:cxn modelId="{49C6B9E0-479E-4C1B-8D97-C49490457C77}" type="presParOf" srcId="{F87EB781-BCBB-4ECC-99DF-EF11971EA07B}" destId="{9A0E57A0-7DB2-42E7-9A73-9EF19858155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0882F-A55E-409B-8C1A-441502F566DA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err="1" smtClean="0"/>
            <a:t>Problematizadora</a:t>
          </a:r>
          <a:endParaRPr lang="es-ES" sz="2700" kern="1200" dirty="0"/>
        </a:p>
      </dsp:txBody>
      <dsp:txXfrm rot="5400000">
        <a:off x="0" y="0"/>
        <a:ext cx="3048000" cy="1524000"/>
      </dsp:txXfrm>
    </dsp:sp>
    <dsp:sp modelId="{C5E87AC1-D9CC-47B9-8C7C-A0DDD7B9C8CE}">
      <dsp:nvSpPr>
        <dsp:cNvPr id="0" name=""/>
        <dsp:cNvSpPr/>
      </dsp:nvSpPr>
      <dsp:spPr>
        <a:xfrm>
          <a:off x="3000359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Desarrolladora</a:t>
          </a:r>
          <a:endParaRPr lang="es-ES" sz="2700" kern="1200" dirty="0"/>
        </a:p>
      </dsp:txBody>
      <dsp:txXfrm>
        <a:off x="3000359" y="0"/>
        <a:ext cx="3048000" cy="1524000"/>
      </dsp:txXfrm>
    </dsp:sp>
    <dsp:sp modelId="{79E1D0C2-8109-4BC3-BDD3-AFC6194A1F43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Contextualizada</a:t>
          </a:r>
          <a:endParaRPr lang="es-ES" sz="2700" kern="1200" dirty="0"/>
        </a:p>
      </dsp:txBody>
      <dsp:txXfrm rot="10800000">
        <a:off x="0" y="2539999"/>
        <a:ext cx="3048000" cy="1524000"/>
      </dsp:txXfrm>
    </dsp:sp>
    <dsp:sp modelId="{A1311CFF-9378-45AC-97C4-C4245F1ABF82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Aprendizaje cooperativo</a:t>
          </a:r>
          <a:endParaRPr lang="es-ES" sz="2700" kern="1200" dirty="0"/>
        </a:p>
      </dsp:txBody>
      <dsp:txXfrm rot="-5400000">
        <a:off x="3048000" y="2539999"/>
        <a:ext cx="3048000" cy="1524000"/>
      </dsp:txXfrm>
    </dsp:sp>
    <dsp:sp modelId="{9A0E57A0-7DB2-42E7-9A73-9EF19858155C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Didáctica</a:t>
          </a:r>
          <a:endParaRPr lang="es-ES" sz="2700" kern="1200" dirty="0"/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Scroll 215"/>
          <p:cNvSpPr/>
          <p:nvPr/>
        </p:nvSpPr>
        <p:spPr>
          <a:xfrm>
            <a:off x="827584" y="908720"/>
            <a:ext cx="6696744" cy="5039640"/>
          </a:xfrm>
          <a:prstGeom prst="verticalScroll">
            <a:avLst>
              <a:gd name="adj" fmla="val 12500"/>
            </a:avLst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es-ES" sz="2400" i="1" dirty="0"/>
              <a:t>“Educar es depositar en cada hombre toda la obra humana que le ha antecedido; es hacer a cada hombre resumen del mundo viviente, hasta el día en que vive; </a:t>
            </a:r>
            <a:r>
              <a:rPr lang="es-ES" sz="2400" b="1" i="1" dirty="0">
                <a:solidFill>
                  <a:srgbClr val="FF0000"/>
                </a:solidFill>
              </a:rPr>
              <a:t>es ponerlo al nivel de su tiempo, para que flote sobre él </a:t>
            </a:r>
            <a:r>
              <a:rPr lang="es-ES" sz="2400" i="1" dirty="0"/>
              <a:t>y no dejarlo debajo de su tiempo, con lo que no podrá salir a flote...”</a:t>
            </a:r>
            <a:endParaRPr lang="es-ES" sz="2400" dirty="0"/>
          </a:p>
          <a:p>
            <a:r>
              <a:rPr lang="es-ES" sz="2400" i="1" dirty="0"/>
              <a:t> </a:t>
            </a:r>
            <a:endParaRPr lang="es-ES" sz="2400" dirty="0"/>
          </a:p>
          <a:p>
            <a:r>
              <a:rPr lang="es-ES" sz="2400" i="1" dirty="0"/>
              <a:t>José Martí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428604"/>
            <a:ext cx="839016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2060"/>
                </a:solidFill>
                <a:latin typeface="+mj-lt"/>
              </a:rPr>
              <a:t>Conferencia No.2:</a:t>
            </a:r>
            <a:r>
              <a:rPr lang="es-ES" sz="4400" dirty="0" smtClean="0">
                <a:latin typeface="+mj-lt"/>
              </a:rPr>
              <a:t/>
            </a:r>
            <a:br>
              <a:rPr lang="es-ES" sz="4400" dirty="0" smtClean="0">
                <a:latin typeface="+mj-lt"/>
              </a:rPr>
            </a:br>
            <a:endParaRPr lang="es-ES" sz="4400" dirty="0" smtClean="0">
              <a:latin typeface="+mj-lt"/>
            </a:endParaRPr>
          </a:p>
          <a:p>
            <a:pPr algn="ctr"/>
            <a:r>
              <a:rPr lang="es-ES" sz="5400" dirty="0">
                <a:solidFill>
                  <a:srgbClr val="FF0000"/>
                </a:solidFill>
                <a:latin typeface="+mj-lt"/>
              </a:rPr>
              <a:t> Tema </a:t>
            </a:r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2. </a:t>
            </a:r>
            <a:r>
              <a:rPr lang="es-ES" sz="5400" dirty="0">
                <a:solidFill>
                  <a:srgbClr val="FF0000"/>
                </a:solidFill>
                <a:latin typeface="+mj-lt"/>
              </a:rPr>
              <a:t>El proceso de enseñanza aprendizaje desarrollador con enfoque </a:t>
            </a:r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profesional</a:t>
            </a:r>
            <a:endParaRPr lang="es-ES" sz="3600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2400" b="1" dirty="0" smtClean="0">
                <a:solidFill>
                  <a:srgbClr val="FF0000"/>
                </a:solidFill>
                <a:latin typeface="+mj-lt"/>
              </a:rPr>
              <a:t>Ponente: </a:t>
            </a:r>
            <a:r>
              <a:rPr lang="es-ES" sz="2400" b="1" dirty="0" err="1" smtClean="0">
                <a:solidFill>
                  <a:srgbClr val="FF0000"/>
                </a:solidFill>
                <a:latin typeface="+mj-lt"/>
              </a:rPr>
              <a:t>DrC.</a:t>
            </a:r>
            <a:r>
              <a:rPr lang="es-ES" sz="2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  <a:latin typeface="+mj-lt"/>
              </a:rPr>
              <a:t>Deila</a:t>
            </a:r>
            <a:r>
              <a:rPr lang="es-ES" sz="2400" b="1" dirty="0" smtClean="0">
                <a:solidFill>
                  <a:srgbClr val="FF0000"/>
                </a:solidFill>
                <a:latin typeface="+mj-lt"/>
              </a:rPr>
              <a:t> Vázquez Abella</a:t>
            </a:r>
          </a:p>
          <a:p>
            <a:r>
              <a:rPr lang="es-ES" sz="2400" b="1" dirty="0" smtClean="0">
                <a:solidFill>
                  <a:srgbClr val="FF0000"/>
                </a:solidFill>
                <a:latin typeface="+mj-lt"/>
              </a:rPr>
              <a:t>Prof. Titular. </a:t>
            </a:r>
          </a:p>
          <a:p>
            <a:r>
              <a:rPr lang="es-ES" sz="2400" b="1" dirty="0" smtClean="0">
                <a:latin typeface="+mj-lt"/>
                <a:hlinkClick r:id="rId2"/>
              </a:rPr>
              <a:t>E-mail: </a:t>
            </a:r>
            <a:r>
              <a:rPr lang="es-ES" sz="2400" b="1" dirty="0" smtClean="0">
                <a:latin typeface="+mj-lt"/>
                <a:hlinkClick r:id="rId2"/>
              </a:rPr>
              <a:t>deila@uart.edu.cu</a:t>
            </a:r>
            <a:endParaRPr lang="es-E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                OBJETIVO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Concepción desarrolladora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PEA. Posiciones de diferentes cubanos.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carácter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sistémico de los componentes del proceso de enseñanza aprendizaje desarrollador. Sus características.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proceso de enseñanza aprendizaje desarrollador con enfoque profesional. Su importancia para la labor del psicopedagogo en su modo de actuación.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+mj-lt"/>
              </a:rPr>
              <a:t>Analizar</a:t>
            </a:r>
            <a:r>
              <a:rPr lang="es-ES" sz="2800" dirty="0" smtClean="0">
                <a:latin typeface="+mj-lt"/>
              </a:rPr>
              <a:t> </a:t>
            </a:r>
            <a:r>
              <a:rPr lang="es-ES" sz="2800" b="1" dirty="0" smtClean="0">
                <a:solidFill>
                  <a:srgbClr val="00B050"/>
                </a:solidFill>
                <a:latin typeface="+mj-lt"/>
              </a:rPr>
              <a:t>las características del proceso de enseñanza aprendizaje desarrollador con enfoque profesional, a partir del enfoque sistémico de los componentes didácticos</a:t>
            </a:r>
            <a:r>
              <a:rPr lang="es-ES" sz="2800" dirty="0" smtClean="0">
                <a:latin typeface="+mj-lt"/>
              </a:rPr>
              <a:t>, </a:t>
            </a:r>
            <a:r>
              <a:rPr lang="es-ES" sz="2800" b="1" dirty="0" smtClean="0">
                <a:solidFill>
                  <a:srgbClr val="0070C0"/>
                </a:solidFill>
                <a:latin typeface="+mj-lt"/>
              </a:rPr>
              <a:t>permitiéndoles su preparación para la asesoría psicopedagógica a los directivos y docentes en su eslabón de base de la profesión.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98568"/>
            <a:ext cx="4978896" cy="1248520"/>
          </a:xfrm>
        </p:spPr>
        <p:txBody>
          <a:bodyPr>
            <a:noAutofit/>
          </a:bodyPr>
          <a:lstStyle/>
          <a:p>
            <a:r>
              <a:rPr lang="es-ES" sz="3200" dirty="0" smtClean="0"/>
              <a:t>Para analizar el PEA desarrollador con enfoque profesional deben: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4058" y="2276872"/>
            <a:ext cx="8229600" cy="438912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límites del objeto 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analizar (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PEAd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con enfoque profesional)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criterios de descomposición del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todo (definiciones de autores, rasgos comunes, diferencias)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las partes del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todo (son los mismos criterios anteriores)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cada parte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determinada para completar con la síntesis del todo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" descr="E:\Imágenes de competencias\images67.jpg"/>
          <p:cNvPicPr/>
          <p:nvPr/>
        </p:nvPicPr>
        <p:blipFill>
          <a:blip r:embed="rId2"/>
          <a:stretch/>
        </p:blipFill>
        <p:spPr>
          <a:xfrm>
            <a:off x="6372200" y="0"/>
            <a:ext cx="2642094" cy="200026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es-ES" dirty="0" smtClean="0"/>
              <a:t>Reflexionemos todos: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1778" y="2253878"/>
            <a:ext cx="8229600" cy="4389120"/>
          </a:xfrm>
        </p:spPr>
        <p:txBody>
          <a:bodyPr>
            <a:noAutofit/>
          </a:bodyPr>
          <a:lstStyle/>
          <a:p>
            <a:pPr algn="just"/>
            <a:r>
              <a:rPr lang="es-ES" sz="3200" b="1" dirty="0" smtClean="0">
                <a:latin typeface="+mj-lt"/>
              </a:rPr>
              <a:t>¿Qué entienden por proceso de enseñanza aprendizaje desarrollador?</a:t>
            </a:r>
          </a:p>
          <a:p>
            <a:pPr algn="just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3200" b="1" dirty="0" smtClean="0">
                <a:latin typeface="+mj-lt"/>
              </a:rPr>
              <a:t>Cuáles son las características de este PEA?</a:t>
            </a:r>
          </a:p>
          <a:p>
            <a:pPr algn="just"/>
            <a:r>
              <a:rPr lang="es-ES" sz="3200" b="1" dirty="0" smtClean="0">
                <a:latin typeface="+mj-lt"/>
              </a:rPr>
              <a:t>¿En cuál de los tipos de Didáctica estudiados nos apoyamos para dirigir un PEA que sea desarrollador y además, con enfoque profesional?</a:t>
            </a:r>
            <a:endParaRPr lang="es-ES" sz="3200" dirty="0">
              <a:latin typeface="+mj-lt"/>
            </a:endParaRPr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33924"/>
            <a:ext cx="2745502" cy="2219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Estudio de diferentes definiciones: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92500"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Educación, aprendizaje y desarrollo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son procesos que poseen una relativa independencia y singularidad propia, pero que se integran al mismo tiempo en la vida humana, conformando una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unidad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dialéctica.</a:t>
            </a: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educación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constituye un proceso social complejo e histórico concreto en el que tiene lugar la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y a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propiación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la herencia cultural acumulada por el ser humano. En este contexto, el aprendizaje representa el mecanismo a través del cual el sujeto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se apropia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 los contenidos y las formas de la cultura que son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transmitidas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en la interacción con otras personas.</a:t>
            </a:r>
          </a:p>
          <a:p>
            <a:pPr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Estudio de diferentes definiciones: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369127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 reconoce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Vigotsky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que una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educación desarrolladora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es la que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conduce al desarrollo, va delante del mismo – guiando, orientando,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estimulando.</a:t>
            </a:r>
          </a:p>
          <a:p>
            <a:pPr marL="0" lvl="0" indent="0" algn="just">
              <a:buNone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Según Doris Castellanos </a:t>
            </a:r>
            <a:r>
              <a:rPr lang="es-E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 “La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educación desarrolladora promueve y potencia aprendizajes desarrolladores.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(1999)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103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1141" y="653587"/>
            <a:ext cx="5114932" cy="1132732"/>
          </a:xfrm>
        </p:spPr>
        <p:txBody>
          <a:bodyPr>
            <a:noAutofit/>
          </a:bodyPr>
          <a:lstStyle/>
          <a:p>
            <a:r>
              <a:rPr lang="es-ES" sz="3600" dirty="0"/>
              <a:t>A</a:t>
            </a:r>
            <a:r>
              <a:rPr lang="es-ES" sz="3600" dirty="0" smtClean="0"/>
              <a:t>prendizaje desarrollador: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369127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b="1" i="1" dirty="0"/>
              <a:t>Un aprendizaje desarrollador es aquel que garantiza en el individuo la </a:t>
            </a:r>
            <a:r>
              <a:rPr lang="es-ES" b="1" i="1" dirty="0">
                <a:solidFill>
                  <a:srgbClr val="FF0000"/>
                </a:solidFill>
              </a:rPr>
              <a:t>apropiación activa y creadora</a:t>
            </a:r>
            <a:r>
              <a:rPr lang="es-ES" b="1" i="1" dirty="0"/>
              <a:t> de la cultura, propiciando el desarrollo de su </a:t>
            </a:r>
            <a:r>
              <a:rPr lang="es-ES" b="1" i="1" dirty="0">
                <a:solidFill>
                  <a:srgbClr val="FF0000"/>
                </a:solidFill>
              </a:rPr>
              <a:t>auto-perfeccionamiento</a:t>
            </a:r>
            <a:r>
              <a:rPr lang="es-ES" b="1" i="1" dirty="0"/>
              <a:t> constante, de su </a:t>
            </a:r>
            <a:r>
              <a:rPr lang="es-ES" b="1" i="1" dirty="0">
                <a:solidFill>
                  <a:srgbClr val="FF0000"/>
                </a:solidFill>
              </a:rPr>
              <a:t>autonomía y autodeterminación</a:t>
            </a:r>
            <a:r>
              <a:rPr lang="es-ES" b="1" i="1" dirty="0"/>
              <a:t>, en íntima conexión con los necesarios procesos de socialización, compromiso y responsabilidad social.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Doris Castellanos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(1999)</a:t>
            </a:r>
            <a:endParaRPr lang="es-ES" dirty="0"/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078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1141" y="653587"/>
            <a:ext cx="5114932" cy="1132732"/>
          </a:xfrm>
        </p:spPr>
        <p:txBody>
          <a:bodyPr>
            <a:noAutofit/>
          </a:bodyPr>
          <a:lstStyle/>
          <a:p>
            <a:r>
              <a:rPr lang="es-ES" sz="3600" dirty="0" smtClean="0"/>
              <a:t>Exigencias de un aprendizaje desarrollador: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369127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Promover el desarrollo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integral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 la personalidad del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educando (conocimientos,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destrezas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 capacidades intelectuales en estrecha relación con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formación de sentimientos, motivaciones, cualidades, valores, convicciones e ideales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Potenciar el tránsito progresivo de la dependencia a la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independencia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 a la </a:t>
            </a:r>
            <a:r>
              <a:rPr lang="es-E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autorregulación</a:t>
            </a:r>
          </a:p>
          <a:p>
            <a:pPr marL="0" lvl="0" indent="0" algn="just">
              <a:buNone/>
            </a:pPr>
            <a:endParaRPr lang="es-ES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Desarrollar la capacidad para realizar aprendizajes a lo largo de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a partir del dominio de las habilidades y estrategias para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aprender a aprender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y de la necesidad de una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autoeducación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constante.</a:t>
            </a:r>
          </a:p>
          <a:p>
            <a:pPr lvl="0" algn="just"/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06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8820980" cy="47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9983"/>
            <a:ext cx="8064896" cy="50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98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762872" cy="564672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SIGNIFICATIVIDAD</a:t>
            </a:r>
            <a:endParaRPr lang="es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4911" y="126876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Aprender significativamente implica, en sentido general, aprender con una expresa intención de dar un sentido personal  (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Leontiev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1976), o significado (Ausubel, 1979) a aquello que se aprende, (re)construyendo el conocimiento de manera personal, individual.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Marchesi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y Martín, aprender involucra siempre un proceso de construcción de significados y de atribución de sentido a las relaciones que se establecen, que a su vez, se insertarán de una manera muy personal en el sistema de las motivaciones, propósitos y expectativas de las personas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MARCHESI, ÁLVARO Y ELENA MARTÍN. </a:t>
            </a:r>
            <a:r>
              <a:rPr lang="es-ES_tradnl" i="1" dirty="0">
                <a:latin typeface="Arial" panose="020B0604020202020204" pitchFamily="34" charset="0"/>
                <a:cs typeface="Arial" panose="020B0604020202020204" pitchFamily="34" charset="0"/>
              </a:rPr>
              <a:t>Calidad de la enseñanza en tiempos de cambio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. Alianza Editorial, Madrid, 1998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ES_trad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 capacidad de éstos para generar sentimientos, actitudes y valores en los/las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2655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6491064" cy="564672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MOTIVACIÓN PARA APRENDER</a:t>
            </a:r>
            <a:endParaRPr lang="es-ES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Son las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particularidades de los procesos motivacionales que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estimulan, sostienen y dan una dirección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al aprendizaje que llevan a cabo los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estudiante.</a:t>
            </a: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motivación intrínseca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es aquella que se sustenta en la implicación e interés personal por el propio contenido de la actividad que se realiza, y en la satisfacción y los sentimientos de realización personal que el sujeto experimenta al llevarla a cabo (contrariamente a la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extrínseca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en la cual, la tarea es concebida por el individuo sólo como un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medio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para obtener otras gratificaciones externas a la propia actividad 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proceso.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775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6059016" cy="564672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MOTIVACIÓN PARA APRENDER</a:t>
            </a:r>
            <a:endParaRPr lang="es-ES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sistema de autovaloraciones y expectativas positivas con respecto al aprendizaje</a:t>
            </a:r>
          </a:p>
          <a:p>
            <a:pPr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xpectativas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de logro o fracaso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que cada sujeto concibe con respecto a la actividad de aprendizaje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expectativas están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firmes en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imagen (concepto de sí) y valoración que tiene la persona de sí misma como aprendiz en un área particular (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autovaloración académica específica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), o en sentido general (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autovaloración o autoestima</a:t>
            </a:r>
            <a:r>
              <a:rPr lang="es-E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académica general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663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Enseñanza desarrolladora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...e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 proceso sistémico de transmisión de la cultura en la institución escolar 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en función del encargo social, que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organiza 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a partir de los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actual y potencial de los y las estudiantes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, y conduce el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tránsito continuo hacia niveles superiores de desarrollo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, con la finalidad de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formar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 una </a:t>
            </a:r>
            <a:r>
              <a:rPr lang="es-MX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personalidad integral y </a:t>
            </a:r>
            <a:r>
              <a:rPr lang="es-MX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autodeterminada</a:t>
            </a:r>
            <a:r>
              <a:rPr lang="es-MX" i="1" dirty="0">
                <a:latin typeface="Arial" panose="020B0604020202020204" pitchFamily="34" charset="0"/>
                <a:cs typeface="Arial" panose="020B0604020202020204" pitchFamily="34" charset="0"/>
              </a:rPr>
              <a:t>, capaz de transformarse y de transformar su realidad en un contexto histórico concreto</a:t>
            </a:r>
            <a:r>
              <a:rPr lang="es-MX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Doris Castellanos </a:t>
            </a:r>
            <a:r>
              <a:rPr lang="es-ES" i="1" dirty="0" err="1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(1999)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0444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Características  del </a:t>
            </a:r>
            <a:r>
              <a:rPr lang="es-ES" sz="4000" dirty="0" err="1" smtClean="0"/>
              <a:t>PEAd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sz="2800" b="1" dirty="0" smtClean="0">
                <a:latin typeface="+mj-lt"/>
              </a:rPr>
              <a:t>Cambio del centro del PEA: </a:t>
            </a:r>
          </a:p>
          <a:p>
            <a:pPr algn="just"/>
            <a:r>
              <a:rPr lang="es-ES_tradnl" sz="2800" b="1" dirty="0" smtClean="0">
                <a:latin typeface="+mj-lt"/>
              </a:rPr>
              <a:t>Aprendizaje autónomo y </a:t>
            </a:r>
            <a:r>
              <a:rPr lang="es-ES_tradnl" sz="2800" b="1" dirty="0" err="1" smtClean="0">
                <a:latin typeface="+mj-lt"/>
              </a:rPr>
              <a:t>autorregulado</a:t>
            </a:r>
            <a:endParaRPr lang="es-ES_tradnl" sz="2800" b="1" dirty="0" smtClean="0">
              <a:latin typeface="+mj-lt"/>
            </a:endParaRPr>
          </a:p>
          <a:p>
            <a:pPr algn="just"/>
            <a:r>
              <a:rPr lang="es-ES_tradnl" sz="2800" b="1" dirty="0" smtClean="0">
                <a:latin typeface="+mj-lt"/>
              </a:rPr>
              <a:t>Aprendizaje como centro</a:t>
            </a:r>
          </a:p>
          <a:p>
            <a:pPr algn="just"/>
            <a:r>
              <a:rPr lang="es-ES_tradnl" sz="2800" b="1" dirty="0" smtClean="0">
                <a:latin typeface="+mj-lt"/>
              </a:rPr>
              <a:t>Rol protagónico de los sujetos</a:t>
            </a:r>
          </a:p>
          <a:p>
            <a:pPr marL="0" indent="0" algn="just">
              <a:buNone/>
            </a:pPr>
            <a:r>
              <a:rPr lang="es-ES_tradnl" sz="2800" b="1" dirty="0" smtClean="0">
                <a:latin typeface="+mj-lt"/>
              </a:rPr>
              <a:t>Formación en conocimientos, habilidades y valores:</a:t>
            </a:r>
          </a:p>
          <a:p>
            <a:pPr algn="just"/>
            <a:r>
              <a:rPr lang="es-ES" sz="2800" b="1" dirty="0" smtClean="0">
                <a:latin typeface="+mj-lt"/>
              </a:rPr>
              <a:t>Pensamiento crítico, independencia para la toma de decisiones, solución creativa de problemas, empleo de las </a:t>
            </a:r>
            <a:r>
              <a:rPr lang="es-ES" sz="2800" b="1" dirty="0" err="1" smtClean="0">
                <a:latin typeface="+mj-lt"/>
              </a:rPr>
              <a:t>TICs</a:t>
            </a:r>
            <a:r>
              <a:rPr lang="es-ES" sz="2800" b="1" dirty="0" smtClean="0">
                <a:latin typeface="+mj-lt"/>
              </a:rPr>
              <a:t>. </a:t>
            </a:r>
            <a:endParaRPr lang="es-ES_tradnl" sz="2800" b="1" dirty="0" smtClean="0">
              <a:latin typeface="+mj-lt"/>
            </a:endParaRPr>
          </a:p>
          <a:p>
            <a:pPr marL="0" indent="0" algn="just">
              <a:buNone/>
            </a:pPr>
            <a:r>
              <a:rPr lang="es-ES_tradnl" sz="2800" b="1" dirty="0" smtClean="0">
                <a:latin typeface="+mj-lt"/>
              </a:rPr>
              <a:t>Cambios metodológicos:</a:t>
            </a:r>
          </a:p>
          <a:p>
            <a:pPr algn="just"/>
            <a:r>
              <a:rPr lang="es-ES" b="1" dirty="0" smtClean="0">
                <a:latin typeface="+mj-lt"/>
              </a:rPr>
              <a:t>Técnicas de discusión y de toma de decisiones, elaboración de procedimientos para experimentos, situaciones de aprendizaje abiertas.</a:t>
            </a:r>
            <a:endParaRPr lang="es-ES_tradnl" b="1" dirty="0" smtClean="0">
              <a:latin typeface="+mj-lt"/>
            </a:endParaRP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867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dirty="0"/>
              <a:t>Características  del </a:t>
            </a:r>
            <a:r>
              <a:rPr lang="es-ES" sz="5400" dirty="0" err="1" smtClean="0"/>
              <a:t>PEAd</a:t>
            </a:r>
            <a:r>
              <a:rPr lang="es-ES" sz="5400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857364"/>
            <a:ext cx="8501122" cy="43891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b="1" dirty="0" smtClean="0">
                <a:latin typeface="+mj-lt"/>
              </a:rPr>
              <a:t>Otro enfoque para el sistema de ayudas: </a:t>
            </a:r>
          </a:p>
          <a:p>
            <a:pPr algn="just">
              <a:buNone/>
            </a:pPr>
            <a:r>
              <a:rPr lang="es-ES" sz="2800" b="1" dirty="0" smtClean="0">
                <a:latin typeface="+mj-lt"/>
              </a:rPr>
              <a:t>   -priorizar la ayuda que puede </a:t>
            </a:r>
            <a:r>
              <a:rPr lang="es-ES" sz="2800" b="1" dirty="0" err="1" smtClean="0">
                <a:latin typeface="+mj-lt"/>
              </a:rPr>
              <a:t>autoproporcionarse</a:t>
            </a:r>
            <a:r>
              <a:rPr lang="es-ES" sz="2800" b="1" dirty="0" smtClean="0">
                <a:latin typeface="+mj-lt"/>
              </a:rPr>
              <a:t> el estudiante. </a:t>
            </a:r>
          </a:p>
          <a:p>
            <a:pPr algn="just">
              <a:buNone/>
            </a:pPr>
            <a:r>
              <a:rPr lang="es-ES" sz="2800" b="1" dirty="0" smtClean="0">
                <a:latin typeface="+mj-lt"/>
              </a:rPr>
              <a:t>   -movilizar mecanismos </a:t>
            </a:r>
            <a:r>
              <a:rPr lang="es-ES" sz="2800" b="1" dirty="0" err="1" smtClean="0">
                <a:latin typeface="+mj-lt"/>
              </a:rPr>
              <a:t>metacognitivos</a:t>
            </a:r>
            <a:r>
              <a:rPr lang="es-ES" sz="2800" b="1" dirty="0" smtClean="0">
                <a:latin typeface="+mj-lt"/>
              </a:rPr>
              <a:t> en el estudiante que estimulen su independencia y autonomía.</a:t>
            </a:r>
          </a:p>
          <a:p>
            <a:pPr algn="just">
              <a:buNone/>
            </a:pPr>
            <a:endParaRPr lang="es-ES" sz="2800" b="1" dirty="0" smtClean="0">
              <a:latin typeface="+mj-lt"/>
            </a:endParaRPr>
          </a:p>
          <a:p>
            <a:r>
              <a:rPr lang="es-ES" sz="2800" b="1" dirty="0" smtClean="0">
                <a:latin typeface="+mj-lt"/>
              </a:rPr>
              <a:t>Roles de los sujetos del proceso de enseñanza aprendizaje</a:t>
            </a:r>
          </a:p>
          <a:p>
            <a:pPr>
              <a:buNone/>
            </a:pPr>
            <a:r>
              <a:rPr lang="es-ES" sz="2800" b="1" dirty="0" smtClean="0">
                <a:latin typeface="+mj-lt"/>
              </a:rPr>
              <a:t>    - Los estudiantes</a:t>
            </a:r>
          </a:p>
          <a:p>
            <a:pPr>
              <a:buNone/>
            </a:pPr>
            <a:r>
              <a:rPr lang="es-ES" sz="2800" b="1" dirty="0" smtClean="0">
                <a:latin typeface="+mj-lt"/>
              </a:rPr>
              <a:t>    - El profesor</a:t>
            </a:r>
          </a:p>
          <a:p>
            <a:pPr>
              <a:buNone/>
            </a:pPr>
            <a:r>
              <a:rPr lang="es-ES" sz="2800" b="1" dirty="0" smtClean="0">
                <a:latin typeface="+mj-lt"/>
              </a:rPr>
              <a:t>    - El grupo</a:t>
            </a:r>
          </a:p>
          <a:p>
            <a:pPr algn="ctr">
              <a:buNone/>
            </a:pPr>
            <a:endParaRPr lang="es-ES" b="1" dirty="0" smtClean="0">
              <a:latin typeface="+mj-lt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04664"/>
            <a:ext cx="5296672" cy="1024064"/>
          </a:xfrm>
        </p:spPr>
        <p:txBody>
          <a:bodyPr>
            <a:noAutofit/>
          </a:bodyPr>
          <a:lstStyle/>
          <a:p>
            <a:r>
              <a:rPr lang="es-ES" sz="4000" dirty="0" smtClean="0"/>
              <a:t>El Estudiante en un </a:t>
            </a:r>
            <a:r>
              <a:rPr lang="es-ES" sz="4000" dirty="0" err="1" smtClean="0"/>
              <a:t>PEAd</a:t>
            </a:r>
            <a:r>
              <a:rPr lang="es-ES" sz="4000" dirty="0" smtClean="0"/>
              <a:t>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/>
            <a:r>
              <a:rPr lang="es-ES" sz="5900" b="1" dirty="0" smtClean="0">
                <a:latin typeface="+mj-lt"/>
                <a:cs typeface="Arial" pitchFamily="34" charset="0"/>
              </a:rPr>
              <a:t>se implica en su aprendizaje y asume una actitud activa y responsable en este.</a:t>
            </a:r>
          </a:p>
          <a:p>
            <a:pPr algn="just">
              <a:buNone/>
            </a:pPr>
            <a:endParaRPr lang="es-ES_tradnl" sz="5900" b="1" dirty="0" smtClean="0">
              <a:latin typeface="+mj-lt"/>
              <a:cs typeface="Arial" pitchFamily="34" charset="0"/>
            </a:endParaRPr>
          </a:p>
          <a:p>
            <a:pPr algn="just"/>
            <a:r>
              <a:rPr lang="es-ES_tradnl" sz="5900" b="1" dirty="0" smtClean="0">
                <a:latin typeface="+mj-lt"/>
                <a:cs typeface="Arial" pitchFamily="34" charset="0"/>
              </a:rPr>
              <a:t>busca la información, la critica, la transforma, la emplea para tomar decisiones en la solución de problemas y situaciones.</a:t>
            </a:r>
          </a:p>
          <a:p>
            <a:pPr algn="just">
              <a:buNone/>
            </a:pPr>
            <a:endParaRPr lang="es-ES_tradnl" sz="5900" b="1" dirty="0" smtClean="0">
              <a:latin typeface="+mj-lt"/>
              <a:cs typeface="Arial" pitchFamily="34" charset="0"/>
            </a:endParaRPr>
          </a:p>
          <a:p>
            <a:pPr algn="just"/>
            <a:r>
              <a:rPr lang="es-ES_tradnl" sz="5900" b="1" dirty="0" smtClean="0">
                <a:latin typeface="+mj-lt"/>
                <a:cs typeface="Arial" pitchFamily="34" charset="0"/>
              </a:rPr>
              <a:t>Cuestiona tanto la información, como las orientaciones y las conclusiones.</a:t>
            </a:r>
          </a:p>
          <a:p>
            <a:pPr algn="just">
              <a:buNone/>
            </a:pPr>
            <a:endParaRPr lang="es-ES_tradnl" sz="5900" b="1" dirty="0" smtClean="0">
              <a:latin typeface="+mj-lt"/>
              <a:cs typeface="Arial" pitchFamily="34" charset="0"/>
            </a:endParaRPr>
          </a:p>
          <a:p>
            <a:pPr algn="just"/>
            <a:r>
              <a:rPr lang="es-ES_tradnl" sz="5900" b="1" dirty="0" smtClean="0">
                <a:latin typeface="+mj-lt"/>
                <a:cs typeface="Arial" pitchFamily="34" charset="0"/>
              </a:rPr>
              <a:t>Se apropia de habilidades, conocimientos, valores y actitudes que le posibilitan un desempeño exitoso en la sociedad del conocimiento.</a:t>
            </a:r>
          </a:p>
          <a:p>
            <a:pPr algn="just"/>
            <a:r>
              <a:rPr lang="es-ES_tradnl" sz="2800" b="1" dirty="0" smtClean="0">
                <a:latin typeface="+mj-lt"/>
                <a:cs typeface="Arial" pitchFamily="34" charset="0"/>
              </a:rPr>
              <a:t> </a:t>
            </a:r>
            <a:r>
              <a:rPr lang="es-ES_tradnl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_tradnl" sz="2800" b="1" dirty="0" smtClean="0">
                <a:latin typeface="Arial" pitchFamily="34" charset="0"/>
                <a:cs typeface="Arial" pitchFamily="34" charset="0"/>
              </a:rPr>
            </a:br>
            <a:endParaRPr lang="es-ES" dirty="0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0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5400" dirty="0"/>
              <a:t>El Estudiante en un </a:t>
            </a:r>
            <a:r>
              <a:rPr lang="es-ES" sz="5400" dirty="0" err="1"/>
              <a:t>PEAd</a:t>
            </a:r>
            <a:r>
              <a:rPr lang="es-ES" sz="5400" dirty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_tradnl" sz="2800" b="1" dirty="0" smtClean="0">
                <a:latin typeface="+mj-lt"/>
              </a:rPr>
              <a:t>Asume compromisos y responsabilidades en la construcción y reconstrucción del conocimiento.</a:t>
            </a:r>
          </a:p>
          <a:p>
            <a:pPr algn="just">
              <a:buNone/>
            </a:pPr>
            <a:endParaRPr lang="es-ES_tradnl" sz="2800" b="1" dirty="0" smtClean="0">
              <a:latin typeface="+mj-lt"/>
            </a:endParaRPr>
          </a:p>
          <a:p>
            <a:pPr algn="just"/>
            <a:r>
              <a:rPr lang="es-ES" sz="2800" b="1" dirty="0" smtClean="0">
                <a:latin typeface="+mj-lt"/>
              </a:rPr>
              <a:t>Aprende a lo largo de toda la vida, de manera autónoma y </a:t>
            </a:r>
            <a:r>
              <a:rPr lang="es-ES" sz="2800" b="1" dirty="0" err="1" smtClean="0">
                <a:latin typeface="+mj-lt"/>
              </a:rPr>
              <a:t>autorregulada</a:t>
            </a:r>
            <a:r>
              <a:rPr lang="es-ES" sz="2800" b="1" dirty="0" smtClean="0">
                <a:latin typeface="+mj-lt"/>
              </a:rPr>
              <a:t>, para mantenerse receptivo a los cambios conceptuales, científicos y tecnológicos que vayan apareciendo y así  poder resolver los problemas y situaciones en su entorno. </a:t>
            </a:r>
            <a:endParaRPr lang="es-ES_tradnl" sz="2800" b="1" dirty="0" smtClean="0">
              <a:latin typeface="+mj-lt"/>
            </a:endParaRPr>
          </a:p>
          <a:p>
            <a:pPr>
              <a:buNone/>
            </a:pPr>
            <a:r>
              <a:rPr lang="es-ES_tradnl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_tradnl" sz="2800" b="1" dirty="0" smtClean="0">
                <a:latin typeface="Arial" pitchFamily="34" charset="0"/>
                <a:cs typeface="Arial" pitchFamily="34" charset="0"/>
              </a:rPr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08720"/>
            <a:ext cx="4474840" cy="93836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profesor en un </a:t>
            </a:r>
            <a:r>
              <a:rPr lang="es-ES" dirty="0" err="1" smtClean="0"/>
              <a:t>PEAd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sz="2800" b="1" dirty="0" smtClean="0">
                <a:latin typeface="+mj-lt"/>
              </a:rPr>
              <a:t>como orientador y guía que acompaña al estudiante en el desempeño de su rol.</a:t>
            </a:r>
            <a:r>
              <a:rPr lang="es-ES_tradnl" sz="2800" b="1" dirty="0" smtClean="0">
                <a:latin typeface="+mj-lt"/>
              </a:rPr>
              <a:t> </a:t>
            </a:r>
          </a:p>
          <a:p>
            <a:pPr algn="just"/>
            <a:r>
              <a:rPr lang="es-ES" sz="2800" b="1" dirty="0" smtClean="0">
                <a:latin typeface="+mj-lt"/>
              </a:rPr>
              <a:t>No solo dominar a plenitud la especialidad que imparte.</a:t>
            </a:r>
          </a:p>
          <a:p>
            <a:pPr algn="just"/>
            <a:r>
              <a:rPr lang="es-ES" sz="2800" b="1" dirty="0" smtClean="0">
                <a:latin typeface="+mj-lt"/>
              </a:rPr>
              <a:t>Dominar conocimientos y habilidades profesionales, una motivación intrínseca y un compromiso moral con el ejercicio de su docencia.</a:t>
            </a:r>
          </a:p>
          <a:p>
            <a:pPr algn="just"/>
            <a:r>
              <a:rPr lang="es-ES" sz="2800" b="1" dirty="0" smtClean="0">
                <a:latin typeface="+mj-lt"/>
              </a:rPr>
              <a:t>Las situaciones de aprendizaje son </a:t>
            </a:r>
            <a:r>
              <a:rPr lang="es-ES_tradnl" sz="2800" b="1" dirty="0" smtClean="0">
                <a:latin typeface="+mj-lt"/>
              </a:rPr>
              <a:t>abiertas, que posibiliten el desarrollo del pensamiento crítico y la independencia para la toma de decisiones. </a:t>
            </a:r>
            <a:br>
              <a:rPr lang="es-ES_tradnl" sz="2800" b="1" dirty="0" smtClean="0">
                <a:latin typeface="+mj-lt"/>
              </a:rPr>
            </a:br>
            <a:endParaRPr lang="es-ES" b="1" dirty="0">
              <a:latin typeface="+mj-lt"/>
            </a:endParaRP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4" y="0"/>
            <a:ext cx="3615783" cy="2068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4690864" cy="108238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profesor en </a:t>
            </a:r>
            <a:r>
              <a:rPr lang="es-ES" dirty="0"/>
              <a:t>un </a:t>
            </a:r>
            <a:r>
              <a:rPr lang="es-ES" dirty="0" err="1"/>
              <a:t>PEAd</a:t>
            </a:r>
            <a:r>
              <a:rPr lang="es-ES" dirty="0"/>
              <a:t>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sz="2800" dirty="0" smtClean="0">
                <a:latin typeface="+mj-lt"/>
              </a:rPr>
              <a:t>Las metodologías son </a:t>
            </a:r>
            <a:r>
              <a:rPr lang="es-ES_tradnl" sz="2800" dirty="0" smtClean="0">
                <a:latin typeface="+mj-lt"/>
              </a:rPr>
              <a:t>participativas donde predominen métodos </a:t>
            </a:r>
            <a:r>
              <a:rPr lang="es-ES_tradnl" sz="2800" dirty="0" err="1" smtClean="0">
                <a:latin typeface="+mj-lt"/>
              </a:rPr>
              <a:t>problémicos</a:t>
            </a:r>
            <a:r>
              <a:rPr lang="es-ES_tradnl" sz="2800" dirty="0" smtClean="0">
                <a:latin typeface="+mj-lt"/>
              </a:rPr>
              <a:t>, decisorios y creativos para solucionar los problemas y situaciones. </a:t>
            </a:r>
          </a:p>
          <a:p>
            <a:pPr algn="just"/>
            <a:r>
              <a:rPr lang="es-ES_tradnl" sz="2800" dirty="0" smtClean="0">
                <a:latin typeface="+mj-lt"/>
              </a:rPr>
              <a:t>Priorizar aquellas  clases que propician técnicas de exposición, valoraciones críticas, elaboración de procedimientos, toma de decisiones (abiertas, seminarios, talleres, Prácticas de laboratorio) </a:t>
            </a:r>
          </a:p>
          <a:p>
            <a:pPr algn="just"/>
            <a:r>
              <a:rPr lang="es-ES_tradnl" sz="2800" dirty="0" smtClean="0">
                <a:latin typeface="+mj-lt"/>
              </a:rPr>
              <a:t>Las técnicas de evaluación que se constituyan en fuentes de un aprendizaje estratégico y del desarrollo </a:t>
            </a:r>
            <a:r>
              <a:rPr lang="es-ES_tradnl" sz="2800" dirty="0" err="1" smtClean="0">
                <a:latin typeface="+mj-lt"/>
              </a:rPr>
              <a:t>metacognitivo</a:t>
            </a:r>
            <a:r>
              <a:rPr lang="es-ES_tradnl" sz="2800" dirty="0" smtClean="0">
                <a:latin typeface="+mj-lt"/>
              </a:rPr>
              <a:t> de los estudiantes.</a:t>
            </a:r>
          </a:p>
          <a:p>
            <a:endParaRPr lang="es-ES" dirty="0"/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8" y="0"/>
            <a:ext cx="3401469" cy="1945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4978896" cy="108238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Grupo en un </a:t>
            </a:r>
            <a:r>
              <a:rPr lang="es-ES" dirty="0" err="1" smtClean="0"/>
              <a:t>PEAd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sz="2800" dirty="0" smtClean="0">
                <a:latin typeface="+mj-lt"/>
                <a:cs typeface="Arial" pitchFamily="34" charset="0"/>
              </a:rPr>
              <a:t>tiene identidad propia.</a:t>
            </a:r>
          </a:p>
          <a:p>
            <a:pPr algn="just"/>
            <a:r>
              <a:rPr lang="es-ES" sz="2800" dirty="0" smtClean="0">
                <a:latin typeface="+mj-lt"/>
                <a:cs typeface="Arial" pitchFamily="34" charset="0"/>
              </a:rPr>
              <a:t>se conforma en las interacciones y la comunicación, generando normas, funciones, metas y objetivos comunes, códigos compartidos y una especial dinámica.</a:t>
            </a:r>
          </a:p>
          <a:p>
            <a:pPr algn="just"/>
            <a:r>
              <a:rPr lang="es-ES" sz="2800" dirty="0" smtClean="0">
                <a:latin typeface="+mj-lt"/>
                <a:cs typeface="Arial" pitchFamily="34" charset="0"/>
              </a:rPr>
              <a:t>condiciona de forma notable los caminos que toma el PEA. </a:t>
            </a:r>
            <a:endParaRPr lang="es-ES_tradnl" sz="2800" dirty="0" smtClean="0">
              <a:latin typeface="+mj-lt"/>
              <a:cs typeface="Arial" pitchFamily="34" charset="0"/>
            </a:endParaRPr>
          </a:p>
          <a:p>
            <a:pPr algn="just"/>
            <a:r>
              <a:rPr lang="es-ES_tradnl" sz="2800" dirty="0" smtClean="0">
                <a:latin typeface="+mj-lt"/>
                <a:cs typeface="Arial" pitchFamily="34" charset="0"/>
              </a:rPr>
              <a:t>es el mediador</a:t>
            </a:r>
            <a:r>
              <a:rPr lang="es-ES_tradnl" sz="3200" dirty="0" smtClean="0">
                <a:latin typeface="+mj-lt"/>
                <a:cs typeface="Arial" pitchFamily="34" charset="0"/>
              </a:rPr>
              <a:t> </a:t>
            </a:r>
            <a:r>
              <a:rPr lang="es-ES" sz="2800" dirty="0" smtClean="0">
                <a:latin typeface="+mj-lt"/>
                <a:cs typeface="Arial" pitchFamily="34" charset="0"/>
              </a:rPr>
              <a:t>de los sistemas de actividad y comunicación que fluyen entre los estudiantes y con el profesor.</a:t>
            </a:r>
            <a:endParaRPr lang="es-ES" dirty="0">
              <a:latin typeface="+mj-lt"/>
            </a:endParaRPr>
          </a:p>
        </p:txBody>
      </p:sp>
      <p:pic>
        <p:nvPicPr>
          <p:cNvPr id="4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14290"/>
            <a:ext cx="2808312" cy="2034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5338936" cy="1082384"/>
          </a:xfrm>
        </p:spPr>
        <p:txBody>
          <a:bodyPr/>
          <a:lstStyle/>
          <a:p>
            <a:r>
              <a:rPr lang="es-ES" dirty="0" smtClean="0"/>
              <a:t>El Grupo en un </a:t>
            </a:r>
            <a:r>
              <a:rPr lang="es-ES" dirty="0" err="1" smtClean="0"/>
              <a:t>PEAd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sz="3200" dirty="0" smtClean="0">
                <a:latin typeface="+mj-lt"/>
                <a:cs typeface="Arial" pitchFamily="34" charset="0"/>
              </a:rPr>
              <a:t>Favorece tanto los </a:t>
            </a:r>
            <a:r>
              <a:rPr lang="es-ES_tradnl" sz="3200" dirty="0" err="1" smtClean="0">
                <a:latin typeface="+mj-lt"/>
                <a:cs typeface="Arial" pitchFamily="34" charset="0"/>
              </a:rPr>
              <a:t>interaprendizajes</a:t>
            </a:r>
            <a:r>
              <a:rPr lang="es-ES_tradnl" sz="3200" dirty="0" smtClean="0">
                <a:latin typeface="+mj-lt"/>
                <a:cs typeface="Arial" pitchFamily="34" charset="0"/>
              </a:rPr>
              <a:t> </a:t>
            </a:r>
            <a:r>
              <a:rPr lang="es-ES" sz="3200" dirty="0" smtClean="0">
                <a:latin typeface="+mj-lt"/>
                <a:cs typeface="Arial" pitchFamily="34" charset="0"/>
              </a:rPr>
              <a:t>como la formación de importantes cualidades y valores. </a:t>
            </a:r>
          </a:p>
          <a:p>
            <a:pPr algn="just"/>
            <a:r>
              <a:rPr lang="es-ES" sz="3200" dirty="0" smtClean="0">
                <a:latin typeface="+mj-lt"/>
                <a:cs typeface="Arial" pitchFamily="34" charset="0"/>
              </a:rPr>
              <a:t>El aprendizaje grupal, como proceso de participación y colaboración, propicia las condiciones para aprender a convivir y a ser como personas. </a:t>
            </a:r>
            <a:endParaRPr lang="es-ES_tradnl" sz="3200" dirty="0" smtClean="0">
              <a:latin typeface="+mj-lt"/>
              <a:cs typeface="Arial" pitchFamily="34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0"/>
            <a:ext cx="2714645" cy="194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Company  Logo</a:t>
            </a:r>
          </a:p>
        </p:txBody>
      </p:sp>
      <p:pic>
        <p:nvPicPr>
          <p:cNvPr id="12290" name="Picture 2" descr="D:\Imágenes de competencias\images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3551" y="4857760"/>
            <a:ext cx="3700449" cy="17531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aphicFrame>
        <p:nvGraphicFramePr>
          <p:cNvPr id="8" name="7 Diagrama"/>
          <p:cNvGraphicFramePr/>
          <p:nvPr/>
        </p:nvGraphicFramePr>
        <p:xfrm>
          <a:off x="428596" y="5000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Rectángulo"/>
          <p:cNvSpPr/>
          <p:nvPr/>
        </p:nvSpPr>
        <p:spPr>
          <a:xfrm>
            <a:off x="6572264" y="285728"/>
            <a:ext cx="228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US" sz="3600" b="1" dirty="0" smtClean="0">
                <a:solidFill>
                  <a:srgbClr val="FF0000"/>
                </a:solidFill>
                <a:latin typeface="Calibri"/>
                <a:ea typeface="+mj-ea"/>
                <a:cs typeface="+mj-cs"/>
              </a:rPr>
              <a:t>¿Qué Didáctica emplear?</a:t>
            </a:r>
            <a:endParaRPr lang="es-US" sz="3600" b="1" dirty="0">
              <a:solidFill>
                <a:srgbClr val="FF0000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0" name="9 Flecha curvada hacia la izquierda"/>
          <p:cNvSpPr/>
          <p:nvPr/>
        </p:nvSpPr>
        <p:spPr>
          <a:xfrm rot="1635167">
            <a:off x="6725976" y="2550867"/>
            <a:ext cx="1643074" cy="20056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Rol de los componentes </a:t>
            </a:r>
            <a:r>
              <a:rPr lang="es-ES" dirty="0" err="1" smtClean="0"/>
              <a:t>mediatizadores</a:t>
            </a:r>
            <a:r>
              <a:rPr lang="es-ES" dirty="0" smtClean="0"/>
              <a:t> del </a:t>
            </a:r>
            <a:r>
              <a:rPr lang="es-ES" dirty="0" err="1" smtClean="0"/>
              <a:t>PEAd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389120"/>
          </a:xfrm>
        </p:spPr>
        <p:txBody>
          <a:bodyPr>
            <a:norm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Componentes:</a:t>
            </a:r>
            <a:r>
              <a:rPr lang="es-E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objetivo</a:t>
            </a:r>
            <a:r>
              <a:rPr lang="es-ES" sz="3200" i="1" dirty="0">
                <a:latin typeface="Arial" panose="020B0604020202020204" pitchFamily="34" charset="0"/>
                <a:cs typeface="Arial" panose="020B0604020202020204" pitchFamily="34" charset="0"/>
              </a:rPr>
              <a:t>, contenido, método, medio</a:t>
            </a:r>
            <a:r>
              <a:rPr lang="es-E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formas de organización y evaluación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sz="3200" i="1" dirty="0">
                <a:latin typeface="Arial" panose="020B0604020202020204" pitchFamily="34" charset="0"/>
                <a:cs typeface="Arial" panose="020B0604020202020204" pitchFamily="34" charset="0"/>
              </a:rPr>
              <a:t>elementos </a:t>
            </a:r>
            <a:r>
              <a:rPr lang="es-E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mediatizadores</a:t>
            </a:r>
            <a:r>
              <a:rPr lang="es-ES" sz="3200" i="1" dirty="0">
                <a:latin typeface="Arial" panose="020B0604020202020204" pitchFamily="34" charset="0"/>
                <a:cs typeface="Arial" panose="020B0604020202020204" pitchFamily="34" charset="0"/>
              </a:rPr>
              <a:t> de las relaciones entre los protagonistas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estudiante, profesor, grupo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4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grpSp>
        <p:nvGrpSpPr>
          <p:cNvPr id="2" name="Grupo 1"/>
          <p:cNvGrpSpPr/>
          <p:nvPr/>
        </p:nvGrpSpPr>
        <p:grpSpPr>
          <a:xfrm>
            <a:off x="391886" y="990600"/>
            <a:ext cx="8752114" cy="5867400"/>
            <a:chOff x="2716213" y="1014413"/>
            <a:chExt cx="6021387" cy="5030277"/>
          </a:xfrm>
          <a:noFill/>
        </p:grpSpPr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5233988" y="3371850"/>
              <a:ext cx="1866900" cy="1747838"/>
            </a:xfrm>
            <a:prstGeom prst="ellipse">
              <a:avLst/>
            </a:prstGeom>
            <a:solidFill>
              <a:srgbClr val="002060">
                <a:alpha val="46000"/>
              </a:srgbClr>
            </a:solidFill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r>
                <a:rPr lang="pt-BR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             </a:t>
              </a:r>
            </a:p>
            <a:p>
              <a:pPr>
                <a:defRPr/>
              </a:pPr>
              <a:r>
                <a:rPr lang="pt-B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        </a:t>
              </a:r>
              <a:r>
                <a:rPr lang="pt-BR" sz="16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PROFESOR</a:t>
              </a:r>
              <a:endParaRPr lang="pt-BR" dirty="0">
                <a:latin typeface="Arial Black" panose="020B0A04020102020204" pitchFamily="34" charset="0"/>
              </a:endParaRPr>
            </a:p>
          </p:txBody>
        </p:sp>
        <p:sp>
          <p:nvSpPr>
            <p:cNvPr id="26627" name="Oval 8" descr="70%"/>
            <p:cNvSpPr>
              <a:spLocks noChangeArrowheads="1"/>
            </p:cNvSpPr>
            <p:nvPr/>
          </p:nvSpPr>
          <p:spPr bwMode="auto">
            <a:xfrm>
              <a:off x="5341939" y="3656013"/>
              <a:ext cx="1646237" cy="914400"/>
            </a:xfrm>
            <a:prstGeom prst="ellipse">
              <a:avLst/>
            </a:prstGeom>
            <a:grpFill/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    </a:t>
              </a:r>
              <a:r>
                <a:rPr lang="pt-BR" altLang="en-US" sz="18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GRUPO</a:t>
              </a:r>
            </a:p>
          </p:txBody>
        </p:sp>
        <p:sp>
          <p:nvSpPr>
            <p:cNvPr id="26628" name="Oval 9"/>
            <p:cNvSpPr>
              <a:spLocks noChangeArrowheads="1"/>
            </p:cNvSpPr>
            <p:nvPr/>
          </p:nvSpPr>
          <p:spPr bwMode="auto">
            <a:xfrm>
              <a:off x="5467350" y="3752850"/>
              <a:ext cx="1428749" cy="457200"/>
            </a:xfrm>
            <a:prstGeom prst="ellipse">
              <a:avLst/>
            </a:prstGeom>
            <a:grpFill/>
            <a:ln w="3810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4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ESTUDIANTE</a:t>
              </a:r>
              <a:endParaRPr lang="es-ES" altLang="en-US" sz="1400" b="1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29" name="Line 23"/>
            <p:cNvSpPr>
              <a:spLocks noChangeShapeType="1"/>
            </p:cNvSpPr>
            <p:nvPr/>
          </p:nvSpPr>
          <p:spPr bwMode="auto">
            <a:xfrm>
              <a:off x="7905750" y="3752850"/>
              <a:ext cx="0" cy="0"/>
            </a:xfrm>
            <a:prstGeom prst="line">
              <a:avLst/>
            </a:prstGeom>
            <a:grp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0" name="Line 3"/>
            <p:cNvSpPr>
              <a:spLocks noChangeShapeType="1"/>
            </p:cNvSpPr>
            <p:nvPr/>
          </p:nvSpPr>
          <p:spPr bwMode="auto">
            <a:xfrm flipH="1">
              <a:off x="6229350" y="2743200"/>
              <a:ext cx="0" cy="28194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1" name="Line 4"/>
            <p:cNvSpPr>
              <a:spLocks noChangeShapeType="1"/>
            </p:cNvSpPr>
            <p:nvPr/>
          </p:nvSpPr>
          <p:spPr bwMode="auto">
            <a:xfrm flipH="1">
              <a:off x="4449763" y="3295650"/>
              <a:ext cx="2819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2" name="Line 5"/>
            <p:cNvSpPr>
              <a:spLocks noChangeShapeType="1"/>
            </p:cNvSpPr>
            <p:nvPr/>
          </p:nvSpPr>
          <p:spPr bwMode="auto">
            <a:xfrm>
              <a:off x="4933950" y="3219450"/>
              <a:ext cx="2667000" cy="9715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3" name="Line 6"/>
            <p:cNvSpPr>
              <a:spLocks noChangeShapeType="1"/>
            </p:cNvSpPr>
            <p:nvPr/>
          </p:nvSpPr>
          <p:spPr bwMode="auto">
            <a:xfrm flipH="1">
              <a:off x="4552950" y="4419600"/>
              <a:ext cx="2895600" cy="190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4" name="Rectangle 14"/>
            <p:cNvSpPr>
              <a:spLocks noChangeArrowheads="1"/>
            </p:cNvSpPr>
            <p:nvPr/>
          </p:nvSpPr>
          <p:spPr bwMode="auto">
            <a:xfrm>
              <a:off x="7502526" y="4232275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MEDIOS</a:t>
              </a:r>
            </a:p>
          </p:txBody>
        </p:sp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5641975" y="1777937"/>
              <a:ext cx="1234538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PROBLEMA</a:t>
              </a:r>
            </a:p>
          </p:txBody>
        </p:sp>
        <p:sp>
          <p:nvSpPr>
            <p:cNvPr id="26636" name="Rectangle 11"/>
            <p:cNvSpPr>
              <a:spLocks noChangeArrowheads="1"/>
            </p:cNvSpPr>
            <p:nvPr/>
          </p:nvSpPr>
          <p:spPr bwMode="auto">
            <a:xfrm>
              <a:off x="5651501" y="2386307"/>
              <a:ext cx="1206288" cy="312443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OBJETIVOS</a:t>
              </a:r>
            </a:p>
          </p:txBody>
        </p:sp>
        <p:sp>
          <p:nvSpPr>
            <p:cNvPr id="26638" name="Rectangle 13"/>
            <p:cNvSpPr>
              <a:spLocks noChangeArrowheads="1"/>
            </p:cNvSpPr>
            <p:nvPr/>
          </p:nvSpPr>
          <p:spPr bwMode="auto">
            <a:xfrm>
              <a:off x="7143751" y="2838450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MÉTODOS</a:t>
              </a:r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095626" y="4084842"/>
              <a:ext cx="1298187" cy="26967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6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s-ES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EVALUACIÓN</a:t>
              </a:r>
              <a:endPara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4918064" y="5718049"/>
              <a:ext cx="2621250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4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FORMAS DE  ORG</a:t>
              </a:r>
              <a:r>
                <a:rPr lang="pt-BR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ANIZACIÓN</a:t>
              </a:r>
              <a:endParaRPr lang="pt-BR" altLang="en-US" sz="18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2716213" y="1014413"/>
              <a:ext cx="1905000" cy="38100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SOCIEDAD</a:t>
              </a:r>
              <a:endParaRPr lang="pt-BR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>
              <a:off x="4697413" y="1295400"/>
              <a:ext cx="838200" cy="4572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3" name="Line 19"/>
            <p:cNvSpPr>
              <a:spLocks noChangeShapeType="1"/>
            </p:cNvSpPr>
            <p:nvPr/>
          </p:nvSpPr>
          <p:spPr bwMode="auto">
            <a:xfrm>
              <a:off x="6229350" y="2152650"/>
              <a:ext cx="0" cy="2286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H="1">
              <a:off x="4857750" y="2628900"/>
              <a:ext cx="7620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>
              <a:off x="6762750" y="2590800"/>
              <a:ext cx="5334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6" name="Line 22"/>
            <p:cNvSpPr>
              <a:spLocks noChangeShapeType="1"/>
            </p:cNvSpPr>
            <p:nvPr/>
          </p:nvSpPr>
          <p:spPr bwMode="auto">
            <a:xfrm>
              <a:off x="5086350" y="2990850"/>
              <a:ext cx="1905000" cy="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7" name="Line 24"/>
            <p:cNvSpPr>
              <a:spLocks noChangeShapeType="1"/>
            </p:cNvSpPr>
            <p:nvPr/>
          </p:nvSpPr>
          <p:spPr bwMode="auto">
            <a:xfrm>
              <a:off x="7905750" y="3219450"/>
              <a:ext cx="152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8" name="Freeform 25"/>
            <p:cNvSpPr>
              <a:spLocks/>
            </p:cNvSpPr>
            <p:nvPr/>
          </p:nvSpPr>
          <p:spPr bwMode="auto">
            <a:xfrm>
              <a:off x="6896100" y="2286000"/>
              <a:ext cx="1841500" cy="1778000"/>
            </a:xfrm>
            <a:custGeom>
              <a:avLst/>
              <a:gdLst>
                <a:gd name="T0" fmla="*/ 2147483647 w 1160"/>
                <a:gd name="T1" fmla="*/ 2147483647 h 1120"/>
                <a:gd name="T2" fmla="*/ 2147483647 w 1160"/>
                <a:gd name="T3" fmla="*/ 2147483647 h 1120"/>
                <a:gd name="T4" fmla="*/ 0 w 1160"/>
                <a:gd name="T5" fmla="*/ 2147483647 h 1120"/>
                <a:gd name="T6" fmla="*/ 0 60000 65536"/>
                <a:gd name="T7" fmla="*/ 0 60000 65536"/>
                <a:gd name="T8" fmla="*/ 0 60000 65536"/>
                <a:gd name="T9" fmla="*/ 0 w 1160"/>
                <a:gd name="T10" fmla="*/ 0 h 1120"/>
                <a:gd name="T11" fmla="*/ 1160 w 1160"/>
                <a:gd name="T12" fmla="*/ 1120 h 1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60" h="1120">
                  <a:moveTo>
                    <a:pt x="912" y="1120"/>
                  </a:moveTo>
                  <a:cubicBezTo>
                    <a:pt x="1036" y="720"/>
                    <a:pt x="1160" y="320"/>
                    <a:pt x="1008" y="160"/>
                  </a:cubicBezTo>
                  <a:cubicBezTo>
                    <a:pt x="856" y="0"/>
                    <a:pt x="168" y="160"/>
                    <a:pt x="0" y="160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9" name="Line 26"/>
            <p:cNvSpPr>
              <a:spLocks noChangeShapeType="1"/>
            </p:cNvSpPr>
            <p:nvPr/>
          </p:nvSpPr>
          <p:spPr bwMode="auto">
            <a:xfrm flipH="1">
              <a:off x="3687763" y="3295650"/>
              <a:ext cx="4572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0" name="Freeform 27"/>
            <p:cNvSpPr>
              <a:spLocks/>
            </p:cNvSpPr>
            <p:nvPr/>
          </p:nvSpPr>
          <p:spPr bwMode="auto">
            <a:xfrm>
              <a:off x="2952750" y="2133600"/>
              <a:ext cx="2514600" cy="1771650"/>
            </a:xfrm>
            <a:custGeom>
              <a:avLst/>
              <a:gdLst>
                <a:gd name="T0" fmla="*/ 2147483647 w 1536"/>
                <a:gd name="T1" fmla="*/ 2147483647 h 1208"/>
                <a:gd name="T2" fmla="*/ 2147483647 w 1536"/>
                <a:gd name="T3" fmla="*/ 2147483647 h 1208"/>
                <a:gd name="T4" fmla="*/ 2147483647 w 1536"/>
                <a:gd name="T5" fmla="*/ 2147483647 h 120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08"/>
                <a:gd name="T11" fmla="*/ 1536 w 1536"/>
                <a:gd name="T12" fmla="*/ 1208 h 1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08">
                  <a:moveTo>
                    <a:pt x="384" y="1208"/>
                  </a:moveTo>
                  <a:cubicBezTo>
                    <a:pt x="192" y="756"/>
                    <a:pt x="0" y="304"/>
                    <a:pt x="192" y="152"/>
                  </a:cubicBezTo>
                  <a:cubicBezTo>
                    <a:pt x="384" y="0"/>
                    <a:pt x="960" y="148"/>
                    <a:pt x="1536" y="296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1" name="Line 28"/>
            <p:cNvSpPr>
              <a:spLocks noChangeShapeType="1"/>
            </p:cNvSpPr>
            <p:nvPr/>
          </p:nvSpPr>
          <p:spPr bwMode="auto">
            <a:xfrm>
              <a:off x="4705350" y="3295650"/>
              <a:ext cx="7620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2" name="Line 29"/>
            <p:cNvSpPr>
              <a:spLocks noChangeShapeType="1"/>
            </p:cNvSpPr>
            <p:nvPr/>
          </p:nvSpPr>
          <p:spPr bwMode="auto">
            <a:xfrm flipH="1">
              <a:off x="6953250" y="3295650"/>
              <a:ext cx="5334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3" name="Line 30"/>
            <p:cNvSpPr>
              <a:spLocks noChangeShapeType="1"/>
            </p:cNvSpPr>
            <p:nvPr/>
          </p:nvSpPr>
          <p:spPr bwMode="auto">
            <a:xfrm flipH="1">
              <a:off x="7296150" y="4819650"/>
              <a:ext cx="6858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4" name="Line 31"/>
            <p:cNvSpPr>
              <a:spLocks noChangeShapeType="1"/>
            </p:cNvSpPr>
            <p:nvPr/>
          </p:nvSpPr>
          <p:spPr bwMode="auto">
            <a:xfrm>
              <a:off x="4171950" y="4591050"/>
              <a:ext cx="838200" cy="990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655" name="7 CuadroTexto"/>
          <p:cNvSpPr txBox="1">
            <a:spLocks noChangeArrowheads="1"/>
          </p:cNvSpPr>
          <p:nvPr/>
        </p:nvSpPr>
        <p:spPr bwMode="auto">
          <a:xfrm>
            <a:off x="996044" y="119746"/>
            <a:ext cx="7756765" cy="8002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s-ES" altLang="en-US" sz="20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CARÁCTER SISTÉMICO DEL PROCESO DE ENSEÑANZA - APRENDIZAJE</a:t>
            </a:r>
            <a:endParaRPr lang="es-ES_tradnl" altLang="en-US" sz="20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371601" y="2895600"/>
            <a:ext cx="1676400" cy="466948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CONTENIDOS</a:t>
            </a:r>
            <a:endParaRPr lang="es-ES" altLang="en-US" sz="1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ESTUDIO INDEPENDIENTE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Lee el artículo titulado “El proceso de enseñanza aprendizaje ¿agente de cambio</a:t>
            </a:r>
            <a:r>
              <a:rPr lang="es-ES" dirty="0"/>
              <a:t>?” </a:t>
            </a:r>
            <a:r>
              <a:rPr lang="es-ES" dirty="0" smtClean="0"/>
              <a:t>de la </a:t>
            </a:r>
            <a:r>
              <a:rPr lang="es-ES" dirty="0" err="1" smtClean="0"/>
              <a:t>M.Sc</a:t>
            </a:r>
            <a:r>
              <a:rPr lang="es-ES" dirty="0"/>
              <a:t>. Ana María González </a:t>
            </a:r>
            <a:r>
              <a:rPr lang="es-ES" dirty="0" smtClean="0"/>
              <a:t>Soca, en el Libro Nociones de Sociología, Psicología y Pedagogía, y pág.157</a:t>
            </a:r>
          </a:p>
          <a:p>
            <a:pPr algn="just"/>
            <a:r>
              <a:rPr lang="es-ES" dirty="0"/>
              <a:t>E</a:t>
            </a:r>
            <a:r>
              <a:rPr lang="es-ES" dirty="0" smtClean="0"/>
              <a:t>studia las principales características </a:t>
            </a:r>
            <a:r>
              <a:rPr lang="es-ES" dirty="0"/>
              <a:t>que te demuestran </a:t>
            </a:r>
            <a:r>
              <a:rPr lang="es-ES" dirty="0" smtClean="0"/>
              <a:t>el </a:t>
            </a:r>
            <a:r>
              <a:rPr lang="es-ES" b="1" dirty="0" smtClean="0">
                <a:solidFill>
                  <a:srgbClr val="FF0000"/>
                </a:solidFill>
              </a:rPr>
              <a:t>carácter sistémico del PEA </a:t>
            </a:r>
            <a:r>
              <a:rPr lang="es-ES" dirty="0" smtClean="0"/>
              <a:t>y las preguntas que te puedes plantear para identificar las relaciones de coordinación y subordinación entre los componentes didácticos del PEA propuestas por la especialista Silverio.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8089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43608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ENSEÑANZA</a:t>
            </a:r>
          </a:p>
          <a:p>
            <a:pPr algn="ctr"/>
            <a:r>
              <a:rPr lang="es-ES" dirty="0" smtClean="0"/>
              <a:t>PROFESOR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508104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APRENDIZAJE</a:t>
            </a:r>
          </a:p>
          <a:p>
            <a:pPr algn="ctr"/>
            <a:r>
              <a:rPr lang="es-ES" dirty="0" smtClean="0"/>
              <a:t>ESTUDIANTE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404021" y="3717032"/>
            <a:ext cx="15280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OBJETIVO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389695" y="5589240"/>
            <a:ext cx="1599545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MÉTODO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3404021" y="4653136"/>
            <a:ext cx="1585219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47590" y="3693708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enseñar?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5559985" y="3717032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aprender?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693199" y="4624200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enseñar?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536704" y="4684494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aprender?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3326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enseñar?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50810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aprender?</a:t>
            </a:r>
            <a:endParaRPr lang="es-ES" dirty="0"/>
          </a:p>
        </p:txBody>
      </p:sp>
      <p:cxnSp>
        <p:nvCxnSpPr>
          <p:cNvPr id="15" name="Conector recto 14"/>
          <p:cNvCxnSpPr>
            <a:stCxn id="3" idx="1"/>
          </p:cNvCxnSpPr>
          <p:nvPr/>
        </p:nvCxnSpPr>
        <p:spPr>
          <a:xfrm flipH="1">
            <a:off x="323528" y="2168860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323528" y="2168860"/>
            <a:ext cx="0" cy="3636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323528" y="5805264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4" idx="3"/>
          </p:cNvCxnSpPr>
          <p:nvPr/>
        </p:nvCxnSpPr>
        <p:spPr>
          <a:xfrm>
            <a:off x="7524328" y="2168860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8316416" y="2168860"/>
            <a:ext cx="0" cy="3667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7732221" y="5871921"/>
            <a:ext cx="576064" cy="3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3" idx="3"/>
            <a:endCxn id="4" idx="1"/>
          </p:cNvCxnSpPr>
          <p:nvPr/>
        </p:nvCxnSpPr>
        <p:spPr>
          <a:xfrm>
            <a:off x="3059832" y="2168860"/>
            <a:ext cx="24482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echa arriba y abajo 29"/>
          <p:cNvSpPr/>
          <p:nvPr/>
        </p:nvSpPr>
        <p:spPr>
          <a:xfrm>
            <a:off x="4042704" y="4200763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arriba y abajo 30"/>
          <p:cNvSpPr/>
          <p:nvPr/>
        </p:nvSpPr>
        <p:spPr>
          <a:xfrm>
            <a:off x="4042704" y="5121107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Conector recto de flecha 32"/>
          <p:cNvCxnSpPr>
            <a:stCxn id="8" idx="3"/>
            <a:endCxn id="5" idx="1"/>
          </p:cNvCxnSpPr>
          <p:nvPr/>
        </p:nvCxnSpPr>
        <p:spPr>
          <a:xfrm>
            <a:off x="2879838" y="3878374"/>
            <a:ext cx="524183" cy="54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stCxn id="10" idx="3"/>
            <a:endCxn id="7" idx="1"/>
          </p:cNvCxnSpPr>
          <p:nvPr/>
        </p:nvCxnSpPr>
        <p:spPr>
          <a:xfrm>
            <a:off x="2925447" y="4808866"/>
            <a:ext cx="478574" cy="6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>
            <a:stCxn id="12" idx="3"/>
            <a:endCxn id="6" idx="1"/>
          </p:cNvCxnSpPr>
          <p:nvPr/>
        </p:nvCxnSpPr>
        <p:spPr>
          <a:xfrm flipV="1">
            <a:off x="2865512" y="5805264"/>
            <a:ext cx="524183" cy="31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>
            <a:endCxn id="8" idx="1"/>
          </p:cNvCxnSpPr>
          <p:nvPr/>
        </p:nvCxnSpPr>
        <p:spPr>
          <a:xfrm>
            <a:off x="323528" y="3878374"/>
            <a:ext cx="324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>
            <a:endCxn id="10" idx="1"/>
          </p:cNvCxnSpPr>
          <p:nvPr/>
        </p:nvCxnSpPr>
        <p:spPr>
          <a:xfrm>
            <a:off x="323528" y="4808866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>
            <a:stCxn id="9" idx="3"/>
          </p:cNvCxnSpPr>
          <p:nvPr/>
        </p:nvCxnSpPr>
        <p:spPr>
          <a:xfrm>
            <a:off x="7792233" y="3901698"/>
            <a:ext cx="524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>
            <a:stCxn id="11" idx="3"/>
          </p:cNvCxnSpPr>
          <p:nvPr/>
        </p:nvCxnSpPr>
        <p:spPr>
          <a:xfrm>
            <a:off x="7768952" y="4869160"/>
            <a:ext cx="5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>
            <a:stCxn id="9" idx="1"/>
          </p:cNvCxnSpPr>
          <p:nvPr/>
        </p:nvCxnSpPr>
        <p:spPr>
          <a:xfrm flipH="1">
            <a:off x="4955323" y="3901698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/>
          <p:cNvCxnSpPr/>
          <p:nvPr/>
        </p:nvCxnSpPr>
        <p:spPr>
          <a:xfrm flipH="1">
            <a:off x="4993465" y="4793180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endCxn id="6" idx="3"/>
          </p:cNvCxnSpPr>
          <p:nvPr/>
        </p:nvCxnSpPr>
        <p:spPr>
          <a:xfrm flipH="1">
            <a:off x="4989240" y="5750446"/>
            <a:ext cx="547462" cy="54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420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195736" y="908720"/>
            <a:ext cx="41764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PROBLEMA</a:t>
            </a:r>
            <a:endParaRPr lang="es-ES" dirty="0"/>
          </a:p>
        </p:txBody>
      </p:sp>
      <p:sp>
        <p:nvSpPr>
          <p:cNvPr id="3" name="Flecha abajo 2"/>
          <p:cNvSpPr/>
          <p:nvPr/>
        </p:nvSpPr>
        <p:spPr>
          <a:xfrm>
            <a:off x="4067944" y="1484784"/>
            <a:ext cx="28803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2974682" y="187618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INDICA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95536" y="3068960"/>
            <a:ext cx="295232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/>
              <a:t>las contradicciones necesarias a resolver para que </a:t>
            </a:r>
            <a:r>
              <a:rPr lang="es-ES" i="1" dirty="0" smtClean="0"/>
              <a:t>el estudiante alcance </a:t>
            </a:r>
            <a:r>
              <a:rPr lang="es-ES" dirty="0"/>
              <a:t>el</a:t>
            </a:r>
            <a:r>
              <a:rPr lang="es-ES" i="1" dirty="0"/>
              <a:t> nivel deseado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707904" y="3068960"/>
            <a:ext cx="208823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i="1" dirty="0"/>
              <a:t>¿</a:t>
            </a:r>
            <a:r>
              <a:rPr lang="es-ES" i="1" dirty="0" smtClean="0"/>
              <a:t>cuáles </a:t>
            </a:r>
            <a:r>
              <a:rPr lang="es-ES" i="1" dirty="0"/>
              <a:t>son las tareas a ejecutar por </a:t>
            </a:r>
            <a:r>
              <a:rPr lang="es-ES" i="1" dirty="0" smtClean="0"/>
              <a:t>el estudiante para resolverlas?</a:t>
            </a:r>
            <a:endParaRPr lang="es-ES" dirty="0"/>
          </a:p>
          <a:p>
            <a:r>
              <a:rPr lang="es-ES" dirty="0"/>
              <a:t> 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372200" y="3068960"/>
            <a:ext cx="266429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i="1" dirty="0" smtClean="0"/>
              <a:t>¿cuáles son as </a:t>
            </a:r>
            <a:r>
              <a:rPr lang="es-ES" i="1" dirty="0"/>
              <a:t>acciones didácticas del maestro para garantizar la ejecución adecuada de esas </a:t>
            </a:r>
            <a:r>
              <a:rPr lang="es-ES" i="1" dirty="0" smtClean="0"/>
              <a:t>tareas?</a:t>
            </a:r>
            <a:endParaRPr lang="es-ES" dirty="0"/>
          </a:p>
          <a:p>
            <a:r>
              <a:rPr lang="es-ES" dirty="0"/>
              <a:t> 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627784" y="2393078"/>
            <a:ext cx="144016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4283968" y="1876182"/>
            <a:ext cx="2592288" cy="11221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4320805" y="2415119"/>
            <a:ext cx="548711" cy="7064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39552" y="5373216"/>
            <a:ext cx="792088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cómo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docente diseñar, organizar, ejecutar y controlar  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proceso?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garantizar una relación científica entre el sistema de tareas desarrolladoras del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y el sistema de acciones didácticas del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profesor.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brir llave 15"/>
          <p:cNvSpPr/>
          <p:nvPr/>
        </p:nvSpPr>
        <p:spPr>
          <a:xfrm rot="16200000">
            <a:off x="4513897" y="2630454"/>
            <a:ext cx="476246" cy="4896544"/>
          </a:xfrm>
          <a:prstGeom prst="leftBrace">
            <a:avLst>
              <a:gd name="adj1" fmla="val 8333"/>
              <a:gd name="adj2" fmla="val 46448"/>
            </a:avLst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869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21"/>
          <p:cNvSpPr txBox="1"/>
          <p:nvPr/>
        </p:nvSpPr>
        <p:spPr>
          <a:xfrm>
            <a:off x="1" y="0"/>
            <a:ext cx="9111326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sp>
        <p:nvSpPr>
          <p:cNvPr id="2" name="CuadroTexto 1"/>
          <p:cNvSpPr txBox="1"/>
          <p:nvPr/>
        </p:nvSpPr>
        <p:spPr>
          <a:xfrm>
            <a:off x="3314693" y="239488"/>
            <a:ext cx="230232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EL PROBLEMA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096001" y="1752600"/>
            <a:ext cx="2726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rgbClr val="002060"/>
                </a:solidFill>
                <a:latin typeface="Arial Black" panose="020B0A04020102020204" pitchFamily="34" charset="0"/>
              </a:rPr>
              <a:t>Se concreta en el encargo social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4343401" y="915108"/>
            <a:ext cx="244928" cy="104432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/>
          <p:cNvSpPr txBox="1"/>
          <p:nvPr/>
        </p:nvSpPr>
        <p:spPr>
          <a:xfrm>
            <a:off x="3575958" y="2002971"/>
            <a:ext cx="236764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s-ES_tradnl" dirty="0"/>
              <a:t>OBJETIVO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2520" y="3091543"/>
            <a:ext cx="2334986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CONTENIDOS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367644" y="2297947"/>
            <a:ext cx="1061362" cy="6194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466106" y="3222172"/>
            <a:ext cx="2090063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s-ES_tradnl" sz="2000" dirty="0"/>
              <a:t>Métodos 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Medios 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Formas de organización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Evaluación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4495800" y="2743202"/>
            <a:ext cx="1888672" cy="134982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1567544" y="3763268"/>
            <a:ext cx="4816929" cy="12006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2661549" y="1132116"/>
            <a:ext cx="1665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Determina 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191977" y="2090055"/>
            <a:ext cx="166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Determina</a:t>
            </a:r>
            <a:r>
              <a:rPr lang="es-ES_tradnl" dirty="0"/>
              <a:t> 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984142" y="3788217"/>
            <a:ext cx="200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s-ES_tradnl" sz="2000" dirty="0"/>
              <a:t>Determinan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04801" y="5268684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dirty="0"/>
              <a:t>Esta relación no es lineal</a:t>
            </a:r>
          </a:p>
        </p:txBody>
      </p:sp>
    </p:spTree>
    <p:extLst>
      <p:ext uri="{BB962C8B-B14F-4D97-AF65-F5344CB8AC3E}">
        <p14:creationId xmlns:p14="http://schemas.microsoft.com/office/powerpoint/2010/main" val="16004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91490" cy="596922"/>
          </a:xfrm>
        </p:spPr>
        <p:txBody>
          <a:bodyPr>
            <a:normAutofit fontScale="90000"/>
          </a:bodyPr>
          <a:lstStyle/>
          <a:p>
            <a:r>
              <a:rPr lang="es-US" b="1" dirty="0">
                <a:solidFill>
                  <a:srgbClr val="FF0000"/>
                </a:solidFill>
              </a:rPr>
              <a:t>CONCLUSIONES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Cxmutovompany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Logo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57200" y="1143002"/>
            <a:ext cx="8305800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2800" dirty="0" smtClean="0">
                <a:latin typeface="+mj-lt"/>
              </a:rPr>
              <a:t>El proceso de enseñanza aprendizaje desarrollador con enfoque profesional exige un rol protagónico de cada uno de los sujetos que intervienen, del estudiante, del profesor y del grupo.</a:t>
            </a:r>
            <a:endParaRPr lang="es-MX" sz="2800" dirty="0">
              <a:latin typeface="+mj-lt"/>
            </a:endParaRPr>
          </a:p>
          <a:p>
            <a:pPr algn="just"/>
            <a:endParaRPr lang="es-MX" sz="2800" dirty="0">
              <a:latin typeface="+mj-lt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800" dirty="0" smtClean="0">
                <a:latin typeface="+mj-lt"/>
              </a:rPr>
              <a:t>Para el logro de un </a:t>
            </a:r>
            <a:r>
              <a:rPr lang="es-MX" sz="2800" dirty="0" err="1" smtClean="0">
                <a:latin typeface="+mj-lt"/>
              </a:rPr>
              <a:t>PEAd</a:t>
            </a:r>
            <a:r>
              <a:rPr lang="es-MX" sz="2800" dirty="0" smtClean="0">
                <a:latin typeface="+mj-lt"/>
              </a:rPr>
              <a:t> con enfoque profesional el psicopedagogo debe diseñar </a:t>
            </a:r>
            <a:r>
              <a:rPr lang="es-MX" sz="2800" dirty="0">
                <a:latin typeface="+mj-lt"/>
              </a:rPr>
              <a:t>de actividades </a:t>
            </a:r>
            <a:r>
              <a:rPr lang="es-MX" sz="2800" dirty="0" smtClean="0">
                <a:latin typeface="+mj-lt"/>
              </a:rPr>
              <a:t>pedagógicas </a:t>
            </a:r>
            <a:r>
              <a:rPr lang="es-MX" sz="2800" dirty="0">
                <a:latin typeface="+mj-lt"/>
              </a:rPr>
              <a:t>que promuevan  un proceso de profesionalización continuo a partir de la autorregulación e independencia de los </a:t>
            </a:r>
            <a:r>
              <a:rPr lang="es-MX" sz="2800" dirty="0" smtClean="0">
                <a:latin typeface="+mj-lt"/>
              </a:rPr>
              <a:t>docentes y estudiantes</a:t>
            </a:r>
            <a:r>
              <a:rPr lang="es-MX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426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91490" cy="596922"/>
          </a:xfrm>
        </p:spPr>
        <p:txBody>
          <a:bodyPr>
            <a:normAutofit fontScale="90000"/>
          </a:bodyPr>
          <a:lstStyle/>
          <a:p>
            <a:r>
              <a:rPr lang="es-US" b="1" dirty="0">
                <a:solidFill>
                  <a:srgbClr val="FF0000"/>
                </a:solidFill>
              </a:rPr>
              <a:t>CONCLUSIONES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Cxmutovompany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Logo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28600" y="1916832"/>
            <a:ext cx="8305800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2800" dirty="0" smtClean="0">
                <a:latin typeface="+mj-lt"/>
              </a:rPr>
              <a:t>Para cumplir con sus funciones profesionales, esencialmente la asesoría psicopedagógica a directivos y docentes debe apropiarse de habilidades profesionales que les permitan demostrar el cómo lograr un proceso de enseñanza aprendizaje desarrollador en las instituciones educativas en que va a desempeñarse como futuro profesional.</a:t>
            </a:r>
            <a:endParaRPr lang="es-MX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11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91490" cy="596922"/>
          </a:xfrm>
        </p:spPr>
        <p:txBody>
          <a:bodyPr>
            <a:normAutofit fontScale="90000"/>
          </a:bodyPr>
          <a:lstStyle/>
          <a:p>
            <a:r>
              <a:rPr lang="es-US" b="1" dirty="0" smtClean="0">
                <a:solidFill>
                  <a:srgbClr val="FF0000"/>
                </a:solidFill>
              </a:rPr>
              <a:t>BIBLIOGRAFÍA</a:t>
            </a:r>
            <a:endParaRPr lang="es-US" b="1" dirty="0">
              <a:solidFill>
                <a:srgbClr val="FF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Cxmutovompany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Logo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28600" y="1916832"/>
            <a:ext cx="830580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3200" dirty="0" smtClean="0">
                <a:latin typeface="+mj-lt"/>
              </a:rPr>
              <a:t>Libro Aprendizaje desarrollador de Doris Castellanos </a:t>
            </a:r>
            <a:r>
              <a:rPr lang="es-MX" sz="3200" dirty="0" err="1" smtClean="0">
                <a:latin typeface="+mj-lt"/>
              </a:rPr>
              <a:t>Simons</a:t>
            </a:r>
            <a:r>
              <a:rPr lang="es-MX" sz="3200" dirty="0" smtClean="0">
                <a:latin typeface="+mj-lt"/>
              </a:rPr>
              <a:t>, y otros, Cuba, 2001</a:t>
            </a:r>
          </a:p>
          <a:p>
            <a:pPr algn="just">
              <a:buFont typeface="Arial" pitchFamily="34" charset="0"/>
              <a:buChar char="•"/>
            </a:pPr>
            <a:r>
              <a:rPr lang="es-ES" sz="3200" dirty="0">
                <a:latin typeface="+mj-lt"/>
              </a:rPr>
              <a:t>Libro Nociones de Sociología, Psicología y Pedagogía, de Ana María González Soca y Carmen Reinoso </a:t>
            </a:r>
            <a:r>
              <a:rPr lang="es-ES" sz="3200" dirty="0" err="1">
                <a:latin typeface="+mj-lt"/>
              </a:rPr>
              <a:t>Cápiro</a:t>
            </a:r>
            <a:endParaRPr lang="es-MX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55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s-ES" dirty="0" smtClean="0"/>
              <a:t>ESTUDIO INDEPENDIENTE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Lee el artículo </a:t>
            </a:r>
            <a:r>
              <a:rPr lang="es-ES" dirty="0"/>
              <a:t>titulado “El proceso enseñanza-aprendizaje desarrollador y la comunicación interpersonal en el trabajo en colaboración</a:t>
            </a:r>
            <a:r>
              <a:rPr lang="es-ES" dirty="0" smtClean="0"/>
              <a:t>. De la </a:t>
            </a:r>
            <a:r>
              <a:rPr lang="es-ES" dirty="0" err="1"/>
              <a:t>M.Sc</a:t>
            </a:r>
            <a:r>
              <a:rPr lang="es-ES" dirty="0"/>
              <a:t>. Carmen Reinoso </a:t>
            </a:r>
            <a:r>
              <a:rPr lang="es-ES" dirty="0" err="1"/>
              <a:t>Cápiro</a:t>
            </a:r>
            <a:r>
              <a:rPr lang="es-ES" dirty="0"/>
              <a:t>. , </a:t>
            </a:r>
            <a:r>
              <a:rPr lang="es-ES" dirty="0" smtClean="0"/>
              <a:t>en el Libro Nociones de Sociología, </a:t>
            </a:r>
            <a:r>
              <a:rPr lang="es-ES" dirty="0"/>
              <a:t>Psicología y Pedagogía, </a:t>
            </a:r>
            <a:r>
              <a:rPr lang="es-ES" dirty="0" smtClean="0"/>
              <a:t>de Ana María </a:t>
            </a:r>
            <a:r>
              <a:rPr lang="es-ES" dirty="0"/>
              <a:t>G</a:t>
            </a:r>
            <a:r>
              <a:rPr lang="es-ES" dirty="0" smtClean="0"/>
              <a:t>onzález </a:t>
            </a:r>
            <a:r>
              <a:rPr lang="es-ES" dirty="0"/>
              <a:t>S</a:t>
            </a:r>
            <a:r>
              <a:rPr lang="es-ES" dirty="0" smtClean="0"/>
              <a:t>oca y </a:t>
            </a:r>
            <a:r>
              <a:rPr lang="es-ES" dirty="0"/>
              <a:t>C</a:t>
            </a:r>
            <a:r>
              <a:rPr lang="es-ES" dirty="0" smtClean="0"/>
              <a:t>armen </a:t>
            </a:r>
            <a:r>
              <a:rPr lang="es-ES" dirty="0"/>
              <a:t>R</a:t>
            </a:r>
            <a:r>
              <a:rPr lang="es-ES" dirty="0" smtClean="0"/>
              <a:t>einoso </a:t>
            </a:r>
            <a:r>
              <a:rPr lang="es-ES" dirty="0" err="1" smtClean="0"/>
              <a:t>Cápiro</a:t>
            </a:r>
            <a:r>
              <a:rPr lang="es-ES" dirty="0" smtClean="0"/>
              <a:t>, pág.178.</a:t>
            </a:r>
          </a:p>
          <a:p>
            <a:pPr algn="just"/>
            <a:r>
              <a:rPr lang="es-ES" dirty="0" smtClean="0"/>
              <a:t>Resume las principales acciones que permiten lograr un </a:t>
            </a:r>
            <a:r>
              <a:rPr lang="es-ES" dirty="0"/>
              <a:t>proceso de </a:t>
            </a:r>
            <a:r>
              <a:rPr lang="es-ES" dirty="0" smtClean="0"/>
              <a:t>enseñanza aprendizaje </a:t>
            </a:r>
            <a:r>
              <a:rPr lang="es-ES" dirty="0"/>
              <a:t>desarrollador a través de la </a:t>
            </a:r>
            <a:r>
              <a:rPr lang="es-ES" dirty="0" smtClean="0"/>
              <a:t>comunicación.</a:t>
            </a:r>
          </a:p>
          <a:p>
            <a:pPr algn="just"/>
            <a:r>
              <a:rPr lang="es-ES" dirty="0" smtClean="0"/>
              <a:t>En inglés resume algunas de ellas y lee en voz alta para evaluar en el próximo encuentro.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0203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1750</TotalTime>
  <Words>2034</Words>
  <Application>Microsoft Office PowerPoint</Application>
  <PresentationFormat>Presentación en pantalla (4:3)</PresentationFormat>
  <Paragraphs>187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Flujo</vt:lpstr>
      <vt:lpstr>Presentación de PowerPoint</vt:lpstr>
      <vt:lpstr>Presentación de PowerPoint</vt:lpstr>
      <vt:lpstr>SUMARIO                 OBJETIVO</vt:lpstr>
      <vt:lpstr>Para analizar el PEA desarrollador con enfoque profesional deben:</vt:lpstr>
      <vt:lpstr>Reflexionemos todos:</vt:lpstr>
      <vt:lpstr>Estudio de diferentes definiciones:</vt:lpstr>
      <vt:lpstr>Estudio de diferentes definiciones:</vt:lpstr>
      <vt:lpstr>Aprendizaje desarrollador:</vt:lpstr>
      <vt:lpstr>Exigencias de un aprendizaje desarrollador:</vt:lpstr>
      <vt:lpstr>Presentación de PowerPoint</vt:lpstr>
      <vt:lpstr>Presentación de PowerPoint</vt:lpstr>
      <vt:lpstr>SIGNIFICATIVIDAD</vt:lpstr>
      <vt:lpstr>MOTIVACIÓN PARA APRENDER</vt:lpstr>
      <vt:lpstr>MOTIVACIÓN PARA APRENDER</vt:lpstr>
      <vt:lpstr>Enseñanza desarrolladora</vt:lpstr>
      <vt:lpstr>Características  del PEAd</vt:lpstr>
      <vt:lpstr>Características  del PEAd:</vt:lpstr>
      <vt:lpstr>El Estudiante en un PEAd:</vt:lpstr>
      <vt:lpstr>El Estudiante en un PEAd:</vt:lpstr>
      <vt:lpstr>El profesor en un PEAd</vt:lpstr>
      <vt:lpstr>El profesor en un PEAd:</vt:lpstr>
      <vt:lpstr>El Grupo en un PEAd:</vt:lpstr>
      <vt:lpstr>El Grupo en un PEAd</vt:lpstr>
      <vt:lpstr>Presentación de PowerPoint</vt:lpstr>
      <vt:lpstr>Rol de los componentes mediatizadores del PEAd</vt:lpstr>
      <vt:lpstr>Presentación de PowerPoint</vt:lpstr>
      <vt:lpstr>ESTUDIO INDEPENDIENTE</vt:lpstr>
      <vt:lpstr>Presentación de PowerPoint</vt:lpstr>
      <vt:lpstr>Presentación de PowerPoint</vt:lpstr>
      <vt:lpstr>Presentación de PowerPoint</vt:lpstr>
      <vt:lpstr>CONCLUSIONES</vt:lpstr>
      <vt:lpstr>CONCLUSIONES</vt:lpstr>
      <vt:lpstr>BIBLIOGRAFÍA</vt:lpstr>
      <vt:lpstr>ESTUDIO INDEPENDIENTE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ujc</dc:creator>
  <cp:lastModifiedBy>Andres</cp:lastModifiedBy>
  <cp:revision>257</cp:revision>
  <dcterms:created xsi:type="dcterms:W3CDTF">2023-02-11T08:47:13Z</dcterms:created>
  <dcterms:modified xsi:type="dcterms:W3CDTF">2026-10-24T11:26:01Z</dcterms:modified>
</cp:coreProperties>
</file>