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60" r:id="rId3"/>
    <p:sldId id="313" r:id="rId4"/>
    <p:sldId id="271" r:id="rId5"/>
    <p:sldId id="296" r:id="rId6"/>
    <p:sldId id="305" r:id="rId7"/>
    <p:sldId id="263" r:id="rId8"/>
    <p:sldId id="310" r:id="rId9"/>
    <p:sldId id="297" r:id="rId10"/>
    <p:sldId id="298" r:id="rId11"/>
    <p:sldId id="303" r:id="rId12"/>
    <p:sldId id="307" r:id="rId13"/>
    <p:sldId id="308" r:id="rId14"/>
    <p:sldId id="309" r:id="rId15"/>
    <p:sldId id="306" r:id="rId16"/>
    <p:sldId id="312" r:id="rId17"/>
    <p:sldId id="314" r:id="rId18"/>
    <p:sldId id="311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eila@uart.edu.c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428604"/>
            <a:ext cx="8501122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002060"/>
                </a:solidFill>
                <a:latin typeface="+mj-lt"/>
              </a:rPr>
              <a:t>Conferencia No.5:</a:t>
            </a:r>
            <a:r>
              <a:rPr lang="es-ES" sz="4400" dirty="0" smtClean="0">
                <a:latin typeface="+mj-lt"/>
              </a:rPr>
              <a:t/>
            </a:r>
            <a:br>
              <a:rPr lang="es-ES" sz="4400" dirty="0" smtClean="0">
                <a:latin typeface="+mj-lt"/>
              </a:rPr>
            </a:br>
            <a:endParaRPr lang="es-ES" sz="4400" dirty="0" smtClean="0">
              <a:latin typeface="+mj-lt"/>
            </a:endParaRPr>
          </a:p>
          <a:p>
            <a:pPr algn="ctr"/>
            <a:r>
              <a:rPr lang="es-ES" sz="5400" dirty="0" smtClean="0">
                <a:solidFill>
                  <a:srgbClr val="FF0000"/>
                </a:solidFill>
                <a:latin typeface="+mj-lt"/>
              </a:rPr>
              <a:t> El componente CONTENIDOS del PEA</a:t>
            </a:r>
            <a:endParaRPr lang="es-ES" sz="3600" dirty="0" smtClean="0">
              <a:latin typeface="+mj-lt"/>
            </a:endParaRPr>
          </a:p>
          <a:p>
            <a:endParaRPr lang="es-ES" sz="3600" b="1" dirty="0" smtClean="0">
              <a:latin typeface="+mj-lt"/>
            </a:endParaRPr>
          </a:p>
          <a:p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Ponente: </a:t>
            </a:r>
            <a:r>
              <a:rPr lang="es-ES" sz="3600" b="1" dirty="0" err="1" smtClean="0">
                <a:solidFill>
                  <a:srgbClr val="FF0000"/>
                </a:solidFill>
                <a:latin typeface="+mj-lt"/>
              </a:rPr>
              <a:t>DrC.</a:t>
            </a:r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rgbClr val="FF0000"/>
                </a:solidFill>
                <a:latin typeface="+mj-lt"/>
              </a:rPr>
              <a:t>Deila</a:t>
            </a:r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 Vázquez Abella</a:t>
            </a:r>
          </a:p>
          <a:p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Prof. Titular. </a:t>
            </a:r>
          </a:p>
          <a:p>
            <a:r>
              <a:rPr lang="es-ES" sz="3600" b="1" dirty="0" smtClean="0">
                <a:latin typeface="+mj-lt"/>
                <a:hlinkClick r:id="rId2"/>
              </a:rPr>
              <a:t>E-mail: deila@uart.edu.cu</a:t>
            </a:r>
            <a:endParaRPr lang="es-ES" sz="3600" b="1" dirty="0" smtClean="0">
              <a:latin typeface="+mj-lt"/>
            </a:endParaRPr>
          </a:p>
          <a:p>
            <a:endParaRPr lang="es-ES" sz="3600" b="1" dirty="0" smtClean="0">
              <a:latin typeface="+mj-lt"/>
            </a:endParaRPr>
          </a:p>
          <a:p>
            <a:r>
              <a:rPr lang="es-ES" sz="3600" b="1" dirty="0" smtClean="0">
                <a:latin typeface="+mj-lt"/>
              </a:rPr>
              <a:t> </a:t>
            </a:r>
            <a:endParaRPr lang="es-ES" sz="3200" dirty="0" smtClean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endParaRPr lang="es-ES" sz="3600" dirty="0" smtClean="0">
              <a:latin typeface="+mj-lt"/>
            </a:endParaRPr>
          </a:p>
          <a:p>
            <a:endParaRPr lang="es-ES" sz="3600" dirty="0" smtClean="0">
              <a:latin typeface="+mj-lt"/>
            </a:endParaRP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                OBJETIVO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El CONTENIDO del PEA</a:t>
            </a:r>
          </a:p>
          <a:p>
            <a:pPr lvl="0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Tipos de contenidos y su relación con los demás componentes</a:t>
            </a:r>
          </a:p>
          <a:p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s-ES" sz="2800" dirty="0" smtClean="0">
                <a:latin typeface="+mj-lt"/>
              </a:rPr>
              <a:t>Caracterizar el componente </a:t>
            </a:r>
            <a:r>
              <a:rPr lang="es-ES" sz="2800" dirty="0" err="1" smtClean="0">
                <a:latin typeface="+mj-lt"/>
              </a:rPr>
              <a:t>mediatizador</a:t>
            </a:r>
            <a:r>
              <a:rPr lang="es-ES" sz="2800" dirty="0" smtClean="0">
                <a:latin typeface="+mj-lt"/>
              </a:rPr>
              <a:t> del PEA CONTENIDO, permitiéndoles su preparación para la asesoría psicopedagógica a los directivos y docentes en su eslabón de base de la profesión.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Para caracterizar: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Analizar el objeto: componente Contenido</a:t>
            </a:r>
          </a:p>
          <a:p>
            <a:r>
              <a:rPr lang="es-ES" dirty="0" smtClean="0"/>
              <a:t>Determinar lo esencial (el sistema de conocimientos que lo conforma)</a:t>
            </a:r>
          </a:p>
          <a:p>
            <a:r>
              <a:rPr lang="es-ES" dirty="0" smtClean="0"/>
              <a:t>Comparar con otros componentes (objetivo)</a:t>
            </a:r>
          </a:p>
          <a:p>
            <a:r>
              <a:rPr lang="es-ES" dirty="0" smtClean="0"/>
              <a:t>Seleccionar los elementos que lo distinguen de los demás.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0610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grpSp>
        <p:nvGrpSpPr>
          <p:cNvPr id="2" name="Grupo 1"/>
          <p:cNvGrpSpPr/>
          <p:nvPr/>
        </p:nvGrpSpPr>
        <p:grpSpPr>
          <a:xfrm>
            <a:off x="391886" y="990600"/>
            <a:ext cx="8752114" cy="5867400"/>
            <a:chOff x="2716213" y="1014413"/>
            <a:chExt cx="6021387" cy="5030277"/>
          </a:xfrm>
          <a:noFill/>
        </p:grpSpPr>
        <p:sp>
          <p:nvSpPr>
            <p:cNvPr id="2055" name="Oval 7"/>
            <p:cNvSpPr>
              <a:spLocks noChangeArrowheads="1"/>
            </p:cNvSpPr>
            <p:nvPr/>
          </p:nvSpPr>
          <p:spPr bwMode="auto">
            <a:xfrm>
              <a:off x="5233988" y="3371850"/>
              <a:ext cx="1866900" cy="1747838"/>
            </a:xfrm>
            <a:prstGeom prst="ellipse">
              <a:avLst/>
            </a:prstGeom>
            <a:solidFill>
              <a:srgbClr val="002060">
                <a:alpha val="46000"/>
              </a:srgbClr>
            </a:solidFill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r>
                <a:rPr lang="pt-BR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             </a:t>
              </a:r>
            </a:p>
            <a:p>
              <a:pPr>
                <a:defRPr/>
              </a:pPr>
              <a:r>
                <a:rPr lang="pt-B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        </a:t>
              </a:r>
              <a:r>
                <a:rPr lang="pt-BR" sz="16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PROFESOR</a:t>
              </a:r>
              <a:endParaRPr lang="pt-BR" dirty="0">
                <a:latin typeface="Arial Black" panose="020B0A04020102020204" pitchFamily="34" charset="0"/>
              </a:endParaRPr>
            </a:p>
          </p:txBody>
        </p:sp>
        <p:sp>
          <p:nvSpPr>
            <p:cNvPr id="26627" name="Oval 8" descr="70%"/>
            <p:cNvSpPr>
              <a:spLocks noChangeArrowheads="1"/>
            </p:cNvSpPr>
            <p:nvPr/>
          </p:nvSpPr>
          <p:spPr bwMode="auto">
            <a:xfrm>
              <a:off x="5341939" y="3656013"/>
              <a:ext cx="1646237" cy="914400"/>
            </a:xfrm>
            <a:prstGeom prst="ellipse">
              <a:avLst/>
            </a:prstGeom>
            <a:grpFill/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    </a:t>
              </a:r>
              <a:r>
                <a:rPr lang="pt-BR" altLang="en-US" sz="18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GRUPO</a:t>
              </a:r>
            </a:p>
          </p:txBody>
        </p:sp>
        <p:sp>
          <p:nvSpPr>
            <p:cNvPr id="26628" name="Oval 9"/>
            <p:cNvSpPr>
              <a:spLocks noChangeArrowheads="1"/>
            </p:cNvSpPr>
            <p:nvPr/>
          </p:nvSpPr>
          <p:spPr bwMode="auto">
            <a:xfrm>
              <a:off x="5467350" y="3752850"/>
              <a:ext cx="1428749" cy="457200"/>
            </a:xfrm>
            <a:prstGeom prst="ellipse">
              <a:avLst/>
            </a:prstGeom>
            <a:grpFill/>
            <a:ln w="3810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400" b="1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ESTUDIANTE</a:t>
              </a:r>
              <a:endParaRPr lang="es-ES" altLang="en-US" sz="1400" b="1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29" name="Line 23"/>
            <p:cNvSpPr>
              <a:spLocks noChangeShapeType="1"/>
            </p:cNvSpPr>
            <p:nvPr/>
          </p:nvSpPr>
          <p:spPr bwMode="auto">
            <a:xfrm>
              <a:off x="7905750" y="3752850"/>
              <a:ext cx="0" cy="0"/>
            </a:xfrm>
            <a:prstGeom prst="line">
              <a:avLst/>
            </a:prstGeom>
            <a:grp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0" name="Line 3"/>
            <p:cNvSpPr>
              <a:spLocks noChangeShapeType="1"/>
            </p:cNvSpPr>
            <p:nvPr/>
          </p:nvSpPr>
          <p:spPr bwMode="auto">
            <a:xfrm flipH="1">
              <a:off x="6229350" y="2743200"/>
              <a:ext cx="0" cy="28194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1" name="Line 4"/>
            <p:cNvSpPr>
              <a:spLocks noChangeShapeType="1"/>
            </p:cNvSpPr>
            <p:nvPr/>
          </p:nvSpPr>
          <p:spPr bwMode="auto">
            <a:xfrm flipH="1">
              <a:off x="4449763" y="3295650"/>
              <a:ext cx="2819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2" name="Line 5"/>
            <p:cNvSpPr>
              <a:spLocks noChangeShapeType="1"/>
            </p:cNvSpPr>
            <p:nvPr/>
          </p:nvSpPr>
          <p:spPr bwMode="auto">
            <a:xfrm>
              <a:off x="4933950" y="3219450"/>
              <a:ext cx="2667000" cy="9715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3" name="Line 6"/>
            <p:cNvSpPr>
              <a:spLocks noChangeShapeType="1"/>
            </p:cNvSpPr>
            <p:nvPr/>
          </p:nvSpPr>
          <p:spPr bwMode="auto">
            <a:xfrm flipH="1">
              <a:off x="4552950" y="4419600"/>
              <a:ext cx="2895600" cy="190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4" name="Rectangle 14"/>
            <p:cNvSpPr>
              <a:spLocks noChangeArrowheads="1"/>
            </p:cNvSpPr>
            <p:nvPr/>
          </p:nvSpPr>
          <p:spPr bwMode="auto">
            <a:xfrm>
              <a:off x="7502526" y="4232275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MEDIOS</a:t>
              </a:r>
            </a:p>
          </p:txBody>
        </p:sp>
        <p:sp>
          <p:nvSpPr>
            <p:cNvPr id="26635" name="Rectangle 10"/>
            <p:cNvSpPr>
              <a:spLocks noChangeArrowheads="1"/>
            </p:cNvSpPr>
            <p:nvPr/>
          </p:nvSpPr>
          <p:spPr bwMode="auto">
            <a:xfrm>
              <a:off x="5641975" y="1777937"/>
              <a:ext cx="1234538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PROBLEMA</a:t>
              </a:r>
            </a:p>
          </p:txBody>
        </p:sp>
        <p:sp>
          <p:nvSpPr>
            <p:cNvPr id="26636" name="Rectangle 11"/>
            <p:cNvSpPr>
              <a:spLocks noChangeArrowheads="1"/>
            </p:cNvSpPr>
            <p:nvPr/>
          </p:nvSpPr>
          <p:spPr bwMode="auto">
            <a:xfrm>
              <a:off x="5651501" y="2386307"/>
              <a:ext cx="1206288" cy="312443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OBJETIVOS</a:t>
              </a:r>
            </a:p>
          </p:txBody>
        </p:sp>
        <p:sp>
          <p:nvSpPr>
            <p:cNvPr id="26638" name="Rectangle 13"/>
            <p:cNvSpPr>
              <a:spLocks noChangeArrowheads="1"/>
            </p:cNvSpPr>
            <p:nvPr/>
          </p:nvSpPr>
          <p:spPr bwMode="auto">
            <a:xfrm>
              <a:off x="7143751" y="2838450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MÉTODOS</a:t>
              </a:r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095626" y="4084842"/>
              <a:ext cx="1298187" cy="26967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6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s-ES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EVALUACIÓN</a:t>
              </a:r>
              <a:endPara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4918064" y="5718049"/>
              <a:ext cx="2621250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4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FORMAS DE  ORG</a:t>
              </a:r>
              <a:r>
                <a:rPr lang="pt-BR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ANIZACIÓN</a:t>
              </a:r>
              <a:endParaRPr lang="pt-BR" altLang="en-US" sz="18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2716213" y="1014413"/>
              <a:ext cx="1905000" cy="38100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SOCIEDAD</a:t>
              </a:r>
              <a:endParaRPr lang="pt-BR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>
              <a:off x="4697413" y="1295400"/>
              <a:ext cx="838200" cy="4572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3" name="Line 19"/>
            <p:cNvSpPr>
              <a:spLocks noChangeShapeType="1"/>
            </p:cNvSpPr>
            <p:nvPr/>
          </p:nvSpPr>
          <p:spPr bwMode="auto">
            <a:xfrm>
              <a:off x="6229350" y="2152650"/>
              <a:ext cx="0" cy="2286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 flipH="1">
              <a:off x="4857750" y="2628900"/>
              <a:ext cx="7620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5" name="Line 21"/>
            <p:cNvSpPr>
              <a:spLocks noChangeShapeType="1"/>
            </p:cNvSpPr>
            <p:nvPr/>
          </p:nvSpPr>
          <p:spPr bwMode="auto">
            <a:xfrm>
              <a:off x="6762750" y="2590800"/>
              <a:ext cx="5334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6" name="Line 22"/>
            <p:cNvSpPr>
              <a:spLocks noChangeShapeType="1"/>
            </p:cNvSpPr>
            <p:nvPr/>
          </p:nvSpPr>
          <p:spPr bwMode="auto">
            <a:xfrm>
              <a:off x="5086350" y="2990850"/>
              <a:ext cx="1905000" cy="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7" name="Line 24"/>
            <p:cNvSpPr>
              <a:spLocks noChangeShapeType="1"/>
            </p:cNvSpPr>
            <p:nvPr/>
          </p:nvSpPr>
          <p:spPr bwMode="auto">
            <a:xfrm>
              <a:off x="7905750" y="3219450"/>
              <a:ext cx="152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8" name="Freeform 25"/>
            <p:cNvSpPr>
              <a:spLocks/>
            </p:cNvSpPr>
            <p:nvPr/>
          </p:nvSpPr>
          <p:spPr bwMode="auto">
            <a:xfrm>
              <a:off x="6896100" y="2286000"/>
              <a:ext cx="1841500" cy="1778000"/>
            </a:xfrm>
            <a:custGeom>
              <a:avLst/>
              <a:gdLst>
                <a:gd name="T0" fmla="*/ 2147483647 w 1160"/>
                <a:gd name="T1" fmla="*/ 2147483647 h 1120"/>
                <a:gd name="T2" fmla="*/ 2147483647 w 1160"/>
                <a:gd name="T3" fmla="*/ 2147483647 h 1120"/>
                <a:gd name="T4" fmla="*/ 0 w 1160"/>
                <a:gd name="T5" fmla="*/ 2147483647 h 1120"/>
                <a:gd name="T6" fmla="*/ 0 60000 65536"/>
                <a:gd name="T7" fmla="*/ 0 60000 65536"/>
                <a:gd name="T8" fmla="*/ 0 60000 65536"/>
                <a:gd name="T9" fmla="*/ 0 w 1160"/>
                <a:gd name="T10" fmla="*/ 0 h 1120"/>
                <a:gd name="T11" fmla="*/ 1160 w 1160"/>
                <a:gd name="T12" fmla="*/ 1120 h 1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60" h="1120">
                  <a:moveTo>
                    <a:pt x="912" y="1120"/>
                  </a:moveTo>
                  <a:cubicBezTo>
                    <a:pt x="1036" y="720"/>
                    <a:pt x="1160" y="320"/>
                    <a:pt x="1008" y="160"/>
                  </a:cubicBezTo>
                  <a:cubicBezTo>
                    <a:pt x="856" y="0"/>
                    <a:pt x="168" y="160"/>
                    <a:pt x="0" y="160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srgbClr val="FFC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9" name="Line 26"/>
            <p:cNvSpPr>
              <a:spLocks noChangeShapeType="1"/>
            </p:cNvSpPr>
            <p:nvPr/>
          </p:nvSpPr>
          <p:spPr bwMode="auto">
            <a:xfrm flipH="1">
              <a:off x="3687763" y="3295650"/>
              <a:ext cx="4572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0" name="Freeform 27"/>
            <p:cNvSpPr>
              <a:spLocks/>
            </p:cNvSpPr>
            <p:nvPr/>
          </p:nvSpPr>
          <p:spPr bwMode="auto">
            <a:xfrm>
              <a:off x="2952750" y="2133600"/>
              <a:ext cx="2514600" cy="1771650"/>
            </a:xfrm>
            <a:custGeom>
              <a:avLst/>
              <a:gdLst>
                <a:gd name="T0" fmla="*/ 2147483647 w 1536"/>
                <a:gd name="T1" fmla="*/ 2147483647 h 1208"/>
                <a:gd name="T2" fmla="*/ 2147483647 w 1536"/>
                <a:gd name="T3" fmla="*/ 2147483647 h 1208"/>
                <a:gd name="T4" fmla="*/ 2147483647 w 1536"/>
                <a:gd name="T5" fmla="*/ 2147483647 h 1208"/>
                <a:gd name="T6" fmla="*/ 0 60000 65536"/>
                <a:gd name="T7" fmla="*/ 0 60000 65536"/>
                <a:gd name="T8" fmla="*/ 0 60000 65536"/>
                <a:gd name="T9" fmla="*/ 0 w 1536"/>
                <a:gd name="T10" fmla="*/ 0 h 1208"/>
                <a:gd name="T11" fmla="*/ 1536 w 1536"/>
                <a:gd name="T12" fmla="*/ 1208 h 1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36" h="1208">
                  <a:moveTo>
                    <a:pt x="384" y="1208"/>
                  </a:moveTo>
                  <a:cubicBezTo>
                    <a:pt x="192" y="756"/>
                    <a:pt x="0" y="304"/>
                    <a:pt x="192" y="152"/>
                  </a:cubicBezTo>
                  <a:cubicBezTo>
                    <a:pt x="384" y="0"/>
                    <a:pt x="960" y="148"/>
                    <a:pt x="1536" y="296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1" name="Line 28"/>
            <p:cNvSpPr>
              <a:spLocks noChangeShapeType="1"/>
            </p:cNvSpPr>
            <p:nvPr/>
          </p:nvSpPr>
          <p:spPr bwMode="auto">
            <a:xfrm>
              <a:off x="4705350" y="3295650"/>
              <a:ext cx="7620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2" name="Line 29"/>
            <p:cNvSpPr>
              <a:spLocks noChangeShapeType="1"/>
            </p:cNvSpPr>
            <p:nvPr/>
          </p:nvSpPr>
          <p:spPr bwMode="auto">
            <a:xfrm flipH="1">
              <a:off x="6953250" y="3295650"/>
              <a:ext cx="5334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3" name="Line 30"/>
            <p:cNvSpPr>
              <a:spLocks noChangeShapeType="1"/>
            </p:cNvSpPr>
            <p:nvPr/>
          </p:nvSpPr>
          <p:spPr bwMode="auto">
            <a:xfrm flipH="1">
              <a:off x="7296150" y="4819650"/>
              <a:ext cx="6858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4" name="Line 31"/>
            <p:cNvSpPr>
              <a:spLocks noChangeShapeType="1"/>
            </p:cNvSpPr>
            <p:nvPr/>
          </p:nvSpPr>
          <p:spPr bwMode="auto">
            <a:xfrm>
              <a:off x="4171950" y="4591050"/>
              <a:ext cx="838200" cy="990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655" name="7 CuadroTexto"/>
          <p:cNvSpPr txBox="1">
            <a:spLocks noChangeArrowheads="1"/>
          </p:cNvSpPr>
          <p:nvPr/>
        </p:nvSpPr>
        <p:spPr bwMode="auto">
          <a:xfrm>
            <a:off x="996044" y="119746"/>
            <a:ext cx="7756765" cy="8002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s-ES" altLang="en-US" sz="20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CARÁCTER SISTÉMICO DEL PROCESO DE ENSEÑANZA - APRENDIZAJE</a:t>
            </a:r>
            <a:endParaRPr lang="es-ES_tradnl" altLang="en-US" sz="20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1371601" y="2895600"/>
            <a:ext cx="1676400" cy="466948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ES" altLang="en-US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CONTENIDOS</a:t>
            </a:r>
            <a:endParaRPr lang="es-ES" altLang="en-US" sz="14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43608" y="1556792"/>
            <a:ext cx="2016224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ENSEÑANZA</a:t>
            </a:r>
          </a:p>
          <a:p>
            <a:pPr algn="ctr"/>
            <a:r>
              <a:rPr lang="es-ES" dirty="0" smtClean="0"/>
              <a:t>PROFESOR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508104" y="1556792"/>
            <a:ext cx="2016224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APRENDIZAJE</a:t>
            </a:r>
          </a:p>
          <a:p>
            <a:pPr algn="ctr"/>
            <a:r>
              <a:rPr lang="es-ES" dirty="0" smtClean="0"/>
              <a:t>ESTUDIANTE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404021" y="3717032"/>
            <a:ext cx="15280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OBJETIVO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3389695" y="5589240"/>
            <a:ext cx="1599545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MÉTODO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3404021" y="4653136"/>
            <a:ext cx="1585219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CONTENIDO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647590" y="3693708"/>
            <a:ext cx="223224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¿Para qué enseñar?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5559985" y="3717032"/>
            <a:ext cx="223224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¿Para qué aprender?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693199" y="4624200"/>
            <a:ext cx="22322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¿Qué enseñar?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536704" y="4684494"/>
            <a:ext cx="22322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¿Qué aprender?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33264" y="5651956"/>
            <a:ext cx="223224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¿Cómo enseñar?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5508104" y="5651956"/>
            <a:ext cx="223224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¿Cómo aprender?</a:t>
            </a:r>
            <a:endParaRPr lang="es-ES" dirty="0"/>
          </a:p>
        </p:txBody>
      </p:sp>
      <p:cxnSp>
        <p:nvCxnSpPr>
          <p:cNvPr id="15" name="Conector recto 14"/>
          <p:cNvCxnSpPr>
            <a:stCxn id="3" idx="1"/>
          </p:cNvCxnSpPr>
          <p:nvPr/>
        </p:nvCxnSpPr>
        <p:spPr>
          <a:xfrm flipH="1">
            <a:off x="323528" y="2168860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323528" y="2168860"/>
            <a:ext cx="0" cy="3636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323528" y="5805264"/>
            <a:ext cx="369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stCxn id="4" idx="3"/>
          </p:cNvCxnSpPr>
          <p:nvPr/>
        </p:nvCxnSpPr>
        <p:spPr>
          <a:xfrm>
            <a:off x="7524328" y="2168860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8316416" y="2168860"/>
            <a:ext cx="0" cy="3667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H="1">
            <a:off x="7732221" y="5871921"/>
            <a:ext cx="576064" cy="31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3" idx="3"/>
            <a:endCxn id="4" idx="1"/>
          </p:cNvCxnSpPr>
          <p:nvPr/>
        </p:nvCxnSpPr>
        <p:spPr>
          <a:xfrm>
            <a:off x="3059832" y="2168860"/>
            <a:ext cx="24482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echa arriba y abajo 29"/>
          <p:cNvSpPr/>
          <p:nvPr/>
        </p:nvSpPr>
        <p:spPr>
          <a:xfrm>
            <a:off x="4042704" y="4200763"/>
            <a:ext cx="241264" cy="4523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 arriba y abajo 30"/>
          <p:cNvSpPr/>
          <p:nvPr/>
        </p:nvSpPr>
        <p:spPr>
          <a:xfrm>
            <a:off x="4042704" y="5121107"/>
            <a:ext cx="241264" cy="4523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3" name="Conector recto de flecha 32"/>
          <p:cNvCxnSpPr>
            <a:stCxn id="8" idx="3"/>
            <a:endCxn id="5" idx="1"/>
          </p:cNvCxnSpPr>
          <p:nvPr/>
        </p:nvCxnSpPr>
        <p:spPr>
          <a:xfrm>
            <a:off x="2879838" y="3878374"/>
            <a:ext cx="524183" cy="54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>
            <a:stCxn id="10" idx="3"/>
            <a:endCxn id="7" idx="1"/>
          </p:cNvCxnSpPr>
          <p:nvPr/>
        </p:nvCxnSpPr>
        <p:spPr>
          <a:xfrm>
            <a:off x="2925447" y="4808866"/>
            <a:ext cx="478574" cy="60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>
            <a:stCxn id="12" idx="3"/>
            <a:endCxn id="6" idx="1"/>
          </p:cNvCxnSpPr>
          <p:nvPr/>
        </p:nvCxnSpPr>
        <p:spPr>
          <a:xfrm flipV="1">
            <a:off x="2865512" y="5805264"/>
            <a:ext cx="524183" cy="31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>
            <a:endCxn id="8" idx="1"/>
          </p:cNvCxnSpPr>
          <p:nvPr/>
        </p:nvCxnSpPr>
        <p:spPr>
          <a:xfrm>
            <a:off x="323528" y="3878374"/>
            <a:ext cx="3240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>
            <a:endCxn id="10" idx="1"/>
          </p:cNvCxnSpPr>
          <p:nvPr/>
        </p:nvCxnSpPr>
        <p:spPr>
          <a:xfrm>
            <a:off x="323528" y="4808866"/>
            <a:ext cx="369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>
            <a:stCxn id="9" idx="3"/>
          </p:cNvCxnSpPr>
          <p:nvPr/>
        </p:nvCxnSpPr>
        <p:spPr>
          <a:xfrm>
            <a:off x="7792233" y="3901698"/>
            <a:ext cx="5241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/>
          <p:cNvCxnSpPr>
            <a:stCxn id="11" idx="3"/>
          </p:cNvCxnSpPr>
          <p:nvPr/>
        </p:nvCxnSpPr>
        <p:spPr>
          <a:xfrm>
            <a:off x="7768952" y="4869160"/>
            <a:ext cx="5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/>
          <p:cNvCxnSpPr>
            <a:stCxn id="9" idx="1"/>
          </p:cNvCxnSpPr>
          <p:nvPr/>
        </p:nvCxnSpPr>
        <p:spPr>
          <a:xfrm flipH="1">
            <a:off x="4955323" y="3901698"/>
            <a:ext cx="604662" cy="1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de flecha 57"/>
          <p:cNvCxnSpPr/>
          <p:nvPr/>
        </p:nvCxnSpPr>
        <p:spPr>
          <a:xfrm flipH="1">
            <a:off x="4993465" y="4793180"/>
            <a:ext cx="604662" cy="1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>
            <a:endCxn id="6" idx="3"/>
          </p:cNvCxnSpPr>
          <p:nvPr/>
        </p:nvCxnSpPr>
        <p:spPr>
          <a:xfrm flipH="1">
            <a:off x="4989240" y="5750446"/>
            <a:ext cx="547462" cy="54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42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704088"/>
            <a:ext cx="8075240" cy="564672"/>
          </a:xfrm>
        </p:spPr>
        <p:txBody>
          <a:bodyPr>
            <a:noAutofit/>
          </a:bodyPr>
          <a:lstStyle/>
          <a:p>
            <a:r>
              <a:rPr lang="es-ES" sz="4400" dirty="0" smtClean="0"/>
              <a:t>El contenido: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“es  aquella parte de la cultura y experiencia social que debe ser adquirida por los estudiantes y se encuentra  en  dependencia  de los objetivos propuestos.”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Addine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, F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1998</a:t>
            </a:r>
          </a:p>
          <a:p>
            <a:pPr marL="0" indent="0" algn="just">
              <a:buNone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Qué entender por cultura? “es el conjunto de valores materiales y espirituales creados por la humanidad en el proceso de la práctica histórico-social y caracteriza el nivel alcanzado por la sociedad.” Álvarez de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Zayas, 1997</a:t>
            </a:r>
          </a:p>
        </p:txBody>
      </p:sp>
    </p:spTree>
    <p:extLst>
      <p:ext uri="{BB962C8B-B14F-4D97-AF65-F5344CB8AC3E}">
        <p14:creationId xmlns:p14="http://schemas.microsoft.com/office/powerpoint/2010/main" val="3770677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Características del contenido: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en su relación con el objetivo, éste es el componente rector, el contenido </a:t>
            </a:r>
            <a:r>
              <a:rPr lang="es-E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el componente primario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del PEA, pues no es posible pensar en un objetivo sin tener un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</a:p>
          <a:p>
            <a:pPr lvl="0"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tanto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objetivo como el contenido, al igual que el resto de los componentes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tienen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misma estructura. Si en el objetivo, predomina la acción y la valoración, en el contenido predomina el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conocimiento.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Tipos de contenidos: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César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Coll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 (1986), tomando como criterio las preguntas: 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“¿Qué saber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?”, ¿”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Qué saber hacer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?”, y “¿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Cómo se debe ser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?”,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propone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tres tipos de contenidos: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conceptuales, procedimentales y </a:t>
            </a:r>
            <a:r>
              <a:rPr lang="es-E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actitudinales.</a:t>
            </a:r>
            <a:endParaRPr lang="es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611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 fontScale="90000"/>
          </a:bodyPr>
          <a:lstStyle/>
          <a:p>
            <a:r>
              <a:rPr lang="es-ES" dirty="0"/>
              <a:t>Características del contenido 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contenido responde a las preguntas, ¿Qué enseñar? ¿Qué aprender?. Lo que se enseña es el resultado de la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cultura</a:t>
            </a:r>
          </a:p>
          <a:p>
            <a:pPr lvl="0"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Lo que se aprende es esa cultura traducida en los diferentes tipos de contenidos que pueden establecerse de acuerdo al criterio que se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asuma</a:t>
            </a:r>
          </a:p>
          <a:p>
            <a:pPr marL="0" lvl="0" indent="0" algn="just">
              <a:buNone/>
            </a:pP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Contenidos: </a:t>
            </a:r>
          </a:p>
          <a:p>
            <a:pPr marL="0" lvl="0" indent="0" algn="just">
              <a:buNone/>
            </a:pP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conocimientos.</a:t>
            </a:r>
          </a:p>
          <a:p>
            <a:pPr marL="0" lvl="0" indent="0" algn="just">
              <a:buNone/>
            </a:pP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 </a:t>
            </a:r>
            <a:r>
              <a:rPr lang="es-E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habilidades y </a:t>
            </a: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hábitos.</a:t>
            </a:r>
          </a:p>
          <a:p>
            <a:pPr marL="0" lvl="0" indent="0" algn="just">
              <a:buNone/>
            </a:pP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relaciones con el </a:t>
            </a: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mundo.</a:t>
            </a:r>
          </a:p>
          <a:p>
            <a:pPr marL="0" lvl="0" indent="0" algn="just">
              <a:buNone/>
            </a:pP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experiencias de la actividad creadora</a:t>
            </a: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94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El contenido del PEA: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es-E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conocimientos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se refiere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a:</a:t>
            </a:r>
          </a:p>
          <a:p>
            <a:pPr lvl="0"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aquellas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informaciones  relacionadas con la naturaleza, la sociedad, el hombre, el arte, los deportes, la ciencia, la técnica, los modos de  actuar,  entre otros, que responden a los objetivos y exigencias sociales del país en cuestión.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conceptos, las regularidades y leyes, las teorías, entre otros.  </a:t>
            </a:r>
          </a:p>
          <a:p>
            <a:pPr marL="0" lv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301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400" dirty="0" smtClean="0"/>
              <a:t>Los contenidos:</a:t>
            </a:r>
            <a:endParaRPr lang="es-ES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 de habilidades y hábitos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no puede existir sin el sistema de conocimientos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estos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constituyen la base para su formación y desarrollo, </a:t>
            </a:r>
            <a:endParaRPr lang="es-E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habilidades, representan el dominio consciente y exitoso de la actividad, en estrecha relación con los hábitos que también garantizan el dominio de la acción, pero de forma más automática. </a:t>
            </a:r>
            <a:endParaRPr lang="es-E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Importante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es para el profesor lograr en sus estudiantes, no sólo el aprendizaje de los conocimientos sino que sepan operar, saber 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hacer. 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9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400" dirty="0" smtClean="0"/>
              <a:t>Los contenidos:</a:t>
            </a:r>
            <a:endParaRPr lang="es-ES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fontScale="55000" lnSpcReduction="20000"/>
          </a:bodyPr>
          <a:lstStyle/>
          <a:p>
            <a:pPr lvl="0" algn="just"/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relaciones con el mundo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, incluye los sistemas de valores,  intereses, convicciones, sentimientos y actitudes; </a:t>
            </a:r>
            <a:endParaRPr lang="es-E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estrecha interrelación con los otros contenidos y restantes componentes del contenido de enseñanza. </a:t>
            </a:r>
            <a:endParaRPr lang="es-E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endParaRPr lang="es-E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experiencias de la actividad creadora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, es un contenido de mayor vuelo en el orden intelectual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obstante requiere del resto de los contenidos para llegar a manifestarse en la actividad cognoscitiva, en estrecho vínculo con lo afectivo motivacional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aspectos que indican cómo los estudiantes aprenden con este tipo de contenido, así por ejemplo: </a:t>
            </a: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solución de problemas, con la independencia cognoscitiva, con el desarrollo de un pensamiento reflexivo y divergente y la imaginación creadora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, entre otros. 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90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2400" dirty="0" smtClean="0"/>
              <a:t>Los </a:t>
            </a:r>
            <a:r>
              <a:rPr lang="es-ES" sz="2400" dirty="0"/>
              <a:t>cuatro </a:t>
            </a:r>
            <a:r>
              <a:rPr lang="es-ES" sz="2400" dirty="0">
                <a:solidFill>
                  <a:srgbClr val="FF0000"/>
                </a:solidFill>
              </a:rPr>
              <a:t>pilares básicos de la Educación que la UNESCO </a:t>
            </a:r>
            <a:r>
              <a:rPr lang="es-ES" sz="2400" dirty="0"/>
              <a:t>propone para enfrentar los retos y desafíos del siglo </a:t>
            </a:r>
            <a:r>
              <a:rPr lang="es-ES" sz="2400" dirty="0" smtClean="0"/>
              <a:t>XXI: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Aprender a conocer. (Sistema de conocimientos y sistema de experiencias de la actividad creadora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0" indent="0" algn="just">
              <a:buNone/>
            </a:pP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Aprender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a hacer. (Sistema de habilidades y hábitos y sistema de     experiencias de la actividad creadora</a:t>
            </a: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0" indent="0" algn="just">
              <a:buNone/>
            </a:pPr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Aprender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a vivir juntos. (Sistema de relaciones con el mundo y sistema de habilidades y hábitos) </a:t>
            </a:r>
            <a:endParaRPr lang="es-E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endParaRPr lang="es-E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Aprender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a ser. (Sistema de relaciones con el mundo y sistema de experiencias de la actividad creadora)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180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400" dirty="0" smtClean="0"/>
              <a:t>Los contenidos:</a:t>
            </a:r>
            <a:endParaRPr lang="es-ES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los contenidos que respondan a un PEA  desarrollador, promotor o agente del cambio educativo, deberán ser: </a:t>
            </a: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globalizadores, articulados, organizadores, funcionales y aplicables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, entre otros aspectos significativos. 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695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Ejemplo de objetivo: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del objetivo: acción-conocimiento-valoración</a:t>
            </a:r>
          </a:p>
          <a:p>
            <a:pPr marL="0" indent="0" algn="just">
              <a:buNone/>
            </a:pPr>
            <a:endParaRPr lang="es-ES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Identificar </a:t>
            </a:r>
            <a:r>
              <a:rPr lang="es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estilos de comunicación que predominan entre los adolescentes, </a:t>
            </a:r>
            <a:r>
              <a:rPr lang="es-E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realizar una </a:t>
            </a:r>
            <a:r>
              <a:rPr lang="es-E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adecuada orientación educativa a estos y a sus </a:t>
            </a:r>
            <a:r>
              <a:rPr lang="es-E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padres.</a:t>
            </a:r>
          </a:p>
          <a:p>
            <a:pPr marL="0" indent="0" algn="just">
              <a:buNone/>
            </a:pPr>
            <a:endParaRPr lang="es-E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Identificar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acción</a:t>
            </a:r>
          </a:p>
          <a:p>
            <a:pPr algn="just"/>
            <a:r>
              <a:rPr lang="es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estilos de comunicación que predominan entre los </a:t>
            </a:r>
            <a:r>
              <a:rPr lang="es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adolescentes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conocimiento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una adecuada orientación educativa a estos y a sus </a:t>
            </a:r>
            <a:r>
              <a:rPr lang="es-E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padres: 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valoración</a:t>
            </a:r>
            <a:endParaRPr lang="es-E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215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¿Qué debes preguntarte sobre los contenidos?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fontScale="92500"/>
          </a:bodyPr>
          <a:lstStyle/>
          <a:p>
            <a:pPr algn="just"/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¿Se declaran los conocimientos y habilidades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los que plantea el objetivo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Evidencia la presencia del elemento educativo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¿Se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desprende del objetivo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¿Presenta un adecuado nivel científico e </a:t>
            </a:r>
            <a:r>
              <a:rPr lang="es-E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ideopolítico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¿Se evidencia la relación entre conocimientos y habilidades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¿Se observa un tratamiento adecuado de los conceptos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¿Se evidencia el contenido esencial, que plantea el objetivo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¿Cuál tipo de contenido predomina</a:t>
            </a:r>
            <a:r>
              <a:rPr lang="es-E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s-ES" sz="240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Tributa hacia un PEA desarrollador? </a:t>
            </a:r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662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36066"/>
            <a:ext cx="5288900" cy="516670"/>
          </a:xfrm>
        </p:spPr>
        <p:txBody>
          <a:bodyPr>
            <a:noAutofit/>
          </a:bodyPr>
          <a:lstStyle/>
          <a:p>
            <a:r>
              <a:rPr lang="es-ES" sz="4000" dirty="0" smtClean="0"/>
              <a:t>Trabajo independiente: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8881" y="126876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Estudiar sobre los métodos y los medios del proceso de enseñanza aprendizaje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Resumir los elementos esenciales que lo caracterizan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Establecer comparación con los otros componentes didácticos estudiados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Explica la relación existente entre estos componentes con los otros estudiados</a:t>
            </a:r>
          </a:p>
          <a:p>
            <a:pPr marL="0" indent="0" algn="just">
              <a:buNone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Bibliografía: </a:t>
            </a:r>
          </a:p>
          <a:p>
            <a:pPr marL="0" indent="0" algn="just">
              <a:buNone/>
            </a:pPr>
            <a:r>
              <a:rPr lang="es-E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Libro </a:t>
            </a:r>
            <a:r>
              <a:rPr lang="es-ES" sz="1900" dirty="0">
                <a:latin typeface="Arial" panose="020B0604020202020204" pitchFamily="34" charset="0"/>
                <a:cs typeface="Arial" panose="020B0604020202020204" pitchFamily="34" charset="0"/>
              </a:rPr>
              <a:t>Aprender y Enseñar en la Escuela: Una Concepción Desarrolladora, de Doris Castellanos </a:t>
            </a:r>
            <a:r>
              <a:rPr lang="es-ES" sz="1900" dirty="0" err="1">
                <a:latin typeface="Arial" panose="020B0604020202020204" pitchFamily="34" charset="0"/>
                <a:cs typeface="Arial" panose="020B0604020202020204" pitchFamily="34" charset="0"/>
              </a:rPr>
              <a:t>Simons</a:t>
            </a:r>
            <a:r>
              <a:rPr lang="es-ES" sz="1900" dirty="0">
                <a:latin typeface="Arial" panose="020B0604020202020204" pitchFamily="34" charset="0"/>
                <a:cs typeface="Arial" panose="020B0604020202020204" pitchFamily="34" charset="0"/>
              </a:rPr>
              <a:t> y et al.</a:t>
            </a:r>
          </a:p>
          <a:p>
            <a:pPr marL="0" indent="0" algn="just">
              <a:buNone/>
            </a:pPr>
            <a:r>
              <a:rPr lang="es-ES" sz="1900" dirty="0">
                <a:latin typeface="Arial" panose="020B0604020202020204" pitchFamily="34" charset="0"/>
                <a:cs typeface="Arial" panose="020B0604020202020204" pitchFamily="34" charset="0"/>
              </a:rPr>
              <a:t>Libro Nociones de Sociología, Psicología y Pedagogía, de Ana María González Soca y Carmen Reinoso </a:t>
            </a:r>
            <a:r>
              <a:rPr lang="es-ES" sz="1900" dirty="0" err="1">
                <a:latin typeface="Arial" panose="020B0604020202020204" pitchFamily="34" charset="0"/>
                <a:cs typeface="Arial" panose="020B0604020202020204" pitchFamily="34" charset="0"/>
              </a:rPr>
              <a:t>Cápiro</a:t>
            </a:r>
            <a:r>
              <a:rPr lang="es-ES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Libro Didáctica. Teoría y Práctica de Fátima </a:t>
            </a:r>
            <a:r>
              <a:rPr lang="es-ES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Addine</a:t>
            </a:r>
            <a:r>
              <a:rPr lang="es-E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, 2004</a:t>
            </a:r>
          </a:p>
          <a:p>
            <a:pPr marL="0" indent="0" algn="just">
              <a:buNone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42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Conclusiones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componente Contenido constituye el componente primario del proceso de enseñanza aprendizaje, deben ser generales según las características y el nivel educativo en que se encuentren los estudiante.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 docentes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deben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tener presente el enseñar los cuatro tipos de contenidos: sistema de conocimientos, hábitos, habilidades, sistema de relaciones y la actividad creadora, permitiéndoles un aprendizaje desarrollador a los estudiantes.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81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2008</TotalTime>
  <Words>1174</Words>
  <Application>Microsoft Office PowerPoint</Application>
  <PresentationFormat>Presentación en pantalla (4:3)</PresentationFormat>
  <Paragraphs>138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Constantia</vt:lpstr>
      <vt:lpstr>Times New Roman</vt:lpstr>
      <vt:lpstr>Wingdings 2</vt:lpstr>
      <vt:lpstr>Flujo</vt:lpstr>
      <vt:lpstr>Presentación de PowerPoint</vt:lpstr>
      <vt:lpstr>SUMARIO                 OBJETIVO</vt:lpstr>
      <vt:lpstr>Para caracterizar:</vt:lpstr>
      <vt:lpstr>Presentación de PowerPoint</vt:lpstr>
      <vt:lpstr>Presentación de PowerPoint</vt:lpstr>
      <vt:lpstr>El contenido:</vt:lpstr>
      <vt:lpstr>Características del contenido:</vt:lpstr>
      <vt:lpstr>Tipos de contenidos:</vt:lpstr>
      <vt:lpstr>Características del contenido :</vt:lpstr>
      <vt:lpstr>El contenido del PEA:</vt:lpstr>
      <vt:lpstr>Los contenidos:</vt:lpstr>
      <vt:lpstr>Los contenidos:</vt:lpstr>
      <vt:lpstr>Los cuatro pilares básicos de la Educación que la UNESCO propone para enfrentar los retos y desafíos del siglo XXI:</vt:lpstr>
      <vt:lpstr>Los contenidos:</vt:lpstr>
      <vt:lpstr>Ejemplo de objetivo:</vt:lpstr>
      <vt:lpstr>¿Qué debes preguntarte sobre los contenidos?</vt:lpstr>
      <vt:lpstr>Trabajo independiente: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ujc</dc:creator>
  <cp:lastModifiedBy>Dimitris</cp:lastModifiedBy>
  <cp:revision>286</cp:revision>
  <dcterms:created xsi:type="dcterms:W3CDTF">2023-02-11T08:47:13Z</dcterms:created>
  <dcterms:modified xsi:type="dcterms:W3CDTF">2019-07-19T01:50:57Z</dcterms:modified>
</cp:coreProperties>
</file>