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98" r:id="rId18"/>
    <p:sldId id="300" r:id="rId19"/>
    <p:sldId id="275" r:id="rId20"/>
    <p:sldId id="302" r:id="rId21"/>
    <p:sldId id="276" r:id="rId22"/>
    <p:sldId id="303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6858000" type="screen4x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C07FC6-DC07-40B1-8434-9FC5956DD71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887B920-0CFE-40B0-997F-E2144125EF41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800" b="1" dirty="0" smtClean="0"/>
            <a:t>DIDÁCTICA</a:t>
          </a:r>
          <a:endParaRPr lang="es-ES" sz="1800" b="1" dirty="0"/>
        </a:p>
      </dgm:t>
    </dgm:pt>
    <dgm:pt modelId="{06B87D7F-5818-4FF4-A52C-7E7C42686DF8}" type="parTrans" cxnId="{D7E9042E-3806-49DC-A7E4-18CB296FD3A4}">
      <dgm:prSet/>
      <dgm:spPr/>
      <dgm:t>
        <a:bodyPr/>
        <a:lstStyle/>
        <a:p>
          <a:endParaRPr lang="es-ES"/>
        </a:p>
      </dgm:t>
    </dgm:pt>
    <dgm:pt modelId="{879620A6-3652-4B28-A5D6-CAA687CDE548}" type="sibTrans" cxnId="{D7E9042E-3806-49DC-A7E4-18CB296FD3A4}">
      <dgm:prSet/>
      <dgm:spPr/>
      <dgm:t>
        <a:bodyPr/>
        <a:lstStyle/>
        <a:p>
          <a:endParaRPr lang="es-ES"/>
        </a:p>
      </dgm:t>
    </dgm:pt>
    <dgm:pt modelId="{FEA1E56E-49A3-4EFE-87A8-3CE51D78C78A}">
      <dgm:prSet phldrT="[Texto]" custT="1"/>
      <dgm:spPr>
        <a:solidFill>
          <a:srgbClr val="00B050"/>
        </a:solidFill>
      </dgm:spPr>
      <dgm:t>
        <a:bodyPr/>
        <a:lstStyle/>
        <a:p>
          <a:r>
            <a:rPr lang="es-MX" sz="1400" b="1" dirty="0" smtClean="0"/>
            <a:t>FILOSOFÍA</a:t>
          </a:r>
          <a:endParaRPr lang="es-ES" sz="1400" b="1" dirty="0"/>
        </a:p>
      </dgm:t>
    </dgm:pt>
    <dgm:pt modelId="{9E1419EC-1502-46A9-B279-E65C69A83E3E}" type="parTrans" cxnId="{793D1BE1-5A53-4949-8AA0-8A818657A9D3}">
      <dgm:prSet/>
      <dgm:spPr/>
      <dgm:t>
        <a:bodyPr/>
        <a:lstStyle/>
        <a:p>
          <a:endParaRPr lang="es-ES"/>
        </a:p>
      </dgm:t>
    </dgm:pt>
    <dgm:pt modelId="{44927CEE-5A85-4F03-AAC1-A78C2BB80DE0}" type="sibTrans" cxnId="{793D1BE1-5A53-4949-8AA0-8A818657A9D3}">
      <dgm:prSet/>
      <dgm:spPr/>
      <dgm:t>
        <a:bodyPr/>
        <a:lstStyle/>
        <a:p>
          <a:endParaRPr lang="es-ES"/>
        </a:p>
      </dgm:t>
    </dgm:pt>
    <dgm:pt modelId="{8A0E08B6-17B3-4D89-9066-B85977C65933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sz="1200" b="1" dirty="0" smtClean="0">
              <a:solidFill>
                <a:schemeClr val="tx1"/>
              </a:solidFill>
            </a:rPr>
            <a:t>PEDAGOGÍA</a:t>
          </a:r>
          <a:endParaRPr lang="es-ES" sz="1200" b="1" dirty="0">
            <a:solidFill>
              <a:schemeClr val="tx1"/>
            </a:solidFill>
          </a:endParaRPr>
        </a:p>
      </dgm:t>
    </dgm:pt>
    <dgm:pt modelId="{E1CE2CE4-3367-4983-8A86-4C5153F87083}" type="parTrans" cxnId="{849B8B04-48FC-4B71-B434-61C341F156DA}">
      <dgm:prSet/>
      <dgm:spPr/>
      <dgm:t>
        <a:bodyPr/>
        <a:lstStyle/>
        <a:p>
          <a:endParaRPr lang="es-ES"/>
        </a:p>
      </dgm:t>
    </dgm:pt>
    <dgm:pt modelId="{C775DB36-38C1-42EE-AD53-AAB683C7F4CC}" type="sibTrans" cxnId="{849B8B04-48FC-4B71-B434-61C341F156DA}">
      <dgm:prSet/>
      <dgm:spPr/>
      <dgm:t>
        <a:bodyPr/>
        <a:lstStyle/>
        <a:p>
          <a:endParaRPr lang="es-ES"/>
        </a:p>
      </dgm:t>
    </dgm:pt>
    <dgm:pt modelId="{5C152747-B791-4D05-86AE-FF772FCCA8E6}">
      <dgm:prSet phldrT="[Texto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MX" sz="1100" b="1" dirty="0" smtClean="0">
              <a:solidFill>
                <a:schemeClr val="bg1"/>
              </a:solidFill>
            </a:rPr>
            <a:t>SOCIOLOGÍA</a:t>
          </a:r>
          <a:endParaRPr lang="es-ES" sz="1100" b="1" dirty="0">
            <a:solidFill>
              <a:schemeClr val="bg1"/>
            </a:solidFill>
          </a:endParaRPr>
        </a:p>
      </dgm:t>
    </dgm:pt>
    <dgm:pt modelId="{60665B01-E920-4368-8D56-5E49CA940185}" type="parTrans" cxnId="{948B4AD8-6FCA-4CE3-8120-7F56FA03B89A}">
      <dgm:prSet/>
      <dgm:spPr/>
      <dgm:t>
        <a:bodyPr/>
        <a:lstStyle/>
        <a:p>
          <a:endParaRPr lang="es-ES"/>
        </a:p>
      </dgm:t>
    </dgm:pt>
    <dgm:pt modelId="{1138378C-4639-49DE-BDFA-D0980022403A}" type="sibTrans" cxnId="{948B4AD8-6FCA-4CE3-8120-7F56FA03B89A}">
      <dgm:prSet/>
      <dgm:spPr/>
      <dgm:t>
        <a:bodyPr/>
        <a:lstStyle/>
        <a:p>
          <a:endParaRPr lang="es-ES"/>
        </a:p>
      </dgm:t>
    </dgm:pt>
    <dgm:pt modelId="{3BCBB399-481C-4E77-8BD5-36BE12A1C7C0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MX" sz="1200" b="1" dirty="0" smtClean="0"/>
            <a:t>PSICOLOGÍA</a:t>
          </a:r>
          <a:endParaRPr lang="es-ES" sz="1200" b="1" dirty="0"/>
        </a:p>
      </dgm:t>
    </dgm:pt>
    <dgm:pt modelId="{541AE87F-3319-43BA-A13D-F940A80DEE66}" type="parTrans" cxnId="{C9C2E6FF-666C-4B5C-8491-AC0BED0BCDCB}">
      <dgm:prSet/>
      <dgm:spPr/>
      <dgm:t>
        <a:bodyPr/>
        <a:lstStyle/>
        <a:p>
          <a:endParaRPr lang="es-ES"/>
        </a:p>
      </dgm:t>
    </dgm:pt>
    <dgm:pt modelId="{F2604690-8068-4577-9373-2FCC382B43A7}" type="sibTrans" cxnId="{C9C2E6FF-666C-4B5C-8491-AC0BED0BCDCB}">
      <dgm:prSet/>
      <dgm:spPr/>
      <dgm:t>
        <a:bodyPr/>
        <a:lstStyle/>
        <a:p>
          <a:endParaRPr lang="es-ES"/>
        </a:p>
      </dgm:t>
    </dgm:pt>
    <dgm:pt modelId="{1CFC0567-851E-4454-B5E9-D0262B767192}" type="pres">
      <dgm:prSet presAssocID="{D3C07FC6-DC07-40B1-8434-9FC5956DD71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B35D439-6D62-4E26-AABA-BF40AFACB9C8}" type="pres">
      <dgm:prSet presAssocID="{3887B920-0CFE-40B0-997F-E2144125EF41}" presName="centerShape" presStyleLbl="node0" presStyleIdx="0" presStyleCnt="1" custScaleX="143062" custScaleY="149454"/>
      <dgm:spPr/>
      <dgm:t>
        <a:bodyPr/>
        <a:lstStyle/>
        <a:p>
          <a:endParaRPr lang="es-ES"/>
        </a:p>
      </dgm:t>
    </dgm:pt>
    <dgm:pt modelId="{75336400-8271-4867-A9FF-DECE1E59B938}" type="pres">
      <dgm:prSet presAssocID="{FEA1E56E-49A3-4EFE-87A8-3CE51D78C78A}" presName="node" presStyleLbl="node1" presStyleIdx="0" presStyleCnt="4" custScaleX="13840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A23662-6C12-4FB8-A805-E3566A8724D8}" type="pres">
      <dgm:prSet presAssocID="{FEA1E56E-49A3-4EFE-87A8-3CE51D78C78A}" presName="dummy" presStyleCnt="0"/>
      <dgm:spPr/>
    </dgm:pt>
    <dgm:pt modelId="{4EAFB76B-847F-418E-BCD5-24774D896035}" type="pres">
      <dgm:prSet presAssocID="{44927CEE-5A85-4F03-AAC1-A78C2BB80DE0}" presName="sibTrans" presStyleLbl="sibTrans2D1" presStyleIdx="0" presStyleCnt="4"/>
      <dgm:spPr/>
      <dgm:t>
        <a:bodyPr/>
        <a:lstStyle/>
        <a:p>
          <a:endParaRPr lang="es-ES"/>
        </a:p>
      </dgm:t>
    </dgm:pt>
    <dgm:pt modelId="{DAD2770C-E76D-4234-AB2B-EE4C69696732}" type="pres">
      <dgm:prSet presAssocID="{8A0E08B6-17B3-4D89-9066-B85977C65933}" presName="node" presStyleLbl="node1" presStyleIdx="1" presStyleCnt="4" custScaleX="14086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E7DDBB-B8E9-4E56-86D7-001842A98050}" type="pres">
      <dgm:prSet presAssocID="{8A0E08B6-17B3-4D89-9066-B85977C65933}" presName="dummy" presStyleCnt="0"/>
      <dgm:spPr/>
    </dgm:pt>
    <dgm:pt modelId="{02A4BA5B-B46D-4F5F-912E-236C74FE9A55}" type="pres">
      <dgm:prSet presAssocID="{C775DB36-38C1-42EE-AD53-AAB683C7F4CC}" presName="sibTrans" presStyleLbl="sibTrans2D1" presStyleIdx="1" presStyleCnt="4"/>
      <dgm:spPr/>
      <dgm:t>
        <a:bodyPr/>
        <a:lstStyle/>
        <a:p>
          <a:endParaRPr lang="es-ES"/>
        </a:p>
      </dgm:t>
    </dgm:pt>
    <dgm:pt modelId="{7F099820-4B7C-40E8-B1E4-2ABCB11A1494}" type="pres">
      <dgm:prSet presAssocID="{5C152747-B791-4D05-86AE-FF772FCCA8E6}" presName="node" presStyleLbl="node1" presStyleIdx="2" presStyleCnt="4" custScaleX="12870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A39577-237E-4161-B8EE-23581701393A}" type="pres">
      <dgm:prSet presAssocID="{5C152747-B791-4D05-86AE-FF772FCCA8E6}" presName="dummy" presStyleCnt="0"/>
      <dgm:spPr/>
    </dgm:pt>
    <dgm:pt modelId="{9D3919AF-EF4A-4A0F-A464-3F81B498A791}" type="pres">
      <dgm:prSet presAssocID="{1138378C-4639-49DE-BDFA-D0980022403A}" presName="sibTrans" presStyleLbl="sibTrans2D1" presStyleIdx="2" presStyleCnt="4"/>
      <dgm:spPr/>
      <dgm:t>
        <a:bodyPr/>
        <a:lstStyle/>
        <a:p>
          <a:endParaRPr lang="es-ES"/>
        </a:p>
      </dgm:t>
    </dgm:pt>
    <dgm:pt modelId="{CD8A0DEB-4BBA-482D-920C-84CDDCEC7B78}" type="pres">
      <dgm:prSet presAssocID="{3BCBB399-481C-4E77-8BD5-36BE12A1C7C0}" presName="node" presStyleLbl="node1" presStyleIdx="3" presStyleCnt="4" custScaleX="13483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CCCD4F-9DD9-4482-B9B3-5226712B28CE}" type="pres">
      <dgm:prSet presAssocID="{3BCBB399-481C-4E77-8BD5-36BE12A1C7C0}" presName="dummy" presStyleCnt="0"/>
      <dgm:spPr/>
    </dgm:pt>
    <dgm:pt modelId="{10C4B4F4-E5F8-4224-95F9-2D941CCD7506}" type="pres">
      <dgm:prSet presAssocID="{F2604690-8068-4577-9373-2FCC382B43A7}" presName="sibTrans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1D181F71-6721-481E-8236-949E2EABC2A6}" type="presOf" srcId="{3887B920-0CFE-40B0-997F-E2144125EF41}" destId="{9B35D439-6D62-4E26-AABA-BF40AFACB9C8}" srcOrd="0" destOrd="0" presId="urn:microsoft.com/office/officeart/2005/8/layout/radial6"/>
    <dgm:cxn modelId="{21FF8BA8-E983-4862-A076-B4ECD4B4CCD3}" type="presOf" srcId="{8A0E08B6-17B3-4D89-9066-B85977C65933}" destId="{DAD2770C-E76D-4234-AB2B-EE4C69696732}" srcOrd="0" destOrd="0" presId="urn:microsoft.com/office/officeart/2005/8/layout/radial6"/>
    <dgm:cxn modelId="{01F6D4E2-F588-4E51-9919-DEB1EE7F58D1}" type="presOf" srcId="{44927CEE-5A85-4F03-AAC1-A78C2BB80DE0}" destId="{4EAFB76B-847F-418E-BCD5-24774D896035}" srcOrd="0" destOrd="0" presId="urn:microsoft.com/office/officeart/2005/8/layout/radial6"/>
    <dgm:cxn modelId="{793D1BE1-5A53-4949-8AA0-8A818657A9D3}" srcId="{3887B920-0CFE-40B0-997F-E2144125EF41}" destId="{FEA1E56E-49A3-4EFE-87A8-3CE51D78C78A}" srcOrd="0" destOrd="0" parTransId="{9E1419EC-1502-46A9-B279-E65C69A83E3E}" sibTransId="{44927CEE-5A85-4F03-AAC1-A78C2BB80DE0}"/>
    <dgm:cxn modelId="{FFD5DE5D-396A-40F1-892C-89661AE6C410}" type="presOf" srcId="{F2604690-8068-4577-9373-2FCC382B43A7}" destId="{10C4B4F4-E5F8-4224-95F9-2D941CCD7506}" srcOrd="0" destOrd="0" presId="urn:microsoft.com/office/officeart/2005/8/layout/radial6"/>
    <dgm:cxn modelId="{849B8B04-48FC-4B71-B434-61C341F156DA}" srcId="{3887B920-0CFE-40B0-997F-E2144125EF41}" destId="{8A0E08B6-17B3-4D89-9066-B85977C65933}" srcOrd="1" destOrd="0" parTransId="{E1CE2CE4-3367-4983-8A86-4C5153F87083}" sibTransId="{C775DB36-38C1-42EE-AD53-AAB683C7F4CC}"/>
    <dgm:cxn modelId="{728EDAC9-C001-494A-AEE3-A9D16B8A190C}" type="presOf" srcId="{5C152747-B791-4D05-86AE-FF772FCCA8E6}" destId="{7F099820-4B7C-40E8-B1E4-2ABCB11A1494}" srcOrd="0" destOrd="0" presId="urn:microsoft.com/office/officeart/2005/8/layout/radial6"/>
    <dgm:cxn modelId="{D7E9042E-3806-49DC-A7E4-18CB296FD3A4}" srcId="{D3C07FC6-DC07-40B1-8434-9FC5956DD71D}" destId="{3887B920-0CFE-40B0-997F-E2144125EF41}" srcOrd="0" destOrd="0" parTransId="{06B87D7F-5818-4FF4-A52C-7E7C42686DF8}" sibTransId="{879620A6-3652-4B28-A5D6-CAA687CDE548}"/>
    <dgm:cxn modelId="{8542820A-7692-414A-A2B2-62E6C5A7B3D3}" type="presOf" srcId="{C775DB36-38C1-42EE-AD53-AAB683C7F4CC}" destId="{02A4BA5B-B46D-4F5F-912E-236C74FE9A55}" srcOrd="0" destOrd="0" presId="urn:microsoft.com/office/officeart/2005/8/layout/radial6"/>
    <dgm:cxn modelId="{D1A43244-609F-4407-8E6C-B637D2DC28EC}" type="presOf" srcId="{FEA1E56E-49A3-4EFE-87A8-3CE51D78C78A}" destId="{75336400-8271-4867-A9FF-DECE1E59B938}" srcOrd="0" destOrd="0" presId="urn:microsoft.com/office/officeart/2005/8/layout/radial6"/>
    <dgm:cxn modelId="{E0BE3D98-342C-4616-9086-3A8A5595717B}" type="presOf" srcId="{D3C07FC6-DC07-40B1-8434-9FC5956DD71D}" destId="{1CFC0567-851E-4454-B5E9-D0262B767192}" srcOrd="0" destOrd="0" presId="urn:microsoft.com/office/officeart/2005/8/layout/radial6"/>
    <dgm:cxn modelId="{C9C2E6FF-666C-4B5C-8491-AC0BED0BCDCB}" srcId="{3887B920-0CFE-40B0-997F-E2144125EF41}" destId="{3BCBB399-481C-4E77-8BD5-36BE12A1C7C0}" srcOrd="3" destOrd="0" parTransId="{541AE87F-3319-43BA-A13D-F940A80DEE66}" sibTransId="{F2604690-8068-4577-9373-2FCC382B43A7}"/>
    <dgm:cxn modelId="{7E3388FE-4559-4AD6-80A2-50B8BD92A66C}" type="presOf" srcId="{1138378C-4639-49DE-BDFA-D0980022403A}" destId="{9D3919AF-EF4A-4A0F-A464-3F81B498A791}" srcOrd="0" destOrd="0" presId="urn:microsoft.com/office/officeart/2005/8/layout/radial6"/>
    <dgm:cxn modelId="{8C0197D2-72A1-47A1-9A4D-D3D8C4A45DC9}" type="presOf" srcId="{3BCBB399-481C-4E77-8BD5-36BE12A1C7C0}" destId="{CD8A0DEB-4BBA-482D-920C-84CDDCEC7B78}" srcOrd="0" destOrd="0" presId="urn:microsoft.com/office/officeart/2005/8/layout/radial6"/>
    <dgm:cxn modelId="{948B4AD8-6FCA-4CE3-8120-7F56FA03B89A}" srcId="{3887B920-0CFE-40B0-997F-E2144125EF41}" destId="{5C152747-B791-4D05-86AE-FF772FCCA8E6}" srcOrd="2" destOrd="0" parTransId="{60665B01-E920-4368-8D56-5E49CA940185}" sibTransId="{1138378C-4639-49DE-BDFA-D0980022403A}"/>
    <dgm:cxn modelId="{F98F011B-845D-4DC5-913E-EE2865602461}" type="presParOf" srcId="{1CFC0567-851E-4454-B5E9-D0262B767192}" destId="{9B35D439-6D62-4E26-AABA-BF40AFACB9C8}" srcOrd="0" destOrd="0" presId="urn:microsoft.com/office/officeart/2005/8/layout/radial6"/>
    <dgm:cxn modelId="{C017207E-A447-4475-BE3B-46B1D0F9D4F6}" type="presParOf" srcId="{1CFC0567-851E-4454-B5E9-D0262B767192}" destId="{75336400-8271-4867-A9FF-DECE1E59B938}" srcOrd="1" destOrd="0" presId="urn:microsoft.com/office/officeart/2005/8/layout/radial6"/>
    <dgm:cxn modelId="{5E9AF566-EE15-4A26-8272-FA82A6DC2768}" type="presParOf" srcId="{1CFC0567-851E-4454-B5E9-D0262B767192}" destId="{DFA23662-6C12-4FB8-A805-E3566A8724D8}" srcOrd="2" destOrd="0" presId="urn:microsoft.com/office/officeart/2005/8/layout/radial6"/>
    <dgm:cxn modelId="{C09596DB-AD22-4C8C-A199-A2A011115CD4}" type="presParOf" srcId="{1CFC0567-851E-4454-B5E9-D0262B767192}" destId="{4EAFB76B-847F-418E-BCD5-24774D896035}" srcOrd="3" destOrd="0" presId="urn:microsoft.com/office/officeart/2005/8/layout/radial6"/>
    <dgm:cxn modelId="{F6825A82-1DA6-4826-9F70-A16E782F40CF}" type="presParOf" srcId="{1CFC0567-851E-4454-B5E9-D0262B767192}" destId="{DAD2770C-E76D-4234-AB2B-EE4C69696732}" srcOrd="4" destOrd="0" presId="urn:microsoft.com/office/officeart/2005/8/layout/radial6"/>
    <dgm:cxn modelId="{35730D39-F53A-42E4-A683-BC16C9ACF40A}" type="presParOf" srcId="{1CFC0567-851E-4454-B5E9-D0262B767192}" destId="{86E7DDBB-B8E9-4E56-86D7-001842A98050}" srcOrd="5" destOrd="0" presId="urn:microsoft.com/office/officeart/2005/8/layout/radial6"/>
    <dgm:cxn modelId="{2C8F8838-C4A1-4079-AA82-869F12F1CADA}" type="presParOf" srcId="{1CFC0567-851E-4454-B5E9-D0262B767192}" destId="{02A4BA5B-B46D-4F5F-912E-236C74FE9A55}" srcOrd="6" destOrd="0" presId="urn:microsoft.com/office/officeart/2005/8/layout/radial6"/>
    <dgm:cxn modelId="{B00F866A-B647-48AD-96A8-58B28B3722A1}" type="presParOf" srcId="{1CFC0567-851E-4454-B5E9-D0262B767192}" destId="{7F099820-4B7C-40E8-B1E4-2ABCB11A1494}" srcOrd="7" destOrd="0" presId="urn:microsoft.com/office/officeart/2005/8/layout/radial6"/>
    <dgm:cxn modelId="{C4245015-72D5-4A14-B564-C86647678B9A}" type="presParOf" srcId="{1CFC0567-851E-4454-B5E9-D0262B767192}" destId="{4DA39577-237E-4161-B8EE-23581701393A}" srcOrd="8" destOrd="0" presId="urn:microsoft.com/office/officeart/2005/8/layout/radial6"/>
    <dgm:cxn modelId="{01CC8C46-5016-41D1-BCD3-DD7854FDE0D2}" type="presParOf" srcId="{1CFC0567-851E-4454-B5E9-D0262B767192}" destId="{9D3919AF-EF4A-4A0F-A464-3F81B498A791}" srcOrd="9" destOrd="0" presId="urn:microsoft.com/office/officeart/2005/8/layout/radial6"/>
    <dgm:cxn modelId="{3DE25934-EC04-4695-AF05-7A0BDCD4506E}" type="presParOf" srcId="{1CFC0567-851E-4454-B5E9-D0262B767192}" destId="{CD8A0DEB-4BBA-482D-920C-84CDDCEC7B78}" srcOrd="10" destOrd="0" presId="urn:microsoft.com/office/officeart/2005/8/layout/radial6"/>
    <dgm:cxn modelId="{D2A3872E-68E9-4EFA-8875-C7819BCF9DB0}" type="presParOf" srcId="{1CFC0567-851E-4454-B5E9-D0262B767192}" destId="{C7CCCD4F-9DD9-4482-B9B3-5226712B28CE}" srcOrd="11" destOrd="0" presId="urn:microsoft.com/office/officeart/2005/8/layout/radial6"/>
    <dgm:cxn modelId="{E3D0E222-A9B0-4266-9C9E-156FAF55BCC4}" type="presParOf" srcId="{1CFC0567-851E-4454-B5E9-D0262B767192}" destId="{10C4B4F4-E5F8-4224-95F9-2D941CCD750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4B4F4-E5F8-4224-95F9-2D941CCD7506}">
      <dsp:nvSpPr>
        <dsp:cNvPr id="0" name=""/>
        <dsp:cNvSpPr/>
      </dsp:nvSpPr>
      <dsp:spPr>
        <a:xfrm>
          <a:off x="2356550" y="521650"/>
          <a:ext cx="3481074" cy="3481074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3919AF-EF4A-4A0F-A464-3F81B498A791}">
      <dsp:nvSpPr>
        <dsp:cNvPr id="0" name=""/>
        <dsp:cNvSpPr/>
      </dsp:nvSpPr>
      <dsp:spPr>
        <a:xfrm>
          <a:off x="2356550" y="521650"/>
          <a:ext cx="3481074" cy="3481074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4BA5B-B46D-4F5F-912E-236C74FE9A55}">
      <dsp:nvSpPr>
        <dsp:cNvPr id="0" name=""/>
        <dsp:cNvSpPr/>
      </dsp:nvSpPr>
      <dsp:spPr>
        <a:xfrm>
          <a:off x="2356550" y="521650"/>
          <a:ext cx="3481074" cy="3481074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AFB76B-847F-418E-BCD5-24774D896035}">
      <dsp:nvSpPr>
        <dsp:cNvPr id="0" name=""/>
        <dsp:cNvSpPr/>
      </dsp:nvSpPr>
      <dsp:spPr>
        <a:xfrm>
          <a:off x="2356550" y="521650"/>
          <a:ext cx="3481074" cy="3481074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5D439-6D62-4E26-AABA-BF40AFACB9C8}">
      <dsp:nvSpPr>
        <dsp:cNvPr id="0" name=""/>
        <dsp:cNvSpPr/>
      </dsp:nvSpPr>
      <dsp:spPr>
        <a:xfrm>
          <a:off x="2950434" y="1064301"/>
          <a:ext cx="2293307" cy="2395771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  <a:miter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DIDÁCTICA</a:t>
          </a:r>
          <a:endParaRPr lang="es-ES" sz="1800" b="1" kern="1200" dirty="0"/>
        </a:p>
      </dsp:txBody>
      <dsp:txXfrm>
        <a:off x="3286281" y="1415154"/>
        <a:ext cx="1621613" cy="1694065"/>
      </dsp:txXfrm>
    </dsp:sp>
    <dsp:sp modelId="{75336400-8271-4867-A9FF-DECE1E59B938}">
      <dsp:nvSpPr>
        <dsp:cNvPr id="0" name=""/>
        <dsp:cNvSpPr/>
      </dsp:nvSpPr>
      <dsp:spPr>
        <a:xfrm>
          <a:off x="3320547" y="990"/>
          <a:ext cx="1553080" cy="1122111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b="1" kern="1200" dirty="0" smtClean="0"/>
            <a:t>FILOSOFÍA</a:t>
          </a:r>
          <a:endParaRPr lang="es-ES" sz="1400" b="1" kern="1200" dirty="0"/>
        </a:p>
      </dsp:txBody>
      <dsp:txXfrm>
        <a:off x="3547990" y="165319"/>
        <a:ext cx="1098194" cy="793453"/>
      </dsp:txXfrm>
    </dsp:sp>
    <dsp:sp modelId="{DAD2770C-E76D-4234-AB2B-EE4C69696732}">
      <dsp:nvSpPr>
        <dsp:cNvPr id="0" name=""/>
        <dsp:cNvSpPr/>
      </dsp:nvSpPr>
      <dsp:spPr>
        <a:xfrm>
          <a:off x="5006920" y="1701131"/>
          <a:ext cx="1580617" cy="112211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>
              <a:solidFill>
                <a:schemeClr val="tx1"/>
              </a:solidFill>
            </a:rPr>
            <a:t>PEDAGOGÍA</a:t>
          </a:r>
          <a:endParaRPr lang="es-ES" sz="1200" b="1" kern="1200" dirty="0">
            <a:solidFill>
              <a:schemeClr val="tx1"/>
            </a:solidFill>
          </a:endParaRPr>
        </a:p>
      </dsp:txBody>
      <dsp:txXfrm>
        <a:off x="5238396" y="1865460"/>
        <a:ext cx="1117665" cy="793453"/>
      </dsp:txXfrm>
    </dsp:sp>
    <dsp:sp modelId="{7F099820-4B7C-40E8-B1E4-2ABCB11A1494}">
      <dsp:nvSpPr>
        <dsp:cNvPr id="0" name=""/>
        <dsp:cNvSpPr/>
      </dsp:nvSpPr>
      <dsp:spPr>
        <a:xfrm>
          <a:off x="3374975" y="3401272"/>
          <a:ext cx="1444224" cy="1122111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100" b="1" kern="1200" dirty="0" smtClean="0">
              <a:solidFill>
                <a:schemeClr val="bg1"/>
              </a:solidFill>
            </a:rPr>
            <a:t>SOCIOLOGÍA</a:t>
          </a:r>
          <a:endParaRPr lang="es-ES" sz="1100" b="1" kern="1200" dirty="0">
            <a:solidFill>
              <a:schemeClr val="bg1"/>
            </a:solidFill>
          </a:endParaRPr>
        </a:p>
      </dsp:txBody>
      <dsp:txXfrm>
        <a:off x="3586477" y="3565601"/>
        <a:ext cx="1021220" cy="793453"/>
      </dsp:txXfrm>
    </dsp:sp>
    <dsp:sp modelId="{CD8A0DEB-4BBA-482D-920C-84CDDCEC7B78}">
      <dsp:nvSpPr>
        <dsp:cNvPr id="0" name=""/>
        <dsp:cNvSpPr/>
      </dsp:nvSpPr>
      <dsp:spPr>
        <a:xfrm>
          <a:off x="1640475" y="1701131"/>
          <a:ext cx="1512942" cy="1122111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200" b="1" kern="1200" dirty="0" smtClean="0"/>
            <a:t>PSICOLOGÍA</a:t>
          </a:r>
          <a:endParaRPr lang="es-ES" sz="1200" b="1" kern="1200" dirty="0"/>
        </a:p>
      </dsp:txBody>
      <dsp:txXfrm>
        <a:off x="1862040" y="1865460"/>
        <a:ext cx="1069812" cy="793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4400" b="0" strike="noStrike" spc="-1"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8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89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deila@uart.edu.cu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Llamada rectangular 210"/>
          <p:cNvSpPr/>
          <p:nvPr/>
        </p:nvSpPr>
        <p:spPr>
          <a:xfrm>
            <a:off x="3240000" y="180000"/>
            <a:ext cx="5579640" cy="2879640"/>
          </a:xfrm>
          <a:prstGeom prst="wedgeRectCallout">
            <a:avLst>
              <a:gd name="adj1" fmla="val -32217"/>
              <a:gd name="adj2" fmla="val 83106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¿</a:t>
            </a: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Como </a:t>
            </a:r>
            <a:r>
              <a:rPr lang="es-ES" sz="2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psicopedagogo/a cuáles </a:t>
            </a: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son los referentes teóricos, metodológicos y prácticos que debes instrumentar en la práctica educativa para cumplir exitosamente </a:t>
            </a:r>
            <a:r>
              <a:rPr lang="es-ES" sz="2200" b="0" strike="noStrike" spc="-1" dirty="0" smtClean="0">
                <a:solidFill>
                  <a:srgbClr val="000000"/>
                </a:solidFill>
                <a:latin typeface="Arial"/>
                <a:ea typeface="Microsoft YaHei"/>
              </a:rPr>
              <a:t>tus funciones </a:t>
            </a: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profesionales</a:t>
            </a: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  <a:endParaRPr lang="es-ES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¿</a:t>
            </a: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En qué ciencia te puedes apoyar</a:t>
            </a: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?</a:t>
            </a:r>
            <a:endParaRPr lang="es-ES" sz="2200" b="0" strike="noStrike" spc="-1" dirty="0">
              <a:latin typeface="Arial"/>
            </a:endParaRPr>
          </a:p>
        </p:txBody>
      </p:sp>
      <p:pic>
        <p:nvPicPr>
          <p:cNvPr id="212" name="Picture 2" descr="D:\Imágenes de competencias\índice98.jpg"/>
          <p:cNvPicPr/>
          <p:nvPr/>
        </p:nvPicPr>
        <p:blipFill>
          <a:blip r:embed="rId2"/>
          <a:stretch/>
        </p:blipFill>
        <p:spPr>
          <a:xfrm>
            <a:off x="688680" y="3960000"/>
            <a:ext cx="3450960" cy="2143080"/>
          </a:xfrm>
          <a:prstGeom prst="rect">
            <a:avLst/>
          </a:prstGeom>
          <a:ln w="0">
            <a:solidFill>
              <a:srgbClr val="2045AE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1"/>
          <p:cNvSpPr/>
          <p:nvPr/>
        </p:nvSpPr>
        <p:spPr>
          <a:xfrm>
            <a:off x="152280" y="3655440"/>
            <a:ext cx="6094800" cy="24966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Profesora: Dr.C. Deila Vázquez Abella. Prof. Titular</a:t>
            </a:r>
            <a:endParaRPr lang="es-ES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800" b="1" u="sng" strike="noStrike" spc="-1">
                <a:solidFill>
                  <a:srgbClr val="0000FF"/>
                </a:solidFill>
                <a:uFillTx/>
                <a:latin typeface="Calibri"/>
                <a:ea typeface="DejaVu Sans"/>
                <a:hlinkClick r:id="rId2"/>
              </a:rPr>
              <a:t>deila@uart.edu.cu</a:t>
            </a:r>
            <a:endParaRPr lang="es-E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2800" b="0" strike="noStrike" spc="-1">
              <a:latin typeface="Arial"/>
            </a:endParaRPr>
          </a:p>
        </p:txBody>
      </p:sp>
      <p:sp>
        <p:nvSpPr>
          <p:cNvPr id="214" name="8 CuadroTexto 1"/>
          <p:cNvSpPr/>
          <p:nvPr/>
        </p:nvSpPr>
        <p:spPr>
          <a:xfrm>
            <a:off x="457200" y="990720"/>
            <a:ext cx="7847640" cy="22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US" sz="3600" b="1" strike="noStrike" spc="-1">
                <a:solidFill>
                  <a:srgbClr val="FF0000"/>
                </a:solidFill>
                <a:latin typeface="Calibri"/>
                <a:ea typeface="DejaVu Sans"/>
              </a:rPr>
              <a:t>CONFERENCIA No1</a:t>
            </a:r>
            <a:endParaRPr lang="es-ES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3600" b="1" strike="noStrike" spc="-1">
                <a:solidFill>
                  <a:srgbClr val="FF0000"/>
                </a:solidFill>
                <a:latin typeface="Calibri"/>
                <a:ea typeface="DejaVu Sans"/>
              </a:rPr>
              <a:t>Fundamentos científicos de la Didáctica General como una de las  Ciencias Pedagógicas</a:t>
            </a:r>
            <a:r>
              <a:rPr lang="es-US" sz="3600" b="1" strike="noStrike" spc="-1">
                <a:solidFill>
                  <a:srgbClr val="FF0000"/>
                </a:solidFill>
                <a:latin typeface="Calibri"/>
                <a:ea typeface="DejaVu Sans"/>
              </a:rPr>
              <a:t> </a:t>
            </a:r>
            <a:endParaRPr lang="es-ES" sz="3600" b="0" strike="noStrike" spc="-1">
              <a:latin typeface="Arial"/>
            </a:endParaRPr>
          </a:p>
        </p:txBody>
      </p:sp>
      <p:pic>
        <p:nvPicPr>
          <p:cNvPr id="215" name="Picture 1" descr="E:\Imágenes de competencias\images67.jpg"/>
          <p:cNvPicPr/>
          <p:nvPr/>
        </p:nvPicPr>
        <p:blipFill>
          <a:blip r:embed="rId3"/>
          <a:stretch/>
        </p:blipFill>
        <p:spPr>
          <a:xfrm>
            <a:off x="6400800" y="4267080"/>
            <a:ext cx="2742120" cy="2589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ergamino vertical 215"/>
          <p:cNvSpPr/>
          <p:nvPr/>
        </p:nvSpPr>
        <p:spPr>
          <a:xfrm>
            <a:off x="3960000" y="720000"/>
            <a:ext cx="5399640" cy="5039640"/>
          </a:xfrm>
          <a:prstGeom prst="verticalScroll">
            <a:avLst>
              <a:gd name="adj" fmla="val 125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“</a:t>
            </a:r>
            <a:r>
              <a:rPr lang="es-ES" sz="24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En las escuelas hay que enseñar </a:t>
            </a:r>
            <a:r>
              <a:rPr lang="es-ES" sz="24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todo a todos</a:t>
            </a:r>
            <a:r>
              <a:rPr lang="es-ES" sz="24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[</a:t>
            </a:r>
            <a:r>
              <a:rPr lang="es-E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…</a:t>
            </a: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]</a:t>
            </a:r>
            <a:r>
              <a:rPr lang="es-E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 No se haga aprender de memoria sino lo que haya sido rectamente comprendido por la inteligencia”</a:t>
            </a:r>
            <a:endParaRPr lang="es-ES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Juan Amos Comenio, en</a:t>
            </a:r>
            <a:endParaRPr lang="es-ES" sz="2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Didáctica Magna, 1983</a:t>
            </a:r>
            <a:endParaRPr lang="es-ES" sz="2400" b="0" strike="noStrike" spc="-1">
              <a:latin typeface="Arial"/>
            </a:endParaRPr>
          </a:p>
        </p:txBody>
      </p:sp>
      <p:pic>
        <p:nvPicPr>
          <p:cNvPr id="217" name="Picture 4" descr="I:\didactica-magna-9788446034230.jpg"/>
          <p:cNvPicPr/>
          <p:nvPr/>
        </p:nvPicPr>
        <p:blipFill>
          <a:blip r:embed="rId2"/>
          <a:stretch/>
        </p:blipFill>
        <p:spPr>
          <a:xfrm>
            <a:off x="180000" y="720000"/>
            <a:ext cx="4402440" cy="4859640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FF0000"/>
                </a:solidFill>
                <a:latin typeface="Calibri"/>
              </a:rPr>
              <a:t>Sumario:</a:t>
            </a:r>
            <a:endParaRPr lang="es-ES" sz="44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447120" y="18954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97000"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Fundamentos científicos de la Didáctica General como una de las  ciencias pedagógicas: 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    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-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Objeto de estudio. 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    -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Relaciones con otras ciencias.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   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-Características generales del 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PEA</a:t>
            </a: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MX" sz="3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MX" sz="3200" spc="-1" dirty="0" smtClean="0">
                <a:solidFill>
                  <a:srgbClr val="000000"/>
                </a:solidFill>
                <a:latin typeface="Calibri"/>
              </a:rPr>
              <a:t>   -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Sistema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teórico y metodológico: Principios      didácticos, leyes, funciones didácticas y categorías.</a:t>
            </a:r>
            <a:endParaRPr lang="es-E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s-ES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s-ES" sz="3200" b="0" strike="noStrike" spc="-1" dirty="0">
              <a:latin typeface="Arial"/>
            </a:endParaRPr>
          </a:p>
        </p:txBody>
      </p:sp>
      <p:pic>
        <p:nvPicPr>
          <p:cNvPr id="220" name="Imagen 7"/>
          <p:cNvPicPr/>
          <p:nvPr/>
        </p:nvPicPr>
        <p:blipFill>
          <a:blip r:embed="rId2"/>
          <a:stretch/>
        </p:blipFill>
        <p:spPr>
          <a:xfrm>
            <a:off x="0" y="84960"/>
            <a:ext cx="2951640" cy="1551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FF0000"/>
                </a:solidFill>
                <a:latin typeface="Calibri"/>
              </a:rPr>
              <a:t>Objetivo:</a:t>
            </a:r>
            <a:endParaRPr lang="es-ES" sz="44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Analizar los fundamentos científicos de la Didáctica General como una de las Ciencias   Pedagógicas, determinando su objeto de estudio, así como el sistema teórico y metodológico.</a:t>
            </a:r>
            <a:endParaRPr lang="es-ES" sz="3200" b="0" strike="noStrike" spc="-1">
              <a:latin typeface="Arial"/>
            </a:endParaRPr>
          </a:p>
        </p:txBody>
      </p:sp>
      <p:pic>
        <p:nvPicPr>
          <p:cNvPr id="223" name="Imagen 4"/>
          <p:cNvPicPr/>
          <p:nvPr/>
        </p:nvPicPr>
        <p:blipFill>
          <a:blip r:embed="rId2"/>
          <a:stretch/>
        </p:blipFill>
        <p:spPr>
          <a:xfrm>
            <a:off x="4419720" y="4138920"/>
            <a:ext cx="3873600" cy="2168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74560" y="304920"/>
            <a:ext cx="8282520" cy="1215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FF0000"/>
                </a:solidFill>
                <a:latin typeface="Arial Black"/>
              </a:rPr>
              <a:t>Pasos para analizar:</a:t>
            </a:r>
            <a:endParaRPr lang="es-ES" sz="44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603360" y="1785960"/>
            <a:ext cx="8254080" cy="4335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"/>
            </a:pPr>
            <a:r>
              <a:rPr lang="es-ES" sz="2800" b="0" strike="noStrike" spc="-1" dirty="0">
                <a:solidFill>
                  <a:srgbClr val="000000"/>
                </a:solidFill>
                <a:latin typeface="Arial"/>
              </a:rPr>
              <a:t>Determinar el todo (la Didáctica)</a:t>
            </a:r>
            <a:endParaRPr lang="es-ES" sz="2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endParaRPr lang="es-ES" sz="28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"/>
              <a:tabLst>
                <a:tab pos="0" algn="l"/>
              </a:tabLst>
            </a:pPr>
            <a:r>
              <a:rPr lang="es-ES" sz="2800" b="0" strike="noStrike" spc="-1" dirty="0">
                <a:solidFill>
                  <a:srgbClr val="000000"/>
                </a:solidFill>
                <a:latin typeface="Arial"/>
              </a:rPr>
              <a:t>Determinar los aspectos para el análisis del todo: objeto de estudio, principios, leyes, funciones y </a:t>
            </a:r>
            <a:r>
              <a:rPr lang="es-ES" sz="2800" b="0" strike="noStrike" spc="-1" dirty="0" smtClean="0">
                <a:solidFill>
                  <a:srgbClr val="000000"/>
                </a:solidFill>
                <a:latin typeface="Arial"/>
              </a:rPr>
              <a:t>categorías</a:t>
            </a:r>
            <a:endParaRPr lang="es-ES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es-ES" sz="2800" b="0" strike="noStrike" spc="-1" dirty="0" smtClean="0">
                <a:solidFill>
                  <a:srgbClr val="000000"/>
                </a:solidFill>
                <a:latin typeface="Arial"/>
              </a:rPr>
              <a:t> </a:t>
            </a:r>
            <a:endParaRPr lang="es-ES" sz="28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"/>
              <a:tabLst>
                <a:tab pos="0" algn="l"/>
              </a:tabLst>
            </a:pPr>
            <a:r>
              <a:rPr lang="es-ES" sz="2800" b="0" strike="noStrike" spc="-1" dirty="0">
                <a:solidFill>
                  <a:srgbClr val="000000"/>
                </a:solidFill>
                <a:latin typeface="Arial"/>
              </a:rPr>
              <a:t>Estudiar cada uno de los aspectos</a:t>
            </a:r>
            <a:endParaRPr lang="es-ES" sz="2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FF0000"/>
                </a:solidFill>
                <a:latin typeface="Calibri"/>
              </a:rPr>
              <a:t>Tema No.1 Fundamentos científicos de la Didáctica</a:t>
            </a:r>
            <a:endParaRPr lang="es-ES" sz="44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¿Qué entiendes por Didáctica? Hacer esquema en pizarra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-del griego Didaskein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-arte de enseñar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-adjetivo relativo a la enseñanza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-didacticismo (tendencia o propósito docente o didáctico)</a:t>
            </a: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FF0000"/>
                </a:solidFill>
                <a:latin typeface="Calibri"/>
              </a:rPr>
              <a:t>Algunas definiciones:</a:t>
            </a:r>
            <a:endParaRPr lang="es-ES" sz="44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91500" lnSpcReduction="20000"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Es la </a:t>
            </a:r>
            <a:r>
              <a:rPr lang="es-ES" sz="3200" b="0" strike="noStrike" spc="-1" dirty="0">
                <a:solidFill>
                  <a:srgbClr val="FF0000"/>
                </a:solidFill>
                <a:latin typeface="Calibri"/>
              </a:rPr>
              <a:t>parte de la Pedagogía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que adquiere en la actualidad rasgos de </a:t>
            </a:r>
            <a:r>
              <a:rPr lang="es-ES" sz="3200" b="0" strike="noStrike" spc="-1" dirty="0">
                <a:solidFill>
                  <a:srgbClr val="FF0000"/>
                </a:solidFill>
                <a:latin typeface="Calibri"/>
              </a:rPr>
              <a:t>disciplina científica independiente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 y su objeto son 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</a:rPr>
              <a:t>los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procesos de instrucción y enseñanza, estrechamente vinculados con la educación, que constituye su parte orgánica. (Libro Didáctica de la escuela Media, M, A. </a:t>
            </a:r>
            <a:r>
              <a:rPr lang="es-ES" sz="3200" b="0" strike="noStrike" spc="-1" dirty="0" err="1">
                <a:solidFill>
                  <a:srgbClr val="000000"/>
                </a:solidFill>
                <a:latin typeface="Calibri"/>
              </a:rPr>
              <a:t>Danilov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 y M.N. </a:t>
            </a:r>
            <a:r>
              <a:rPr lang="es-ES" sz="3200" b="0" strike="noStrike" spc="-1" dirty="0" err="1">
                <a:solidFill>
                  <a:srgbClr val="000000"/>
                </a:solidFill>
                <a:latin typeface="Calibri"/>
              </a:rPr>
              <a:t>Skatkin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, p.10 1975)</a:t>
            </a:r>
            <a:endParaRPr lang="es-ES" sz="32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es-ES" sz="32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Es la teoría científica de la enseñanza y constituye una </a:t>
            </a:r>
            <a:r>
              <a:rPr lang="es-ES" sz="3200" b="0" strike="noStrike" spc="-1" dirty="0">
                <a:solidFill>
                  <a:srgbClr val="FF0000"/>
                </a:solidFill>
                <a:latin typeface="Calibri"/>
              </a:rPr>
              <a:t>parte del sistema de ciencias pedagógicas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(Libro Didáctica de la Escuela Primaria, D. P. </a:t>
            </a:r>
            <a:r>
              <a:rPr lang="es-ES" sz="3200" b="0" strike="noStrike" spc="-1" dirty="0" err="1">
                <a:solidFill>
                  <a:srgbClr val="000000"/>
                </a:solidFill>
                <a:latin typeface="Calibri"/>
              </a:rPr>
              <a:t>Baranov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, 1987).</a:t>
            </a: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FF0000"/>
                </a:solidFill>
                <a:latin typeface="Calibri"/>
              </a:rPr>
              <a:t>Algunas definiciones:</a:t>
            </a:r>
            <a:endParaRPr lang="es-ES" sz="44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84500" lnSpcReduction="20000"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Disciplina pedagógica que elabora los principios más generales de la enseñanza, aplicables a todas las asignaturas, en su relación con los procesos educativos y cuyo </a:t>
            </a:r>
            <a:r>
              <a:rPr lang="es-ES" sz="3200" b="0" strike="noStrike" spc="-1" dirty="0">
                <a:solidFill>
                  <a:srgbClr val="FF0000"/>
                </a:solidFill>
                <a:latin typeface="Calibri"/>
              </a:rPr>
              <a:t>objeto de estudio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lo constituye el </a:t>
            </a:r>
            <a:r>
              <a:rPr lang="es-ES" sz="3200" b="0" strike="noStrike" spc="-1" dirty="0">
                <a:solidFill>
                  <a:srgbClr val="FF0000"/>
                </a:solidFill>
                <a:latin typeface="Calibri"/>
              </a:rPr>
              <a:t>proceso de enseñanza aprendizaje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. (Libro Pedagogía Guillermina </a:t>
            </a:r>
            <a:r>
              <a:rPr lang="es-ES" sz="3200" b="0" strike="noStrike" spc="-1" dirty="0" err="1">
                <a:solidFill>
                  <a:srgbClr val="000000"/>
                </a:solidFill>
                <a:latin typeface="Calibri"/>
              </a:rPr>
              <a:t>Labarrere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, p.12)</a:t>
            </a:r>
            <a:endParaRPr lang="es-ES" sz="32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Es la ciencia que se encarga en estudiar la enseñanza aprendizaje en un contexto educativo concreto para ofrecer la </a:t>
            </a:r>
            <a:r>
              <a:rPr lang="es-ES" sz="3200" b="0" strike="noStrike" spc="-1" dirty="0">
                <a:solidFill>
                  <a:srgbClr val="FF0000"/>
                </a:solidFill>
                <a:latin typeface="Calibri"/>
              </a:rPr>
              <a:t>formación de la personalidad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a objetivos de valor social que responda a la organización sistémica de dichos procesos. (</a:t>
            </a:r>
            <a:r>
              <a:rPr lang="es-ES" sz="3200" b="0" strike="noStrike" spc="-1" dirty="0" err="1">
                <a:solidFill>
                  <a:srgbClr val="000000"/>
                </a:solidFill>
                <a:latin typeface="Calibri"/>
              </a:rPr>
              <a:t>Verena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</a:rPr>
              <a:t> Páez, 1998, en Aproximación a la conceptualización de la Didáctica)</a:t>
            </a: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FF0000"/>
                </a:solidFill>
                <a:latin typeface="Calibri"/>
              </a:rPr>
              <a:t>Puntos comunes y en qué difieren:</a:t>
            </a:r>
            <a:endParaRPr lang="es-ES" sz="44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Unos la consideran disciplina y otros una ciencia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Rama de la Pedagogía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Ciencia de la educación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Tiene un objeto de estudio, principios y leyes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Estudia el proceso de enseñanza aprendizaje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Construir su propia definición de Didáctica. </a:t>
            </a: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Objeto de estudio de la Didáctica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231120" y="14148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Se analizan las posiciones de diferentes estudiosos del tema, por ej.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Carlos Alvárez de Zayas plantea que es el proceso docente educativo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Fátima Addine y otros consideran que es </a:t>
            </a:r>
            <a:r>
              <a:rPr lang="es-ES" sz="3200" b="1" strike="noStrike" spc="-1">
                <a:solidFill>
                  <a:srgbClr val="C9211E"/>
                </a:solidFill>
                <a:latin typeface="Calibri"/>
              </a:rPr>
              <a:t>el proceso de enseñanza aprendizaje</a:t>
            </a: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, el cual asumimos.</a:t>
            </a: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Trabajo independiente 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1" strike="noStrike" spc="-1" dirty="0">
                <a:solidFill>
                  <a:srgbClr val="0070C0"/>
                </a:solidFill>
                <a:latin typeface="Calibri"/>
              </a:rPr>
              <a:t>PRÓXIMO ENCUENTRO</a:t>
            </a:r>
            <a:endParaRPr lang="es-ES" sz="3200" b="1" strike="noStrike" spc="-1" dirty="0">
              <a:solidFill>
                <a:srgbClr val="0070C0"/>
              </a:solidFill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</a:pP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  <a:ea typeface="Microsoft YaHei"/>
              </a:rPr>
              <a:t>-Estudiar 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artículo “</a:t>
            </a:r>
            <a:r>
              <a:rPr lang="es-ES" sz="36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El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proceso de enseñanza aprendizaje ¿agente de cambio educativo?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”</a:t>
            </a:r>
            <a:endParaRPr lang="es-ES" sz="24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</a:pP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Autora </a:t>
            </a:r>
            <a:r>
              <a:rPr lang="es-ES" sz="2400" b="0" strike="noStrike" spc="-1" dirty="0" err="1">
                <a:solidFill>
                  <a:srgbClr val="000000"/>
                </a:solidFill>
                <a:latin typeface="Calibri"/>
                <a:ea typeface="Microsoft YaHei"/>
              </a:rPr>
              <a:t>Msc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Ana María González Soca, p.147. Libro Nociones de Sociología, Psicología y Pedagogía, 2004.</a:t>
            </a:r>
            <a:endParaRPr lang="es-ES" sz="24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</a:pPr>
            <a:r>
              <a:rPr lang="es-ES" sz="2400" b="0" strike="noStrike" spc="-1" dirty="0" smtClean="0">
                <a:solidFill>
                  <a:srgbClr val="000000"/>
                </a:solidFill>
                <a:latin typeface="Calibri"/>
                <a:ea typeface="Microsoft YaHei"/>
              </a:rPr>
              <a:t>a) Resumir </a:t>
            </a:r>
            <a:r>
              <a:rPr lang="es-ES" sz="24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definiciones de proceso pedagógico, proceso docente educativo, proceso educativo y proceso de enseñanza aprendizaje.</a:t>
            </a:r>
            <a:endParaRPr lang="es-ES" sz="24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None/>
            </a:pPr>
            <a:r>
              <a:rPr lang="es-ES" sz="2400" b="0" strike="noStrike" spc="-1" dirty="0" smtClean="0">
                <a:solidFill>
                  <a:srgbClr val="000000"/>
                </a:solidFill>
                <a:latin typeface="Calibri"/>
                <a:ea typeface="Microsoft YaHei"/>
              </a:rPr>
              <a:t>b) </a:t>
            </a:r>
            <a:r>
              <a:rPr lang="es-ES" sz="2400" b="1" strike="noStrike" spc="-1" dirty="0" smtClean="0">
                <a:solidFill>
                  <a:srgbClr val="FF0000"/>
                </a:solidFill>
                <a:latin typeface="Calibri"/>
                <a:ea typeface="Microsoft YaHei"/>
              </a:rPr>
              <a:t>Traducir </a:t>
            </a:r>
            <a:r>
              <a:rPr lang="es-ES" sz="2400" b="1" strike="noStrike" spc="-1" dirty="0">
                <a:solidFill>
                  <a:srgbClr val="FF0000"/>
                </a:solidFill>
                <a:latin typeface="Calibri"/>
                <a:ea typeface="Microsoft YaHei"/>
              </a:rPr>
              <a:t>en inglés los términos y expresar oralmente en qué consisten cada uno. Serán grabadas las exposiciones orales. </a:t>
            </a:r>
            <a:endParaRPr lang="es-ES" sz="2400" b="1" strike="noStrike" spc="-1" dirty="0">
              <a:solidFill>
                <a:srgbClr val="FF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148113" y="595086"/>
            <a:ext cx="5341257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800" dirty="0" smtClean="0"/>
              <a:t>SITUACIÓN PROBLÉMICA</a:t>
            </a:r>
            <a:endParaRPr lang="es-ES" sz="2800" dirty="0"/>
          </a:p>
        </p:txBody>
      </p:sp>
      <p:sp>
        <p:nvSpPr>
          <p:cNvPr id="3" name="CuadroTexto 2"/>
          <p:cNvSpPr txBox="1"/>
          <p:nvPr/>
        </p:nvSpPr>
        <p:spPr>
          <a:xfrm>
            <a:off x="362857" y="2119086"/>
            <a:ext cx="7968343" cy="369331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Psicopedagogo </a:t>
            </a:r>
            <a:r>
              <a:rPr lang="en-US" dirty="0"/>
              <a:t>recién graduado que acaba de incorporarse a la escuela secundaria básica "José Martí". La directora, preocupada por los bajos resultados académicos y el creciente desinterés de los estudiantes de 8vo grado, pide ayuda.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Los estudiantes no aprenden. Los profesores de Matemática, Historia y Español se quejan de que los muchachos no estudian, no participan en clase y solo quieren estar con el celular. Ya hicimos un diagnóstico: les aplicamos un test de inteligencia y otro de motivación. Los resultados muestran que tienen capacidad normal, pero están desmotivados. ¿Qué hacer para que aprendan?</a:t>
            </a:r>
            <a:endParaRPr lang="es-ES" dirty="0"/>
          </a:p>
          <a:p>
            <a:endParaRPr lang="es-ES" dirty="0"/>
          </a:p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Flecha curvada hacia la derecha 3"/>
          <p:cNvSpPr/>
          <p:nvPr/>
        </p:nvSpPr>
        <p:spPr>
          <a:xfrm rot="19798705">
            <a:off x="1526886" y="919302"/>
            <a:ext cx="914400" cy="120148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448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91886" y="943429"/>
            <a:ext cx="7982857" cy="563231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PREGUNTAS PARA EL DEBATE</a:t>
            </a:r>
          </a:p>
          <a:p>
            <a:pPr algn="just"/>
            <a:endParaRPr lang="en-US" dirty="0" smtClean="0"/>
          </a:p>
          <a:p>
            <a:pPr algn="just"/>
            <a:r>
              <a:rPr lang="en-US" sz="2400" dirty="0" smtClean="0"/>
              <a:t>1</a:t>
            </a:r>
            <a:r>
              <a:rPr lang="en-US" sz="2400" dirty="0"/>
              <a:t>. ¿Qué harías tú en el lugar de ese psicopedagogo? ¿Con solo el diagnóstico es suficiente para resolver el problema?</a:t>
            </a:r>
            <a:endParaRPr lang="es-ES" sz="2400" dirty="0"/>
          </a:p>
          <a:p>
            <a:pPr algn="just"/>
            <a:r>
              <a:rPr lang="en-US" sz="2400" dirty="0"/>
              <a:t>2. ¿Qué le falta saber al psicopedagogo para poder ayudar realmente a esos profesores y estudiantes?</a:t>
            </a:r>
            <a:endParaRPr lang="es-ES" sz="2400" dirty="0"/>
          </a:p>
          <a:p>
            <a:pPr algn="just"/>
            <a:r>
              <a:rPr lang="en-US" sz="2400" dirty="0"/>
              <a:t>3. ¿Qué relación tiene este problema con la Didáctica General? ¿Qué podría aportar esta asignatura para encontrar una solución?</a:t>
            </a:r>
            <a:endParaRPr lang="es-ES" sz="2400" dirty="0"/>
          </a:p>
          <a:p>
            <a:pPr algn="just"/>
            <a:r>
              <a:rPr lang="en-US" sz="2400" dirty="0"/>
              <a:t>4. ¿Crees que el problema está solo en los estudiantes? ¿Qué papel juega la forma en que los profesores enseñan?</a:t>
            </a:r>
            <a:endParaRPr lang="es-ES" sz="2400" dirty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2398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Marcador de contenido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420235525"/>
              </p:ext>
            </p:extLst>
          </p:nvPr>
        </p:nvGraphicFramePr>
        <p:xfrm>
          <a:off x="591003" y="2005466"/>
          <a:ext cx="8228013" cy="452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598713" y="1505130"/>
            <a:ext cx="2351315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RELACIONES ENTRE LA DIDÁCTICA Y LAS DEMÁS CIENCIAS</a:t>
            </a:r>
            <a:endParaRPr lang="es-ES" dirty="0"/>
          </a:p>
        </p:txBody>
      </p:sp>
      <p:sp>
        <p:nvSpPr>
          <p:cNvPr id="4" name="3 Flecha curvada hacia la derecha"/>
          <p:cNvSpPr/>
          <p:nvPr/>
        </p:nvSpPr>
        <p:spPr>
          <a:xfrm rot="20099292">
            <a:off x="1250987" y="3020405"/>
            <a:ext cx="925286" cy="134693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584" y="4869160"/>
            <a:ext cx="7992888" cy="198884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La </a:t>
            </a:r>
            <a:r>
              <a:rPr lang="es-MX" sz="2400" dirty="0"/>
              <a:t>D</a:t>
            </a:r>
            <a:r>
              <a:rPr lang="es-MX" sz="2400" dirty="0" smtClean="0"/>
              <a:t>idáctica </a:t>
            </a:r>
            <a:r>
              <a:rPr lang="es-MX" sz="2400" dirty="0"/>
              <a:t>no es técnica, ni tecnología, ni instrumentos y mucho menos recetas para “dar clases”. Es la ciencia que investiga y nos guía en la educación de las nuevas generaciones desde el contenido de las disciplinas y asignaturas</a:t>
            </a:r>
            <a:r>
              <a:rPr lang="es-MX" sz="2400" dirty="0" smtClean="0"/>
              <a:t>. T. Miranda Lena,2022</a:t>
            </a:r>
            <a:endParaRPr lang="es-ES" sz="2400" dirty="0"/>
          </a:p>
        </p:txBody>
      </p:sp>
      <p:sp>
        <p:nvSpPr>
          <p:cNvPr id="3" name="CuadroTexto 8"/>
          <p:cNvSpPr txBox="1"/>
          <p:nvPr/>
        </p:nvSpPr>
        <p:spPr>
          <a:xfrm>
            <a:off x="1" y="1"/>
            <a:ext cx="914400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" dirty="0" smtClean="0"/>
              <a:t>LA DIDÁCTICA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896790" y="927994"/>
            <a:ext cx="2351174" cy="10551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Es una Ciencia</a:t>
            </a:r>
            <a:endParaRPr lang="es-ES" sz="2400" dirty="0"/>
          </a:p>
        </p:txBody>
      </p:sp>
      <p:sp>
        <p:nvSpPr>
          <p:cNvPr id="5" name="4 Elipse"/>
          <p:cNvSpPr/>
          <p:nvPr/>
        </p:nvSpPr>
        <p:spPr>
          <a:xfrm>
            <a:off x="3361513" y="1700808"/>
            <a:ext cx="2376264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DIDÁCTICA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5292080" y="1263080"/>
            <a:ext cx="1944216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Principios</a:t>
            </a:r>
            <a:endParaRPr lang="es-ES" sz="2400" dirty="0"/>
          </a:p>
        </p:txBody>
      </p:sp>
      <p:sp>
        <p:nvSpPr>
          <p:cNvPr id="7" name="6 Rectángulo"/>
          <p:cNvSpPr/>
          <p:nvPr/>
        </p:nvSpPr>
        <p:spPr>
          <a:xfrm>
            <a:off x="1619672" y="2587555"/>
            <a:ext cx="2016224" cy="84144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Leyes</a:t>
            </a:r>
            <a:endParaRPr lang="es-ES" sz="2400" dirty="0"/>
          </a:p>
        </p:txBody>
      </p:sp>
      <p:sp>
        <p:nvSpPr>
          <p:cNvPr id="8" name="7 Rectángulo"/>
          <p:cNvSpPr/>
          <p:nvPr/>
        </p:nvSpPr>
        <p:spPr>
          <a:xfrm>
            <a:off x="5364088" y="2698184"/>
            <a:ext cx="2065492" cy="8588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2400" dirty="0" smtClean="0"/>
              <a:t>Categorías</a:t>
            </a:r>
            <a:endParaRPr lang="es-ES" sz="2400" dirty="0"/>
          </a:p>
        </p:txBody>
      </p:sp>
      <p:sp>
        <p:nvSpPr>
          <p:cNvPr id="9" name="8 Flecha abajo"/>
          <p:cNvSpPr/>
          <p:nvPr/>
        </p:nvSpPr>
        <p:spPr>
          <a:xfrm>
            <a:off x="4117597" y="3560976"/>
            <a:ext cx="1030467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969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 dirty="0">
                <a:solidFill>
                  <a:srgbClr val="C9211E"/>
                </a:solidFill>
                <a:latin typeface="Calibri"/>
              </a:rPr>
              <a:t>Leyes de la Didáctica</a:t>
            </a:r>
            <a:endParaRPr lang="es-ES" sz="4400" b="0" strike="noStrike" spc="-1" dirty="0"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97000"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La ley expresa una conexión interna esencial y estable de los fenómenos, que determinan su desarrollo necesario.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Tienen un gran valor metodológico, permiten comprender, explicar e investigar y transformar los procesos, mediante la conducción científica de los mismos.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Expresan la conexión de los componentes del proceso de enseñanza aprendizaje.</a:t>
            </a: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2"/>
          <p:cNvSpPr>
            <a:spLocks noGrp="1"/>
          </p:cNvSpPr>
          <p:nvPr>
            <p:ph idx="4294967295"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0000" tIns="45000" rIns="90000" bIns="45000" anchor="t">
            <a:normAutofit fontScale="97000"/>
          </a:bodyPr>
          <a:lstStyle/>
          <a:p>
            <a:pPr marL="343080" indent="-343080" algn="just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La ley expresa una conexión interna esencial y estable de los fenómenos, que determinan su desarrollo necesario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  <a:ea typeface="Microsoft YaHei"/>
              </a:rPr>
              <a:t>.</a:t>
            </a:r>
            <a:r>
              <a:rPr lang="es-ES" dirty="0"/>
              <a:t> (</a:t>
            </a:r>
            <a:r>
              <a:rPr lang="es-ES" dirty="0" err="1"/>
              <a:t>Razinkov</a:t>
            </a:r>
            <a:r>
              <a:rPr lang="es-ES" dirty="0"/>
              <a:t>, 1984: 254).</a:t>
            </a:r>
            <a:endParaRPr lang="es-ES" sz="3200" b="0" strike="noStrike" spc="-1" dirty="0">
              <a:solidFill>
                <a:srgbClr val="000000"/>
              </a:solidFill>
              <a:latin typeface="Calibri"/>
              <a:ea typeface="Microsoft YaHei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spc="-1" dirty="0">
                <a:solidFill>
                  <a:srgbClr val="000000"/>
                </a:solidFill>
                <a:latin typeface="Calibri"/>
                <a:ea typeface="Microsoft YaHei"/>
              </a:rPr>
              <a:t>-Ley de la relación de la enseñanza con la vida</a:t>
            </a: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-Ley de la</a:t>
            </a:r>
            <a:r>
              <a:rPr lang="es-ES" sz="3200" spc="-1" dirty="0">
                <a:solidFill>
                  <a:srgbClr val="000000"/>
                </a:solidFill>
                <a:latin typeface="Calibri"/>
                <a:ea typeface="Microsoft YaHei"/>
              </a:rPr>
              <a:t>s relaciones internas entre todos los componentes del proceso de enseñanza aprendizaje.</a:t>
            </a:r>
            <a:endParaRPr lang="es-ES" sz="3200" b="0" strike="noStrike" spc="-1" dirty="0">
              <a:latin typeface="Arial"/>
            </a:endParaRPr>
          </a:p>
        </p:txBody>
      </p:sp>
      <p:sp>
        <p:nvSpPr>
          <p:cNvPr id="4" name="CuadroTexto 8"/>
          <p:cNvSpPr txBox="1"/>
          <p:nvPr/>
        </p:nvSpPr>
        <p:spPr>
          <a:xfrm>
            <a:off x="1" y="1"/>
            <a:ext cx="914400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" sz="4000" b="1" spc="-1" dirty="0" smtClean="0">
                <a:latin typeface="Calibri"/>
              </a:rPr>
              <a:t>Leyes </a:t>
            </a:r>
            <a:r>
              <a:rPr lang="es-ES" sz="4000" b="1" spc="-1" dirty="0">
                <a:latin typeface="Calibri"/>
              </a:rPr>
              <a:t>de la Didáctica</a:t>
            </a:r>
            <a:endParaRPr lang="es-ES" sz="4000" b="1" dirty="0"/>
          </a:p>
        </p:txBody>
      </p:sp>
    </p:spTree>
    <p:extLst>
      <p:ext uri="{BB962C8B-B14F-4D97-AF65-F5344CB8AC3E}">
        <p14:creationId xmlns:p14="http://schemas.microsoft.com/office/powerpoint/2010/main" val="3639206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Principios didácticos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Son imprescindibles para la dirección científica del proceso pedagógico.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Actualmente no existe consenso ni en la forma de nombrarlos ni en su explicación.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Asumimos los presentados por Fátima Addine, 2002, en su artículo Principios para la dirección del proceso pedagógico.</a:t>
            </a: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/>
          </p:nvPr>
        </p:nvSpPr>
        <p:spPr>
          <a:xfrm>
            <a:off x="356760" y="1643040"/>
            <a:ext cx="8228880" cy="4525200"/>
          </a:xfrm>
          <a:prstGeom prst="rect">
            <a:avLst/>
          </a:prstGeom>
          <a:noFill/>
          <a:ln w="50760">
            <a:solidFill>
              <a:srgbClr val="FF0000"/>
            </a:solidFill>
            <a:round/>
          </a:ln>
        </p:spPr>
        <p:txBody>
          <a:bodyPr lIns="90000" tIns="45000" rIns="90000" bIns="45000" anchor="t">
            <a:normAutofit fontScale="96000" lnSpcReduction="10000"/>
          </a:bodyPr>
          <a:lstStyle/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s-ES_tradnl" sz="2800" b="1" strike="noStrike" spc="-1">
                <a:solidFill>
                  <a:srgbClr val="002060"/>
                </a:solidFill>
                <a:latin typeface="Calibri"/>
              </a:rPr>
              <a:t>Se comienza temprano antes de la corrupción de la inteligencia</a:t>
            </a:r>
            <a:endParaRPr lang="es-ES" sz="2800" b="0" strike="noStrike" spc="-1">
              <a:latin typeface="Arial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s-ES_tradnl" sz="2800" b="1" strike="noStrike" spc="-1">
                <a:solidFill>
                  <a:srgbClr val="002060"/>
                </a:solidFill>
                <a:latin typeface="Calibri"/>
              </a:rPr>
              <a:t>Se actúa con la debida preparación de los espíritus</a:t>
            </a:r>
            <a:endParaRPr lang="es-ES" sz="2800" b="0" strike="noStrike" spc="-1">
              <a:latin typeface="Arial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s-ES_tradnl" sz="2800" b="1" strike="noStrike" spc="-1">
                <a:solidFill>
                  <a:srgbClr val="002060"/>
                </a:solidFill>
                <a:latin typeface="Calibri"/>
              </a:rPr>
              <a:t>Se procede de lo general a lo particular</a:t>
            </a:r>
            <a:endParaRPr lang="es-ES" sz="2800" b="0" strike="noStrike" spc="-1">
              <a:latin typeface="Arial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s-ES_tradnl" sz="2800" b="1" strike="noStrike" spc="-1">
                <a:solidFill>
                  <a:srgbClr val="002060"/>
                </a:solidFill>
                <a:latin typeface="Calibri"/>
              </a:rPr>
              <a:t>Y de lo más fácil a lo más difícil</a:t>
            </a:r>
            <a:endParaRPr lang="es-ES" sz="2800" b="0" strike="noStrike" spc="-1">
              <a:latin typeface="Arial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s-ES_tradnl" sz="2800" b="1" strike="noStrike" spc="-1">
                <a:solidFill>
                  <a:srgbClr val="002060"/>
                </a:solidFill>
                <a:latin typeface="Calibri"/>
              </a:rPr>
              <a:t>Si no se carga en exceso a ninguno de los que han de aprender</a:t>
            </a:r>
            <a:endParaRPr lang="es-ES" sz="2800" b="0" strike="noStrike" spc="-1">
              <a:latin typeface="Arial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s-ES_tradnl" sz="2800" b="1" strike="noStrike" spc="-1">
                <a:solidFill>
                  <a:srgbClr val="002060"/>
                </a:solidFill>
                <a:latin typeface="Calibri"/>
              </a:rPr>
              <a:t>Y se procede despacio en todo</a:t>
            </a:r>
            <a:endParaRPr lang="es-ES" sz="2800" b="0" strike="noStrike" spc="-1">
              <a:latin typeface="Arial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s-ES_tradnl" sz="2800" b="1" strike="noStrike" spc="-1">
                <a:solidFill>
                  <a:srgbClr val="002060"/>
                </a:solidFill>
                <a:latin typeface="Calibri"/>
              </a:rPr>
              <a:t>Y no se obliga al entendimiento a nada que no le convenga por su edad o por razón del método</a:t>
            </a:r>
            <a:endParaRPr lang="es-ES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s-ES" sz="2800" b="0" strike="noStrike" spc="-1">
              <a:latin typeface="Arial"/>
            </a:endParaRPr>
          </a:p>
        </p:txBody>
      </p:sp>
      <p:sp>
        <p:nvSpPr>
          <p:cNvPr id="245" name="3 CuadroTexto 2"/>
          <p:cNvSpPr/>
          <p:nvPr/>
        </p:nvSpPr>
        <p:spPr>
          <a:xfrm>
            <a:off x="3066840" y="5637240"/>
            <a:ext cx="5428440" cy="364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_tradnl" sz="1800" b="1" strike="noStrike" spc="-1">
                <a:solidFill>
                  <a:srgbClr val="002060"/>
                </a:solidFill>
                <a:latin typeface="Calibri"/>
                <a:ea typeface="DejaVu Sans"/>
              </a:rPr>
              <a:t>Didáctica Magna de Juan A. Comenio, 1983, p.114)</a:t>
            </a:r>
            <a:endParaRPr lang="es-ES" sz="1800" b="0" strike="noStrike" spc="-1">
              <a:latin typeface="Arial"/>
            </a:endParaRPr>
          </a:p>
        </p:txBody>
      </p:sp>
      <p:pic>
        <p:nvPicPr>
          <p:cNvPr id="246" name="Picture 5" descr="I:\Comenius.jpg"/>
          <p:cNvPicPr/>
          <p:nvPr/>
        </p:nvPicPr>
        <p:blipFill>
          <a:blip r:embed="rId2"/>
          <a:stretch/>
        </p:blipFill>
        <p:spPr>
          <a:xfrm>
            <a:off x="7627680" y="142920"/>
            <a:ext cx="1240920" cy="1428120"/>
          </a:xfrm>
          <a:prstGeom prst="rect">
            <a:avLst/>
          </a:prstGeom>
          <a:ln w="9525">
            <a:noFill/>
          </a:ln>
        </p:spPr>
      </p:pic>
      <p:sp>
        <p:nvSpPr>
          <p:cNvPr id="247" name="4 CuadroTexto 2"/>
          <p:cNvSpPr/>
          <p:nvPr/>
        </p:nvSpPr>
        <p:spPr>
          <a:xfrm>
            <a:off x="1899000" y="351720"/>
            <a:ext cx="3312360" cy="1064520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MX" sz="3200" b="1" strike="noStrike" spc="-1">
                <a:solidFill>
                  <a:srgbClr val="FF0000"/>
                </a:solidFill>
                <a:latin typeface="Calibri"/>
                <a:ea typeface="DejaVu Sans"/>
              </a:rPr>
              <a:t>REGLAS PARA ENSEÑAR</a:t>
            </a: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/>
          </p:nvPr>
        </p:nvSpPr>
        <p:spPr>
          <a:xfrm>
            <a:off x="325440" y="1417680"/>
            <a:ext cx="8228880" cy="4525200"/>
          </a:xfrm>
          <a:prstGeom prst="rect">
            <a:avLst/>
          </a:prstGeom>
          <a:noFill/>
          <a:ln w="50760">
            <a:solidFill>
              <a:srgbClr val="FF0000"/>
            </a:solidFill>
            <a:round/>
          </a:ln>
        </p:spPr>
        <p:txBody>
          <a:bodyPr lIns="90000" tIns="45000" rIns="90000" bIns="45000" anchor="t">
            <a:normAutofit fontScale="88000" lnSpcReduction="10000"/>
          </a:bodyPr>
          <a:lstStyle/>
          <a:p>
            <a:pPr marL="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_tradnl" sz="2800" b="0" strike="noStrike" spc="-1" dirty="0">
                <a:solidFill>
                  <a:srgbClr val="000000"/>
                </a:solidFill>
                <a:latin typeface="Calibri"/>
              </a:rPr>
              <a:t>   </a:t>
            </a:r>
            <a:endParaRPr lang="es-ES" sz="2800" b="0" strike="noStrike" spc="-1" dirty="0">
              <a:latin typeface="Arial"/>
            </a:endParaRPr>
          </a:p>
          <a:p>
            <a:pPr algn="just">
              <a:spcBef>
                <a:spcPts val="1001"/>
              </a:spcBef>
              <a:tabLst>
                <a:tab pos="0" algn="l"/>
              </a:tabLst>
            </a:pPr>
            <a:r>
              <a:rPr lang="es-ES_tradnl" sz="3600" b="1" strike="noStrike" spc="-1" dirty="0" smtClean="0">
                <a:solidFill>
                  <a:srgbClr val="002060"/>
                </a:solidFill>
                <a:latin typeface="Calibri"/>
              </a:rPr>
              <a:t>Aquellas </a:t>
            </a:r>
            <a:r>
              <a:rPr lang="es-ES_tradnl" sz="3600" b="1" strike="noStrike" spc="-1" dirty="0">
                <a:solidFill>
                  <a:srgbClr val="002060"/>
                </a:solidFill>
                <a:latin typeface="Calibri"/>
              </a:rPr>
              <a:t>regularidades esenciales que rigen el PEA, que permiten al educador </a:t>
            </a:r>
            <a:r>
              <a:rPr lang="es-ES_tradnl" sz="3600" b="1" strike="noStrike" spc="-1" dirty="0">
                <a:solidFill>
                  <a:srgbClr val="FF0000"/>
                </a:solidFill>
                <a:latin typeface="Calibri"/>
              </a:rPr>
              <a:t>dirigir científicamente el desarrollo integral de la personalidad de los estudiantes</a:t>
            </a:r>
            <a:r>
              <a:rPr lang="es-ES_tradnl" sz="3600" b="1" strike="noStrike" spc="-1" dirty="0">
                <a:solidFill>
                  <a:srgbClr val="002060"/>
                </a:solidFill>
                <a:latin typeface="Calibri"/>
              </a:rPr>
              <a:t>, según las particularidades individuales de estos para responder a las demandas del momento socio histórico concreto</a:t>
            </a:r>
            <a:r>
              <a:rPr lang="es-ES_tradnl" sz="3600" b="1" spc="-1" dirty="0">
                <a:solidFill>
                  <a:srgbClr val="002060"/>
                </a:solidFill>
                <a:latin typeface="Calibri"/>
              </a:rPr>
              <a:t>. </a:t>
            </a:r>
            <a:r>
              <a:rPr lang="es-ES_tradnl" sz="3600" b="1" spc="-1" dirty="0" smtClean="0">
                <a:solidFill>
                  <a:srgbClr val="002060"/>
                </a:solidFill>
                <a:latin typeface="Calibri"/>
              </a:rPr>
              <a:t>(</a:t>
            </a:r>
            <a:r>
              <a:rPr lang="es-ES_tradnl" sz="3600" b="1" spc="-1" dirty="0" err="1" smtClean="0">
                <a:solidFill>
                  <a:srgbClr val="002060"/>
                </a:solidFill>
                <a:latin typeface="Calibri"/>
              </a:rPr>
              <a:t>Silverstein</a:t>
            </a:r>
            <a:r>
              <a:rPr lang="es-ES_tradnl" sz="3600" b="1" spc="-1" dirty="0">
                <a:solidFill>
                  <a:srgbClr val="002060"/>
                </a:solidFill>
                <a:latin typeface="Calibri"/>
              </a:rPr>
              <a:t>, </a:t>
            </a:r>
            <a:r>
              <a:rPr lang="es-ES_tradnl" sz="3600" b="1" spc="-1" dirty="0" smtClean="0">
                <a:solidFill>
                  <a:srgbClr val="002060"/>
                </a:solidFill>
                <a:latin typeface="Calibri"/>
              </a:rPr>
              <a:t>2006)</a:t>
            </a:r>
            <a:endParaRPr lang="es-ES" sz="3600" spc="-1" dirty="0"/>
          </a:p>
          <a:p>
            <a:pPr marL="0"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s-ES" sz="3600" spc="-1" dirty="0">
              <a:latin typeface="Arial"/>
            </a:endParaRPr>
          </a:p>
          <a:p>
            <a:pPr marL="0" indent="0" algn="just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3600" b="0" strike="noStrike" spc="-1" dirty="0">
                <a:solidFill>
                  <a:srgbClr val="002060"/>
                </a:solidFill>
                <a:latin typeface="Arial"/>
              </a:rPr>
              <a:t> </a:t>
            </a:r>
            <a:r>
              <a:rPr lang="es-ES" sz="3600" b="0" strike="noStrike" spc="-1" dirty="0" smtClean="0">
                <a:solidFill>
                  <a:srgbClr val="002060"/>
                </a:solidFill>
                <a:latin typeface="Arial"/>
              </a:rPr>
              <a:t>     </a:t>
            </a:r>
            <a:r>
              <a:rPr lang="es-ES_tradnl" sz="3600" b="0" strike="noStrike" spc="-1" dirty="0" smtClean="0">
                <a:solidFill>
                  <a:srgbClr val="002060"/>
                </a:solidFill>
                <a:latin typeface="Calibri"/>
              </a:rPr>
              <a:t>                                                                                                 </a:t>
            </a:r>
            <a:endParaRPr lang="es-ES" sz="3200" b="0" strike="noStrike" spc="-1" dirty="0">
              <a:latin typeface="Arial"/>
            </a:endParaRPr>
          </a:p>
        </p:txBody>
      </p:sp>
      <p:sp>
        <p:nvSpPr>
          <p:cNvPr id="249" name="2 Rectángulo 2"/>
          <p:cNvSpPr/>
          <p:nvPr/>
        </p:nvSpPr>
        <p:spPr>
          <a:xfrm>
            <a:off x="1793160" y="268920"/>
            <a:ext cx="4326480" cy="638640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s-ES_tradnl" sz="3600" b="1" strike="noStrike" spc="-1">
                <a:solidFill>
                  <a:srgbClr val="FF0000"/>
                </a:solidFill>
                <a:latin typeface="Calibri"/>
                <a:ea typeface="DejaVu Sans"/>
              </a:rPr>
              <a:t>Principios didácticos </a:t>
            </a:r>
            <a:endParaRPr lang="es-ES" sz="3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/>
          </p:nvPr>
        </p:nvSpPr>
        <p:spPr>
          <a:xfrm>
            <a:off x="327343" y="1919520"/>
            <a:ext cx="8459640" cy="3871680"/>
          </a:xfrm>
          <a:prstGeom prst="rect">
            <a:avLst/>
          </a:prstGeom>
          <a:noFill/>
          <a:ln w="50760">
            <a:solidFill>
              <a:srgbClr val="FF0000"/>
            </a:solidFill>
            <a:round/>
          </a:ln>
        </p:spPr>
        <p:txBody>
          <a:bodyPr lIns="90000" tIns="45000" rIns="90000" bIns="45000" anchor="t">
            <a:normAutofit fontScale="25000" lnSpcReduction="20000"/>
          </a:bodyPr>
          <a:lstStyle/>
          <a:p>
            <a:pPr marL="0" indent="0" algn="just">
              <a:lnSpc>
                <a:spcPct val="16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_tradnl" sz="7100" b="1" spc="-1" dirty="0" smtClean="0">
                <a:solidFill>
                  <a:srgbClr val="000000"/>
                </a:solidFill>
              </a:rPr>
              <a:t>1.-</a:t>
            </a:r>
            <a:r>
              <a:rPr lang="es-ES_tradnl" sz="7100" b="1" strike="noStrike" spc="-1" dirty="0" smtClean="0">
                <a:solidFill>
                  <a:srgbClr val="002060"/>
                </a:solidFill>
              </a:rPr>
              <a:t>El </a:t>
            </a:r>
            <a:r>
              <a:rPr lang="es-ES_tradnl" sz="7100" b="1" strike="noStrike" spc="-1" dirty="0">
                <a:solidFill>
                  <a:srgbClr val="002060"/>
                </a:solidFill>
              </a:rPr>
              <a:t>proceso de enseñanza-aprendizaje y su carácter cultural con énfasis en sus componentes científico- técnico e ideológico</a:t>
            </a:r>
            <a:endParaRPr lang="es-ES" sz="7100" b="0" strike="noStrike" spc="-1" dirty="0"/>
          </a:p>
          <a:p>
            <a:pPr marL="0" indent="0" algn="just">
              <a:lnSpc>
                <a:spcPct val="16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_tradnl" sz="7100" b="1" spc="-1" dirty="0" smtClean="0">
                <a:solidFill>
                  <a:srgbClr val="002060"/>
                </a:solidFill>
              </a:rPr>
              <a:t>2.-</a:t>
            </a:r>
            <a:r>
              <a:rPr lang="es-ES_tradnl" sz="7100" b="1" strike="noStrike" spc="-1" dirty="0" smtClean="0">
                <a:solidFill>
                  <a:srgbClr val="002060"/>
                </a:solidFill>
              </a:rPr>
              <a:t>El </a:t>
            </a:r>
            <a:r>
              <a:rPr lang="es-ES_tradnl" sz="7100" b="1" strike="noStrike" spc="-1" dirty="0">
                <a:solidFill>
                  <a:srgbClr val="002060"/>
                </a:solidFill>
              </a:rPr>
              <a:t>proceso de enseñanza-aprendizaje y su carácter instructivo, desarrollador y </a:t>
            </a:r>
            <a:r>
              <a:rPr lang="es-ES_tradnl" sz="7100" b="1" strike="noStrike" spc="-1" dirty="0" smtClean="0">
                <a:solidFill>
                  <a:srgbClr val="002060"/>
                </a:solidFill>
              </a:rPr>
              <a:t>educativo</a:t>
            </a:r>
            <a:endParaRPr lang="es-ES" sz="7100" spc="-1" dirty="0"/>
          </a:p>
          <a:p>
            <a:pPr marL="0" indent="0" algn="just">
              <a:lnSpc>
                <a:spcPct val="16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7100" b="1" strike="noStrike" spc="-1" dirty="0" smtClean="0">
                <a:solidFill>
                  <a:srgbClr val="002060"/>
                </a:solidFill>
              </a:rPr>
              <a:t>3.-</a:t>
            </a:r>
            <a:r>
              <a:rPr lang="es-ES_tradnl" sz="7100" b="1" strike="noStrike" spc="-1" dirty="0" smtClean="0">
                <a:solidFill>
                  <a:srgbClr val="002060"/>
                </a:solidFill>
              </a:rPr>
              <a:t>El </a:t>
            </a:r>
            <a:r>
              <a:rPr lang="es-ES_tradnl" sz="7100" b="1" strike="noStrike" spc="-1" dirty="0">
                <a:solidFill>
                  <a:srgbClr val="002060"/>
                </a:solidFill>
              </a:rPr>
              <a:t>proceso de enseñanza-aprendizaje y su carácter social e individual como condicionante para la atención a la diversidad desde la dirección del </a:t>
            </a:r>
            <a:r>
              <a:rPr lang="es-ES_tradnl" sz="7100" b="1" strike="noStrike" spc="-1" dirty="0" smtClean="0">
                <a:solidFill>
                  <a:srgbClr val="002060"/>
                </a:solidFill>
              </a:rPr>
              <a:t>proceso.</a:t>
            </a:r>
            <a:endParaRPr lang="es-ES" sz="7100" spc="-1" dirty="0"/>
          </a:p>
          <a:p>
            <a:pPr marL="0" indent="0" algn="just">
              <a:lnSpc>
                <a:spcPct val="16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7100" b="1" strike="noStrike" spc="-1" dirty="0" smtClean="0">
                <a:solidFill>
                  <a:srgbClr val="002060"/>
                </a:solidFill>
              </a:rPr>
              <a:t>4.-</a:t>
            </a:r>
            <a:r>
              <a:rPr lang="es-ES_tradnl" sz="7100" b="1" strike="noStrike" spc="-1" dirty="0" smtClean="0">
                <a:solidFill>
                  <a:srgbClr val="002060"/>
                </a:solidFill>
              </a:rPr>
              <a:t>Vinculación </a:t>
            </a:r>
            <a:r>
              <a:rPr lang="es-ES_tradnl" sz="7100" b="1" strike="noStrike" spc="-1" dirty="0">
                <a:solidFill>
                  <a:srgbClr val="002060"/>
                </a:solidFill>
              </a:rPr>
              <a:t>del proceso de enseñanza-aprendizaje con el proceso social y los contextos formativos –</a:t>
            </a:r>
            <a:r>
              <a:rPr lang="es-ES_tradnl" sz="7100" b="1" strike="noStrike" spc="-1" dirty="0" smtClean="0">
                <a:solidFill>
                  <a:srgbClr val="002060"/>
                </a:solidFill>
              </a:rPr>
              <a:t>laborales.</a:t>
            </a:r>
          </a:p>
          <a:p>
            <a:pPr marL="0" lvl="0" indent="0" algn="just">
              <a:lnSpc>
                <a:spcPct val="16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_tradnl" sz="7100" b="1" strike="noStrike" spc="-1" dirty="0" smtClean="0">
                <a:solidFill>
                  <a:srgbClr val="002060"/>
                </a:solidFill>
              </a:rPr>
              <a:t>                                                          </a:t>
            </a:r>
            <a:r>
              <a:rPr lang="es-ES_tradnl" sz="7100" b="1" spc="-1" dirty="0">
                <a:solidFill>
                  <a:srgbClr val="002060"/>
                </a:solidFill>
              </a:rPr>
              <a:t>(Páez y otros, 2013) </a:t>
            </a:r>
            <a:endParaRPr lang="es-ES" sz="7100" spc="-1" dirty="0">
              <a:solidFill>
                <a:prstClr val="black"/>
              </a:solidFill>
            </a:endParaRPr>
          </a:p>
          <a:p>
            <a:pPr marL="0" indent="0" algn="just">
              <a:lnSpc>
                <a:spcPct val="16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_tradnl" sz="4500" b="1" strike="noStrike" spc="-1" dirty="0" smtClean="0">
                <a:solidFill>
                  <a:srgbClr val="002060"/>
                </a:solidFill>
                <a:latin typeface="Calibri"/>
              </a:rPr>
              <a:t>                                      </a:t>
            </a:r>
            <a:r>
              <a:rPr lang="es-ES_tradnl" sz="3200" b="1" strike="noStrike" spc="-1" dirty="0" smtClean="0">
                <a:solidFill>
                  <a:srgbClr val="002060"/>
                </a:solidFill>
                <a:latin typeface="Calibri"/>
              </a:rPr>
              <a:t>                                                                             </a:t>
            </a:r>
            <a:endParaRPr lang="es-ES" sz="3200" b="0" strike="noStrike" spc="-1" dirty="0" smtClean="0">
              <a:latin typeface="Arial"/>
            </a:endParaRPr>
          </a:p>
        </p:txBody>
      </p:sp>
      <p:sp>
        <p:nvSpPr>
          <p:cNvPr id="251" name="2 Marcador de contenido 4"/>
          <p:cNvSpPr/>
          <p:nvPr/>
        </p:nvSpPr>
        <p:spPr>
          <a:xfrm>
            <a:off x="785520" y="350957"/>
            <a:ext cx="4787966" cy="712440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25000" lnSpcReduction="20000"/>
          </a:bodyPr>
          <a:lstStyle/>
          <a:p>
            <a:pPr marL="343080" indent="-343080">
              <a:lnSpc>
                <a:spcPct val="100000"/>
              </a:lnSpc>
              <a:spcBef>
                <a:spcPts val="2560"/>
              </a:spcBef>
              <a:tabLst>
                <a:tab pos="0" algn="l"/>
              </a:tabLst>
            </a:pPr>
            <a:r>
              <a:rPr lang="es-ES_tradnl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</a:t>
            </a:r>
            <a:r>
              <a:rPr lang="es-ES_tradnl" sz="12800" b="1" strike="noStrike" spc="-1">
                <a:solidFill>
                  <a:srgbClr val="FF0000"/>
                </a:solidFill>
                <a:latin typeface="Calibri"/>
                <a:ea typeface="DejaVu Sans"/>
              </a:rPr>
              <a:t>PRINCIPIOS DIDÁCTICOS </a:t>
            </a:r>
            <a:endParaRPr lang="es-ES" sz="128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961"/>
              </a:spcBef>
              <a:tabLst>
                <a:tab pos="0" algn="l"/>
              </a:tabLst>
            </a:pPr>
            <a:r>
              <a:rPr lang="es-ES_tradnl" sz="4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endParaRPr lang="es-ES" sz="4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961"/>
              </a:spcBef>
              <a:tabLst>
                <a:tab pos="0" algn="l"/>
              </a:tabLst>
            </a:pPr>
            <a:endParaRPr lang="es-ES" sz="4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 dirty="0">
                <a:solidFill>
                  <a:srgbClr val="C9211E"/>
                </a:solidFill>
                <a:latin typeface="Calibri"/>
              </a:rPr>
              <a:t>Principios didácticos según F. </a:t>
            </a:r>
            <a:r>
              <a:rPr lang="es-ES" sz="4400" b="1" strike="noStrike" spc="-1" dirty="0" smtClean="0">
                <a:solidFill>
                  <a:srgbClr val="C9211E"/>
                </a:solidFill>
                <a:latin typeface="Calibri"/>
              </a:rPr>
              <a:t>Addine,2002:</a:t>
            </a:r>
            <a:endParaRPr lang="es-ES" sz="4400" b="0" strike="noStrike" spc="-1" dirty="0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82500" lnSpcReduction="20000"/>
          </a:bodyPr>
          <a:lstStyle/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1.-La unidad del carácter científico e ideológico del proceso pedagógico.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2.- La vinculación de la educación con la vida, el medio social y el trabajo en el proceso de educación de la personalidad.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3.- El de la unidad de lo instructivo, lo educativo y lo desarrollador.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4.- El de la unidad de lo afectivo y lo cognitivo.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5.-El del carácter colectivo e individual de la educación y el respeto a la personalidad del educando.</a:t>
            </a:r>
            <a:endParaRPr lang="es-ES" sz="3200" b="0" strike="noStrike" spc="-1" dirty="0"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6.- El de la unidad entre la actividad, la comunicación  la personalidad.</a:t>
            </a: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Principios didácticos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Actividad independiente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  <a:ea typeface="Microsoft YaHei"/>
              </a:rPr>
              <a:t>: </a:t>
            </a:r>
            <a:r>
              <a:rPr lang="es-ES" sz="3200" b="1" strike="noStrike" spc="-1" dirty="0" smtClean="0">
                <a:solidFill>
                  <a:srgbClr val="FF0000"/>
                </a:solidFill>
                <a:latin typeface="Calibri"/>
                <a:ea typeface="Microsoft YaHei"/>
              </a:rPr>
              <a:t>Subir a la MOODLE </a:t>
            </a:r>
            <a:endParaRPr lang="es-ES" sz="3200" b="1" strike="noStrike" spc="-1" dirty="0">
              <a:solidFill>
                <a:srgbClr val="FF0000"/>
              </a:solidFill>
              <a:latin typeface="Arial"/>
            </a:endParaRP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Cada estudiante selecciona un principio didáctico y ejemplifica cómo lo expondría en su práctica laboral e investigativa. Es importante que lo demuestren a través de una de las funciones profesionales que debe cumplir en su futuro profesional. </a:t>
            </a:r>
            <a:r>
              <a:rPr lang="es-ES" sz="3200" b="1" strike="noStrike" spc="-1" dirty="0">
                <a:solidFill>
                  <a:srgbClr val="FF0000"/>
                </a:solidFill>
                <a:latin typeface="Calibri"/>
                <a:ea typeface="Microsoft YaHei"/>
              </a:rPr>
              <a:t>Actividad evaluativa</a:t>
            </a: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.</a:t>
            </a: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Categorías de la Didáctica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87000"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Son los componentes básicos más generales sin los cuales carecerían de valor las leyes y los principios.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Son imprescindibles para estudiar el origen y naturaleza del conocimiento sobre educación, sin ellos es imposible la comunicación de los conocimientos pedagógicos y el proceso de búsqueda de los mismos, así como la planificación y control del fenómeno educacional.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Permiten que se operacionalicen las leyes y los principios didácticos. </a:t>
            </a: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adroTexto 11"/>
          <p:cNvSpPr/>
          <p:nvPr/>
        </p:nvSpPr>
        <p:spPr>
          <a:xfrm>
            <a:off x="0" y="0"/>
            <a:ext cx="9143280" cy="70167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" name="10 CuadroTexto 2"/>
          <p:cNvSpPr/>
          <p:nvPr/>
        </p:nvSpPr>
        <p:spPr>
          <a:xfrm>
            <a:off x="0" y="0"/>
            <a:ext cx="9143280" cy="6948000"/>
          </a:xfrm>
          <a:prstGeom prst="rect">
            <a:avLst/>
          </a:prstGeom>
          <a:solidFill>
            <a:srgbClr val="EEFED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</p:txBody>
      </p:sp>
      <p:sp>
        <p:nvSpPr>
          <p:cNvPr id="260" name="CuadroTexto 1"/>
          <p:cNvSpPr/>
          <p:nvPr/>
        </p:nvSpPr>
        <p:spPr>
          <a:xfrm>
            <a:off x="3314520" y="239400"/>
            <a:ext cx="5550840" cy="130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000" b="0" strike="noStrike" spc="-1">
                <a:solidFill>
                  <a:srgbClr val="002060"/>
                </a:solidFill>
                <a:latin typeface="Arial Black"/>
                <a:ea typeface="DejaVu Sans"/>
              </a:rPr>
              <a:t>LOS ELEMENTOS MEDIATIZADORES DE LA RELACIÓN ENTRE LOS PROTAGONISTAS DEL PROCESO DE ENSEÑANZA-APRENDIZAJE</a:t>
            </a:r>
            <a:endParaRPr lang="es-ES" sz="2000" b="0" strike="noStrike" spc="-1">
              <a:latin typeface="Arial"/>
            </a:endParaRPr>
          </a:p>
        </p:txBody>
      </p:sp>
      <p:pic>
        <p:nvPicPr>
          <p:cNvPr id="261" name="Imagen 2"/>
          <p:cNvPicPr/>
          <p:nvPr/>
        </p:nvPicPr>
        <p:blipFill>
          <a:blip r:embed="rId2"/>
          <a:stretch/>
        </p:blipFill>
        <p:spPr>
          <a:xfrm>
            <a:off x="-2160" y="32040"/>
            <a:ext cx="3316680" cy="2492640"/>
          </a:xfrm>
          <a:prstGeom prst="rect">
            <a:avLst/>
          </a:prstGeom>
          <a:ln w="0">
            <a:noFill/>
          </a:ln>
        </p:spPr>
      </p:pic>
      <p:sp>
        <p:nvSpPr>
          <p:cNvPr id="262" name="CuadroTexto 3"/>
          <p:cNvSpPr/>
          <p:nvPr/>
        </p:nvSpPr>
        <p:spPr>
          <a:xfrm>
            <a:off x="3679200" y="2550600"/>
            <a:ext cx="2440440" cy="821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  <a:scene3d>
              <a:camera prst="orthographicFront"/>
              <a:lightRig rig="threePt" dir="t"/>
            </a:scene3d>
            <a:sp3d>
              <a:bevelT prst="angle"/>
            </a:sp3d>
          </a:bodyPr>
          <a:lstStyle/>
          <a:p>
            <a:pPr>
              <a:lnSpc>
                <a:spcPct val="100000"/>
              </a:lnSpc>
            </a:pPr>
            <a:r>
              <a:rPr lang="es-ES_tradnl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EL PROBLEMA</a:t>
            </a:r>
            <a:endParaRPr lang="es-ES" sz="2400" b="0" strike="noStrike" spc="-1">
              <a:latin typeface="Arial"/>
            </a:endParaRPr>
          </a:p>
        </p:txBody>
      </p:sp>
      <p:sp>
        <p:nvSpPr>
          <p:cNvPr id="263" name="4 CuadroTexto 3"/>
          <p:cNvSpPr/>
          <p:nvPr/>
        </p:nvSpPr>
        <p:spPr>
          <a:xfrm>
            <a:off x="527400" y="3080880"/>
            <a:ext cx="2267640" cy="821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  <a:scene3d>
              <a:camera prst="orthographicFront"/>
              <a:lightRig rig="threePt" dir="t"/>
            </a:scene3d>
            <a:sp3d>
              <a:bevelT prst="angle"/>
            </a:sp3d>
          </a:bodyPr>
          <a:lstStyle/>
          <a:p>
            <a:pPr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LOS OBJETIVOS</a:t>
            </a:r>
            <a:endParaRPr lang="es-ES" sz="2400" b="0" strike="noStrike" spc="-1">
              <a:latin typeface="Arial"/>
            </a:endParaRPr>
          </a:p>
        </p:txBody>
      </p:sp>
      <p:sp>
        <p:nvSpPr>
          <p:cNvPr id="264" name="5 CuadroTexto 2"/>
          <p:cNvSpPr/>
          <p:nvPr/>
        </p:nvSpPr>
        <p:spPr>
          <a:xfrm>
            <a:off x="5718600" y="3240000"/>
            <a:ext cx="2561040" cy="821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  <a:scene3d>
              <a:camera prst="orthographicFront"/>
              <a:lightRig rig="threePt" dir="t"/>
            </a:scene3d>
            <a:sp3d>
              <a:bevelT prst="angle"/>
            </a:sp3d>
          </a:bodyPr>
          <a:lstStyle/>
          <a:p>
            <a:pPr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EL CONTENIDO</a:t>
            </a:r>
            <a:endParaRPr lang="es-ES" sz="2400" b="0" strike="noStrike" spc="-1">
              <a:latin typeface="Arial"/>
            </a:endParaRPr>
          </a:p>
        </p:txBody>
      </p:sp>
      <p:sp>
        <p:nvSpPr>
          <p:cNvPr id="265" name="6 CuadroTexto 2"/>
          <p:cNvSpPr/>
          <p:nvPr/>
        </p:nvSpPr>
        <p:spPr>
          <a:xfrm>
            <a:off x="2331720" y="4079520"/>
            <a:ext cx="2014560" cy="821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  <a:scene3d>
              <a:camera prst="orthographicFront"/>
              <a:lightRig rig="threePt" dir="t"/>
            </a:scene3d>
            <a:sp3d>
              <a:bevelT prst="angle"/>
            </a:sp3d>
          </a:bodyPr>
          <a:lstStyle/>
          <a:p>
            <a:pPr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LOS MÉTODOS</a:t>
            </a:r>
            <a:endParaRPr lang="es-ES" sz="2400" b="0" strike="noStrike" spc="-1">
              <a:latin typeface="Arial"/>
            </a:endParaRPr>
          </a:p>
        </p:txBody>
      </p:sp>
      <p:sp>
        <p:nvSpPr>
          <p:cNvPr id="266" name="7 CuadroTexto 2"/>
          <p:cNvSpPr/>
          <p:nvPr/>
        </p:nvSpPr>
        <p:spPr>
          <a:xfrm>
            <a:off x="5443920" y="4276440"/>
            <a:ext cx="1792800" cy="821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  <a:scene3d>
              <a:camera prst="orthographicFront"/>
              <a:lightRig rig="threePt" dir="t"/>
            </a:scene3d>
            <a:sp3d>
              <a:bevelT prst="angle"/>
            </a:sp3d>
          </a:bodyPr>
          <a:lstStyle/>
          <a:p>
            <a:pPr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LOS MEDIOS</a:t>
            </a:r>
            <a:endParaRPr lang="es-ES" sz="2400" b="0" strike="noStrike" spc="-1">
              <a:latin typeface="Arial"/>
            </a:endParaRPr>
          </a:p>
        </p:txBody>
      </p:sp>
      <p:sp>
        <p:nvSpPr>
          <p:cNvPr id="267" name="8 CuadroTexto 2"/>
          <p:cNvSpPr/>
          <p:nvPr/>
        </p:nvSpPr>
        <p:spPr>
          <a:xfrm>
            <a:off x="579960" y="5247360"/>
            <a:ext cx="4473000" cy="821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  <a:scene3d>
              <a:camera prst="orthographicFront"/>
              <a:lightRig rig="threePt" dir="t"/>
            </a:scene3d>
            <a:sp3d>
              <a:bevelT prst="angle"/>
            </a:sp3d>
          </a:bodyPr>
          <a:lstStyle/>
          <a:p>
            <a:pPr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LAS FORMAS DE ORGANIZACIÓN</a:t>
            </a:r>
            <a:endParaRPr lang="es-ES" sz="2400" b="0" strike="noStrike" spc="-1">
              <a:latin typeface="Arial"/>
            </a:endParaRPr>
          </a:p>
        </p:txBody>
      </p:sp>
      <p:sp>
        <p:nvSpPr>
          <p:cNvPr id="268" name="9 CuadroTexto 2"/>
          <p:cNvSpPr/>
          <p:nvPr/>
        </p:nvSpPr>
        <p:spPr>
          <a:xfrm>
            <a:off x="5929200" y="5416200"/>
            <a:ext cx="2710440" cy="821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  <a:scene3d>
              <a:camera prst="orthographicFront"/>
              <a:lightRig rig="threePt" dir="t"/>
            </a:scene3d>
            <a:sp3d>
              <a:bevelT prst="angle"/>
            </a:sp3d>
          </a:bodyPr>
          <a:lstStyle/>
          <a:p>
            <a:pPr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LA EVALUACIÓN</a:t>
            </a:r>
            <a:endParaRPr lang="es-ES" sz="2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Funciones didácticas: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Preparación para la nueva materia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Orientación hacia el objetivo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Tratamiento de la nueva materia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Control</a:t>
            </a:r>
            <a:endParaRPr lang="es-ES" sz="32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  <a:ea typeface="Microsoft YaHei"/>
              </a:rPr>
              <a:t>Evaluación</a:t>
            </a:r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Métodos de investigación: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Observación</a:t>
            </a:r>
            <a:endParaRPr lang="es-ES" sz="32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Análisis de los productos de la 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  <a:ea typeface="Microsoft YaHei"/>
              </a:rPr>
              <a:t>actividad</a:t>
            </a:r>
          </a:p>
          <a:p>
            <a:pPr marL="0" indent="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None/>
            </a:pPr>
            <a:r>
              <a:rPr lang="es-MX" sz="3200" spc="-1" dirty="0" smtClean="0">
                <a:solidFill>
                  <a:srgbClr val="000000"/>
                </a:solidFill>
                <a:latin typeface="Calibri"/>
                <a:ea typeface="Microsoft YaHei"/>
              </a:rPr>
              <a:t>(trabajos prácticos, preguntas escritas, revisión de libretas, trabajos de control, exámenes…)</a:t>
            </a:r>
            <a:endParaRPr lang="es-ES" sz="32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Modelación de actividades pedagógico profesionales</a:t>
            </a: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adroTexto 4"/>
          <p:cNvSpPr/>
          <p:nvPr/>
        </p:nvSpPr>
        <p:spPr>
          <a:xfrm>
            <a:off x="0" y="-15120"/>
            <a:ext cx="9143280" cy="6948000"/>
          </a:xfrm>
          <a:prstGeom prst="rect">
            <a:avLst/>
          </a:prstGeom>
          <a:solidFill>
            <a:srgbClr val="00206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latin typeface="Arial"/>
            </a:endParaRPr>
          </a:p>
        </p:txBody>
      </p:sp>
      <p:sp>
        <p:nvSpPr>
          <p:cNvPr id="274" name="CuadroTexto 5"/>
          <p:cNvSpPr/>
          <p:nvPr/>
        </p:nvSpPr>
        <p:spPr>
          <a:xfrm rot="16200000">
            <a:off x="-2406600" y="3067560"/>
            <a:ext cx="5681520" cy="76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_tradnl" sz="4400" b="0" strike="noStrike" spc="-1">
                <a:solidFill>
                  <a:srgbClr val="FFC000"/>
                </a:solidFill>
                <a:latin typeface="Arial Black"/>
                <a:ea typeface="DejaVu Sans"/>
              </a:rPr>
              <a:t>CONCEPCIONES 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75" name="CuadroTexto 6"/>
          <p:cNvSpPr/>
          <p:nvPr/>
        </p:nvSpPr>
        <p:spPr>
          <a:xfrm>
            <a:off x="1191960" y="57960"/>
            <a:ext cx="7934760" cy="26762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s-ES_tradnl" sz="2400" b="0" strike="noStrike" spc="-1" dirty="0">
                <a:solidFill>
                  <a:srgbClr val="FFFFFF"/>
                </a:solidFill>
                <a:latin typeface="Arial Black"/>
                <a:ea typeface="DejaVu Sans"/>
              </a:rPr>
              <a:t>1. Didáctica clásica </a:t>
            </a:r>
            <a:endParaRPr lang="es-ES" sz="24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s-ES_tradnl" sz="2400" b="0" strike="noStrike" spc="-1" dirty="0">
                <a:solidFill>
                  <a:srgbClr val="FFFFFF"/>
                </a:solidFill>
                <a:latin typeface="Arial Black"/>
                <a:ea typeface="DejaVu Sans"/>
              </a:rPr>
              <a:t>2. Didáctica conductista          </a:t>
            </a:r>
            <a:endParaRPr lang="es-ES" sz="24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s-ES_tradnl" sz="2400" b="0" strike="noStrike" spc="-1" dirty="0">
                <a:solidFill>
                  <a:srgbClr val="FFFFFF"/>
                </a:solidFill>
                <a:latin typeface="Arial Black"/>
                <a:ea typeface="DejaVu Sans"/>
              </a:rPr>
              <a:t>3. Aprendizaje colaborativo </a:t>
            </a:r>
            <a:endParaRPr lang="es-ES" sz="24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s-ES_tradnl" sz="2400" b="0" strike="noStrike" spc="-1" dirty="0">
                <a:solidFill>
                  <a:srgbClr val="FFFFFF"/>
                </a:solidFill>
                <a:latin typeface="Arial Black"/>
                <a:ea typeface="DejaVu Sans"/>
              </a:rPr>
              <a:t>4. Tecnología educativa </a:t>
            </a:r>
            <a:endParaRPr lang="es-ES" sz="2400" b="0" strike="noStrike" spc="-1" dirty="0">
              <a:latin typeface="Arial"/>
            </a:endParaRPr>
          </a:p>
          <a:p>
            <a:pPr marL="514440" indent="-514440" algn="r">
              <a:lnSpc>
                <a:spcPct val="100000"/>
              </a:lnSpc>
              <a:buClr>
                <a:srgbClr val="FFFFFF"/>
              </a:buClr>
              <a:buFont typeface="StarSymbol"/>
              <a:buAutoNum type="arabicPeriod" startAt="5"/>
            </a:pPr>
            <a:r>
              <a:rPr lang="es-ES_tradnl" sz="2400" b="0" strike="noStrike" spc="-1" dirty="0">
                <a:solidFill>
                  <a:srgbClr val="FFFFFF"/>
                </a:solidFill>
                <a:latin typeface="Arial Black"/>
                <a:ea typeface="DejaVu Sans"/>
              </a:rPr>
              <a:t>Aprendizaje desarrollador </a:t>
            </a:r>
            <a:endParaRPr lang="es-ES" sz="24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s-ES_tradnl" sz="2400" b="0" strike="noStrike" spc="-1" dirty="0">
                <a:solidFill>
                  <a:srgbClr val="FFFFFF"/>
                </a:solidFill>
                <a:latin typeface="Arial Black"/>
                <a:ea typeface="DejaVu Sans"/>
              </a:rPr>
              <a:t>6. Enfoque </a:t>
            </a:r>
            <a:r>
              <a:rPr lang="es-ES_tradnl" sz="2400" b="0" strike="noStrike" spc="-1" dirty="0" smtClean="0">
                <a:solidFill>
                  <a:srgbClr val="FFFFFF"/>
                </a:solidFill>
                <a:latin typeface="Arial Black"/>
                <a:ea typeface="DejaVu Sans"/>
              </a:rPr>
              <a:t>holístico-</a:t>
            </a:r>
            <a:r>
              <a:rPr lang="es-ES_tradnl" sz="2400" b="0" strike="noStrike" spc="-1" dirty="0" err="1" smtClean="0">
                <a:solidFill>
                  <a:srgbClr val="FFFFFF"/>
                </a:solidFill>
                <a:latin typeface="Arial Black"/>
                <a:ea typeface="DejaVu Sans"/>
              </a:rPr>
              <a:t>configuracional</a:t>
            </a:r>
            <a:endParaRPr lang="es-ES_tradnl" sz="2400" b="0" strike="noStrike" spc="-1" dirty="0" smtClean="0">
              <a:solidFill>
                <a:srgbClr val="FFFFFF"/>
              </a:solidFill>
              <a:latin typeface="Arial Black"/>
              <a:ea typeface="DejaVu Sans"/>
            </a:endParaRPr>
          </a:p>
          <a:p>
            <a:pPr algn="r">
              <a:lnSpc>
                <a:spcPct val="100000"/>
              </a:lnSpc>
            </a:pPr>
            <a:r>
              <a:rPr lang="es-ES_tradnl" sz="2400" spc="-1" dirty="0" smtClean="0">
                <a:solidFill>
                  <a:srgbClr val="FFFFFF"/>
                </a:solidFill>
                <a:latin typeface="Arial Black"/>
              </a:rPr>
              <a:t>7. Aprendizaje ubicuo</a:t>
            </a:r>
            <a:endParaRPr lang="es-ES" sz="2400" b="0" strike="noStrike" spc="-1" dirty="0">
              <a:latin typeface="Arial"/>
            </a:endParaRPr>
          </a:p>
        </p:txBody>
      </p:sp>
      <p:pic>
        <p:nvPicPr>
          <p:cNvPr id="276" name="Imagen 3"/>
          <p:cNvPicPr/>
          <p:nvPr/>
        </p:nvPicPr>
        <p:blipFill>
          <a:blip r:embed="rId2"/>
          <a:stretch/>
        </p:blipFill>
        <p:spPr>
          <a:xfrm>
            <a:off x="1191960" y="3239640"/>
            <a:ext cx="7934760" cy="3617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Orientación del Seminario No.1: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85000" lnSpcReduction="20000"/>
          </a:bodyPr>
          <a:lstStyle/>
          <a:p>
            <a:pPr algn="just">
              <a:lnSpc>
                <a:spcPct val="100000"/>
              </a:lnSpc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Tema: Los diferentes tipos de la Didáctica en la actualidad: clásica, conductista, desarrolladora, </a:t>
            </a:r>
            <a:r>
              <a:rPr lang="es-ES" sz="3200" b="0" strike="noStrike" spc="-1" dirty="0" err="1">
                <a:solidFill>
                  <a:srgbClr val="000000"/>
                </a:solidFill>
                <a:latin typeface="Calibri"/>
                <a:ea typeface="Microsoft YaHei"/>
              </a:rPr>
              <a:t>problematizadora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  <a:ea typeface="Microsoft YaHei"/>
              </a:rPr>
              <a:t>, ubicua. </a:t>
            </a:r>
          </a:p>
          <a:p>
            <a:pPr algn="just">
              <a:lnSpc>
                <a:spcPct val="100000"/>
              </a:lnSpc>
            </a:pPr>
            <a:r>
              <a:rPr lang="es-MX" sz="3200" spc="-1" dirty="0" smtClean="0">
                <a:solidFill>
                  <a:srgbClr val="000000"/>
                </a:solidFill>
                <a:latin typeface="Calibri"/>
                <a:ea typeface="Microsoft YaHei"/>
              </a:rPr>
              <a:t>Organizarse en 5 equipos y seleccionar un tipo </a:t>
            </a:r>
            <a:r>
              <a:rPr lang="es-MX" sz="3200" spc="-1" smtClean="0">
                <a:solidFill>
                  <a:srgbClr val="000000"/>
                </a:solidFill>
                <a:latin typeface="Calibri"/>
                <a:ea typeface="Microsoft YaHei"/>
              </a:rPr>
              <a:t>de didáctica.</a:t>
            </a:r>
            <a:endParaRPr lang="es-ES" sz="32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Resumir rasgos comunes y diferentes existentes entre los tipos de didáctica: características, limitaciones, potencialidades, roles de los sujetos, influencia en la práctica educativa, otros aspectos de interés</a:t>
            </a:r>
            <a:r>
              <a:rPr lang="es-ES" sz="3200" b="0" strike="noStrike" spc="-1" dirty="0" smtClean="0">
                <a:solidFill>
                  <a:srgbClr val="000000"/>
                </a:solidFill>
                <a:latin typeface="Calibri"/>
                <a:ea typeface="Microsoft YaHei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MX" sz="3200" spc="-1" dirty="0" smtClean="0">
                <a:solidFill>
                  <a:srgbClr val="000000"/>
                </a:solidFill>
                <a:latin typeface="Calibri"/>
                <a:ea typeface="Microsoft YaHei"/>
              </a:rPr>
              <a:t>Para la presentación pueden buscar fragmentos de películas, series que aborden uno de estos tipos de didáctica.</a:t>
            </a:r>
            <a:endParaRPr lang="es-ES" sz="3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C9211E"/>
                </a:solidFill>
                <a:latin typeface="Calibri"/>
              </a:rPr>
              <a:t>Bibliografía para Seminario No.1: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/>
          </p:nvPr>
        </p:nvSpPr>
        <p:spPr>
          <a:xfrm>
            <a:off x="231120" y="141696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25000" lnSpcReduction="20000"/>
          </a:bodyPr>
          <a:lstStyle/>
          <a:p>
            <a:pPr marL="0" indent="0" algn="just">
              <a:lnSpc>
                <a:spcPct val="100000"/>
              </a:lnSpc>
              <a:spcBef>
                <a:spcPts val="1417"/>
              </a:spcBef>
              <a:buNone/>
            </a:pPr>
            <a:r>
              <a:rPr lang="es-ES" sz="48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1</a:t>
            </a:r>
            <a:r>
              <a:rPr lang="es-ES" sz="7200" b="0" strike="noStrike" spc="-1" dirty="0">
                <a:solidFill>
                  <a:srgbClr val="000000"/>
                </a:solidFill>
                <a:ea typeface="Microsoft YaHei"/>
              </a:rPr>
              <a:t>.-Libro Principales corrientes y tendencias a inicios del siglo XXI de la Pedagogía y la Didáctica, 2007. Dr. C. Justo A Chávez Rodríguez y otros.</a:t>
            </a:r>
            <a:endParaRPr lang="es-ES" sz="7200" b="0" strike="noStrike" spc="-1" dirty="0"/>
          </a:p>
          <a:p>
            <a:pPr marL="0" indent="0" algn="just">
              <a:lnSpc>
                <a:spcPct val="100000"/>
              </a:lnSpc>
              <a:spcBef>
                <a:spcPts val="1417"/>
              </a:spcBef>
              <a:buNone/>
            </a:pPr>
            <a:r>
              <a:rPr lang="es-ES" sz="7200" b="0" strike="noStrike" spc="-1" dirty="0">
                <a:solidFill>
                  <a:srgbClr val="000000"/>
                </a:solidFill>
                <a:ea typeface="Microsoft YaHei"/>
              </a:rPr>
              <a:t>2.-Tendencias actuales de la Didáctica en la Educación Superior. En Revista Pedagogía Universitaria, Volumen 9 No.5, 2004.</a:t>
            </a:r>
            <a:endParaRPr lang="es-ES" sz="7200" b="0" strike="noStrike" spc="-1" dirty="0"/>
          </a:p>
          <a:p>
            <a:pPr marL="0" indent="0" algn="just">
              <a:lnSpc>
                <a:spcPct val="100000"/>
              </a:lnSpc>
              <a:spcBef>
                <a:spcPts val="1417"/>
              </a:spcBef>
              <a:buNone/>
            </a:pPr>
            <a:r>
              <a:rPr lang="es-ES" sz="7200" b="0" strike="noStrike" spc="-1" dirty="0">
                <a:solidFill>
                  <a:srgbClr val="000000"/>
                </a:solidFill>
                <a:ea typeface="Microsoft YaHei"/>
              </a:rPr>
              <a:t>3.-Libro Didáctica </a:t>
            </a:r>
            <a:r>
              <a:rPr lang="es-ES" sz="7200" b="0" strike="noStrike" spc="-1" dirty="0" err="1">
                <a:solidFill>
                  <a:srgbClr val="000000"/>
                </a:solidFill>
                <a:ea typeface="Microsoft YaHei"/>
              </a:rPr>
              <a:t>problematizadora</a:t>
            </a:r>
            <a:r>
              <a:rPr lang="es-ES" sz="7200" b="0" strike="noStrike" spc="-1" dirty="0">
                <a:solidFill>
                  <a:srgbClr val="000000"/>
                </a:solidFill>
                <a:ea typeface="Microsoft YaHei"/>
              </a:rPr>
              <a:t> y aprendizaje basado en problemas. ALEXANDER ORTIZ OCAÑA, 2015.</a:t>
            </a:r>
            <a:endParaRPr lang="es-ES" sz="7200" b="0" strike="noStrike" spc="-1" dirty="0"/>
          </a:p>
          <a:p>
            <a:pPr marL="0" indent="0" algn="just">
              <a:lnSpc>
                <a:spcPct val="100000"/>
              </a:lnSpc>
              <a:spcBef>
                <a:spcPts val="1417"/>
              </a:spcBef>
              <a:buNone/>
            </a:pPr>
            <a:r>
              <a:rPr lang="es-ES" sz="7200" b="0" strike="noStrike" spc="-1" dirty="0" smtClean="0"/>
              <a:t>4.- Libro La escuela infinita. </a:t>
            </a:r>
            <a:r>
              <a:rPr lang="es-ES" sz="7200" b="0" strike="noStrike" spc="-1" dirty="0" err="1" smtClean="0"/>
              <a:t>Diosvany</a:t>
            </a:r>
            <a:r>
              <a:rPr lang="es-ES" sz="7200" b="0" strike="noStrike" spc="-1" dirty="0" smtClean="0"/>
              <a:t> Ortega, et al. (2023)</a:t>
            </a:r>
          </a:p>
          <a:p>
            <a:pPr marL="0" indent="0" algn="just">
              <a:lnSpc>
                <a:spcPct val="100000"/>
              </a:lnSpc>
              <a:spcBef>
                <a:spcPts val="1417"/>
              </a:spcBef>
              <a:buNone/>
            </a:pPr>
            <a:r>
              <a:rPr lang="es-MX" sz="7200" spc="-1" dirty="0" smtClean="0"/>
              <a:t>5.- Hacia una concepción del aprendizaje desarrollador. </a:t>
            </a:r>
            <a:r>
              <a:rPr lang="es-MX" sz="7200" spc="-1" smtClean="0"/>
              <a:t>Doris Castellanos</a:t>
            </a:r>
            <a:r>
              <a:rPr lang="es-MX" sz="7200" spc="-1" dirty="0" smtClean="0"/>
              <a:t>, et al. (2001)</a:t>
            </a:r>
          </a:p>
          <a:p>
            <a:pPr marL="0" indent="0" algn="just">
              <a:lnSpc>
                <a:spcPct val="100000"/>
              </a:lnSpc>
              <a:spcBef>
                <a:spcPts val="1417"/>
              </a:spcBef>
              <a:buNone/>
            </a:pPr>
            <a:r>
              <a:rPr lang="es-MX" sz="7200" b="0" strike="noStrike" spc="-1" dirty="0" smtClean="0"/>
              <a:t>6.- Aprender y enseñar en la escuela. Doris Castellanos, et al.</a:t>
            </a:r>
            <a:endParaRPr lang="es-ES" sz="7200" b="0" strike="noStrike" spc="-1" dirty="0"/>
          </a:p>
          <a:p>
            <a:pPr marL="180360" algn="ctr">
              <a:lnSpc>
                <a:spcPct val="100000"/>
              </a:lnSpc>
              <a:spcBef>
                <a:spcPts val="1417"/>
              </a:spcBef>
            </a:pPr>
            <a:endParaRPr lang="es-ES" sz="4800" b="0" strike="noStrike" spc="-1" dirty="0">
              <a:latin typeface="Arial"/>
            </a:endParaRPr>
          </a:p>
          <a:p>
            <a:pPr marL="180360" algn="ctr">
              <a:lnSpc>
                <a:spcPct val="100000"/>
              </a:lnSpc>
              <a:spcBef>
                <a:spcPts val="1417"/>
              </a:spcBef>
            </a:pPr>
            <a:endParaRPr lang="es-ES" sz="4800" b="0" strike="noStrike" spc="-1" dirty="0">
              <a:latin typeface="Arial"/>
            </a:endParaRPr>
          </a:p>
          <a:p>
            <a:pPr marL="180360" algn="ctr">
              <a:lnSpc>
                <a:spcPct val="100000"/>
              </a:lnSpc>
              <a:spcBef>
                <a:spcPts val="1417"/>
              </a:spcBef>
            </a:pPr>
            <a:endParaRPr lang="es-ES" sz="4800" b="0" strike="noStrike" spc="-1" dirty="0">
              <a:latin typeface="Arial"/>
            </a:endParaRPr>
          </a:p>
          <a:p>
            <a:pPr marL="180360" algn="ctr">
              <a:lnSpc>
                <a:spcPct val="100000"/>
              </a:lnSpc>
              <a:spcBef>
                <a:spcPts val="1417"/>
              </a:spcBef>
            </a:pPr>
            <a:endParaRPr lang="es-ES" sz="4800" b="0" strike="noStrike" spc="-1" dirty="0">
              <a:latin typeface="Arial"/>
            </a:endParaRPr>
          </a:p>
          <a:p>
            <a:pPr marL="180360" algn="ctr">
              <a:lnSpc>
                <a:spcPct val="100000"/>
              </a:lnSpc>
              <a:spcBef>
                <a:spcPts val="1417"/>
              </a:spcBef>
            </a:pPr>
            <a:endParaRPr lang="es-ES" sz="4800" b="0" strike="noStrike" spc="-1" dirty="0">
              <a:latin typeface="Arial"/>
            </a:endParaRPr>
          </a:p>
          <a:p>
            <a:pPr marL="180360">
              <a:lnSpc>
                <a:spcPct val="100000"/>
              </a:lnSpc>
            </a:pPr>
            <a:r>
              <a:rPr lang="es-ES" sz="16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                       </a:t>
            </a:r>
            <a:endParaRPr lang="es-ES" sz="1600" b="0" strike="noStrike" spc="-1" dirty="0">
              <a:latin typeface="Arial"/>
            </a:endParaRPr>
          </a:p>
          <a:p>
            <a:pPr marL="180360">
              <a:lnSpc>
                <a:spcPct val="100000"/>
              </a:lnSpc>
            </a:pPr>
            <a:r>
              <a:rPr lang="es-ES" sz="16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                       </a:t>
            </a:r>
            <a:endParaRPr lang="es-ES" sz="16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1147</TotalTime>
  <Words>1865</Words>
  <Application>Microsoft Office PowerPoint</Application>
  <PresentationFormat>Presentación en pantalla (4:3)</PresentationFormat>
  <Paragraphs>221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31</vt:i4>
      </vt:variant>
    </vt:vector>
  </HeadingPairs>
  <TitlesOfParts>
    <vt:vector size="44" baseType="lpstr">
      <vt:lpstr>Microsoft YaHei</vt:lpstr>
      <vt:lpstr>Arial</vt:lpstr>
      <vt:lpstr>Arial Black</vt:lpstr>
      <vt:lpstr>Calibri</vt:lpstr>
      <vt:lpstr>DejaVu Sans</vt:lpstr>
      <vt:lpstr>StarSymbol</vt:lpstr>
      <vt:lpstr>Symbol</vt:lpstr>
      <vt:lpstr>Wingdings</vt:lpstr>
      <vt:lpstr>Office Theme</vt:lpstr>
      <vt:lpstr>Office Theme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Sumario:</vt:lpstr>
      <vt:lpstr>Objetivo:</vt:lpstr>
      <vt:lpstr>Pasos para analizar:</vt:lpstr>
      <vt:lpstr>Tema No.1 Fundamentos científicos de la Didáctica</vt:lpstr>
      <vt:lpstr>Algunas definiciones:</vt:lpstr>
      <vt:lpstr>Algunas definiciones:</vt:lpstr>
      <vt:lpstr>Puntos comunes y en qué difieren:</vt:lpstr>
      <vt:lpstr>Objeto de estudio de la Didáctica</vt:lpstr>
      <vt:lpstr>Trabajo independiente </vt:lpstr>
      <vt:lpstr>Presentación de PowerPoint</vt:lpstr>
      <vt:lpstr>Presentación de PowerPoint</vt:lpstr>
      <vt:lpstr>Presentación de PowerPoint</vt:lpstr>
      <vt:lpstr>Presentación de PowerPoint</vt:lpstr>
      <vt:lpstr>Leyes de la Didáctica</vt:lpstr>
      <vt:lpstr>Presentación de PowerPoint</vt:lpstr>
      <vt:lpstr>Principios didácticos</vt:lpstr>
      <vt:lpstr>Presentación de PowerPoint</vt:lpstr>
      <vt:lpstr>Presentación de PowerPoint</vt:lpstr>
      <vt:lpstr>Presentación de PowerPoint</vt:lpstr>
      <vt:lpstr>Principios didácticos según F. Addine,2002:</vt:lpstr>
      <vt:lpstr>Principios didácticos</vt:lpstr>
      <vt:lpstr>Categorías de la Didáctica</vt:lpstr>
      <vt:lpstr>Presentación de PowerPoint</vt:lpstr>
      <vt:lpstr>Funciones didácticas:</vt:lpstr>
      <vt:lpstr>Métodos de investigación:</vt:lpstr>
      <vt:lpstr>Presentación de PowerPoint</vt:lpstr>
      <vt:lpstr>Orientación del Seminario No.1:</vt:lpstr>
      <vt:lpstr>Bibliografía para Seminario No.1: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DEILA</dc:creator>
  <dc:description/>
  <cp:lastModifiedBy>Dayanis</cp:lastModifiedBy>
  <cp:revision>192</cp:revision>
  <dcterms:created xsi:type="dcterms:W3CDTF">2018-07-05T00:46:33Z</dcterms:created>
  <dcterms:modified xsi:type="dcterms:W3CDTF">2026-09-20T14:53:10Z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(4:3)</vt:lpwstr>
  </property>
  <property fmtid="{D5CDD505-2E9C-101B-9397-08002B2CF9AE}" pid="3" name="Slides">
    <vt:i4>14</vt:i4>
  </property>
</Properties>
</file>