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0"/>
  </p:notes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607" autoAdjust="0"/>
  </p:normalViewPr>
  <p:slideViewPr>
    <p:cSldViewPr snapToGrid="0">
      <p:cViewPr>
        <p:scale>
          <a:sx n="50" d="100"/>
          <a:sy n="50" d="100"/>
        </p:scale>
        <p:origin x="71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986AC-D428-4550-ADFE-168191386E09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D8EE9-D6B7-43F5-BF2E-8AB626457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987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89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323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46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4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8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0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19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303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5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599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7819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03/oct.2025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129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633131" y="3531024"/>
            <a:ext cx="48896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</a:rPr>
              <a:t>Ing. Dayanis Quintana Torres</a:t>
            </a: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Master en </a:t>
            </a:r>
            <a:r>
              <a:rPr lang="es-ES" sz="3200" dirty="0" smtClean="0">
                <a:solidFill>
                  <a:schemeClr val="bg1"/>
                </a:solidFill>
              </a:rPr>
              <a:t>Educación</a:t>
            </a:r>
            <a:endParaRPr lang="es-ES" sz="3200" dirty="0">
              <a:solidFill>
                <a:schemeClr val="bg1"/>
              </a:solidFill>
            </a:endParaRP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Profesora Asistente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3410" y="749282"/>
            <a:ext cx="10993549" cy="1475013"/>
          </a:xfrm>
        </p:spPr>
        <p:txBody>
          <a:bodyPr anchor="ctr">
            <a:normAutofit/>
          </a:bodyPr>
          <a:lstStyle/>
          <a:p>
            <a:pPr algn="ctr"/>
            <a:r>
              <a:rPr lang="es-MX" b="1" dirty="0"/>
              <a:t>ASIGNATURA: </a:t>
            </a:r>
            <a:r>
              <a:rPr lang="es-ES" b="1" dirty="0"/>
              <a:t>Base de Datos 2</a:t>
            </a:r>
            <a:r>
              <a:rPr lang="es-ES" dirty="0"/>
              <a:t/>
            </a:r>
            <a:br>
              <a:rPr lang="es-ES" dirty="0"/>
            </a:b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uadroTexto 3"/>
          <p:cNvSpPr txBox="1"/>
          <p:nvPr/>
        </p:nvSpPr>
        <p:spPr>
          <a:xfrm>
            <a:off x="228821" y="1853945"/>
            <a:ext cx="1196317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Conferencia 2: Creación de consultas en el lenguaje SQL - Parte </a:t>
            </a:r>
            <a:r>
              <a:rPr lang="es-ES" sz="3200" b="1" cap="all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2</a:t>
            </a:r>
            <a:endParaRPr lang="es-ES" sz="3200" b="1" cap="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pPr algn="ctr"/>
            <a:endParaRPr lang="en-US" sz="3600" b="1" cap="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612647" y="5545942"/>
            <a:ext cx="2684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</a:rPr>
              <a:t>Artemisa, 2025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4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Sumario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pPr lvl="2"/>
            <a:r>
              <a:rPr lang="es-ES" sz="2800" dirty="0" smtClean="0"/>
              <a:t>Teoría </a:t>
            </a:r>
            <a:r>
              <a:rPr lang="es-ES" sz="2800" dirty="0"/>
              <a:t>avanzada (GROUP BY, HAVING, funciones agregadas).</a:t>
            </a:r>
          </a:p>
          <a:p>
            <a:pPr lvl="2"/>
            <a:r>
              <a:rPr lang="es-ES" sz="2800" dirty="0" smtClean="0"/>
              <a:t>Práctica </a:t>
            </a:r>
            <a:r>
              <a:rPr lang="es-ES" sz="2800" dirty="0"/>
              <a:t>con agrupaciones y predicados.</a:t>
            </a:r>
          </a:p>
          <a:p>
            <a:pPr lvl="2"/>
            <a:r>
              <a:rPr lang="es-ES" sz="2800" dirty="0" smtClean="0"/>
              <a:t>Uniones </a:t>
            </a:r>
            <a:r>
              <a:rPr lang="es-ES" sz="2800" dirty="0"/>
              <a:t>internas y resolución de problemas.</a:t>
            </a:r>
          </a:p>
          <a:p>
            <a:pPr lvl="2"/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925745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Al Final de Esta Clase, Podrás</a:t>
            </a:r>
            <a:r>
              <a:rPr lang="es-ES" dirty="0" smtClean="0"/>
              <a:t>...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/>
              <a:t>Resolver problemas con consultas avanzadas en SQL, incluyendo agrupaciones y uniones.</a:t>
            </a:r>
          </a:p>
          <a:p>
            <a:r>
              <a:rPr lang="es-ES" sz="2800" dirty="0"/>
              <a:t>Aplicar cláusulas GROUP BY y HAVING para análisis de datos.</a:t>
            </a:r>
          </a:p>
          <a:p>
            <a:r>
              <a:rPr lang="es-ES" sz="2800" dirty="0"/>
              <a:t>Usar funciones de agregado (SUM, AVG, etc.) y predicados (DISTINCT, TOP).</a:t>
            </a:r>
          </a:p>
          <a:p>
            <a:r>
              <a:rPr lang="es-ES" sz="2800" dirty="0"/>
              <a:t>Crear consultas </a:t>
            </a:r>
            <a:r>
              <a:rPr lang="es-ES" sz="2800" dirty="0" err="1"/>
              <a:t>multitabla</a:t>
            </a:r>
            <a:r>
              <a:rPr lang="es-ES" sz="2800" dirty="0"/>
              <a:t> con INNER JOIN</a:t>
            </a:r>
            <a:r>
              <a:rPr lang="es-ES" sz="2800" dirty="0" smtClean="0"/>
              <a:t>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944702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Cláusula GROUP </a:t>
            </a:r>
            <a:r>
              <a:rPr lang="es-ES" dirty="0" smtClean="0"/>
              <a:t>BY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Definición: Agrupa filas con valores iguales en columnas especificadas.</a:t>
            </a:r>
          </a:p>
          <a:p>
            <a:r>
              <a:rPr lang="es-ES" sz="3200" dirty="0"/>
              <a:t>Sintaxis: SELECT columna, función FROM tabla GROUP BY columna;</a:t>
            </a:r>
          </a:p>
          <a:p>
            <a:r>
              <a:rPr lang="es-ES" sz="3200" dirty="0"/>
              <a:t>Ejemplo: SELECT Producto, COUNT(*) FROM Ventas GROUP BY Producto</a:t>
            </a:r>
            <a:r>
              <a:rPr lang="es-ES" sz="3200" dirty="0" smtClean="0"/>
              <a:t>;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037848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Teoría - Cláusula </a:t>
            </a:r>
            <a:r>
              <a:rPr lang="es-ES" dirty="0" smtClean="0"/>
              <a:t>HAVING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3600" dirty="0"/>
              <a:t>Diferencia con WHERE: Filtra grupos después de GROUP BY.</a:t>
            </a:r>
          </a:p>
          <a:p>
            <a:r>
              <a:rPr lang="es-ES" sz="3600" dirty="0"/>
              <a:t>Sintaxis: ... GROUP BY columna HAVING condición;</a:t>
            </a:r>
          </a:p>
          <a:p>
            <a:r>
              <a:rPr lang="es-ES" sz="3600" dirty="0"/>
              <a:t>Ejemplo: SELECT Producto, SUM(Cantidad) FROM Ventas GROUP BY Producto HAVING SUM(Cantidad) &gt; 100</a:t>
            </a:r>
            <a:r>
              <a:rPr lang="es-ES" sz="3600" dirty="0" smtClean="0"/>
              <a:t>;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2796193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Funciones de Agregado: SUM, AVG, MAX, MIN, </a:t>
            </a:r>
            <a:r>
              <a:rPr lang="es-ES" dirty="0" smtClean="0"/>
              <a:t>COUNT</a:t>
            </a:r>
            <a:endParaRPr lang="es-ES" dirty="0"/>
          </a:p>
        </p:txBody>
      </p:sp>
      <p:graphicFrame>
        <p:nvGraphicFramePr>
          <p:cNvPr id="9" name="Marcador de conteni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6320906"/>
              </p:ext>
            </p:extLst>
          </p:nvPr>
        </p:nvGraphicFramePr>
        <p:xfrm>
          <a:off x="580858" y="2919571"/>
          <a:ext cx="11029950" cy="28876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6650">
                  <a:extLst>
                    <a:ext uri="{9D8B030D-6E8A-4147-A177-3AD203B41FA5}">
                      <a16:colId xmlns:a16="http://schemas.microsoft.com/office/drawing/2014/main" val="653291463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2639503433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38267727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Función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Descripción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Ejemplo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718342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SUM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Suma valores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SUM(Cantidad)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70461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AVG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Promedio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AVG(Precio)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789211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MAX/MIN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Máx/Mín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MAX(Fecha)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697478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COUNT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>
                          <a:effectLst/>
                        </a:rPr>
                        <a:t>Conteo</a:t>
                      </a:r>
                      <a:endParaRPr lang="es-ES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600" dirty="0">
                          <a:effectLst/>
                        </a:rPr>
                        <a:t>COUNT(*)</a:t>
                      </a:r>
                      <a:endParaRPr lang="es-ES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60654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7740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Consultas con Predicados: ALL, TOP, DISTINCT, </a:t>
            </a:r>
            <a:r>
              <a:rPr lang="es-ES" dirty="0" smtClean="0"/>
              <a:t>DISTINCTROW</a:t>
            </a:r>
            <a:endParaRPr lang="es-E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2273017"/>
            <a:ext cx="10833568" cy="349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DISTINCT: Elimina duplicados (SELECT DISTINCT Nombre FROM Clientes;).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TOP: Limita resultados (ej. SQL Server: SELECT TOP 5 * FROM Ventas;).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ALL: Incluye todos (implícito en SELECT).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DISTINCTROW: Elimina filas duplicadas completas (</a:t>
            </a:r>
            <a:r>
              <a:rPr kumimoji="0" lang="es-ES" altLang="es-ES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MySQL</a:t>
            </a:r>
            <a:r>
              <a:rPr kumimoji="0" lang="es-ES" altLang="es-ES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kumimoji="0" lang="es-ES" altLang="es-E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099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Planificación </a:t>
            </a:r>
            <a:r>
              <a:rPr lang="es-ES" dirty="0"/>
              <a:t>de Consultas </a:t>
            </a:r>
            <a:r>
              <a:rPr lang="es-ES" dirty="0" smtClean="0"/>
              <a:t>Complejas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3600" dirty="0" smtClean="0"/>
              <a:t>Pasos:</a:t>
            </a:r>
          </a:p>
          <a:p>
            <a:r>
              <a:rPr lang="es-ES" sz="3600" dirty="0"/>
              <a:t>Identifica </a:t>
            </a:r>
            <a:r>
              <a:rPr lang="es-ES" sz="3600" dirty="0"/>
              <a:t>tablas y relaciones.</a:t>
            </a:r>
          </a:p>
          <a:p>
            <a:r>
              <a:rPr lang="es-ES" sz="3600" dirty="0"/>
              <a:t>Dibuja diagrama.</a:t>
            </a:r>
          </a:p>
          <a:p>
            <a:r>
              <a:rPr lang="es-ES" sz="3600" dirty="0"/>
              <a:t>Escribe pseudocódigo.</a:t>
            </a:r>
          </a:p>
          <a:p>
            <a:r>
              <a:rPr lang="es-ES" sz="3600" dirty="0"/>
              <a:t>Traduce a SQL.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4986173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Dividendo</Template>
  <TotalTime>340</TotalTime>
  <Words>306</Words>
  <Application>Microsoft Office PowerPoint</Application>
  <PresentationFormat>Panorámica</PresentationFormat>
  <Paragraphs>51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Arial</vt:lpstr>
      <vt:lpstr>Calibri</vt:lpstr>
      <vt:lpstr>Gill Sans MT</vt:lpstr>
      <vt:lpstr>Times New Roman</vt:lpstr>
      <vt:lpstr>Wingdings 2</vt:lpstr>
      <vt:lpstr>Dividendo</vt:lpstr>
      <vt:lpstr>ASIGNATURA: Base de Datos 2 </vt:lpstr>
      <vt:lpstr>Sumario </vt:lpstr>
      <vt:lpstr>Al Final de Esta Clase, Podrás...</vt:lpstr>
      <vt:lpstr>Cláusula GROUP BY</vt:lpstr>
      <vt:lpstr>Teoría - Cláusula HAVING</vt:lpstr>
      <vt:lpstr>Funciones de Agregado: SUM, AVG, MAX, MIN, COUNT</vt:lpstr>
      <vt:lpstr>Consultas con Predicados: ALL, TOP, DISTINCT, DISTINCTROW</vt:lpstr>
      <vt:lpstr>Planificación de Consultas Complejas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ASIGNATURA: REDES INFORMÁTICAS</dc:title>
  <dc:creator>Dr.</dc:creator>
  <cp:lastModifiedBy>Dr.</cp:lastModifiedBy>
  <cp:revision>43</cp:revision>
  <dcterms:created xsi:type="dcterms:W3CDTF">2025-09-05T22:17:33Z</dcterms:created>
  <dcterms:modified xsi:type="dcterms:W3CDTF">2025-10-04T02:10:50Z</dcterms:modified>
</cp:coreProperties>
</file>