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2"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4" r:id="rId17"/>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3" d="100"/>
          <a:sy n="103" d="100"/>
        </p:scale>
        <p:origin x="-19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230C72-1080-4378-A136-E659639B7957}" type="datetimeFigureOut">
              <a:rPr lang="es-ES" smtClean="0"/>
              <a:pPr/>
              <a:t>30/09/2025</a:t>
            </a:fld>
            <a:endParaRPr lang="en-U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D49D6B-5E5A-4EE7-A36E-1397DB0E3309}" type="slidenum">
              <a:rPr lang="en-US" smtClean="0"/>
              <a:pPr/>
              <a:t>‹Nº›</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6"/>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tabLst>
                <a:tab pos="646113" algn="l"/>
                <a:tab pos="1292225" algn="l"/>
                <a:tab pos="1938338" algn="l"/>
                <a:tab pos="2584450" algn="l"/>
              </a:tabLst>
            </a:pPr>
            <a:fld id="{FDE45574-C3A1-484C-B63D-4F7BC15B3AFB}" type="slidenum">
              <a:rPr lang="es-ES">
                <a:solidFill>
                  <a:srgbClr val="000000"/>
                </a:solidFill>
                <a:latin typeface="Times New Roman" pitchFamily="18" charset="0"/>
              </a:rPr>
              <a:pPr fontAlgn="base">
                <a:spcBef>
                  <a:spcPct val="0"/>
                </a:spcBef>
                <a:spcAft>
                  <a:spcPct val="0"/>
                </a:spcAft>
                <a:tabLst>
                  <a:tab pos="646113" algn="l"/>
                  <a:tab pos="1292225" algn="l"/>
                  <a:tab pos="1938338" algn="l"/>
                  <a:tab pos="2584450" algn="l"/>
                </a:tabLst>
              </a:pPr>
              <a:t>1</a:t>
            </a:fld>
            <a:endParaRPr lang="es-ES">
              <a:solidFill>
                <a:srgbClr val="000000"/>
              </a:solidFill>
              <a:latin typeface="Times New Roman" pitchFamily="18" charset="0"/>
            </a:endParaRPr>
          </a:p>
        </p:txBody>
      </p:sp>
      <p:sp>
        <p:nvSpPr>
          <p:cNvPr id="41987" name="Rectangle 1"/>
          <p:cNvSpPr>
            <a:spLocks noGrp="1" noRot="1" noChangeAspect="1" noChangeArrowheads="1" noTextEdit="1"/>
          </p:cNvSpPr>
          <p:nvPr>
            <p:ph type="sldImg"/>
          </p:nvPr>
        </p:nvSpPr>
        <p:spPr bwMode="auto">
          <a:xfrm>
            <a:off x="1179513" y="706438"/>
            <a:ext cx="4643437" cy="3482975"/>
          </a:xfrm>
          <a:solidFill>
            <a:srgbClr val="FFFFFF"/>
          </a:solidFill>
          <a:ln>
            <a:solidFill>
              <a:srgbClr val="000000"/>
            </a:solidFill>
            <a:miter lim="800000"/>
            <a:headEnd/>
            <a:tailEnd/>
          </a:ln>
        </p:spPr>
      </p:sp>
      <p:sp>
        <p:nvSpPr>
          <p:cNvPr id="41988" name="Rectangle 2"/>
          <p:cNvSpPr>
            <a:spLocks noGrp="1" noChangeArrowheads="1"/>
          </p:cNvSpPr>
          <p:nvPr>
            <p:ph type="body" idx="1"/>
          </p:nvPr>
        </p:nvSpPr>
        <p:spPr bwMode="auto">
          <a:xfrm>
            <a:off x="700088" y="4413250"/>
            <a:ext cx="5603875" cy="4179888"/>
          </a:xfrm>
          <a:noFill/>
        </p:spPr>
        <p:txBody>
          <a:bodyPr wrap="none" numCol="1" anchor="ctr" anchorCtr="0" compatLnSpc="1">
            <a:prstTxWarp prst="textNoShape">
              <a:avLst/>
            </a:prstTxWarp>
          </a:bodyPr>
          <a:lstStyle/>
          <a:p>
            <a:pPr>
              <a:spcBef>
                <a:spcPct val="0"/>
              </a:spcBef>
            </a:pPr>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a:p>
        </p:txBody>
      </p:sp>
      <p:sp>
        <p:nvSpPr>
          <p:cNvPr id="4" name="3 Marcador de fecha"/>
          <p:cNvSpPr>
            <a:spLocks noGrp="1"/>
          </p:cNvSpPr>
          <p:nvPr>
            <p:ph type="dt" sz="half" idx="10"/>
          </p:nvPr>
        </p:nvSpPr>
        <p:spPr/>
        <p:txBody>
          <a:bodyPr/>
          <a:lstStyle/>
          <a:p>
            <a:fld id="{7F0D76F1-E551-4CF7-A6FE-78EC41DCBEC5}" type="datetimeFigureOut">
              <a:rPr lang="es-ES" smtClean="0"/>
              <a:pPr/>
              <a:t>30/09/2025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5DD15807-6038-4C4F-B08A-5CF3C0714CAF}"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7F0D76F1-E551-4CF7-A6FE-78EC41DCBEC5}" type="datetimeFigureOut">
              <a:rPr lang="es-ES" smtClean="0"/>
              <a:pPr/>
              <a:t>30/09/2025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5DD15807-6038-4C4F-B08A-5CF3C0714CAF}"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F0D76F1-E551-4CF7-A6FE-78EC41DCBEC5}" type="datetimeFigureOut">
              <a:rPr lang="es-ES" smtClean="0"/>
              <a:pPr/>
              <a:t>30/09/2025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5DD15807-6038-4C4F-B08A-5CF3C0714CAF}"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p>
            <a:fld id="{7F0D76F1-E551-4CF7-A6FE-78EC41DCBEC5}" type="datetimeFigureOut">
              <a:rPr lang="es-ES" smtClean="0"/>
              <a:pPr/>
              <a:t>30/09/2025</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5DD15807-6038-4C4F-B08A-5CF3C0714CAF}"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p>
            <a:fld id="{7F0D76F1-E551-4CF7-A6FE-78EC41DCBEC5}" type="datetimeFigureOut">
              <a:rPr lang="es-ES" smtClean="0"/>
              <a:pPr/>
              <a:t>30/09/2025</a:t>
            </a:fld>
            <a:endParaRPr lang="en-US"/>
          </a:p>
        </p:txBody>
      </p:sp>
      <p:sp>
        <p:nvSpPr>
          <p:cNvPr id="8" name="7 Marcador de pie de página"/>
          <p:cNvSpPr>
            <a:spLocks noGrp="1"/>
          </p:cNvSpPr>
          <p:nvPr>
            <p:ph type="ftr" sz="quarter" idx="11"/>
          </p:nvPr>
        </p:nvSpPr>
        <p:spPr/>
        <p:txBody>
          <a:bodyPr/>
          <a:lstStyle/>
          <a:p>
            <a:endParaRPr lang="en-US"/>
          </a:p>
        </p:txBody>
      </p:sp>
      <p:sp>
        <p:nvSpPr>
          <p:cNvPr id="9" name="8 Marcador de número de diapositiva"/>
          <p:cNvSpPr>
            <a:spLocks noGrp="1"/>
          </p:cNvSpPr>
          <p:nvPr>
            <p:ph type="sldNum" sz="quarter" idx="12"/>
          </p:nvPr>
        </p:nvSpPr>
        <p:spPr/>
        <p:txBody>
          <a:bodyPr/>
          <a:lstStyle/>
          <a:p>
            <a:fld id="{5DD15807-6038-4C4F-B08A-5CF3C0714CAF}"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p>
            <a:fld id="{7F0D76F1-E551-4CF7-A6FE-78EC41DCBEC5}" type="datetimeFigureOut">
              <a:rPr lang="es-ES" smtClean="0"/>
              <a:pPr/>
              <a:t>30/09/2025</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p:txBody>
          <a:bodyPr/>
          <a:lstStyle/>
          <a:p>
            <a:fld id="{5DD15807-6038-4C4F-B08A-5CF3C0714CAF}"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F0D76F1-E551-4CF7-A6FE-78EC41DCBEC5}" type="datetimeFigureOut">
              <a:rPr lang="es-ES" smtClean="0"/>
              <a:pPr/>
              <a:t>30/09/2025</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p:txBody>
          <a:bodyPr/>
          <a:lstStyle/>
          <a:p>
            <a:fld id="{5DD15807-6038-4C4F-B08A-5CF3C0714CAF}"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F0D76F1-E551-4CF7-A6FE-78EC41DCBEC5}" type="datetimeFigureOut">
              <a:rPr lang="es-ES" smtClean="0"/>
              <a:pPr/>
              <a:t>30/09/2025</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5DD15807-6038-4C4F-B08A-5CF3C0714CAF}"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F0D76F1-E551-4CF7-A6FE-78EC41DCBEC5}" type="datetimeFigureOut">
              <a:rPr lang="es-ES" smtClean="0"/>
              <a:pPr/>
              <a:t>30/09/2025</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5DD15807-6038-4C4F-B08A-5CF3C0714CAF}"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7F0D76F1-E551-4CF7-A6FE-78EC41DCBEC5}" type="datetimeFigureOut">
              <a:rPr lang="es-ES" smtClean="0"/>
              <a:pPr/>
              <a:t>30/09/2025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5DD15807-6038-4C4F-B08A-5CF3C0714CAF}"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7F0D76F1-E551-4CF7-A6FE-78EC41DCBEC5}" type="datetimeFigureOut">
              <a:rPr lang="es-ES" smtClean="0"/>
              <a:pPr/>
              <a:t>30/09/2025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5DD15807-6038-4C4F-B08A-5CF3C0714CAF}"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0D76F1-E551-4CF7-A6FE-78EC41DCBEC5}" type="datetimeFigureOut">
              <a:rPr lang="es-ES" smtClean="0"/>
              <a:pPr/>
              <a:t>30/09/2025</a:t>
            </a:fld>
            <a:endParaRPr lang="en-U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D15807-6038-4C4F-B08A-5CF3C0714CAF}"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
          <p:cNvPicPr>
            <a:picLocks noChangeAspect="1" noChangeArrowheads="1"/>
          </p:cNvPicPr>
          <p:nvPr/>
        </p:nvPicPr>
        <p:blipFill>
          <a:blip r:embed="rId3"/>
          <a:srcRect/>
          <a:stretch>
            <a:fillRect/>
          </a:stretch>
        </p:blipFill>
        <p:spPr bwMode="auto">
          <a:xfrm>
            <a:off x="2369344" y="231775"/>
            <a:ext cx="1425179" cy="2590800"/>
          </a:xfrm>
          <a:prstGeom prst="rect">
            <a:avLst/>
          </a:prstGeom>
          <a:noFill/>
          <a:ln w="9525">
            <a:noFill/>
            <a:miter lim="800000"/>
            <a:headEnd/>
            <a:tailEnd/>
          </a:ln>
        </p:spPr>
      </p:pic>
      <p:pic>
        <p:nvPicPr>
          <p:cNvPr id="26627" name="Picture 2"/>
          <p:cNvPicPr>
            <a:picLocks noChangeAspect="1" noChangeArrowheads="1"/>
          </p:cNvPicPr>
          <p:nvPr/>
        </p:nvPicPr>
        <p:blipFill>
          <a:blip r:embed="rId4"/>
          <a:srcRect/>
          <a:stretch>
            <a:fillRect/>
          </a:stretch>
        </p:blipFill>
        <p:spPr bwMode="auto">
          <a:xfrm>
            <a:off x="457201" y="1"/>
            <a:ext cx="1783556" cy="6856413"/>
          </a:xfrm>
          <a:prstGeom prst="rect">
            <a:avLst/>
          </a:prstGeom>
          <a:noFill/>
          <a:ln w="9525">
            <a:noFill/>
            <a:miter lim="800000"/>
            <a:headEnd/>
            <a:tailEnd/>
          </a:ln>
        </p:spPr>
      </p:pic>
      <p:grpSp>
        <p:nvGrpSpPr>
          <p:cNvPr id="2" name="Group 3"/>
          <p:cNvGrpSpPr>
            <a:grpSpLocks/>
          </p:cNvGrpSpPr>
          <p:nvPr/>
        </p:nvGrpSpPr>
        <p:grpSpPr bwMode="auto">
          <a:xfrm>
            <a:off x="457201" y="1"/>
            <a:ext cx="1784747" cy="6856413"/>
            <a:chOff x="0" y="0"/>
            <a:chExt cx="1249" cy="3599"/>
          </a:xfrm>
        </p:grpSpPr>
        <p:sp>
          <p:nvSpPr>
            <p:cNvPr id="26631" name="Rectangle 4"/>
            <p:cNvSpPr>
              <a:spLocks noChangeArrowheads="1"/>
            </p:cNvSpPr>
            <p:nvPr/>
          </p:nvSpPr>
          <p:spPr bwMode="auto">
            <a:xfrm>
              <a:off x="749" y="0"/>
              <a:ext cx="498" cy="450"/>
            </a:xfrm>
            <a:prstGeom prst="rect">
              <a:avLst/>
            </a:prstGeom>
            <a:solidFill>
              <a:srgbClr val="D60000"/>
            </a:solidFill>
            <a:ln w="9525">
              <a:noFill/>
              <a:miter lim="800000"/>
              <a:headEnd/>
              <a:tailEnd/>
            </a:ln>
          </p:spPr>
          <p:txBody>
            <a:bodyPr wrap="none" anchor="ctr"/>
            <a:lstStyle/>
            <a:p>
              <a:pPr defTabSz="538163">
                <a:lnSpc>
                  <a:spcPct val="93000"/>
                </a:lnSpc>
                <a:buClr>
                  <a:srgbClr val="000000"/>
                </a:buClr>
                <a:buSzPct val="100000"/>
              </a:pPr>
              <a:endParaRPr lang="en-US">
                <a:solidFill>
                  <a:srgbClr val="000000"/>
                </a:solidFill>
                <a:ea typeface="Arial Unicode MS" pitchFamily="34" charset="-128"/>
                <a:cs typeface="Arial Unicode MS" pitchFamily="34" charset="-128"/>
              </a:endParaRPr>
            </a:p>
          </p:txBody>
        </p:sp>
        <p:sp>
          <p:nvSpPr>
            <p:cNvPr id="26632" name="Rectangle 5"/>
            <p:cNvSpPr>
              <a:spLocks noChangeArrowheads="1"/>
            </p:cNvSpPr>
            <p:nvPr/>
          </p:nvSpPr>
          <p:spPr bwMode="auto">
            <a:xfrm>
              <a:off x="251" y="450"/>
              <a:ext cx="498" cy="450"/>
            </a:xfrm>
            <a:prstGeom prst="rect">
              <a:avLst/>
            </a:prstGeom>
            <a:solidFill>
              <a:srgbClr val="D60000">
                <a:alpha val="74901"/>
              </a:srgbClr>
            </a:solidFill>
            <a:ln w="9525">
              <a:noFill/>
              <a:miter lim="800000"/>
              <a:headEnd/>
              <a:tailEnd/>
            </a:ln>
          </p:spPr>
          <p:txBody>
            <a:bodyPr wrap="none" anchor="ctr"/>
            <a:lstStyle/>
            <a:p>
              <a:pPr defTabSz="538163">
                <a:lnSpc>
                  <a:spcPct val="93000"/>
                </a:lnSpc>
                <a:buClr>
                  <a:srgbClr val="000000"/>
                </a:buClr>
                <a:buSzPct val="100000"/>
              </a:pPr>
              <a:endParaRPr lang="en-US">
                <a:solidFill>
                  <a:srgbClr val="000000"/>
                </a:solidFill>
                <a:ea typeface="Arial Unicode MS" pitchFamily="34" charset="-128"/>
                <a:cs typeface="Arial Unicode MS" pitchFamily="34" charset="-128"/>
              </a:endParaRPr>
            </a:p>
          </p:txBody>
        </p:sp>
        <p:sp>
          <p:nvSpPr>
            <p:cNvPr id="26633" name="Rectangle 6"/>
            <p:cNvSpPr>
              <a:spLocks noChangeArrowheads="1"/>
            </p:cNvSpPr>
            <p:nvPr/>
          </p:nvSpPr>
          <p:spPr bwMode="auto">
            <a:xfrm>
              <a:off x="749" y="450"/>
              <a:ext cx="498" cy="450"/>
            </a:xfrm>
            <a:prstGeom prst="rect">
              <a:avLst/>
            </a:prstGeom>
            <a:solidFill>
              <a:srgbClr val="D60000">
                <a:alpha val="50195"/>
              </a:srgbClr>
            </a:solidFill>
            <a:ln w="9525">
              <a:noFill/>
              <a:miter lim="800000"/>
              <a:headEnd/>
              <a:tailEnd/>
            </a:ln>
          </p:spPr>
          <p:txBody>
            <a:bodyPr wrap="none" anchor="ctr"/>
            <a:lstStyle/>
            <a:p>
              <a:pPr defTabSz="538163">
                <a:lnSpc>
                  <a:spcPct val="93000"/>
                </a:lnSpc>
                <a:buClr>
                  <a:srgbClr val="000000"/>
                </a:buClr>
                <a:buSzPct val="100000"/>
              </a:pPr>
              <a:endParaRPr lang="en-US">
                <a:solidFill>
                  <a:srgbClr val="000000"/>
                </a:solidFill>
                <a:ea typeface="Arial Unicode MS" pitchFamily="34" charset="-128"/>
                <a:cs typeface="Arial Unicode MS" pitchFamily="34" charset="-128"/>
              </a:endParaRPr>
            </a:p>
          </p:txBody>
        </p:sp>
        <p:sp>
          <p:nvSpPr>
            <p:cNvPr id="26634" name="Rectangle 7"/>
            <p:cNvSpPr>
              <a:spLocks noChangeArrowheads="1"/>
            </p:cNvSpPr>
            <p:nvPr/>
          </p:nvSpPr>
          <p:spPr bwMode="auto">
            <a:xfrm>
              <a:off x="251" y="900"/>
              <a:ext cx="498" cy="450"/>
            </a:xfrm>
            <a:prstGeom prst="rect">
              <a:avLst/>
            </a:prstGeom>
            <a:solidFill>
              <a:srgbClr val="D60000">
                <a:alpha val="50195"/>
              </a:srgbClr>
            </a:solidFill>
            <a:ln w="9525">
              <a:noFill/>
              <a:miter lim="800000"/>
              <a:headEnd/>
              <a:tailEnd/>
            </a:ln>
          </p:spPr>
          <p:txBody>
            <a:bodyPr wrap="none" anchor="ctr"/>
            <a:lstStyle/>
            <a:p>
              <a:pPr defTabSz="538163">
                <a:lnSpc>
                  <a:spcPct val="93000"/>
                </a:lnSpc>
                <a:buClr>
                  <a:srgbClr val="000000"/>
                </a:buClr>
                <a:buSzPct val="100000"/>
              </a:pPr>
              <a:endParaRPr lang="en-US">
                <a:solidFill>
                  <a:srgbClr val="000000"/>
                </a:solidFill>
                <a:ea typeface="Arial Unicode MS" pitchFamily="34" charset="-128"/>
                <a:cs typeface="Arial Unicode MS" pitchFamily="34" charset="-128"/>
              </a:endParaRPr>
            </a:p>
          </p:txBody>
        </p:sp>
        <p:sp>
          <p:nvSpPr>
            <p:cNvPr id="26635" name="Rectangle 8"/>
            <p:cNvSpPr>
              <a:spLocks noChangeArrowheads="1"/>
            </p:cNvSpPr>
            <p:nvPr/>
          </p:nvSpPr>
          <p:spPr bwMode="auto">
            <a:xfrm>
              <a:off x="0" y="0"/>
              <a:ext cx="249" cy="450"/>
            </a:xfrm>
            <a:prstGeom prst="rect">
              <a:avLst/>
            </a:prstGeom>
            <a:solidFill>
              <a:srgbClr val="D60000">
                <a:alpha val="74901"/>
              </a:srgbClr>
            </a:solidFill>
            <a:ln w="9525">
              <a:noFill/>
              <a:miter lim="800000"/>
              <a:headEnd/>
              <a:tailEnd/>
            </a:ln>
          </p:spPr>
          <p:txBody>
            <a:bodyPr wrap="none" anchor="ctr"/>
            <a:lstStyle/>
            <a:p>
              <a:pPr defTabSz="538163">
                <a:lnSpc>
                  <a:spcPct val="93000"/>
                </a:lnSpc>
                <a:buClr>
                  <a:srgbClr val="000000"/>
                </a:buClr>
                <a:buSzPct val="100000"/>
              </a:pPr>
              <a:endParaRPr lang="en-US">
                <a:solidFill>
                  <a:srgbClr val="000000"/>
                </a:solidFill>
                <a:ea typeface="Arial Unicode MS" pitchFamily="34" charset="-128"/>
                <a:cs typeface="Arial Unicode MS" pitchFamily="34" charset="-128"/>
              </a:endParaRPr>
            </a:p>
          </p:txBody>
        </p:sp>
        <p:sp>
          <p:nvSpPr>
            <p:cNvPr id="26636" name="Rectangle 9"/>
            <p:cNvSpPr>
              <a:spLocks noChangeArrowheads="1"/>
            </p:cNvSpPr>
            <p:nvPr/>
          </p:nvSpPr>
          <p:spPr bwMode="auto">
            <a:xfrm>
              <a:off x="2" y="1350"/>
              <a:ext cx="249" cy="450"/>
            </a:xfrm>
            <a:prstGeom prst="rect">
              <a:avLst/>
            </a:prstGeom>
            <a:solidFill>
              <a:srgbClr val="D60000">
                <a:alpha val="50195"/>
              </a:srgbClr>
            </a:solidFill>
            <a:ln w="9525">
              <a:noFill/>
              <a:miter lim="800000"/>
              <a:headEnd/>
              <a:tailEnd/>
            </a:ln>
          </p:spPr>
          <p:txBody>
            <a:bodyPr wrap="none" anchor="ctr"/>
            <a:lstStyle/>
            <a:p>
              <a:pPr defTabSz="538163">
                <a:lnSpc>
                  <a:spcPct val="93000"/>
                </a:lnSpc>
                <a:buClr>
                  <a:srgbClr val="000000"/>
                </a:buClr>
                <a:buSzPct val="100000"/>
              </a:pPr>
              <a:endParaRPr lang="en-US">
                <a:solidFill>
                  <a:srgbClr val="000000"/>
                </a:solidFill>
                <a:ea typeface="Arial Unicode MS" pitchFamily="34" charset="-128"/>
                <a:cs typeface="Arial Unicode MS" pitchFamily="34" charset="-128"/>
              </a:endParaRPr>
            </a:p>
          </p:txBody>
        </p:sp>
        <p:sp>
          <p:nvSpPr>
            <p:cNvPr id="26637" name="Rectangle 10"/>
            <p:cNvSpPr>
              <a:spLocks noChangeArrowheads="1"/>
            </p:cNvSpPr>
            <p:nvPr/>
          </p:nvSpPr>
          <p:spPr bwMode="auto">
            <a:xfrm>
              <a:off x="249" y="1575"/>
              <a:ext cx="249" cy="225"/>
            </a:xfrm>
            <a:prstGeom prst="rect">
              <a:avLst/>
            </a:prstGeom>
            <a:solidFill>
              <a:srgbClr val="D60000">
                <a:alpha val="74901"/>
              </a:srgbClr>
            </a:solidFill>
            <a:ln w="9525">
              <a:noFill/>
              <a:miter lim="800000"/>
              <a:headEnd/>
              <a:tailEnd/>
            </a:ln>
          </p:spPr>
          <p:txBody>
            <a:bodyPr wrap="none" anchor="ctr"/>
            <a:lstStyle/>
            <a:p>
              <a:pPr defTabSz="538163">
                <a:lnSpc>
                  <a:spcPct val="93000"/>
                </a:lnSpc>
                <a:buClr>
                  <a:srgbClr val="000000"/>
                </a:buClr>
                <a:buSzPct val="100000"/>
              </a:pPr>
              <a:endParaRPr lang="en-US">
                <a:solidFill>
                  <a:srgbClr val="000000"/>
                </a:solidFill>
                <a:ea typeface="Arial Unicode MS" pitchFamily="34" charset="-128"/>
                <a:cs typeface="Arial Unicode MS" pitchFamily="34" charset="-128"/>
              </a:endParaRPr>
            </a:p>
          </p:txBody>
        </p:sp>
        <p:sp>
          <p:nvSpPr>
            <p:cNvPr id="26638" name="Rectangle 11"/>
            <p:cNvSpPr>
              <a:spLocks noChangeArrowheads="1"/>
            </p:cNvSpPr>
            <p:nvPr/>
          </p:nvSpPr>
          <p:spPr bwMode="auto">
            <a:xfrm>
              <a:off x="498" y="1800"/>
              <a:ext cx="498" cy="450"/>
            </a:xfrm>
            <a:prstGeom prst="rect">
              <a:avLst/>
            </a:prstGeom>
            <a:solidFill>
              <a:srgbClr val="D60000">
                <a:alpha val="50195"/>
              </a:srgbClr>
            </a:solidFill>
            <a:ln w="9525">
              <a:noFill/>
              <a:miter lim="800000"/>
              <a:headEnd/>
              <a:tailEnd/>
            </a:ln>
          </p:spPr>
          <p:txBody>
            <a:bodyPr wrap="none" anchor="ctr"/>
            <a:lstStyle/>
            <a:p>
              <a:pPr defTabSz="538163">
                <a:lnSpc>
                  <a:spcPct val="93000"/>
                </a:lnSpc>
                <a:buClr>
                  <a:srgbClr val="000000"/>
                </a:buClr>
                <a:buSzPct val="100000"/>
              </a:pPr>
              <a:endParaRPr lang="en-US">
                <a:solidFill>
                  <a:srgbClr val="000000"/>
                </a:solidFill>
                <a:ea typeface="Arial Unicode MS" pitchFamily="34" charset="-128"/>
                <a:cs typeface="Arial Unicode MS" pitchFamily="34" charset="-128"/>
              </a:endParaRPr>
            </a:p>
          </p:txBody>
        </p:sp>
        <p:sp>
          <p:nvSpPr>
            <p:cNvPr id="26639" name="Rectangle 12"/>
            <p:cNvSpPr>
              <a:spLocks noChangeArrowheads="1"/>
            </p:cNvSpPr>
            <p:nvPr/>
          </p:nvSpPr>
          <p:spPr bwMode="auto">
            <a:xfrm>
              <a:off x="251" y="2250"/>
              <a:ext cx="498" cy="450"/>
            </a:xfrm>
            <a:prstGeom prst="rect">
              <a:avLst/>
            </a:prstGeom>
            <a:solidFill>
              <a:srgbClr val="D60000">
                <a:alpha val="74901"/>
              </a:srgbClr>
            </a:solidFill>
            <a:ln w="9525">
              <a:noFill/>
              <a:miter lim="800000"/>
              <a:headEnd/>
              <a:tailEnd/>
            </a:ln>
          </p:spPr>
          <p:txBody>
            <a:bodyPr wrap="none" anchor="ctr"/>
            <a:lstStyle/>
            <a:p>
              <a:pPr defTabSz="538163">
                <a:lnSpc>
                  <a:spcPct val="93000"/>
                </a:lnSpc>
                <a:buClr>
                  <a:srgbClr val="000000"/>
                </a:buClr>
                <a:buSzPct val="100000"/>
              </a:pPr>
              <a:endParaRPr lang="en-US">
                <a:solidFill>
                  <a:srgbClr val="000000"/>
                </a:solidFill>
                <a:ea typeface="Arial Unicode MS" pitchFamily="34" charset="-128"/>
                <a:cs typeface="Arial Unicode MS" pitchFamily="34" charset="-128"/>
              </a:endParaRPr>
            </a:p>
          </p:txBody>
        </p:sp>
        <p:sp>
          <p:nvSpPr>
            <p:cNvPr id="26640" name="Rectangle 13"/>
            <p:cNvSpPr>
              <a:spLocks noChangeArrowheads="1"/>
            </p:cNvSpPr>
            <p:nvPr/>
          </p:nvSpPr>
          <p:spPr bwMode="auto">
            <a:xfrm>
              <a:off x="749" y="2700"/>
              <a:ext cx="498" cy="450"/>
            </a:xfrm>
            <a:prstGeom prst="rect">
              <a:avLst/>
            </a:prstGeom>
            <a:solidFill>
              <a:srgbClr val="D60000"/>
            </a:solidFill>
            <a:ln w="9525">
              <a:noFill/>
              <a:miter lim="800000"/>
              <a:headEnd/>
              <a:tailEnd/>
            </a:ln>
          </p:spPr>
          <p:txBody>
            <a:bodyPr wrap="none" anchor="ctr"/>
            <a:lstStyle/>
            <a:p>
              <a:pPr defTabSz="538163">
                <a:lnSpc>
                  <a:spcPct val="93000"/>
                </a:lnSpc>
                <a:buClr>
                  <a:srgbClr val="000000"/>
                </a:buClr>
                <a:buSzPct val="100000"/>
              </a:pPr>
              <a:endParaRPr lang="en-US">
                <a:solidFill>
                  <a:srgbClr val="000000"/>
                </a:solidFill>
                <a:ea typeface="Arial Unicode MS" pitchFamily="34" charset="-128"/>
                <a:cs typeface="Arial Unicode MS" pitchFamily="34" charset="-128"/>
              </a:endParaRPr>
            </a:p>
          </p:txBody>
        </p:sp>
        <p:sp>
          <p:nvSpPr>
            <p:cNvPr id="26641" name="Rectangle 14"/>
            <p:cNvSpPr>
              <a:spLocks noChangeArrowheads="1"/>
            </p:cNvSpPr>
            <p:nvPr/>
          </p:nvSpPr>
          <p:spPr bwMode="auto">
            <a:xfrm>
              <a:off x="752" y="3150"/>
              <a:ext cx="498" cy="450"/>
            </a:xfrm>
            <a:prstGeom prst="rect">
              <a:avLst/>
            </a:prstGeom>
            <a:solidFill>
              <a:srgbClr val="D60000">
                <a:alpha val="50195"/>
              </a:srgbClr>
            </a:solidFill>
            <a:ln w="9525">
              <a:noFill/>
              <a:miter lim="800000"/>
              <a:headEnd/>
              <a:tailEnd/>
            </a:ln>
          </p:spPr>
          <p:txBody>
            <a:bodyPr wrap="none" anchor="ctr"/>
            <a:lstStyle/>
            <a:p>
              <a:pPr defTabSz="538163">
                <a:lnSpc>
                  <a:spcPct val="93000"/>
                </a:lnSpc>
                <a:buClr>
                  <a:srgbClr val="000000"/>
                </a:buClr>
                <a:buSzPct val="100000"/>
              </a:pPr>
              <a:endParaRPr lang="en-US">
                <a:solidFill>
                  <a:srgbClr val="000000"/>
                </a:solidFill>
                <a:ea typeface="Arial Unicode MS" pitchFamily="34" charset="-128"/>
                <a:cs typeface="Arial Unicode MS" pitchFamily="34" charset="-128"/>
              </a:endParaRPr>
            </a:p>
          </p:txBody>
        </p:sp>
        <p:sp>
          <p:nvSpPr>
            <p:cNvPr id="26642" name="Rectangle 15"/>
            <p:cNvSpPr>
              <a:spLocks noChangeArrowheads="1"/>
            </p:cNvSpPr>
            <p:nvPr/>
          </p:nvSpPr>
          <p:spPr bwMode="auto">
            <a:xfrm>
              <a:off x="2" y="2700"/>
              <a:ext cx="249" cy="225"/>
            </a:xfrm>
            <a:prstGeom prst="rect">
              <a:avLst/>
            </a:prstGeom>
            <a:solidFill>
              <a:srgbClr val="D60000">
                <a:alpha val="50195"/>
              </a:srgbClr>
            </a:solidFill>
            <a:ln w="9525">
              <a:noFill/>
              <a:miter lim="800000"/>
              <a:headEnd/>
              <a:tailEnd/>
            </a:ln>
          </p:spPr>
          <p:txBody>
            <a:bodyPr wrap="none" anchor="ctr"/>
            <a:lstStyle/>
            <a:p>
              <a:pPr defTabSz="538163">
                <a:lnSpc>
                  <a:spcPct val="93000"/>
                </a:lnSpc>
                <a:buClr>
                  <a:srgbClr val="000000"/>
                </a:buClr>
                <a:buSzPct val="100000"/>
              </a:pPr>
              <a:endParaRPr lang="en-US">
                <a:solidFill>
                  <a:srgbClr val="000000"/>
                </a:solidFill>
                <a:ea typeface="Arial Unicode MS" pitchFamily="34" charset="-128"/>
                <a:cs typeface="Arial Unicode MS" pitchFamily="34" charset="-128"/>
              </a:endParaRPr>
            </a:p>
          </p:txBody>
        </p:sp>
      </p:grpSp>
      <p:sp>
        <p:nvSpPr>
          <p:cNvPr id="26629" name="Text Box 19"/>
          <p:cNvSpPr txBox="1">
            <a:spLocks noChangeArrowheads="1"/>
          </p:cNvSpPr>
          <p:nvPr/>
        </p:nvSpPr>
        <p:spPr bwMode="auto">
          <a:xfrm>
            <a:off x="2857488" y="4643446"/>
            <a:ext cx="5974556" cy="435825"/>
          </a:xfrm>
          <a:prstGeom prst="rect">
            <a:avLst/>
          </a:prstGeom>
          <a:noFill/>
          <a:ln w="57150">
            <a:solidFill>
              <a:srgbClr val="FF0000"/>
            </a:solidFill>
            <a:miter lim="800000"/>
            <a:headEnd/>
            <a:tailEnd/>
          </a:ln>
        </p:spPr>
        <p:txBody>
          <a:bodyPr>
            <a:spAutoFit/>
          </a:bodyPr>
          <a:lstStyle/>
          <a:p>
            <a:pPr algn="ctr" defTabSz="538163">
              <a:lnSpc>
                <a:spcPct val="93000"/>
              </a:lnSpc>
              <a:spcBef>
                <a:spcPct val="50000"/>
              </a:spcBef>
              <a:buClr>
                <a:srgbClr val="000000"/>
              </a:buClr>
              <a:buSzPct val="100000"/>
            </a:pPr>
            <a:r>
              <a:rPr lang="es-ES_tradnl" sz="2400" b="1" dirty="0" smtClean="0">
                <a:solidFill>
                  <a:srgbClr val="000000"/>
                </a:solidFill>
                <a:latin typeface="Verdana" pitchFamily="34" charset="0"/>
              </a:rPr>
              <a:t>CLASE 2</a:t>
            </a:r>
            <a:endParaRPr lang="es-ES_tradnl" sz="2400" b="1" dirty="0">
              <a:solidFill>
                <a:srgbClr val="000000"/>
              </a:solidFill>
              <a:latin typeface="Verdana" pitchFamily="34" charset="0"/>
            </a:endParaRPr>
          </a:p>
        </p:txBody>
      </p:sp>
      <p:sp>
        <p:nvSpPr>
          <p:cNvPr id="26630" name="TextBox 1"/>
          <p:cNvSpPr txBox="1">
            <a:spLocks noChangeArrowheads="1"/>
          </p:cNvSpPr>
          <p:nvPr/>
        </p:nvSpPr>
        <p:spPr bwMode="auto">
          <a:xfrm>
            <a:off x="2825354" y="3492501"/>
            <a:ext cx="5974556" cy="584775"/>
          </a:xfrm>
          <a:prstGeom prst="rect">
            <a:avLst/>
          </a:prstGeom>
          <a:noFill/>
          <a:ln w="57150">
            <a:solidFill>
              <a:srgbClr val="FF0000"/>
            </a:solidFill>
            <a:miter lim="800000"/>
            <a:headEnd/>
            <a:tailEnd/>
          </a:ln>
        </p:spPr>
        <p:txBody>
          <a:bodyPr>
            <a:spAutoFit/>
          </a:bodyPr>
          <a:lstStyle/>
          <a:p>
            <a:pPr algn="ctr"/>
            <a:r>
              <a:rPr lang="es-US" sz="3200" b="1" dirty="0" smtClean="0">
                <a:latin typeface="Calibri" pitchFamily="34" charset="0"/>
              </a:rPr>
              <a:t>TEMA 1</a:t>
            </a:r>
            <a:endParaRPr lang="en-US" sz="3200" b="1" dirty="0">
              <a:latin typeface="Calibri"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33375" y="1333501"/>
            <a:ext cx="8495110" cy="5509200"/>
          </a:xfrm>
          <a:prstGeom prst="rect">
            <a:avLst/>
          </a:prstGeom>
          <a:noFill/>
        </p:spPr>
        <p:txBody>
          <a:bodyPr>
            <a:spAutoFit/>
          </a:bodyPr>
          <a:lstStyle/>
          <a:p>
            <a:r>
              <a:rPr lang="es-ES" sz="3200" dirty="0"/>
              <a:t>Ante la pregunta </a:t>
            </a:r>
            <a:r>
              <a:rPr lang="es-ES" sz="3200" b="1" dirty="0"/>
              <a:t>¿Qué es el Diagnóstico? </a:t>
            </a:r>
            <a:endParaRPr lang="es-ES" sz="3200" dirty="0"/>
          </a:p>
          <a:p>
            <a:endParaRPr lang="es-ES_tradnl" sz="3200" dirty="0" smtClean="0"/>
          </a:p>
          <a:p>
            <a:r>
              <a:rPr lang="es-ES_tradnl" sz="3200" dirty="0" smtClean="0"/>
              <a:t>Primeramente </a:t>
            </a:r>
            <a:r>
              <a:rPr lang="es-ES_tradnl" sz="3200" dirty="0"/>
              <a:t>debe interesarnos que este término proviene de la palabra griega “diagnosis”  que significa conocimiento,  pero ¿conocimiento de qué? Esto último es importante porque está muy extendido el hecho de relacionar al término con el conocimiento de enfermedades, así por ejemplo en el diccionario </a:t>
            </a:r>
            <a:r>
              <a:rPr lang="es-ES_tradnl" sz="3200" dirty="0" err="1"/>
              <a:t>Aristos</a:t>
            </a:r>
            <a:r>
              <a:rPr lang="es-ES_tradnl" sz="3200" dirty="0"/>
              <a:t> dice: “Conocimiento de los síntomas de una enfermedad”. </a:t>
            </a:r>
            <a:endParaRPr lang="es-ES" sz="3200" dirty="0"/>
          </a:p>
        </p:txBody>
      </p:sp>
      <p:sp>
        <p:nvSpPr>
          <p:cNvPr id="30723" name="TextBox 1"/>
          <p:cNvSpPr txBox="1">
            <a:spLocks noChangeArrowheads="1"/>
          </p:cNvSpPr>
          <p:nvPr/>
        </p:nvSpPr>
        <p:spPr bwMode="auto">
          <a:xfrm>
            <a:off x="235744" y="160339"/>
            <a:ext cx="8690372" cy="585787"/>
          </a:xfrm>
          <a:prstGeom prst="rect">
            <a:avLst/>
          </a:prstGeom>
          <a:noFill/>
          <a:ln w="57150">
            <a:solidFill>
              <a:srgbClr val="FF0000"/>
            </a:solidFill>
            <a:miter lim="800000"/>
            <a:headEnd/>
            <a:tailEnd/>
          </a:ln>
        </p:spPr>
        <p:txBody>
          <a:bodyPr>
            <a:spAutoFit/>
          </a:bodyPr>
          <a:lstStyle/>
          <a:p>
            <a:pPr algn="ctr"/>
            <a:r>
              <a:rPr lang="es-US" sz="3200" b="1" dirty="0" smtClean="0">
                <a:latin typeface="Calibri" pitchFamily="34" charset="0"/>
              </a:rPr>
              <a:t>Diagnóstico Psicopedagógico Integral</a:t>
            </a:r>
            <a:endParaRPr lang="en-US" sz="3200" b="1" dirty="0">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11604" y="985158"/>
            <a:ext cx="8495110" cy="6740307"/>
          </a:xfrm>
          <a:prstGeom prst="rect">
            <a:avLst/>
          </a:prstGeom>
          <a:noFill/>
        </p:spPr>
        <p:txBody>
          <a:bodyPr>
            <a:spAutoFit/>
          </a:bodyPr>
          <a:lstStyle/>
          <a:p>
            <a:pPr algn="just"/>
            <a:r>
              <a:rPr lang="es-ES_tradnl" sz="2400" dirty="0"/>
              <a:t>Asumimos que </a:t>
            </a:r>
            <a:r>
              <a:rPr lang="es-MX" sz="2400" dirty="0"/>
              <a:t>“el diagnóstico pedagógico es un proceso continuo, dinámico, sistémico y participativo, que implica efectuar un acercamiento a la realidad educativa con el propósito de conocerla, analizarla y evaluarla desde la realidad misma, pronosticar su posible cambio, así como proponer las acciones que conduzcan a su transformación, concretando estas en el diseño del </a:t>
            </a:r>
            <a:r>
              <a:rPr lang="es-MX" sz="2400" dirty="0" err="1"/>
              <a:t>microcurrículum</a:t>
            </a:r>
            <a:r>
              <a:rPr lang="es-MX" sz="2400" dirty="0"/>
              <a:t> y en la dirección del proceso de enseñanza-aprendizaje</a:t>
            </a:r>
            <a:r>
              <a:rPr lang="es-MX" sz="2400" dirty="0" smtClean="0"/>
              <a:t>.”</a:t>
            </a:r>
            <a:endParaRPr lang="es-ES" sz="2400" dirty="0"/>
          </a:p>
          <a:p>
            <a:pPr algn="just"/>
            <a:endParaRPr lang="es-ES_tradnl" sz="2400" dirty="0" smtClean="0"/>
          </a:p>
          <a:p>
            <a:pPr algn="just"/>
            <a:r>
              <a:rPr lang="es-ES_tradnl" sz="2400" dirty="0" smtClean="0"/>
              <a:t>La </a:t>
            </a:r>
            <a:r>
              <a:rPr lang="es-ES_tradnl" sz="2400" dirty="0"/>
              <a:t>definición anterior brinda una concepción de diagnóstico pedagógico, completa, abarcadora, actualizada, y redimensionada, en tanto comprende en sí misma, la caracterización, el pronóstico y la estrategia encargada del cambio o transformación del objeto o fenómeno en cuestión. Esta es la concepción que deberá darse paso en la practica educativa de estos tiempos, para erradicar la que todavía prevalece, cuyo carácter limitado y reduccionista, obstaculiza el logro de los resultados que en este sentido se esperan y se necesitan en la escuela.</a:t>
            </a:r>
            <a:endParaRPr lang="es-ES" sz="2400" dirty="0"/>
          </a:p>
        </p:txBody>
      </p:sp>
      <p:sp>
        <p:nvSpPr>
          <p:cNvPr id="30723" name="TextBox 1"/>
          <p:cNvSpPr txBox="1">
            <a:spLocks noChangeArrowheads="1"/>
          </p:cNvSpPr>
          <p:nvPr/>
        </p:nvSpPr>
        <p:spPr bwMode="auto">
          <a:xfrm>
            <a:off x="235744" y="160339"/>
            <a:ext cx="8690372" cy="585787"/>
          </a:xfrm>
          <a:prstGeom prst="rect">
            <a:avLst/>
          </a:prstGeom>
          <a:noFill/>
          <a:ln w="57150">
            <a:solidFill>
              <a:srgbClr val="FF0000"/>
            </a:solidFill>
            <a:miter lim="800000"/>
            <a:headEnd/>
            <a:tailEnd/>
          </a:ln>
        </p:spPr>
        <p:txBody>
          <a:bodyPr>
            <a:spAutoFit/>
          </a:bodyPr>
          <a:lstStyle/>
          <a:p>
            <a:pPr algn="ctr"/>
            <a:r>
              <a:rPr lang="es-US" sz="3200" b="1" dirty="0" smtClean="0">
                <a:latin typeface="Calibri" pitchFamily="34" charset="0"/>
              </a:rPr>
              <a:t>Diagnóstico Psicopedagógico Integral</a:t>
            </a:r>
            <a:endParaRPr lang="en-US" sz="3200" b="1" dirty="0">
              <a:latin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11604" y="985156"/>
            <a:ext cx="8495110" cy="4893647"/>
          </a:xfrm>
          <a:prstGeom prst="rect">
            <a:avLst/>
          </a:prstGeom>
          <a:noFill/>
        </p:spPr>
        <p:txBody>
          <a:bodyPr wrap="square">
            <a:spAutoFit/>
          </a:bodyPr>
          <a:lstStyle/>
          <a:p>
            <a:pPr algn="just"/>
            <a:r>
              <a:rPr lang="es-ES_tradnl" sz="3200" dirty="0"/>
              <a:t>A partir del breve análisis de esta definición, nos aproximamos a una definición de Diagnóstico Pedagógico Integral al considerarlo como un “proceso que permite conocer la realidad educativa, con el objetivo primordial de pronosticar y potenciar el cambio educativo a través de un accionar que abarque, como un todo, diferentes aristas del objeto a modificar.” (González Soca)</a:t>
            </a:r>
            <a:endParaRPr lang="es-ES" sz="3200" dirty="0"/>
          </a:p>
          <a:p>
            <a:pPr algn="just"/>
            <a:endParaRPr lang="es-ES" sz="2400" dirty="0"/>
          </a:p>
        </p:txBody>
      </p:sp>
      <p:sp>
        <p:nvSpPr>
          <p:cNvPr id="30723" name="TextBox 1"/>
          <p:cNvSpPr txBox="1">
            <a:spLocks noChangeArrowheads="1"/>
          </p:cNvSpPr>
          <p:nvPr/>
        </p:nvSpPr>
        <p:spPr bwMode="auto">
          <a:xfrm>
            <a:off x="235744" y="160339"/>
            <a:ext cx="8690372" cy="585787"/>
          </a:xfrm>
          <a:prstGeom prst="rect">
            <a:avLst/>
          </a:prstGeom>
          <a:noFill/>
          <a:ln w="57150">
            <a:solidFill>
              <a:srgbClr val="FF0000"/>
            </a:solidFill>
            <a:miter lim="800000"/>
            <a:headEnd/>
            <a:tailEnd/>
          </a:ln>
        </p:spPr>
        <p:txBody>
          <a:bodyPr>
            <a:spAutoFit/>
          </a:bodyPr>
          <a:lstStyle/>
          <a:p>
            <a:pPr algn="ctr"/>
            <a:r>
              <a:rPr lang="es-US" sz="3200" b="1" dirty="0" smtClean="0">
                <a:latin typeface="Calibri" pitchFamily="34" charset="0"/>
              </a:rPr>
              <a:t>Diagnóstico Psicopedagógico Integral</a:t>
            </a:r>
            <a:endParaRPr lang="en-US" sz="3200" b="1" dirty="0">
              <a:latin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11604" y="985156"/>
            <a:ext cx="8495110" cy="4893647"/>
          </a:xfrm>
          <a:prstGeom prst="rect">
            <a:avLst/>
          </a:prstGeom>
          <a:noFill/>
        </p:spPr>
        <p:txBody>
          <a:bodyPr wrap="square">
            <a:spAutoFit/>
          </a:bodyPr>
          <a:lstStyle/>
          <a:p>
            <a:pPr algn="just"/>
            <a:r>
              <a:rPr lang="es-ES_tradnl" sz="3200" dirty="0"/>
              <a:t>A partir del breve análisis de esta definición, nos aproximamos a una definición de Diagnóstico Pedagógico Integral al considerarlo como un “proceso que permite conocer la realidad educativa, con el objetivo primordial de pronosticar y potenciar el cambio educativo a través de un accionar que abarque, como un todo, diferentes aristas del objeto a modificar.” (González Soca)</a:t>
            </a:r>
            <a:endParaRPr lang="es-ES" sz="3200" dirty="0"/>
          </a:p>
          <a:p>
            <a:pPr algn="just"/>
            <a:endParaRPr lang="es-ES" sz="2400" dirty="0"/>
          </a:p>
        </p:txBody>
      </p:sp>
      <p:sp>
        <p:nvSpPr>
          <p:cNvPr id="30723" name="TextBox 1"/>
          <p:cNvSpPr txBox="1">
            <a:spLocks noChangeArrowheads="1"/>
          </p:cNvSpPr>
          <p:nvPr/>
        </p:nvSpPr>
        <p:spPr bwMode="auto">
          <a:xfrm>
            <a:off x="235744" y="160339"/>
            <a:ext cx="8690372" cy="585787"/>
          </a:xfrm>
          <a:prstGeom prst="rect">
            <a:avLst/>
          </a:prstGeom>
          <a:noFill/>
          <a:ln w="57150">
            <a:solidFill>
              <a:srgbClr val="FF0000"/>
            </a:solidFill>
            <a:miter lim="800000"/>
            <a:headEnd/>
            <a:tailEnd/>
          </a:ln>
        </p:spPr>
        <p:txBody>
          <a:bodyPr>
            <a:spAutoFit/>
          </a:bodyPr>
          <a:lstStyle/>
          <a:p>
            <a:pPr algn="ctr"/>
            <a:r>
              <a:rPr lang="es-US" sz="3200" b="1" dirty="0" smtClean="0">
                <a:latin typeface="Calibri" pitchFamily="34" charset="0"/>
              </a:rPr>
              <a:t>Diagnóstico Psicopedagógico Integral</a:t>
            </a:r>
            <a:endParaRPr lang="en-US" sz="3200" b="1" dirty="0">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11604" y="985156"/>
            <a:ext cx="8495110" cy="4893647"/>
          </a:xfrm>
          <a:prstGeom prst="rect">
            <a:avLst/>
          </a:prstGeom>
          <a:noFill/>
        </p:spPr>
        <p:txBody>
          <a:bodyPr wrap="square">
            <a:spAutoFit/>
          </a:bodyPr>
          <a:lstStyle/>
          <a:p>
            <a:pPr algn="just"/>
            <a:r>
              <a:rPr lang="es-MX" sz="3200" dirty="0" smtClean="0"/>
              <a:t>“</a:t>
            </a:r>
            <a:r>
              <a:rPr lang="es-MX" sz="3200" dirty="0"/>
              <a:t>El diagnóstico independientemente del contexto de aplicación (contexto individual, contexto grupal, contexto institucional) se dirige fundamentalmente a identificar, categorizar el fenómeno estudiado, sobre la base de su caracterización general y a ejercer determinada influencia sobre él, con el propósito de lograr su modificación; ya sea desarrollándolo, consolidándolo o transformándolo” </a:t>
            </a:r>
            <a:r>
              <a:rPr lang="es-MX" sz="3200" dirty="0" smtClean="0"/>
              <a:t>.</a:t>
            </a:r>
            <a:endParaRPr lang="es-ES" sz="3200" dirty="0"/>
          </a:p>
          <a:p>
            <a:pPr algn="just"/>
            <a:endParaRPr lang="es-ES" sz="2400" dirty="0"/>
          </a:p>
        </p:txBody>
      </p:sp>
      <p:sp>
        <p:nvSpPr>
          <p:cNvPr id="30723" name="TextBox 1"/>
          <p:cNvSpPr txBox="1">
            <a:spLocks noChangeArrowheads="1"/>
          </p:cNvSpPr>
          <p:nvPr/>
        </p:nvSpPr>
        <p:spPr bwMode="auto">
          <a:xfrm>
            <a:off x="235744" y="160339"/>
            <a:ext cx="8690372" cy="1077218"/>
          </a:xfrm>
          <a:prstGeom prst="rect">
            <a:avLst/>
          </a:prstGeom>
          <a:noFill/>
          <a:ln w="57150">
            <a:solidFill>
              <a:srgbClr val="FF0000"/>
            </a:solidFill>
            <a:miter lim="800000"/>
            <a:headEnd/>
            <a:tailEnd/>
          </a:ln>
        </p:spPr>
        <p:txBody>
          <a:bodyPr>
            <a:spAutoFit/>
          </a:bodyPr>
          <a:lstStyle/>
          <a:p>
            <a:r>
              <a:rPr lang="es-MX" sz="3200" b="1" dirty="0" smtClean="0"/>
              <a:t>¿Para qué se hace el </a:t>
            </a:r>
            <a:r>
              <a:rPr lang="es-ES_tradnl" sz="3200" b="1" dirty="0" smtClean="0"/>
              <a:t>Diagnóstico Pedagógico Integral?</a:t>
            </a:r>
            <a:endParaRPr lang="es-E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11604" y="985156"/>
            <a:ext cx="8495110" cy="4893647"/>
          </a:xfrm>
          <a:prstGeom prst="rect">
            <a:avLst/>
          </a:prstGeom>
          <a:noFill/>
        </p:spPr>
        <p:txBody>
          <a:bodyPr wrap="square">
            <a:spAutoFit/>
          </a:bodyPr>
          <a:lstStyle/>
          <a:p>
            <a:pPr algn="just"/>
            <a:r>
              <a:rPr lang="es-MX" sz="3200" dirty="0" smtClean="0"/>
              <a:t>“</a:t>
            </a:r>
            <a:r>
              <a:rPr lang="es-MX" sz="3200" dirty="0"/>
              <a:t>El diagnóstico independientemente del contexto de aplicación (contexto individual, contexto grupal, contexto institucional) se dirige fundamentalmente a identificar, categorizar el fenómeno estudiado, sobre la base de su caracterización general y a ejercer determinada influencia sobre él, con el propósito de lograr su modificación; ya sea desarrollándolo, consolidándolo o transformándolo” </a:t>
            </a:r>
            <a:r>
              <a:rPr lang="es-MX" sz="3200" dirty="0" smtClean="0"/>
              <a:t>.</a:t>
            </a:r>
            <a:endParaRPr lang="es-ES" sz="3200" dirty="0"/>
          </a:p>
          <a:p>
            <a:pPr algn="just"/>
            <a:endParaRPr lang="es-ES" sz="2400" dirty="0"/>
          </a:p>
        </p:txBody>
      </p:sp>
      <p:sp>
        <p:nvSpPr>
          <p:cNvPr id="30723" name="TextBox 1"/>
          <p:cNvSpPr txBox="1">
            <a:spLocks noChangeArrowheads="1"/>
          </p:cNvSpPr>
          <p:nvPr/>
        </p:nvSpPr>
        <p:spPr bwMode="auto">
          <a:xfrm>
            <a:off x="235744" y="160339"/>
            <a:ext cx="8690372" cy="1077218"/>
          </a:xfrm>
          <a:prstGeom prst="rect">
            <a:avLst/>
          </a:prstGeom>
          <a:noFill/>
          <a:ln w="57150">
            <a:solidFill>
              <a:srgbClr val="FF0000"/>
            </a:solidFill>
            <a:miter lim="800000"/>
            <a:headEnd/>
            <a:tailEnd/>
          </a:ln>
        </p:spPr>
        <p:txBody>
          <a:bodyPr>
            <a:spAutoFit/>
          </a:bodyPr>
          <a:lstStyle/>
          <a:p>
            <a:r>
              <a:rPr lang="es-MX" sz="3200" b="1" dirty="0" smtClean="0"/>
              <a:t>¿Para qué se hace el </a:t>
            </a:r>
            <a:r>
              <a:rPr lang="es-ES_tradnl" sz="3200" b="1" dirty="0" smtClean="0"/>
              <a:t>Diagnóstico Pedagógico Integral?</a:t>
            </a:r>
            <a:endParaRPr lang="es-E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11604" y="985156"/>
            <a:ext cx="8495110" cy="8094524"/>
          </a:xfrm>
          <a:prstGeom prst="rect">
            <a:avLst/>
          </a:prstGeom>
          <a:noFill/>
        </p:spPr>
        <p:txBody>
          <a:bodyPr wrap="square">
            <a:spAutoFit/>
          </a:bodyPr>
          <a:lstStyle/>
          <a:p>
            <a:pPr marL="514350" indent="-514350" algn="just">
              <a:buFontTx/>
              <a:buAutoNum type="arabicPeriod"/>
            </a:pPr>
            <a:r>
              <a:rPr lang="es-ES" sz="2400" b="1" dirty="0" smtClean="0"/>
              <a:t>Búsqueda</a:t>
            </a:r>
            <a:r>
              <a:rPr lang="es-ES" sz="2400" b="1" dirty="0"/>
              <a:t>, exploración e </a:t>
            </a:r>
            <a:r>
              <a:rPr lang="es-ES" sz="2400" b="1" dirty="0" smtClean="0"/>
              <a:t>identificación: </a:t>
            </a:r>
            <a:r>
              <a:rPr lang="es-ES" sz="2400" dirty="0"/>
              <a:t>Esta ha sido fundamentalmente el atributo que ha caracterizado tradicionalmente a la labor diagnóstica. El diagnóstico ha estado identificado por mucho tiempo, con las tareas de evaluación y la categorización en sentido general. Esta función del diagnóstico no va más allá de la descripción. Por tanto aquí el proceso se dirige solamente al examen fenoménico del objeto de </a:t>
            </a:r>
            <a:r>
              <a:rPr lang="es-ES" sz="2400" dirty="0" smtClean="0"/>
              <a:t>estudio.</a:t>
            </a:r>
          </a:p>
          <a:p>
            <a:pPr marL="514350" indent="-514350" algn="just">
              <a:buAutoNum type="arabicPeriod" startAt="2"/>
            </a:pPr>
            <a:r>
              <a:rPr lang="es-ES" sz="2400" b="1" dirty="0" smtClean="0"/>
              <a:t>Reguladora-orientadora:</a:t>
            </a:r>
            <a:r>
              <a:rPr lang="es-ES" sz="2400" dirty="0"/>
              <a:t> Esta función está básicamente relacionada con la posibilidad que tiene el diagnóstico de conducir todo el proceso de modificación, sobre la base del establecimiento de un sistema de decisiones, a partir de las estimaciones y el conocimiento de la </a:t>
            </a:r>
            <a:r>
              <a:rPr lang="es-ES" sz="2400" dirty="0" smtClean="0"/>
              <a:t>realidad.</a:t>
            </a:r>
          </a:p>
          <a:p>
            <a:pPr marL="514350" indent="-514350" algn="just"/>
            <a:r>
              <a:rPr lang="es-ES" sz="2400" b="1" dirty="0" smtClean="0"/>
              <a:t>3</a:t>
            </a:r>
            <a:r>
              <a:rPr lang="es-ES" sz="2400" b="1" dirty="0"/>
              <a:t>. </a:t>
            </a:r>
            <a:r>
              <a:rPr lang="es-ES" sz="2400" b="1" dirty="0" err="1"/>
              <a:t>Interventiva</a:t>
            </a:r>
            <a:r>
              <a:rPr lang="es-ES" sz="2400" b="1" dirty="0"/>
              <a:t>, preventiva y </a:t>
            </a:r>
            <a:r>
              <a:rPr lang="es-ES" sz="2400" b="1" dirty="0" err="1" smtClean="0"/>
              <a:t>potenciadora</a:t>
            </a:r>
            <a:r>
              <a:rPr lang="es-ES" sz="2400" b="1" dirty="0" smtClean="0"/>
              <a:t>:</a:t>
            </a:r>
            <a:r>
              <a:rPr lang="es-ES" sz="2400" dirty="0"/>
              <a:t> Esta función está dirigida a la posibilidad que brinda el diagnóstico de elaborar estrategias individuales para cada sujeto, grupo y /o institución en dependencia del perfil singular de sus potencialidades, capacidades y deficiencias. </a:t>
            </a:r>
          </a:p>
          <a:p>
            <a:endParaRPr lang="es-ES" sz="3200" dirty="0"/>
          </a:p>
          <a:p>
            <a:endParaRPr lang="es-ES" sz="3200" dirty="0"/>
          </a:p>
          <a:p>
            <a:pPr algn="just"/>
            <a:endParaRPr lang="es-ES" sz="2400" dirty="0"/>
          </a:p>
        </p:txBody>
      </p:sp>
      <p:sp>
        <p:nvSpPr>
          <p:cNvPr id="30723" name="TextBox 1"/>
          <p:cNvSpPr txBox="1">
            <a:spLocks noChangeArrowheads="1"/>
          </p:cNvSpPr>
          <p:nvPr/>
        </p:nvSpPr>
        <p:spPr bwMode="auto">
          <a:xfrm>
            <a:off x="235744" y="160339"/>
            <a:ext cx="8690372" cy="585787"/>
          </a:xfrm>
          <a:prstGeom prst="rect">
            <a:avLst/>
          </a:prstGeom>
          <a:noFill/>
          <a:ln w="57150">
            <a:solidFill>
              <a:srgbClr val="FF0000"/>
            </a:solidFill>
            <a:miter lim="800000"/>
            <a:headEnd/>
            <a:tailEnd/>
          </a:ln>
        </p:spPr>
        <p:txBody>
          <a:bodyPr>
            <a:spAutoFit/>
          </a:bodyPr>
          <a:lstStyle/>
          <a:p>
            <a:r>
              <a:rPr lang="es-ES_tradnl" sz="3200" b="1" dirty="0" smtClean="0"/>
              <a:t>Diagnóstico Pedagógico Integral. Sus funciones</a:t>
            </a:r>
            <a:endParaRPr lang="es-ES"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11604" y="985156"/>
            <a:ext cx="8495110" cy="8094524"/>
          </a:xfrm>
          <a:prstGeom prst="rect">
            <a:avLst/>
          </a:prstGeom>
          <a:noFill/>
        </p:spPr>
        <p:txBody>
          <a:bodyPr wrap="square">
            <a:spAutoFit/>
          </a:bodyPr>
          <a:lstStyle/>
          <a:p>
            <a:pPr marL="514350" indent="-514350" algn="just">
              <a:buFontTx/>
              <a:buAutoNum type="arabicPeriod"/>
            </a:pPr>
            <a:r>
              <a:rPr lang="es-ES" sz="2400" b="1" dirty="0" smtClean="0"/>
              <a:t>Búsqueda</a:t>
            </a:r>
            <a:r>
              <a:rPr lang="es-ES" sz="2400" b="1" dirty="0"/>
              <a:t>, exploración e </a:t>
            </a:r>
            <a:r>
              <a:rPr lang="es-ES" sz="2400" b="1" dirty="0" smtClean="0"/>
              <a:t>identificación: </a:t>
            </a:r>
            <a:r>
              <a:rPr lang="es-ES" sz="2400" dirty="0"/>
              <a:t>Esta ha sido fundamentalmente el atributo que ha caracterizado tradicionalmente a la labor diagnóstica. El diagnóstico ha estado identificado por mucho tiempo, con las tareas de evaluación y la categorización en sentido general. Esta función del diagnóstico no va más allá de la descripción. Por tanto aquí el proceso se dirige solamente al examen fenoménico del objeto de </a:t>
            </a:r>
            <a:r>
              <a:rPr lang="es-ES" sz="2400" dirty="0" smtClean="0"/>
              <a:t>estudio.</a:t>
            </a:r>
          </a:p>
          <a:p>
            <a:pPr marL="514350" indent="-514350" algn="just">
              <a:buAutoNum type="arabicPeriod" startAt="2"/>
            </a:pPr>
            <a:r>
              <a:rPr lang="es-ES" sz="2400" b="1" dirty="0" smtClean="0"/>
              <a:t>Reguladora-orientadora:</a:t>
            </a:r>
            <a:r>
              <a:rPr lang="es-ES" sz="2400" dirty="0"/>
              <a:t> Esta función está básicamente relacionada con la posibilidad que tiene el diagnóstico de conducir todo el proceso de modificación, sobre la base del establecimiento de un sistema de decisiones, a partir de las estimaciones y el conocimiento de la </a:t>
            </a:r>
            <a:r>
              <a:rPr lang="es-ES" sz="2400" dirty="0" smtClean="0"/>
              <a:t>realidad.</a:t>
            </a:r>
          </a:p>
          <a:p>
            <a:pPr marL="514350" indent="-514350" algn="just"/>
            <a:r>
              <a:rPr lang="es-ES" sz="2400" b="1" dirty="0" smtClean="0"/>
              <a:t>3</a:t>
            </a:r>
            <a:r>
              <a:rPr lang="es-ES" sz="2400" b="1" dirty="0"/>
              <a:t>. </a:t>
            </a:r>
            <a:r>
              <a:rPr lang="es-ES" sz="2400" b="1" dirty="0" err="1"/>
              <a:t>Interventiva</a:t>
            </a:r>
            <a:r>
              <a:rPr lang="es-ES" sz="2400" b="1" dirty="0"/>
              <a:t>, preventiva y </a:t>
            </a:r>
            <a:r>
              <a:rPr lang="es-ES" sz="2400" b="1" dirty="0" err="1" smtClean="0"/>
              <a:t>potenciadora</a:t>
            </a:r>
            <a:r>
              <a:rPr lang="es-ES" sz="2400" b="1" dirty="0" smtClean="0"/>
              <a:t>:</a:t>
            </a:r>
            <a:r>
              <a:rPr lang="es-ES" sz="2400" dirty="0"/>
              <a:t> Esta función está dirigida a la posibilidad que brinda el diagnóstico de elaborar estrategias individuales para cada sujeto, grupo y /o institución en dependencia del perfil singular de sus potencialidades, capacidades y deficiencias. </a:t>
            </a:r>
          </a:p>
          <a:p>
            <a:endParaRPr lang="es-ES" sz="3200" dirty="0"/>
          </a:p>
          <a:p>
            <a:endParaRPr lang="es-ES" sz="3200" dirty="0"/>
          </a:p>
          <a:p>
            <a:pPr algn="just"/>
            <a:endParaRPr lang="es-ES" sz="2400" dirty="0"/>
          </a:p>
        </p:txBody>
      </p:sp>
      <p:sp>
        <p:nvSpPr>
          <p:cNvPr id="30723" name="TextBox 1"/>
          <p:cNvSpPr txBox="1">
            <a:spLocks noChangeArrowheads="1"/>
          </p:cNvSpPr>
          <p:nvPr/>
        </p:nvSpPr>
        <p:spPr bwMode="auto">
          <a:xfrm>
            <a:off x="235744" y="160339"/>
            <a:ext cx="8690372" cy="585787"/>
          </a:xfrm>
          <a:prstGeom prst="rect">
            <a:avLst/>
          </a:prstGeom>
          <a:noFill/>
          <a:ln w="57150">
            <a:solidFill>
              <a:srgbClr val="FF0000"/>
            </a:solidFill>
            <a:miter lim="800000"/>
            <a:headEnd/>
            <a:tailEnd/>
          </a:ln>
        </p:spPr>
        <p:txBody>
          <a:bodyPr>
            <a:spAutoFit/>
          </a:bodyPr>
          <a:lstStyle/>
          <a:p>
            <a:r>
              <a:rPr lang="es-ES_tradnl" sz="3200" b="1" dirty="0" smtClean="0"/>
              <a:t>Diagnóstico Pedagógico Integral. Sus funciones</a:t>
            </a:r>
            <a:endParaRPr lang="es-E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55146" y="1696357"/>
            <a:ext cx="8495110" cy="2923877"/>
          </a:xfrm>
          <a:prstGeom prst="rect">
            <a:avLst/>
          </a:prstGeom>
          <a:noFill/>
        </p:spPr>
        <p:txBody>
          <a:bodyPr wrap="square">
            <a:spAutoFit/>
          </a:bodyPr>
          <a:lstStyle/>
          <a:p>
            <a:r>
              <a:rPr lang="es-MX" sz="2400" b="1" u="sng" dirty="0" smtClean="0"/>
              <a:t>DIAGNÓSTICO </a:t>
            </a:r>
            <a:r>
              <a:rPr lang="es-MX" sz="2400" b="1" u="sng" dirty="0"/>
              <a:t>PEDAGÓGICO INTEGRAL</a:t>
            </a:r>
            <a:r>
              <a:rPr lang="es-MX" sz="2400" u="sng" dirty="0"/>
              <a:t>:</a:t>
            </a:r>
            <a:r>
              <a:rPr lang="es-MX" sz="2400" dirty="0"/>
              <a:t>   </a:t>
            </a:r>
            <a:endParaRPr lang="es-ES" sz="2400" dirty="0"/>
          </a:p>
          <a:p>
            <a:r>
              <a:rPr lang="es-MX" sz="2400" i="1" dirty="0"/>
              <a:t> </a:t>
            </a:r>
            <a:r>
              <a:rPr lang="es-MX" sz="2400" dirty="0"/>
              <a:t>I Caracterización.</a:t>
            </a:r>
            <a:endParaRPr lang="es-ES" sz="2400" dirty="0"/>
          </a:p>
          <a:p>
            <a:r>
              <a:rPr lang="es-MX" sz="2400" dirty="0"/>
              <a:t>II Pronóstico.</a:t>
            </a:r>
            <a:endParaRPr lang="es-ES" sz="2400" dirty="0"/>
          </a:p>
          <a:p>
            <a:r>
              <a:rPr lang="es-MX" sz="2400" dirty="0"/>
              <a:t>III Estrategia o plan de acciones de medidas. </a:t>
            </a:r>
            <a:endParaRPr lang="es-ES" sz="2400" dirty="0"/>
          </a:p>
          <a:p>
            <a:endParaRPr lang="es-ES" sz="3200" dirty="0"/>
          </a:p>
          <a:p>
            <a:endParaRPr lang="es-ES" sz="3200" dirty="0"/>
          </a:p>
          <a:p>
            <a:pPr algn="just"/>
            <a:endParaRPr lang="es-ES" sz="2400" dirty="0"/>
          </a:p>
        </p:txBody>
      </p:sp>
      <p:sp>
        <p:nvSpPr>
          <p:cNvPr id="30723" name="TextBox 1"/>
          <p:cNvSpPr txBox="1">
            <a:spLocks noChangeArrowheads="1"/>
          </p:cNvSpPr>
          <p:nvPr/>
        </p:nvSpPr>
        <p:spPr bwMode="auto">
          <a:xfrm>
            <a:off x="170431" y="363539"/>
            <a:ext cx="8690372" cy="830997"/>
          </a:xfrm>
          <a:prstGeom prst="rect">
            <a:avLst/>
          </a:prstGeom>
          <a:noFill/>
          <a:ln w="57150">
            <a:solidFill>
              <a:srgbClr val="FF0000"/>
            </a:solidFill>
            <a:miter lim="800000"/>
            <a:headEnd/>
            <a:tailEnd/>
          </a:ln>
        </p:spPr>
        <p:txBody>
          <a:bodyPr>
            <a:spAutoFit/>
          </a:bodyPr>
          <a:lstStyle/>
          <a:p>
            <a:r>
              <a:rPr lang="es-MX" sz="2400" b="1" dirty="0"/>
              <a:t>Para iniciar la caracterización te sugerimos las técnicas que se ofrecen en el modelo siguiente:</a:t>
            </a:r>
            <a:endParaRPr lang="es-ES" sz="2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0" y="1"/>
          <a:ext cx="9144000" cy="7038329"/>
        </p:xfrm>
        <a:graphic>
          <a:graphicData uri="http://schemas.openxmlformats.org/drawingml/2006/table">
            <a:tbl>
              <a:tblPr/>
              <a:tblGrid>
                <a:gridCol w="2087905"/>
                <a:gridCol w="7056095"/>
              </a:tblGrid>
              <a:tr h="258554">
                <a:tc>
                  <a:txBody>
                    <a:bodyPr/>
                    <a:lstStyle/>
                    <a:p>
                      <a:pPr algn="ctr">
                        <a:lnSpc>
                          <a:spcPct val="150000"/>
                        </a:lnSpc>
                        <a:spcAft>
                          <a:spcPts val="600"/>
                        </a:spcAft>
                      </a:pPr>
                      <a:r>
                        <a:rPr lang="es-MX" sz="1000" b="1" dirty="0">
                          <a:latin typeface="Arial"/>
                          <a:ea typeface="Times New Roman"/>
                          <a:cs typeface="Arial"/>
                        </a:rPr>
                        <a:t>TÉCNICAS</a:t>
                      </a:r>
                      <a:endParaRPr lang="es-ES" sz="1000" dirty="0">
                        <a:latin typeface="Arial"/>
                        <a:ea typeface="Times New Roman"/>
                        <a:cs typeface="Times New Roman"/>
                      </a:endParaRPr>
                    </a:p>
                  </a:txBody>
                  <a:tcPr marL="24290" marR="24290" marT="0" marB="0" anchor="b">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B3B3B3"/>
                    </a:solidFill>
                  </a:tcPr>
                </a:tc>
                <a:tc>
                  <a:txBody>
                    <a:bodyPr/>
                    <a:lstStyle/>
                    <a:p>
                      <a:pPr algn="ctr">
                        <a:spcAft>
                          <a:spcPts val="0"/>
                        </a:spcAft>
                      </a:pPr>
                      <a:r>
                        <a:rPr lang="es-ES" sz="1000" b="1" dirty="0">
                          <a:latin typeface="Arial"/>
                          <a:ea typeface="Times New Roman"/>
                          <a:cs typeface="Times New Roman"/>
                        </a:rPr>
                        <a:t>TIPO DE INFORMACIÓN QUE PROPORCIONA</a:t>
                      </a:r>
                      <a:endParaRPr lang="es-ES" sz="1000" dirty="0">
                        <a:latin typeface="Arial"/>
                        <a:ea typeface="Times New Roman"/>
                        <a:cs typeface="Times New Roman"/>
                      </a:endParaRPr>
                    </a:p>
                  </a:txBody>
                  <a:tcPr marL="24290" marR="24290" marT="0" marB="0">
                    <a:lnL w="57150" cap="flat" cmpd="dbl"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B3B3B3"/>
                    </a:solidFill>
                  </a:tcPr>
                </a:tc>
              </a:tr>
              <a:tr h="497960">
                <a:tc>
                  <a:txBody>
                    <a:bodyPr/>
                    <a:lstStyle/>
                    <a:p>
                      <a:pPr>
                        <a:lnSpc>
                          <a:spcPct val="150000"/>
                        </a:lnSpc>
                        <a:spcAft>
                          <a:spcPts val="600"/>
                        </a:spcAft>
                      </a:pPr>
                      <a:r>
                        <a:rPr lang="es-MX" sz="1000" dirty="0">
                          <a:latin typeface="Arial"/>
                          <a:ea typeface="Times New Roman"/>
                          <a:cs typeface="Arial"/>
                        </a:rPr>
                        <a:t>Análisis del E.A.E.</a:t>
                      </a:r>
                      <a:endParaRPr lang="es-ES" sz="1000" dirty="0">
                        <a:latin typeface="Arial"/>
                        <a:ea typeface="Times New Roman"/>
                        <a:cs typeface="Times New Roman"/>
                      </a:endParaRPr>
                    </a:p>
                    <a:p>
                      <a:pPr>
                        <a:lnSpc>
                          <a:spcPct val="150000"/>
                        </a:lnSpc>
                        <a:spcAft>
                          <a:spcPts val="600"/>
                        </a:spcAft>
                      </a:pPr>
                      <a:r>
                        <a:rPr lang="es-MX" sz="1000" dirty="0">
                          <a:latin typeface="Arial"/>
                          <a:ea typeface="Times New Roman"/>
                          <a:cs typeface="Arial"/>
                        </a:rPr>
                        <a:t>(EMA-ECI)</a:t>
                      </a:r>
                      <a:endParaRPr lang="es-ES" sz="1000" dirty="0">
                        <a:latin typeface="Arial"/>
                        <a:ea typeface="Times New Roman"/>
                        <a:cs typeface="Times New Roman"/>
                      </a:endParaRPr>
                    </a:p>
                  </a:txBody>
                  <a:tcPr marL="24290" marR="2429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s-MX" sz="1000" dirty="0">
                          <a:latin typeface="Arial"/>
                          <a:ea typeface="Times New Roman"/>
                          <a:cs typeface="Arial"/>
                        </a:rPr>
                        <a:t>Datos generales, salud, aspectos intelectuales (ver guía de instrucciones metodológicas)  </a:t>
                      </a:r>
                      <a:endParaRPr lang="es-ES" sz="1000" dirty="0">
                        <a:latin typeface="Arial"/>
                        <a:ea typeface="Times New Roman"/>
                        <a:cs typeface="Times New Roman"/>
                      </a:endParaRPr>
                    </a:p>
                  </a:txBody>
                  <a:tcPr marL="24290" marR="2429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7960">
                <a:tc>
                  <a:txBody>
                    <a:bodyPr/>
                    <a:lstStyle/>
                    <a:p>
                      <a:pPr>
                        <a:lnSpc>
                          <a:spcPct val="150000"/>
                        </a:lnSpc>
                        <a:spcAft>
                          <a:spcPts val="600"/>
                        </a:spcAft>
                      </a:pPr>
                      <a:r>
                        <a:rPr lang="es-MX" sz="1000" dirty="0">
                          <a:latin typeface="Arial"/>
                          <a:ea typeface="Times New Roman"/>
                          <a:cs typeface="Arial"/>
                        </a:rPr>
                        <a:t>Los 10 deseos</a:t>
                      </a:r>
                      <a:endParaRPr lang="es-ES" sz="1000" dirty="0">
                        <a:latin typeface="Arial"/>
                        <a:ea typeface="Times New Roman"/>
                        <a:cs typeface="Times New Roman"/>
                      </a:endParaRPr>
                    </a:p>
                    <a:p>
                      <a:pPr>
                        <a:lnSpc>
                          <a:spcPct val="150000"/>
                        </a:lnSpc>
                        <a:spcAft>
                          <a:spcPts val="600"/>
                        </a:spcAft>
                      </a:pPr>
                      <a:r>
                        <a:rPr lang="es-MX" sz="1000" dirty="0">
                          <a:latin typeface="Arial"/>
                          <a:ea typeface="Times New Roman"/>
                          <a:cs typeface="Arial"/>
                        </a:rPr>
                        <a:t>(ECI)</a:t>
                      </a:r>
                      <a:endParaRPr lang="es-ES" sz="1000" dirty="0">
                        <a:latin typeface="Arial"/>
                        <a:ea typeface="Times New Roman"/>
                        <a:cs typeface="Times New Roman"/>
                      </a:endParaRPr>
                    </a:p>
                  </a:txBody>
                  <a:tcPr marL="24290" marR="2429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s-MX" sz="1000" dirty="0">
                          <a:latin typeface="Arial"/>
                          <a:ea typeface="Times New Roman"/>
                          <a:cs typeface="Arial"/>
                        </a:rPr>
                        <a:t>Aspiraciones, motivaciones, necesidades, temores, etc.</a:t>
                      </a:r>
                      <a:endParaRPr lang="es-ES" sz="1000" dirty="0">
                        <a:latin typeface="Arial"/>
                        <a:ea typeface="Times New Roman"/>
                        <a:cs typeface="Times New Roman"/>
                      </a:endParaRPr>
                    </a:p>
                  </a:txBody>
                  <a:tcPr marL="24290" marR="2429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7960">
                <a:tc>
                  <a:txBody>
                    <a:bodyPr/>
                    <a:lstStyle/>
                    <a:p>
                      <a:pPr>
                        <a:lnSpc>
                          <a:spcPct val="150000"/>
                        </a:lnSpc>
                        <a:spcAft>
                          <a:spcPts val="600"/>
                        </a:spcAft>
                      </a:pPr>
                      <a:r>
                        <a:rPr lang="es-MX" sz="1000">
                          <a:latin typeface="Arial"/>
                          <a:ea typeface="Times New Roman"/>
                          <a:cs typeface="Arial"/>
                        </a:rPr>
                        <a:t>Composición</a:t>
                      </a:r>
                      <a:endParaRPr lang="es-ES" sz="1000">
                        <a:latin typeface="Arial"/>
                        <a:ea typeface="Times New Roman"/>
                        <a:cs typeface="Times New Roman"/>
                      </a:endParaRPr>
                    </a:p>
                    <a:p>
                      <a:pPr>
                        <a:lnSpc>
                          <a:spcPct val="150000"/>
                        </a:lnSpc>
                        <a:spcAft>
                          <a:spcPts val="600"/>
                        </a:spcAft>
                      </a:pPr>
                      <a:r>
                        <a:rPr lang="es-MX" sz="1000">
                          <a:latin typeface="Arial"/>
                          <a:ea typeface="Times New Roman"/>
                          <a:cs typeface="Arial"/>
                        </a:rPr>
                        <a:t>(EMA-ECI)</a:t>
                      </a:r>
                      <a:endParaRPr lang="es-ES" sz="1000">
                        <a:latin typeface="Arial"/>
                        <a:ea typeface="Times New Roman"/>
                        <a:cs typeface="Times New Roman"/>
                      </a:endParaRPr>
                    </a:p>
                  </a:txBody>
                  <a:tcPr marL="24290" marR="2429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s-MX" sz="1000" dirty="0" err="1">
                          <a:latin typeface="Arial"/>
                          <a:ea typeface="Times New Roman"/>
                          <a:cs typeface="Arial"/>
                        </a:rPr>
                        <a:t>Idem</a:t>
                      </a:r>
                      <a:r>
                        <a:rPr lang="es-MX" sz="1000" dirty="0">
                          <a:latin typeface="Arial"/>
                          <a:ea typeface="Times New Roman"/>
                          <a:cs typeface="Arial"/>
                        </a:rPr>
                        <a:t>. al anterior, pero además: expresión escrita, contenido, elaboración personal, creatividad, valores. Etc. </a:t>
                      </a:r>
                      <a:endParaRPr lang="es-ES" sz="1000" dirty="0">
                        <a:latin typeface="Arial"/>
                        <a:ea typeface="Times New Roman"/>
                        <a:cs typeface="Times New Roman"/>
                      </a:endParaRPr>
                    </a:p>
                  </a:txBody>
                  <a:tcPr marL="24290" marR="2429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7714">
                <a:tc>
                  <a:txBody>
                    <a:bodyPr/>
                    <a:lstStyle/>
                    <a:p>
                      <a:pPr>
                        <a:lnSpc>
                          <a:spcPct val="150000"/>
                        </a:lnSpc>
                        <a:spcAft>
                          <a:spcPts val="600"/>
                        </a:spcAft>
                      </a:pPr>
                      <a:r>
                        <a:rPr lang="es-MX" sz="1000">
                          <a:latin typeface="Arial"/>
                          <a:ea typeface="Times New Roman"/>
                          <a:cs typeface="Arial"/>
                        </a:rPr>
                        <a:t>Mi distinción personal</a:t>
                      </a:r>
                      <a:endParaRPr lang="es-ES" sz="1000">
                        <a:latin typeface="Arial"/>
                        <a:ea typeface="Times New Roman"/>
                        <a:cs typeface="Times New Roman"/>
                      </a:endParaRPr>
                    </a:p>
                    <a:p>
                      <a:pPr>
                        <a:lnSpc>
                          <a:spcPct val="150000"/>
                        </a:lnSpc>
                        <a:spcAft>
                          <a:spcPts val="600"/>
                        </a:spcAft>
                      </a:pPr>
                      <a:r>
                        <a:rPr lang="es-MX" sz="1000">
                          <a:latin typeface="Arial"/>
                          <a:ea typeface="Times New Roman"/>
                          <a:cs typeface="Arial"/>
                        </a:rPr>
                        <a:t>(EMA)</a:t>
                      </a:r>
                      <a:endParaRPr lang="es-ES" sz="1000">
                        <a:latin typeface="Arial"/>
                        <a:ea typeface="Times New Roman"/>
                        <a:cs typeface="Times New Roman"/>
                      </a:endParaRPr>
                    </a:p>
                  </a:txBody>
                  <a:tcPr marL="24290" marR="2429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s-MX" sz="1000" dirty="0">
                          <a:latin typeface="Arial"/>
                          <a:ea typeface="Times New Roman"/>
                          <a:cs typeface="Arial"/>
                        </a:rPr>
                        <a:t>Conocimiento de sí, temores, deseos, análisis, relaciones, pensamiento abstracto o concreto, reflexiones.</a:t>
                      </a:r>
                      <a:endParaRPr lang="es-ES" sz="1000" dirty="0">
                        <a:latin typeface="Arial"/>
                        <a:ea typeface="Times New Roman"/>
                        <a:cs typeface="Times New Roman"/>
                      </a:endParaRPr>
                    </a:p>
                  </a:txBody>
                  <a:tcPr marL="24290" marR="2429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8629">
                <a:tc>
                  <a:txBody>
                    <a:bodyPr/>
                    <a:lstStyle/>
                    <a:p>
                      <a:pPr>
                        <a:lnSpc>
                          <a:spcPct val="150000"/>
                        </a:lnSpc>
                        <a:spcAft>
                          <a:spcPts val="600"/>
                        </a:spcAft>
                      </a:pPr>
                      <a:r>
                        <a:rPr lang="es-MX" sz="1000" dirty="0">
                          <a:latin typeface="Arial"/>
                          <a:ea typeface="Times New Roman"/>
                          <a:cs typeface="Arial"/>
                        </a:rPr>
                        <a:t>Encuesta </a:t>
                      </a:r>
                      <a:r>
                        <a:rPr lang="es-MX" sz="1000" dirty="0" err="1">
                          <a:latin typeface="Arial"/>
                          <a:ea typeface="Times New Roman"/>
                          <a:cs typeface="Arial"/>
                        </a:rPr>
                        <a:t>ideopolítica</a:t>
                      </a:r>
                      <a:r>
                        <a:rPr lang="es-MX" sz="1000" dirty="0">
                          <a:latin typeface="Arial"/>
                          <a:ea typeface="Times New Roman"/>
                          <a:cs typeface="Arial"/>
                        </a:rPr>
                        <a:t> (EMA-ECI)</a:t>
                      </a:r>
                      <a:endParaRPr lang="es-ES" sz="1000" dirty="0">
                        <a:latin typeface="Arial"/>
                        <a:ea typeface="Times New Roman"/>
                        <a:cs typeface="Times New Roman"/>
                      </a:endParaRPr>
                    </a:p>
                  </a:txBody>
                  <a:tcPr marL="24290" marR="2429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s-MX" sz="1000" dirty="0">
                          <a:latin typeface="Arial"/>
                          <a:ea typeface="Times New Roman"/>
                          <a:cs typeface="Arial"/>
                        </a:rPr>
                        <a:t>Intereses, motivaciones, intencionalidad política, cultura política nacional e internacional. Datos generales. Valores.</a:t>
                      </a:r>
                      <a:endParaRPr lang="es-ES" sz="1000" dirty="0">
                        <a:latin typeface="Arial"/>
                        <a:ea typeface="Times New Roman"/>
                        <a:cs typeface="Times New Roman"/>
                      </a:endParaRPr>
                    </a:p>
                  </a:txBody>
                  <a:tcPr marL="24290" marR="2429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7258">
                <a:tc>
                  <a:txBody>
                    <a:bodyPr/>
                    <a:lstStyle/>
                    <a:p>
                      <a:pPr>
                        <a:lnSpc>
                          <a:spcPct val="150000"/>
                        </a:lnSpc>
                        <a:spcAft>
                          <a:spcPts val="600"/>
                        </a:spcAft>
                      </a:pPr>
                      <a:r>
                        <a:rPr lang="es-MX" sz="1000">
                          <a:latin typeface="Arial"/>
                          <a:ea typeface="Times New Roman"/>
                          <a:cs typeface="Arial"/>
                        </a:rPr>
                        <a:t>Test de las diferentes asignaturas</a:t>
                      </a:r>
                      <a:endParaRPr lang="es-ES" sz="1000">
                        <a:latin typeface="Arial"/>
                        <a:ea typeface="Times New Roman"/>
                        <a:cs typeface="Times New Roman"/>
                      </a:endParaRPr>
                    </a:p>
                    <a:p>
                      <a:pPr>
                        <a:lnSpc>
                          <a:spcPct val="150000"/>
                        </a:lnSpc>
                        <a:spcAft>
                          <a:spcPts val="600"/>
                        </a:spcAft>
                      </a:pPr>
                      <a:r>
                        <a:rPr lang="es-MX" sz="1000">
                          <a:latin typeface="Arial"/>
                          <a:ea typeface="Times New Roman"/>
                          <a:cs typeface="Arial"/>
                        </a:rPr>
                        <a:t>(ECI)</a:t>
                      </a:r>
                      <a:endParaRPr lang="es-ES" sz="1000">
                        <a:latin typeface="Arial"/>
                        <a:ea typeface="Times New Roman"/>
                        <a:cs typeface="Times New Roman"/>
                      </a:endParaRPr>
                    </a:p>
                  </a:txBody>
                  <a:tcPr marL="24290" marR="2429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s-MX" sz="1000" dirty="0">
                          <a:latin typeface="Arial"/>
                          <a:ea typeface="Times New Roman"/>
                          <a:cs typeface="Arial"/>
                        </a:rPr>
                        <a:t>Aprendizaje alcanzado en las asignaturas (por su importancia y magnitud deberá aparecer en espacio aparte)(Logros-Limitaciones-Estrategia-Resultado-Seguimiento) desarrollo alcanzado y desarrollo potencial. Atención a las diferencias individuales.</a:t>
                      </a:r>
                      <a:endParaRPr lang="es-ES" sz="1000" dirty="0">
                        <a:latin typeface="Arial"/>
                        <a:ea typeface="Times New Roman"/>
                        <a:cs typeface="Times New Roman"/>
                      </a:endParaRPr>
                    </a:p>
                  </a:txBody>
                  <a:tcPr marL="24290" marR="2429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7960">
                <a:tc>
                  <a:txBody>
                    <a:bodyPr/>
                    <a:lstStyle/>
                    <a:p>
                      <a:pPr>
                        <a:lnSpc>
                          <a:spcPct val="150000"/>
                        </a:lnSpc>
                        <a:spcAft>
                          <a:spcPts val="600"/>
                        </a:spcAft>
                      </a:pPr>
                      <a:r>
                        <a:rPr lang="es-MX" sz="1000">
                          <a:latin typeface="Arial"/>
                          <a:ea typeface="Times New Roman"/>
                          <a:cs typeface="Arial"/>
                        </a:rPr>
                        <a:t>Guía de observación</a:t>
                      </a:r>
                      <a:endParaRPr lang="es-ES" sz="1000">
                        <a:latin typeface="Arial"/>
                        <a:ea typeface="Times New Roman"/>
                        <a:cs typeface="Times New Roman"/>
                      </a:endParaRPr>
                    </a:p>
                    <a:p>
                      <a:pPr>
                        <a:lnSpc>
                          <a:spcPct val="150000"/>
                        </a:lnSpc>
                        <a:spcAft>
                          <a:spcPts val="600"/>
                        </a:spcAft>
                      </a:pPr>
                      <a:r>
                        <a:rPr lang="es-MX" sz="1000">
                          <a:latin typeface="Arial"/>
                          <a:ea typeface="Times New Roman"/>
                          <a:cs typeface="Arial"/>
                        </a:rPr>
                        <a:t>(EMA-ECI)</a:t>
                      </a:r>
                      <a:endParaRPr lang="es-ES" sz="1000">
                        <a:latin typeface="Arial"/>
                        <a:ea typeface="Times New Roman"/>
                        <a:cs typeface="Times New Roman"/>
                      </a:endParaRPr>
                    </a:p>
                  </a:txBody>
                  <a:tcPr marL="24290" marR="2429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s-MX" sz="1000" dirty="0">
                          <a:latin typeface="Arial"/>
                          <a:ea typeface="Times New Roman"/>
                          <a:cs typeface="Arial"/>
                        </a:rPr>
                        <a:t>Expresión oral, comunicación con el profesor y otros alumnos, modales, participación en clase, estado emocional, entre otros.</a:t>
                      </a:r>
                      <a:endParaRPr lang="es-ES" sz="1000" dirty="0">
                        <a:latin typeface="Arial"/>
                        <a:ea typeface="Times New Roman"/>
                        <a:cs typeface="Times New Roman"/>
                      </a:endParaRPr>
                    </a:p>
                  </a:txBody>
                  <a:tcPr marL="24290" marR="2429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9058">
                <a:tc>
                  <a:txBody>
                    <a:bodyPr/>
                    <a:lstStyle/>
                    <a:p>
                      <a:pPr>
                        <a:lnSpc>
                          <a:spcPct val="150000"/>
                        </a:lnSpc>
                        <a:spcAft>
                          <a:spcPts val="600"/>
                        </a:spcAft>
                      </a:pPr>
                      <a:r>
                        <a:rPr lang="es-MX" sz="1000">
                          <a:latin typeface="Arial"/>
                          <a:ea typeface="Times New Roman"/>
                          <a:cs typeface="Arial"/>
                        </a:rPr>
                        <a:t>Cuarto excluido semántico</a:t>
                      </a:r>
                      <a:endParaRPr lang="es-ES" sz="1000">
                        <a:latin typeface="Arial"/>
                        <a:ea typeface="Times New Roman"/>
                        <a:cs typeface="Times New Roman"/>
                      </a:endParaRPr>
                    </a:p>
                    <a:p>
                      <a:pPr>
                        <a:lnSpc>
                          <a:spcPct val="150000"/>
                        </a:lnSpc>
                        <a:spcAft>
                          <a:spcPts val="600"/>
                        </a:spcAft>
                      </a:pPr>
                      <a:r>
                        <a:rPr lang="es-MX" sz="1000">
                          <a:latin typeface="Arial"/>
                          <a:ea typeface="Times New Roman"/>
                          <a:cs typeface="Arial"/>
                        </a:rPr>
                        <a:t>(ECI)</a:t>
                      </a:r>
                      <a:endParaRPr lang="es-ES" sz="1000">
                        <a:latin typeface="Arial"/>
                        <a:ea typeface="Times New Roman"/>
                        <a:cs typeface="Times New Roman"/>
                      </a:endParaRPr>
                    </a:p>
                  </a:txBody>
                  <a:tcPr marL="24290" marR="2429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s-MX" sz="1000" dirty="0">
                          <a:latin typeface="Arial"/>
                          <a:ea typeface="Times New Roman"/>
                          <a:cs typeface="Arial"/>
                        </a:rPr>
                        <a:t>Operaciones lógicas del pensamiento (análisis, síntesis, comparación, generalización...),  conceptos, dominio de estrategias del pensamiento.</a:t>
                      </a:r>
                      <a:endParaRPr lang="es-ES" sz="1000" dirty="0">
                        <a:latin typeface="Arial"/>
                        <a:ea typeface="Times New Roman"/>
                        <a:cs typeface="Times New Roman"/>
                      </a:endParaRPr>
                    </a:p>
                  </a:txBody>
                  <a:tcPr marL="24290" marR="2429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9058">
                <a:tc>
                  <a:txBody>
                    <a:bodyPr/>
                    <a:lstStyle/>
                    <a:p>
                      <a:pPr>
                        <a:lnSpc>
                          <a:spcPct val="150000"/>
                        </a:lnSpc>
                        <a:spcAft>
                          <a:spcPts val="600"/>
                        </a:spcAft>
                      </a:pPr>
                      <a:r>
                        <a:rPr lang="es-MX" sz="1000">
                          <a:latin typeface="Arial"/>
                          <a:ea typeface="Times New Roman"/>
                          <a:cs typeface="Arial"/>
                        </a:rPr>
                        <a:t>Escala valorativa (</a:t>
                      </a:r>
                      <a:r>
                        <a:rPr lang="es-MX" sz="1000" i="1">
                          <a:latin typeface="Arial"/>
                          <a:ea typeface="Times New Roman"/>
                          <a:cs typeface="Arial"/>
                        </a:rPr>
                        <a:t>aspectos varios</a:t>
                      </a:r>
                      <a:r>
                        <a:rPr lang="es-MX" sz="1000">
                          <a:latin typeface="Arial"/>
                          <a:ea typeface="Times New Roman"/>
                          <a:cs typeface="Arial"/>
                        </a:rPr>
                        <a:t>)</a:t>
                      </a:r>
                      <a:endParaRPr lang="es-ES" sz="1000">
                        <a:latin typeface="Arial"/>
                        <a:ea typeface="Times New Roman"/>
                        <a:cs typeface="Times New Roman"/>
                      </a:endParaRPr>
                    </a:p>
                    <a:p>
                      <a:pPr>
                        <a:lnSpc>
                          <a:spcPct val="150000"/>
                        </a:lnSpc>
                        <a:spcAft>
                          <a:spcPts val="600"/>
                        </a:spcAft>
                      </a:pPr>
                      <a:r>
                        <a:rPr lang="es-MX" sz="1000">
                          <a:latin typeface="Arial"/>
                          <a:ea typeface="Times New Roman"/>
                          <a:cs typeface="Arial"/>
                        </a:rPr>
                        <a:t>(EMA-ECI)</a:t>
                      </a:r>
                      <a:endParaRPr lang="es-ES" sz="1000">
                        <a:latin typeface="Arial"/>
                        <a:ea typeface="Times New Roman"/>
                        <a:cs typeface="Times New Roman"/>
                      </a:endParaRPr>
                    </a:p>
                  </a:txBody>
                  <a:tcPr marL="24290" marR="2429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s-MX" sz="1000" dirty="0">
                          <a:latin typeface="Arial"/>
                          <a:ea typeface="Times New Roman"/>
                          <a:cs typeface="Arial"/>
                        </a:rPr>
                        <a:t>Aprendizaje (general, o sea, sí es rápido o lento reproductivo o productivo, creativo) Intereses, independencia, creatividad, relación interpersonal.</a:t>
                      </a:r>
                      <a:endParaRPr lang="es-ES" sz="1000" dirty="0">
                        <a:latin typeface="Arial"/>
                        <a:ea typeface="Times New Roman"/>
                        <a:cs typeface="Times New Roman"/>
                      </a:endParaRPr>
                    </a:p>
                  </a:txBody>
                  <a:tcPr marL="24290" marR="2429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7258">
                <a:tc>
                  <a:txBody>
                    <a:bodyPr/>
                    <a:lstStyle/>
                    <a:p>
                      <a:pPr>
                        <a:lnSpc>
                          <a:spcPct val="150000"/>
                        </a:lnSpc>
                        <a:spcAft>
                          <a:spcPts val="600"/>
                        </a:spcAft>
                      </a:pPr>
                      <a:r>
                        <a:rPr lang="es-MX" sz="1000">
                          <a:latin typeface="Arial"/>
                          <a:ea typeface="Times New Roman"/>
                          <a:cs typeface="Arial"/>
                        </a:rPr>
                        <a:t>Escala valorativa (talentosos)</a:t>
                      </a:r>
                      <a:endParaRPr lang="es-ES" sz="1000">
                        <a:latin typeface="Arial"/>
                        <a:ea typeface="Times New Roman"/>
                        <a:cs typeface="Times New Roman"/>
                      </a:endParaRPr>
                    </a:p>
                    <a:p>
                      <a:pPr>
                        <a:lnSpc>
                          <a:spcPct val="150000"/>
                        </a:lnSpc>
                        <a:spcAft>
                          <a:spcPts val="600"/>
                        </a:spcAft>
                      </a:pPr>
                      <a:r>
                        <a:rPr lang="es-MX" sz="1000">
                          <a:latin typeface="Arial"/>
                          <a:ea typeface="Times New Roman"/>
                          <a:cs typeface="Arial"/>
                        </a:rPr>
                        <a:t>(ECI)</a:t>
                      </a:r>
                      <a:endParaRPr lang="es-ES" sz="1000">
                        <a:latin typeface="Arial"/>
                        <a:ea typeface="Times New Roman"/>
                        <a:cs typeface="Times New Roman"/>
                      </a:endParaRPr>
                    </a:p>
                  </a:txBody>
                  <a:tcPr marL="24290" marR="2429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600"/>
                        </a:spcAft>
                      </a:pPr>
                      <a:r>
                        <a:rPr lang="es-MX" sz="1000" dirty="0">
                          <a:latin typeface="Arial"/>
                          <a:ea typeface="Times New Roman"/>
                          <a:cs typeface="Arial"/>
                        </a:rPr>
                        <a:t>Identificar posibles talentos, desarrollo del pensamiento, flexibilidad, concentración, reflexión, independencia, creatividad, imaginación, autoconocimiento, </a:t>
                      </a:r>
                      <a:r>
                        <a:rPr lang="es-MX" sz="1000" dirty="0" err="1">
                          <a:latin typeface="Arial"/>
                          <a:ea typeface="Times New Roman"/>
                          <a:cs typeface="Arial"/>
                        </a:rPr>
                        <a:t>metacognición</a:t>
                      </a:r>
                      <a:r>
                        <a:rPr lang="es-MX" sz="1000" dirty="0">
                          <a:latin typeface="Arial"/>
                          <a:ea typeface="Times New Roman"/>
                          <a:cs typeface="Arial"/>
                        </a:rPr>
                        <a:t>, seguridad, perseverancia, curiosidad, vocabulario(riqueza), descubrimiento de problemas, memoria etc.</a:t>
                      </a:r>
                      <a:endParaRPr lang="es-ES" sz="1000" dirty="0">
                        <a:latin typeface="Arial"/>
                        <a:ea typeface="Times New Roman"/>
                        <a:cs typeface="Times New Roman"/>
                      </a:endParaRPr>
                    </a:p>
                  </a:txBody>
                  <a:tcPr marL="24290" marR="2429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544">
                <a:tc>
                  <a:txBody>
                    <a:bodyPr/>
                    <a:lstStyle/>
                    <a:p>
                      <a:pPr>
                        <a:spcAft>
                          <a:spcPts val="0"/>
                        </a:spcAft>
                      </a:pPr>
                      <a:r>
                        <a:rPr lang="es-MX" sz="1000">
                          <a:latin typeface="Arial"/>
                          <a:ea typeface="Times New Roman"/>
                          <a:cs typeface="Arial"/>
                        </a:rPr>
                        <a:t>EMC</a:t>
                      </a:r>
                      <a:endParaRPr lang="es-ES" sz="1000">
                        <a:latin typeface="Arial"/>
                        <a:ea typeface="Times New Roman"/>
                        <a:cs typeface="Times New Roman"/>
                      </a:endParaRPr>
                    </a:p>
                  </a:txBody>
                  <a:tcPr marL="24290" marR="2429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000" dirty="0">
                          <a:latin typeface="Arial"/>
                          <a:ea typeface="Times New Roman"/>
                          <a:cs typeface="Arial"/>
                        </a:rPr>
                        <a:t>ESFERA MOTIVACIONAL AFECTIVA</a:t>
                      </a:r>
                      <a:endParaRPr lang="es-ES" sz="1000" dirty="0">
                        <a:latin typeface="Arial"/>
                        <a:ea typeface="Times New Roman"/>
                        <a:cs typeface="Times New Roman"/>
                      </a:endParaRPr>
                    </a:p>
                  </a:txBody>
                  <a:tcPr marL="24290" marR="2429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544">
                <a:tc>
                  <a:txBody>
                    <a:bodyPr/>
                    <a:lstStyle/>
                    <a:p>
                      <a:pPr>
                        <a:spcAft>
                          <a:spcPts val="0"/>
                        </a:spcAft>
                      </a:pPr>
                      <a:r>
                        <a:rPr lang="es-MX" sz="1000">
                          <a:latin typeface="Arial"/>
                          <a:ea typeface="Times New Roman"/>
                          <a:cs typeface="Arial"/>
                        </a:rPr>
                        <a:t>ECI</a:t>
                      </a:r>
                      <a:endParaRPr lang="es-ES" sz="1000">
                        <a:latin typeface="Arial"/>
                        <a:ea typeface="Times New Roman"/>
                        <a:cs typeface="Times New Roman"/>
                      </a:endParaRPr>
                    </a:p>
                  </a:txBody>
                  <a:tcPr marL="24290" marR="2429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s-MX" sz="1000" dirty="0">
                          <a:latin typeface="Arial"/>
                          <a:ea typeface="Times New Roman"/>
                          <a:cs typeface="Arial"/>
                        </a:rPr>
                        <a:t>ESFERA COGNITIVA INSTRUMENTAL</a:t>
                      </a:r>
                      <a:endParaRPr lang="es-ES" sz="1000" dirty="0">
                        <a:latin typeface="Arial"/>
                        <a:ea typeface="Times New Roman"/>
                        <a:cs typeface="Times New Roman"/>
                      </a:endParaRPr>
                    </a:p>
                  </a:txBody>
                  <a:tcPr marL="24290" marR="2429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9544">
                <a:tc>
                  <a:txBody>
                    <a:bodyPr/>
                    <a:lstStyle/>
                    <a:p>
                      <a:pPr>
                        <a:spcAft>
                          <a:spcPts val="0"/>
                        </a:spcAft>
                      </a:pPr>
                      <a:r>
                        <a:rPr lang="es-MX" sz="1000">
                          <a:latin typeface="Arial"/>
                          <a:ea typeface="Times New Roman"/>
                          <a:cs typeface="Arial"/>
                        </a:rPr>
                        <a:t>EAE</a:t>
                      </a:r>
                      <a:endParaRPr lang="es-ES" sz="1000">
                        <a:latin typeface="Arial"/>
                        <a:ea typeface="Times New Roman"/>
                        <a:cs typeface="Times New Roman"/>
                      </a:endParaRPr>
                    </a:p>
                  </a:txBody>
                  <a:tcPr marL="24290" marR="24290" marT="0" marB="0">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c>
                  <a:txBody>
                    <a:bodyPr/>
                    <a:lstStyle/>
                    <a:p>
                      <a:pPr>
                        <a:spcAft>
                          <a:spcPts val="0"/>
                        </a:spcAft>
                      </a:pPr>
                      <a:r>
                        <a:rPr lang="es-MX" sz="1000" dirty="0">
                          <a:latin typeface="Arial"/>
                          <a:ea typeface="Times New Roman"/>
                          <a:cs typeface="Arial"/>
                        </a:rPr>
                        <a:t>EXPEDIENTE ACUMULATIVO DEL ESCOLAR</a:t>
                      </a:r>
                      <a:endParaRPr lang="es-ES" sz="1000" dirty="0">
                        <a:latin typeface="Arial"/>
                        <a:ea typeface="Times New Roman"/>
                        <a:cs typeface="Times New Roman"/>
                      </a:endParaRPr>
                    </a:p>
                  </a:txBody>
                  <a:tcPr marL="24290" marR="24290" marT="0" marB="0">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1"/>
          <p:cNvSpPr>
            <a:spLocks noChangeArrowheads="1"/>
          </p:cNvSpPr>
          <p:nvPr/>
        </p:nvSpPr>
        <p:spPr bwMode="auto">
          <a:xfrm>
            <a:off x="359228" y="377370"/>
            <a:ext cx="8392886" cy="65248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1" i="0" u="none" strike="noStrike" cap="none" normalizeH="0" baseline="0" dirty="0" smtClean="0">
                <a:ln>
                  <a:noFill/>
                </a:ln>
                <a:solidFill>
                  <a:schemeClr val="tx1"/>
                </a:solidFill>
                <a:effectLst/>
                <a:ea typeface="Times New Roman" pitchFamily="18" charset="0"/>
              </a:rPr>
              <a:t>Ejemplo hipotético </a:t>
            </a:r>
            <a:endParaRPr kumimoji="0" lang="es-ES" sz="20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000" b="0" i="0" u="none" strike="noStrike" cap="none" normalizeH="0" baseline="0" dirty="0" smtClean="0">
                <a:ln>
                  <a:noFill/>
                </a:ln>
                <a:solidFill>
                  <a:schemeClr val="tx1"/>
                </a:solidFill>
                <a:effectLst/>
                <a:ea typeface="Times New Roman" pitchFamily="18" charset="0"/>
              </a:rPr>
              <a:t>(Es sugerencia utilizar creatividad de cada cual, sin dejar de tener en cuenta los 3 momentos del diagnóstico.)</a:t>
            </a:r>
            <a:endParaRPr kumimoji="0" lang="es-ES" sz="20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000" b="1" i="0" u="none" strike="noStrike" cap="none" normalizeH="0" baseline="0" dirty="0" smtClean="0">
                <a:ln>
                  <a:noFill/>
                </a:ln>
                <a:solidFill>
                  <a:schemeClr val="tx1"/>
                </a:solidFill>
                <a:effectLst/>
                <a:ea typeface="Times New Roman" pitchFamily="18" charset="0"/>
              </a:rPr>
              <a:t>Caracterización</a:t>
            </a:r>
            <a:r>
              <a:rPr kumimoji="0" lang="es-ES_tradnl" sz="2000" b="0" i="0" u="none" strike="noStrike" cap="none" normalizeH="0" baseline="0" dirty="0" smtClean="0">
                <a:ln>
                  <a:noFill/>
                </a:ln>
                <a:solidFill>
                  <a:schemeClr val="tx1"/>
                </a:solidFill>
                <a:effectLst/>
                <a:ea typeface="Times New Roman" pitchFamily="18" charset="0"/>
              </a:rPr>
              <a:t> (son conclusiones descriptivas y explicativas del D.P.I.)</a:t>
            </a:r>
            <a:endParaRPr kumimoji="0" lang="es-ES" sz="20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_tradnl" sz="2000" b="0" i="0" u="none" strike="noStrike" cap="none" normalizeH="0" baseline="0" dirty="0" smtClean="0">
                <a:ln>
                  <a:noFill/>
                </a:ln>
                <a:solidFill>
                  <a:schemeClr val="tx1"/>
                </a:solidFill>
                <a:effectLst/>
                <a:ea typeface="Times New Roman" pitchFamily="18" charset="0"/>
              </a:rPr>
              <a:t>Datos generales (personales)</a:t>
            </a:r>
            <a:endParaRPr kumimoji="0" lang="es-ES" sz="2000" b="0" i="0" u="none" strike="noStrike" cap="none" normalizeH="0" baseline="0" dirty="0" smtClean="0">
              <a:ln>
                <a:noFill/>
              </a:ln>
              <a:solidFill>
                <a:schemeClr val="tx1"/>
              </a:solidFill>
              <a:effectLst/>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_tradnl" sz="2000" b="0" i="0" u="none" strike="noStrike" cap="none" normalizeH="0" baseline="0" dirty="0" smtClean="0">
                <a:ln>
                  <a:noFill/>
                </a:ln>
                <a:solidFill>
                  <a:schemeClr val="tx1"/>
                </a:solidFill>
                <a:effectLst/>
                <a:ea typeface="Times New Roman" pitchFamily="18" charset="0"/>
              </a:rPr>
              <a:t>Nombres y apellidos: Javier Quijano Ruiz, (JQR)   Edad: 13 años  Grado: 8vo </a:t>
            </a:r>
            <a:endParaRPr kumimoji="0" lang="es-ES" sz="2000" b="0" i="0" u="none" strike="noStrike" cap="none" normalizeH="0" baseline="0" dirty="0" smtClean="0">
              <a:ln>
                <a:noFill/>
              </a:ln>
              <a:solidFill>
                <a:schemeClr val="tx1"/>
              </a:solidFill>
              <a:effectLst/>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_tradnl" sz="2000" b="0" i="0" u="none" strike="noStrike" cap="none" normalizeH="0" baseline="0" dirty="0" smtClean="0">
                <a:ln>
                  <a:noFill/>
                </a:ln>
                <a:solidFill>
                  <a:schemeClr val="tx1"/>
                </a:solidFill>
                <a:effectLst/>
                <a:ea typeface="Times New Roman" pitchFamily="18" charset="0"/>
              </a:rPr>
              <a:t>Dirección particular: Calle 124 e/ 51 y 49 # 51003, Marianao. </a:t>
            </a:r>
            <a:endParaRPr kumimoji="0" lang="es-ES" sz="2000" b="0" i="0" u="none" strike="noStrike" cap="none" normalizeH="0" baseline="0" dirty="0" smtClean="0">
              <a:ln>
                <a:noFill/>
              </a:ln>
              <a:solidFill>
                <a:schemeClr val="tx1"/>
              </a:solidFill>
              <a:effectLst/>
              <a:ea typeface="Times New Roman" pitchFamily="18" charset="0"/>
            </a:endParaRPr>
          </a:p>
          <a:p>
            <a:pPr lvl="1" algn="just" eaLnBrk="0" hangingPunct="0">
              <a:buFontTx/>
              <a:buChar char="•"/>
            </a:pPr>
            <a:r>
              <a:rPr kumimoji="0" lang="es-ES_tradnl" sz="2000" b="0" i="0" u="none" strike="noStrike" cap="none" normalizeH="0" baseline="0" dirty="0" smtClean="0">
                <a:ln>
                  <a:noFill/>
                </a:ln>
                <a:solidFill>
                  <a:schemeClr val="tx1"/>
                </a:solidFill>
                <a:effectLst/>
                <a:ea typeface="Times New Roman" pitchFamily="18" charset="0"/>
              </a:rPr>
              <a:t>Salud: Buena        Estado físico: ajustado a su edad</a:t>
            </a:r>
            <a:endParaRPr kumimoji="0" lang="es-ES" sz="2000" b="0" i="0" u="none" strike="noStrike" cap="none" normalizeH="0" baseline="0" dirty="0" smtClean="0">
              <a:ln>
                <a:noFill/>
              </a:ln>
              <a:solidFill>
                <a:schemeClr val="tx1"/>
              </a:solidFill>
              <a:effectLst/>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_tradnl" sz="2000" b="0" i="0" u="none" strike="noStrike" cap="none" normalizeH="0" baseline="0" dirty="0" smtClean="0">
                <a:ln>
                  <a:noFill/>
                </a:ln>
                <a:solidFill>
                  <a:schemeClr val="tx1"/>
                </a:solidFill>
                <a:effectLst/>
                <a:ea typeface="Times New Roman" pitchFamily="18" charset="0"/>
              </a:rPr>
              <a:t>Familia: Funcional, preocupada por la educación del hijo, relaciones adecuadas con la escuela. Nivel socio-económico muy bueno. Padres profesionales con nivel universitario.</a:t>
            </a:r>
            <a:endParaRPr kumimoji="0" lang="es-ES" sz="2000" b="0" i="0" u="none" strike="noStrike" cap="none" normalizeH="0" baseline="0" dirty="0" smtClean="0">
              <a:ln>
                <a:noFill/>
              </a:ln>
              <a:solidFill>
                <a:schemeClr val="tx1"/>
              </a:solidFill>
              <a:effectLst/>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_tradnl" sz="2000" b="0" i="0" u="none" strike="noStrike" cap="none" normalizeH="0" baseline="0" dirty="0" smtClean="0">
                <a:ln>
                  <a:noFill/>
                </a:ln>
                <a:solidFill>
                  <a:schemeClr val="tx1"/>
                </a:solidFill>
                <a:effectLst/>
                <a:ea typeface="Times New Roman" pitchFamily="18" charset="0"/>
              </a:rPr>
              <a:t>Presenta algunas de las características que distinguen a un estudiante  potencialmente talentoso: es independiente, flexible (generalmente), aplica sus conocimientos y habilidades a nuevas situaciones, es reflexivo, seguro de sí, tiene intereses marcados(computación), aprende con facilidad.</a:t>
            </a:r>
            <a:endParaRPr kumimoji="0" lang="es-ES" sz="2000" b="0" i="0" u="none" strike="noStrike" cap="none" normalizeH="0" baseline="0" dirty="0" smtClean="0">
              <a:ln>
                <a:noFill/>
              </a:ln>
              <a:solidFill>
                <a:schemeClr val="tx1"/>
              </a:solidFill>
              <a:effectLst/>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_tradnl" sz="2000" b="0" i="0" u="none" strike="noStrike" cap="none" normalizeH="0" baseline="0" dirty="0" smtClean="0">
                <a:ln>
                  <a:noFill/>
                </a:ln>
                <a:solidFill>
                  <a:schemeClr val="tx1"/>
                </a:solidFill>
                <a:effectLst/>
                <a:ea typeface="Times New Roman" pitchFamily="18" charset="0"/>
              </a:rPr>
              <a:t>Su vocabulario es amplio, su atención y concentración son adecuadas. Emite respuestas muy interesantes y hace preguntas en ocasiones, al maestro  y a otros estudiantes.</a:t>
            </a:r>
            <a:endParaRPr kumimoji="0" lang="es-ES" sz="2000" b="0" i="0" u="none" strike="noStrike" cap="none" normalizeH="0" baseline="0" dirty="0" smtClean="0">
              <a:ln>
                <a:noFill/>
              </a:ln>
              <a:solidFill>
                <a:schemeClr val="tx1"/>
              </a:solidFill>
              <a:effectLst/>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_tradnl" sz="2000" b="0" i="0" u="none" strike="noStrike" cap="none" normalizeH="0" baseline="0" dirty="0" smtClean="0">
                <a:ln>
                  <a:noFill/>
                </a:ln>
                <a:solidFill>
                  <a:schemeClr val="tx1"/>
                </a:solidFill>
                <a:effectLst/>
                <a:ea typeface="Times New Roman" pitchFamily="18" charset="0"/>
              </a:rPr>
              <a:t>Es respetuoso, disciplinado, alegre, dinámico, el grupo lo acepta. </a:t>
            </a:r>
            <a:endParaRPr kumimoji="0" lang="es-ES" sz="2000" b="0" i="0" u="none" strike="noStrike" cap="none" normalizeH="0" baseline="0" dirty="0" smtClean="0">
              <a:ln>
                <a:noFill/>
              </a:ln>
              <a:solidFill>
                <a:schemeClr val="tx1"/>
              </a:solidFill>
              <a:effectLst/>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_tradnl" sz="2000" b="0" i="0" u="none" strike="noStrike" cap="none" normalizeH="0" baseline="0" dirty="0" smtClean="0">
                <a:ln>
                  <a:noFill/>
                </a:ln>
                <a:solidFill>
                  <a:schemeClr val="tx1"/>
                </a:solidFill>
                <a:effectLst/>
                <a:ea typeface="Times New Roman" pitchFamily="18" charset="0"/>
              </a:rPr>
              <a:t>Tiene una cultura política adecuada.</a:t>
            </a:r>
            <a:endParaRPr kumimoji="0" lang="es-ES" sz="2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dirty="0" smtClean="0">
              <a:ln>
                <a:noFill/>
              </a:ln>
              <a:solidFill>
                <a:schemeClr val="tx1"/>
              </a:solidFill>
              <a:effectLst/>
              <a:latin typeface="Calibri"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1"/>
          <p:cNvSpPr>
            <a:spLocks noChangeArrowheads="1"/>
          </p:cNvSpPr>
          <p:nvPr/>
        </p:nvSpPr>
        <p:spPr bwMode="auto">
          <a:xfrm>
            <a:off x="228600" y="348344"/>
            <a:ext cx="8675915"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2400" b="1" i="0" u="none" strike="noStrike" cap="none" normalizeH="0" baseline="0" dirty="0" smtClean="0">
                <a:ln>
                  <a:noFill/>
                </a:ln>
                <a:solidFill>
                  <a:schemeClr val="tx1"/>
                </a:solidFill>
                <a:effectLst/>
                <a:ea typeface="Times New Roman" pitchFamily="18" charset="0"/>
              </a:rPr>
              <a:t>Pronóstico</a:t>
            </a:r>
            <a:r>
              <a:rPr kumimoji="0" lang="es-ES_tradnl" sz="2400" b="0" i="0" u="none" strike="noStrike" cap="none" normalizeH="0" baseline="0" dirty="0" smtClean="0">
                <a:ln>
                  <a:noFill/>
                </a:ln>
                <a:solidFill>
                  <a:schemeClr val="tx1"/>
                </a:solidFill>
                <a:effectLst/>
                <a:ea typeface="Times New Roman" pitchFamily="18" charset="0"/>
              </a:rPr>
              <a:t>:</a:t>
            </a:r>
            <a:endParaRPr kumimoji="0" lang="es-ES" sz="24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400" b="0" i="0" u="none" strike="noStrike" cap="none" normalizeH="0" baseline="0" dirty="0" smtClean="0">
                <a:ln>
                  <a:noFill/>
                </a:ln>
                <a:solidFill>
                  <a:schemeClr val="tx1"/>
                </a:solidFill>
                <a:effectLst/>
                <a:ea typeface="Times New Roman" pitchFamily="18" charset="0"/>
              </a:rPr>
              <a:t>JQR promete ser un estudiante excelente, si vence y perfecciona algunos de los rasgos que le caracterizan:</a:t>
            </a:r>
            <a:endParaRPr kumimoji="0" lang="es-ES" sz="24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400" b="0" i="0" u="none" strike="noStrike" cap="none" normalizeH="0" baseline="0" dirty="0" smtClean="0">
                <a:ln>
                  <a:noFill/>
                </a:ln>
                <a:solidFill>
                  <a:schemeClr val="tx1"/>
                </a:solidFill>
                <a:effectLst/>
                <a:ea typeface="Times New Roman" pitchFamily="18" charset="0"/>
              </a:rPr>
              <a:t>Pobre espíritu autocrítico, sus limitaciones en las asignaturas del área de humanidades, especialmente en Español e incrementar el número de preguntas en clase.</a:t>
            </a:r>
            <a:endParaRPr kumimoji="0" lang="es-ES" sz="24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S_tradnl" sz="2400" b="1" i="0" u="none" strike="noStrike" cap="none" normalizeH="0" baseline="0" dirty="0" smtClean="0">
                <a:ln>
                  <a:noFill/>
                </a:ln>
                <a:solidFill>
                  <a:schemeClr val="tx1"/>
                </a:solidFill>
                <a:effectLst/>
                <a:ea typeface="Times New Roman" pitchFamily="18" charset="0"/>
              </a:rPr>
              <a:t>Estrategia</a:t>
            </a:r>
            <a:r>
              <a:rPr kumimoji="0" lang="es-ES_tradnl" sz="2400" b="0" i="0" u="none" strike="noStrike" cap="none" normalizeH="0" baseline="0" dirty="0" smtClean="0">
                <a:ln>
                  <a:noFill/>
                </a:ln>
                <a:solidFill>
                  <a:schemeClr val="tx1"/>
                </a:solidFill>
                <a:effectLst/>
                <a:ea typeface="Times New Roman" pitchFamily="18" charset="0"/>
              </a:rPr>
              <a:t> (tres acciones como mínimo)</a:t>
            </a:r>
            <a:endParaRPr kumimoji="0" lang="es-ES" sz="24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_tradnl" sz="2400" b="0" i="0" u="none" strike="noStrike" cap="none" normalizeH="0" baseline="0" dirty="0" smtClean="0">
                <a:ln>
                  <a:noFill/>
                </a:ln>
                <a:solidFill>
                  <a:schemeClr val="tx1"/>
                </a:solidFill>
                <a:effectLst/>
                <a:ea typeface="Times New Roman" pitchFamily="18" charset="0"/>
              </a:rPr>
              <a:t>Propiciarle espacios que coadyuven o permitan el ejercicio de la autocrítica. Ejemplo: mayor participación en los debates y reflexiones grupales, ejercitar la autoevaluación, etc.</a:t>
            </a:r>
            <a:endParaRPr kumimoji="0" lang="es-ES" sz="2400" b="0" i="0" u="none" strike="noStrike" cap="none" normalizeH="0" baseline="0" dirty="0" smtClean="0">
              <a:ln>
                <a:noFill/>
              </a:ln>
              <a:solidFill>
                <a:schemeClr val="tx1"/>
              </a:solidFill>
              <a:effectLst/>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_tradnl" sz="2400" b="0" i="0" u="none" strike="noStrike" cap="none" normalizeH="0" baseline="0" dirty="0" smtClean="0">
                <a:ln>
                  <a:noFill/>
                </a:ln>
                <a:solidFill>
                  <a:schemeClr val="tx1"/>
                </a:solidFill>
                <a:effectLst/>
                <a:ea typeface="Times New Roman" pitchFamily="18" charset="0"/>
              </a:rPr>
              <a:t>Insistir, a través de diferentes vías (oral y escrita) para que aumente el número de preguntas en clase.</a:t>
            </a:r>
            <a:endParaRPr kumimoji="0" lang="es-ES" sz="2400" b="0" i="0" u="none" strike="noStrike" cap="none" normalizeH="0" baseline="0" dirty="0" smtClean="0">
              <a:ln>
                <a:noFill/>
              </a:ln>
              <a:solidFill>
                <a:schemeClr val="tx1"/>
              </a:solidFill>
              <a:effectLst/>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ES_tradnl" sz="2400" b="0" i="0" u="none" strike="noStrike" cap="none" normalizeH="0" baseline="0" dirty="0" smtClean="0">
                <a:ln>
                  <a:noFill/>
                </a:ln>
                <a:solidFill>
                  <a:schemeClr val="tx1"/>
                </a:solidFill>
                <a:effectLst/>
                <a:ea typeface="Times New Roman" pitchFamily="18" charset="0"/>
              </a:rPr>
              <a:t>Estrategia específica para Español que indique qué hacer para erradicar las limitaciones en esta área del conocimiento. Debe tener sus acciones  particulares y puntuales.</a:t>
            </a:r>
            <a:endParaRPr kumimoji="0" lang="es-ES" sz="24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ES" sz="2400" b="0" i="0" u="none" strike="noStrike" cap="none" normalizeH="0" baseline="0" dirty="0" smtClean="0">
              <a:ln>
                <a:noFill/>
              </a:ln>
              <a:solidFill>
                <a:schemeClr val="tx1"/>
              </a:solidFill>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1"/>
          <p:cNvSpPr>
            <a:spLocks noChangeArrowheads="1"/>
          </p:cNvSpPr>
          <p:nvPr/>
        </p:nvSpPr>
        <p:spPr bwMode="auto">
          <a:xfrm>
            <a:off x="163286" y="246743"/>
            <a:ext cx="8795657" cy="67403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495300" algn="l"/>
              </a:tabLst>
            </a:pPr>
            <a:r>
              <a:rPr kumimoji="0" lang="es-ES_tradnl" sz="1600" b="1" i="0" u="none" strike="noStrike" cap="none" normalizeH="0" baseline="0" dirty="0" smtClean="0">
                <a:ln>
                  <a:noFill/>
                </a:ln>
                <a:solidFill>
                  <a:schemeClr val="tx1"/>
                </a:solidFill>
                <a:effectLst/>
                <a:ea typeface="Times New Roman" pitchFamily="18" charset="0"/>
              </a:rPr>
              <a:t>Para finalizar arribamos a las siguientes conclusiones:</a:t>
            </a:r>
            <a:endParaRPr kumimoji="0" lang="es-ES" sz="1600" b="1"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En una concepción actual de diagnóstico pedagógico integral, a nuestro juicio no pueden faltar las características fundamentales que expresan:</a:t>
            </a:r>
            <a:endParaRPr kumimoji="0" lang="es-ES" sz="1600" b="0" i="0" u="none" strike="noStrike" cap="none" normalizeH="0" baseline="0" dirty="0" smtClean="0">
              <a:ln>
                <a:noFill/>
              </a:ln>
              <a:solidFill>
                <a:schemeClr val="tx1"/>
              </a:solidFill>
              <a:effectLst/>
              <a:ea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Su propósito fundamental es conocer, analizar, evaluar, modificar el fenómeno de estudio de la realidad educativa en su doble dimensión: problema y  posibilidad, para desarrollarlo en tanto se consolida y transforma.</a:t>
            </a:r>
            <a:endParaRPr kumimoji="0" lang="es-ES" sz="16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Debe tener bien delimitado el fenómeno de estudio según éste se mueva en los diferentes niveles posibles (</a:t>
            </a:r>
            <a:r>
              <a:rPr kumimoji="0" lang="es-ES_tradnl" sz="1600" b="0" i="0" u="none" strike="noStrike" cap="none" normalizeH="0" baseline="0" dirty="0" err="1" smtClean="0">
                <a:ln>
                  <a:noFill/>
                </a:ln>
                <a:solidFill>
                  <a:schemeClr val="tx1"/>
                </a:solidFill>
                <a:effectLst/>
                <a:ea typeface="Times New Roman" pitchFamily="18" charset="0"/>
              </a:rPr>
              <a:t>macronivel</a:t>
            </a:r>
            <a:r>
              <a:rPr kumimoji="0" lang="es-ES_tradnl" sz="1600" b="0" i="0" u="none" strike="noStrike" cap="none" normalizeH="0" baseline="0" dirty="0" smtClean="0">
                <a:ln>
                  <a:noFill/>
                </a:ln>
                <a:solidFill>
                  <a:schemeClr val="tx1"/>
                </a:solidFill>
                <a:effectLst/>
                <a:ea typeface="Times New Roman" pitchFamily="18" charset="0"/>
              </a:rPr>
              <a:t>, </a:t>
            </a:r>
            <a:r>
              <a:rPr kumimoji="0" lang="es-ES_tradnl" sz="1600" b="0" i="0" u="none" strike="noStrike" cap="none" normalizeH="0" baseline="0" dirty="0" err="1" smtClean="0">
                <a:ln>
                  <a:noFill/>
                </a:ln>
                <a:solidFill>
                  <a:schemeClr val="tx1"/>
                </a:solidFill>
                <a:effectLst/>
                <a:ea typeface="Times New Roman" pitchFamily="18" charset="0"/>
              </a:rPr>
              <a:t>mesonivel</a:t>
            </a:r>
            <a:r>
              <a:rPr kumimoji="0" lang="es-ES_tradnl" sz="1600" b="0" i="0" u="none" strike="noStrike" cap="none" normalizeH="0" baseline="0" dirty="0" smtClean="0">
                <a:ln>
                  <a:noFill/>
                </a:ln>
                <a:solidFill>
                  <a:schemeClr val="tx1"/>
                </a:solidFill>
                <a:effectLst/>
                <a:ea typeface="Times New Roman" pitchFamily="18" charset="0"/>
              </a:rPr>
              <a:t> y </a:t>
            </a:r>
            <a:r>
              <a:rPr kumimoji="0" lang="es-ES_tradnl" sz="1600" b="0" i="0" u="none" strike="noStrike" cap="none" normalizeH="0" baseline="0" dirty="0" err="1" smtClean="0">
                <a:ln>
                  <a:noFill/>
                </a:ln>
                <a:solidFill>
                  <a:schemeClr val="tx1"/>
                </a:solidFill>
                <a:effectLst/>
                <a:ea typeface="Times New Roman" pitchFamily="18" charset="0"/>
              </a:rPr>
              <a:t>micronivel</a:t>
            </a:r>
            <a:r>
              <a:rPr kumimoji="0" lang="es-ES_tradnl" sz="1600" b="0" i="0" u="none" strike="noStrike" cap="none" normalizeH="0" baseline="0" dirty="0" smtClean="0">
                <a:ln>
                  <a:noFill/>
                </a:ln>
                <a:solidFill>
                  <a:schemeClr val="tx1"/>
                </a:solidFill>
                <a:effectLst/>
                <a:ea typeface="Times New Roman" pitchFamily="18" charset="0"/>
              </a:rPr>
              <a:t>)</a:t>
            </a:r>
            <a:endParaRPr kumimoji="0" lang="es-ES" sz="16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Debe contemplar el pronóstico de los posibles cambios de la realidad.</a:t>
            </a:r>
            <a:endParaRPr kumimoji="0" lang="es-ES" sz="16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Proponer acciones para la transformación, con la utilización de diferentes técnicas e instrumentos. Resolver los problemas y atender a las necesidades. Trazar estrategias pedagógicas.</a:t>
            </a:r>
            <a:endParaRPr kumimoji="0" lang="es-ES" sz="16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Lograr la incorporación de las acciones transformadoras al aula, a la dirección del Proceso de Enseñanza-Aprendizaje, a la Institución Educativa, o a la comunidad en cuestión.</a:t>
            </a:r>
            <a:endParaRPr kumimoji="0" lang="es-ES" sz="16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La concepción procesal de diagnóstico pedagógico, expresada en dicho material, encierra en sí tres fases esenciales: </a:t>
            </a:r>
            <a:endParaRPr kumimoji="0" lang="es-ES" sz="1600" b="0" i="0" u="none" strike="noStrike" cap="none" normalizeH="0" baseline="0" dirty="0" smtClean="0">
              <a:ln>
                <a:noFill/>
              </a:ln>
              <a:solidFill>
                <a:schemeClr val="tx1"/>
              </a:solidFill>
              <a:effectLst/>
            </a:endParaRPr>
          </a:p>
          <a:p>
            <a:pPr marL="457200" marR="0" lvl="1" indent="0" algn="just" defTabSz="914400" rtl="0" eaLnBrk="0" fontAlgn="base" latinLnBrk="0" hangingPunct="0">
              <a:lnSpc>
                <a:spcPct val="100000"/>
              </a:lnSpc>
              <a:spcBef>
                <a:spcPct val="0"/>
              </a:spcBef>
              <a:spcAft>
                <a:spcPct val="0"/>
              </a:spcAft>
              <a:buClr>
                <a:schemeClr val="tx1"/>
              </a:buClr>
              <a:buSzTx/>
              <a:buFont typeface="Symbol" pitchFamily="18" charset="2"/>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Caracterizar el fenómeno objeto de investigación.</a:t>
            </a:r>
            <a:endParaRPr kumimoji="0" lang="es-ES" sz="1600" b="0" i="0" u="none" strike="noStrike" cap="none" normalizeH="0" baseline="0" dirty="0" smtClean="0">
              <a:ln>
                <a:noFill/>
              </a:ln>
              <a:solidFill>
                <a:schemeClr val="tx1"/>
              </a:solidFill>
              <a:effectLst/>
            </a:endParaRPr>
          </a:p>
          <a:p>
            <a:pPr marL="457200" marR="0" lvl="1" indent="0" algn="just" defTabSz="914400" rtl="0" eaLnBrk="0" fontAlgn="base" latinLnBrk="0" hangingPunct="0">
              <a:lnSpc>
                <a:spcPct val="100000"/>
              </a:lnSpc>
              <a:spcBef>
                <a:spcPct val="0"/>
              </a:spcBef>
              <a:spcAft>
                <a:spcPct val="0"/>
              </a:spcAft>
              <a:buClr>
                <a:schemeClr val="tx1"/>
              </a:buClr>
              <a:buSzTx/>
              <a:buFont typeface="Symbol" pitchFamily="18" charset="2"/>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Pronosticar sus tendencias de cambio.</a:t>
            </a:r>
            <a:endParaRPr kumimoji="0" lang="es-ES" sz="1600" b="0" i="0" u="none" strike="noStrike" cap="none" normalizeH="0" baseline="0" dirty="0" smtClean="0">
              <a:ln>
                <a:noFill/>
              </a:ln>
              <a:solidFill>
                <a:schemeClr val="tx1"/>
              </a:solidFill>
              <a:effectLst/>
            </a:endParaRPr>
          </a:p>
          <a:p>
            <a:pPr marL="457200" marR="0" lvl="1" indent="0" algn="just" defTabSz="914400" rtl="0" eaLnBrk="0" fontAlgn="base" latinLnBrk="0" hangingPunct="0">
              <a:lnSpc>
                <a:spcPct val="100000"/>
              </a:lnSpc>
              <a:spcBef>
                <a:spcPct val="0"/>
              </a:spcBef>
              <a:spcAft>
                <a:spcPct val="0"/>
              </a:spcAft>
              <a:buClr>
                <a:schemeClr val="tx1"/>
              </a:buClr>
              <a:buSzTx/>
              <a:buFont typeface="Symbol" pitchFamily="18" charset="2"/>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Proyectar las acciones que conduzcan a su transformación.</a:t>
            </a:r>
            <a:endParaRPr kumimoji="0" lang="es-ES" sz="16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Cualquiera que sean los momentos que se sigan para efectuar un diagnóstico pedagógico,  no deberán faltar aquellos que contemplen: </a:t>
            </a:r>
            <a:endParaRPr kumimoji="0" lang="es-ES" sz="16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La definición del proceso.</a:t>
            </a:r>
            <a:endParaRPr kumimoji="0" lang="es-ES" sz="16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Su planificación y organización.</a:t>
            </a:r>
            <a:endParaRPr kumimoji="0" lang="es-ES" sz="16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La aplicación del sistema diagnóstico, es decir de la aplicación del   aparato instrumental.</a:t>
            </a:r>
            <a:endParaRPr kumimoji="0" lang="es-ES" sz="16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La formulación diagnóstica o procesamiento y evaluación de la información, donde se arriba al diagnóstico como tal.</a:t>
            </a:r>
            <a:endParaRPr kumimoji="0" lang="es-ES" sz="16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tab pos="495300" algn="l"/>
              </a:tabLst>
            </a:pPr>
            <a:r>
              <a:rPr kumimoji="0" lang="es-ES_tradnl" sz="1600" b="0" i="0" u="none" strike="noStrike" cap="none" normalizeH="0" baseline="0" dirty="0" smtClean="0">
                <a:ln>
                  <a:noFill/>
                </a:ln>
                <a:solidFill>
                  <a:schemeClr val="tx1"/>
                </a:solidFill>
                <a:effectLst/>
                <a:ea typeface="Times New Roman" pitchFamily="18" charset="0"/>
              </a:rPr>
              <a:t>La modificación de la situación </a:t>
            </a:r>
            <a:r>
              <a:rPr kumimoji="0" lang="es-ES_tradnl" sz="1600" b="0" i="0" u="none" strike="noStrike" cap="none" normalizeH="0" baseline="0" dirty="0" err="1" smtClean="0">
                <a:ln>
                  <a:noFill/>
                </a:ln>
                <a:solidFill>
                  <a:schemeClr val="tx1"/>
                </a:solidFill>
                <a:effectLst/>
                <a:ea typeface="Times New Roman" pitchFamily="18" charset="0"/>
              </a:rPr>
              <a:t>problémica</a:t>
            </a:r>
            <a:r>
              <a:rPr kumimoji="0" lang="es-ES_tradnl" sz="1600" b="0" i="0" u="none" strike="noStrike" cap="none" normalizeH="0" baseline="0" dirty="0" smtClean="0">
                <a:ln>
                  <a:noFill/>
                </a:ln>
                <a:solidFill>
                  <a:schemeClr val="tx1"/>
                </a:solidFill>
                <a:effectLst/>
                <a:ea typeface="Times New Roman" pitchFamily="18" charset="0"/>
              </a:rPr>
              <a:t>, es decir la aplicación en la práctica, con el seguimiento y control correspondiente.</a:t>
            </a:r>
            <a:endParaRPr kumimoji="0" lang="es-ES" sz="1600" b="0" i="0" u="none" strike="noStrike" cap="none" normalizeH="0" baseline="0" dirty="0" smtClean="0">
              <a:ln>
                <a:noFill/>
              </a:ln>
              <a:solidFill>
                <a:schemeClr val="tx1"/>
              </a:solidFill>
              <a:effectLst/>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95944" y="174171"/>
            <a:ext cx="8730342" cy="6001643"/>
          </a:xfrm>
          <a:prstGeom prst="rect">
            <a:avLst/>
          </a:prstGeom>
        </p:spPr>
        <p:txBody>
          <a:bodyPr wrap="square">
            <a:spAutoFit/>
          </a:bodyPr>
          <a:lstStyle/>
          <a:p>
            <a:pPr lvl="0" algn="just" eaLnBrk="0" hangingPunct="0">
              <a:tabLst>
                <a:tab pos="495300" algn="l"/>
              </a:tabLst>
            </a:pPr>
            <a:r>
              <a:rPr lang="es-ES_tradnl" sz="3200" dirty="0">
                <a:ea typeface="Times New Roman" pitchFamily="18" charset="0"/>
              </a:rPr>
              <a:t>Un Diagnóstico Pedagógico Integral deberá tener como premisa esencial un carácter holístico y no atomístico del objeto o fenómeno en cuestión</a:t>
            </a:r>
            <a:r>
              <a:rPr lang="es-ES_tradnl" sz="3200" dirty="0" smtClean="0">
                <a:ea typeface="Times New Roman" pitchFamily="18" charset="0"/>
              </a:rPr>
              <a:t>.</a:t>
            </a:r>
          </a:p>
          <a:p>
            <a:pPr lvl="0" algn="just" eaLnBrk="0" hangingPunct="0">
              <a:tabLst>
                <a:tab pos="495300" algn="l"/>
              </a:tabLst>
            </a:pPr>
            <a:endParaRPr lang="es-ES_tradnl" sz="3200" dirty="0" smtClean="0">
              <a:ea typeface="Times New Roman" pitchFamily="18" charset="0"/>
            </a:endParaRPr>
          </a:p>
          <a:p>
            <a:pPr lvl="0" algn="just" eaLnBrk="0" hangingPunct="0">
              <a:tabLst>
                <a:tab pos="495300" algn="l"/>
              </a:tabLst>
            </a:pPr>
            <a:r>
              <a:rPr lang="es-ES_tradnl" sz="3200" dirty="0" smtClean="0">
                <a:ea typeface="Times New Roman" pitchFamily="18" charset="0"/>
              </a:rPr>
              <a:t>El maestro cubano deberá estar capacitado, cada día más,  para poder resolver los problemas profesionales que se le presenten en su práctica educativa y seguir  por tanto alcanzando niveles superiores de profesionalidad, a tono con el cambio educativo que se  propugna a nivel mundial y  como es lógico, por parte de nuestro Sistema Nacional de Educación.</a:t>
            </a:r>
            <a:endParaRPr kumimoji="0" lang="es-ES_tradnl" sz="3200" b="0" i="0" u="none" strike="noStrike" cap="none" normalizeH="0" baseline="0" dirty="0" smtClean="0">
              <a:ln>
                <a:noFill/>
              </a:ln>
              <a:solidFill>
                <a:schemeClr val="tx1"/>
              </a:solidFill>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95944" y="174171"/>
            <a:ext cx="8730342" cy="3539430"/>
          </a:xfrm>
          <a:prstGeom prst="rect">
            <a:avLst/>
          </a:prstGeom>
        </p:spPr>
        <p:txBody>
          <a:bodyPr wrap="square">
            <a:spAutoFit/>
          </a:bodyPr>
          <a:lstStyle/>
          <a:p>
            <a:pPr lvl="0" algn="just" eaLnBrk="0" hangingPunct="0">
              <a:tabLst>
                <a:tab pos="495300" algn="l"/>
              </a:tabLst>
            </a:pPr>
            <a:r>
              <a:rPr lang="es-ES_tradnl" sz="3200" dirty="0" smtClean="0">
                <a:solidFill>
                  <a:srgbClr val="FF0000"/>
                </a:solidFill>
                <a:ea typeface="Times New Roman" pitchFamily="18" charset="0"/>
              </a:rPr>
              <a:t>Estudio Independiente:</a:t>
            </a:r>
            <a:endParaRPr lang="es-ES_tradnl" sz="3200" dirty="0" smtClean="0">
              <a:solidFill>
                <a:srgbClr val="FF0000"/>
              </a:solidFill>
              <a:ea typeface="Times New Roman" pitchFamily="18" charset="0"/>
            </a:endParaRPr>
          </a:p>
          <a:p>
            <a:pPr lvl="0" algn="just" eaLnBrk="0" hangingPunct="0">
              <a:tabLst>
                <a:tab pos="495300" algn="l"/>
              </a:tabLst>
            </a:pPr>
            <a:endParaRPr lang="es-ES_tradnl" sz="3200" dirty="0" smtClean="0">
              <a:ea typeface="Times New Roman" pitchFamily="18" charset="0"/>
            </a:endParaRPr>
          </a:p>
          <a:p>
            <a:pPr lvl="0" algn="just" eaLnBrk="0" hangingPunct="0">
              <a:tabLst>
                <a:tab pos="495300" algn="l"/>
              </a:tabLst>
            </a:pPr>
            <a:r>
              <a:rPr lang="es-ES_tradnl" sz="3200" dirty="0" smtClean="0">
                <a:ea typeface="Times New Roman" pitchFamily="18" charset="0"/>
              </a:rPr>
              <a:t>Elabora una prueba diagnóstico de la asignatura Inglés puedes utilizar cualquiera de sus tres niveles, ya sea primaria, secundaria o pre universitario.</a:t>
            </a:r>
          </a:p>
          <a:p>
            <a:pPr lvl="0" algn="just" eaLnBrk="0" hangingPunct="0">
              <a:tabLst>
                <a:tab pos="495300" algn="l"/>
              </a:tabLst>
            </a:pPr>
            <a:endParaRPr kumimoji="0" lang="es-ES_tradnl" sz="3200" b="0" i="0" u="none" strike="noStrike" cap="none" normalizeH="0" baseline="0" dirty="0" smtClean="0">
              <a:ln>
                <a:noFill/>
              </a:ln>
              <a:solidFill>
                <a:schemeClr val="tx1"/>
              </a:solidFill>
              <a:effectLst/>
            </a:endParaRPr>
          </a:p>
          <a:p>
            <a:pPr lvl="0" algn="just" eaLnBrk="0" hangingPunct="0">
              <a:buFont typeface="Arial" pitchFamily="34" charset="0"/>
              <a:buChar char="•"/>
              <a:tabLst>
                <a:tab pos="495300" algn="l"/>
              </a:tabLst>
            </a:pPr>
            <a:r>
              <a:rPr kumimoji="0" lang="es-ES_tradnl" sz="3200" b="0" i="0" u="none" strike="noStrike" cap="none" normalizeH="0" baseline="0" dirty="0" smtClean="0">
                <a:ln>
                  <a:noFill/>
                </a:ln>
                <a:solidFill>
                  <a:schemeClr val="tx1"/>
                </a:solidFill>
                <a:effectLst/>
              </a:rPr>
              <a:t>Debe</a:t>
            </a:r>
            <a:r>
              <a:rPr kumimoji="0" lang="es-ES_tradnl" sz="3200" b="0" i="0" u="none" strike="noStrike" cap="none" normalizeH="0" dirty="0" smtClean="0">
                <a:ln>
                  <a:noFill/>
                </a:ln>
                <a:solidFill>
                  <a:schemeClr val="tx1"/>
                </a:solidFill>
                <a:effectLst/>
              </a:rPr>
              <a:t> contener al menos 3 actividades.</a:t>
            </a:r>
            <a:endParaRPr kumimoji="0" lang="es-ES_tradnl" sz="3200" b="0" i="0" u="none" strike="noStrike" cap="none" normalizeH="0" baseline="0" dirty="0" smtClean="0">
              <a:ln>
                <a:noFill/>
              </a:ln>
              <a:solidFill>
                <a:schemeClr val="tx1"/>
              </a:solidFill>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1941</Words>
  <Application>Microsoft Office PowerPoint</Application>
  <PresentationFormat>Presentación en pantalla (4:3)</PresentationFormat>
  <Paragraphs>116</Paragraphs>
  <Slides>16</Slides>
  <Notes>1</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Home</dc:creator>
  <cp:lastModifiedBy>PATRICIA</cp:lastModifiedBy>
  <cp:revision>2</cp:revision>
  <dcterms:created xsi:type="dcterms:W3CDTF">2007-01-04T04:37:35Z</dcterms:created>
  <dcterms:modified xsi:type="dcterms:W3CDTF">2025-10-01T02:26:08Z</dcterms:modified>
</cp:coreProperties>
</file>