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1" r:id="rId3"/>
    <p:sldId id="259" r:id="rId4"/>
    <p:sldId id="260" r:id="rId5"/>
    <p:sldId id="262" r:id="rId6"/>
    <p:sldId id="268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8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B6405-2313-4213-8DF0-DE3956B99E06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8DD12-D561-4433-A129-606768E6F3E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391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CO" altLang="en-US" smtClean="0"/>
          </a:p>
        </p:txBody>
      </p:sp>
      <p:sp>
        <p:nvSpPr>
          <p:cNvPr id="31748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66C490D-B2A6-4E9B-A821-CDC2E5993A31}" type="slidenum">
              <a:rPr lang="es-CO" altLang="en-US" sz="1200"/>
              <a:pPr algn="r"/>
              <a:t>7</a:t>
            </a:fld>
            <a:endParaRPr lang="es-CO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8DD12-D561-4433-A129-606768E6F3E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6831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149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785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4354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4892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462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4912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3883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060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215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226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954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65846-E18C-4CD8-960D-BDB259C09F04}" type="datetimeFigureOut">
              <a:rPr lang="en-US" smtClean="0"/>
              <a:pPr/>
              <a:t>1/1/2007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A7EA2-B24C-4D85-B25D-89305C363FB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172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43000" y="990600"/>
            <a:ext cx="7086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Educative investigation Methodology IV</a:t>
            </a:r>
            <a:endParaRPr lang="es-ES" sz="4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endParaRPr lang="es-ES" sz="4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endParaRPr lang="es-ES" sz="40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endParaRPr lang="es-ES" sz="4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Prof.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MSc.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Patricia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Fundora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Ramírez</a:t>
            </a:r>
            <a:endParaRPr lang="en-US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4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8600" y="990600"/>
            <a:ext cx="8686800" cy="554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give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information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about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theoretical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and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methodological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foundations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of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pedagogical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investigation</a:t>
            </a:r>
            <a:endParaRPr lang="es-ES" sz="2800" b="1" dirty="0" smtClean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 answer to the presented problems in the teaching – learning process using different investigations</a:t>
            </a:r>
          </a:p>
          <a:p>
            <a:pPr algn="just">
              <a:lnSpc>
                <a:spcPct val="115000"/>
              </a:lnSpc>
            </a:pPr>
            <a:endParaRPr lang="es-ES" sz="2800" b="1" dirty="0" smtClean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 characterize the different elements  of the pedagogical process for doing the diploma paper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28728" y="381000"/>
            <a:ext cx="6000792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s-ES" sz="2800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OBJECTIVES OF THE SUBJECT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034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00430" y="71435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THEMES</a:t>
            </a: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5720" y="1714488"/>
            <a:ext cx="84772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Theme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I: </a:t>
            </a:r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Characterization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of </a:t>
            </a:r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study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case</a:t>
            </a:r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Theme II: The referents of the diploma paper for fulfilling the scientific problem. The designing of activities</a:t>
            </a:r>
            <a:endParaRPr lang="en-US" sz="2800" dirty="0" smtClean="0"/>
          </a:p>
          <a:p>
            <a:endParaRPr lang="es-ES" sz="28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2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81000" y="298747"/>
            <a:ext cx="86106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3200" b="1" dirty="0" err="1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Forms</a:t>
            </a:r>
            <a:r>
              <a:rPr lang="es-ES" sz="3200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 of </a:t>
            </a:r>
            <a:r>
              <a:rPr lang="es-ES" sz="3200" b="1" dirty="0" err="1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class</a:t>
            </a:r>
            <a:r>
              <a:rPr lang="es-ES" sz="3200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organization</a:t>
            </a:r>
            <a:endParaRPr lang="en-US" sz="32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endParaRPr lang="es-ES" sz="3200" b="1" dirty="0" smtClean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Conferences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,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workshops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and </a:t>
            </a:r>
            <a:r>
              <a:rPr lang="en-U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practice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lessons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using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tasks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from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Didactic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Guide</a:t>
            </a: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Discussions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about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different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problems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.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Analysis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of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different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strategies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for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fulfilling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scientific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way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965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5800" y="1905000"/>
            <a:ext cx="80772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FREQUENTLY: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Through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practice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lessons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and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tasks</a:t>
            </a:r>
            <a:endParaRPr lang="es-ES" sz="3200" b="1" dirty="0" smtClean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FINAL: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Summary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Presentation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of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Diploma </a:t>
            </a:r>
            <a:r>
              <a:rPr lang="es-ES" sz="32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Paper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057400" y="609600"/>
            <a:ext cx="3200400" cy="624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ASSESSMENT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14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00430" y="71435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THEME</a:t>
            </a: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5720" y="1714488"/>
            <a:ext cx="84772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Theme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I: </a:t>
            </a:r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Characterization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of </a:t>
            </a:r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_tradnl" sz="28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study</a:t>
            </a:r>
            <a:r>
              <a:rPr lang="es-ES_tradnl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case</a:t>
            </a:r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s-ES" sz="28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2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8" name="Text Box 74"/>
          <p:cNvSpPr txBox="1">
            <a:spLocks noChangeArrowheads="1"/>
          </p:cNvSpPr>
          <p:nvPr/>
        </p:nvSpPr>
        <p:spPr bwMode="auto">
          <a:xfrm>
            <a:off x="684213" y="685800"/>
            <a:ext cx="8105775" cy="830997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en-US" altLang="en-US" sz="2400" dirty="0" smtClean="0">
                <a:solidFill>
                  <a:srgbClr val="CB1E01"/>
                </a:solidFill>
                <a:latin typeface="Comic Sans MS" panose="030F0702030302020204" pitchFamily="66" charset="0"/>
              </a:rPr>
              <a:t>Notional</a:t>
            </a:r>
            <a:r>
              <a:rPr lang="en-US" altLang="en-US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  <a:r>
              <a:rPr lang="en-US" alt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It is based on the acceptation of unknown facts and its explanation with notional referents. </a:t>
            </a:r>
            <a:endParaRPr lang="en-US" altLang="en-US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83971" name="Text Box 75"/>
          <p:cNvSpPr txBox="1">
            <a:spLocks noChangeArrowheads="1"/>
          </p:cNvSpPr>
          <p:nvPr/>
        </p:nvSpPr>
        <p:spPr bwMode="auto">
          <a:xfrm>
            <a:off x="1643063" y="76200"/>
            <a:ext cx="62055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n-US" sz="3200" dirty="0" err="1" smtClean="0">
                <a:latin typeface="Tahoma" pitchFamily="34" charset="0"/>
              </a:rPr>
              <a:t>Forms</a:t>
            </a:r>
            <a:r>
              <a:rPr lang="es-ES" altLang="en-US" sz="3200" dirty="0" smtClean="0">
                <a:latin typeface="Tahoma" pitchFamily="34" charset="0"/>
              </a:rPr>
              <a:t> of </a:t>
            </a:r>
            <a:r>
              <a:rPr lang="es-ES" altLang="en-US" sz="3200" dirty="0" err="1" smtClean="0">
                <a:latin typeface="Tahoma" pitchFamily="34" charset="0"/>
              </a:rPr>
              <a:t>Knowledge</a:t>
            </a:r>
            <a:endParaRPr lang="es-ES" altLang="en-US" sz="3200" dirty="0">
              <a:latin typeface="Tahoma" pitchFamily="34" charset="0"/>
            </a:endParaRPr>
          </a:p>
        </p:txBody>
      </p:sp>
      <p:sp>
        <p:nvSpPr>
          <p:cNvPr id="2" name="Text Box 74"/>
          <p:cNvSpPr txBox="1">
            <a:spLocks noChangeArrowheads="1"/>
          </p:cNvSpPr>
          <p:nvPr/>
        </p:nvSpPr>
        <p:spPr bwMode="auto">
          <a:xfrm>
            <a:off x="714348" y="2000240"/>
            <a:ext cx="8105775" cy="156966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just">
              <a:spcBef>
                <a:spcPts val="600"/>
              </a:spcBef>
              <a:defRPr sz="2400" b="1">
                <a:solidFill>
                  <a:srgbClr val="CB1E0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latin typeface="Arial" charset="0"/>
              </a:defRPr>
            </a:lvl2pPr>
            <a:lvl3pPr marL="1143000" indent="-228600">
              <a:defRPr b="1">
                <a:latin typeface="Arial" charset="0"/>
              </a:defRPr>
            </a:lvl3pPr>
            <a:lvl4pPr marL="1600200" indent="-228600">
              <a:defRPr b="1">
                <a:latin typeface="Arial" charset="0"/>
              </a:defRPr>
            </a:lvl4pPr>
            <a:lvl5pPr marL="2057400" indent="-228600">
              <a:defRPr b="1"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9pPr>
          </a:lstStyle>
          <a:p>
            <a:r>
              <a:rPr lang="en-US" altLang="en-US" dirty="0" smtClean="0"/>
              <a:t>Empirical: </a:t>
            </a:r>
            <a:r>
              <a:rPr lang="en-US" altLang="en-US" dirty="0" smtClean="0">
                <a:solidFill>
                  <a:srgbClr val="0070C0"/>
                </a:solidFill>
              </a:rPr>
              <a:t>It is based on the simple observation and the repetition of facts without any intention. It is pragmatic, spontaneous and proper of people´s daily activities. 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3" name="Text Box 74"/>
          <p:cNvSpPr txBox="1">
            <a:spLocks noChangeArrowheads="1"/>
          </p:cNvSpPr>
          <p:nvPr/>
        </p:nvSpPr>
        <p:spPr bwMode="auto">
          <a:xfrm>
            <a:off x="642910" y="4071942"/>
            <a:ext cx="8105775" cy="1938992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just">
              <a:spcBef>
                <a:spcPts val="600"/>
              </a:spcBef>
              <a:defRPr sz="2400" b="1">
                <a:solidFill>
                  <a:srgbClr val="CB1E01"/>
                </a:solidFill>
                <a:latin typeface="Comic Sans MS" panose="030F0702030302020204" pitchFamily="66" charset="0"/>
              </a:defRPr>
            </a:lvl1pPr>
            <a:lvl2pPr marL="742950" indent="-285750">
              <a:defRPr b="1">
                <a:latin typeface="Arial" charset="0"/>
              </a:defRPr>
            </a:lvl2pPr>
            <a:lvl3pPr marL="1143000" indent="-228600">
              <a:defRPr b="1">
                <a:latin typeface="Arial" charset="0"/>
              </a:defRPr>
            </a:lvl3pPr>
            <a:lvl4pPr marL="1600200" indent="-228600">
              <a:defRPr b="1">
                <a:latin typeface="Arial" charset="0"/>
              </a:defRPr>
            </a:lvl4pPr>
            <a:lvl5pPr marL="2057400" indent="-228600">
              <a:defRPr b="1"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latin typeface="Arial" charset="0"/>
              </a:defRPr>
            </a:lvl9pPr>
          </a:lstStyle>
          <a:p>
            <a:r>
              <a:rPr lang="en-US" altLang="en-US" dirty="0" smtClean="0"/>
              <a:t>Scientific: </a:t>
            </a:r>
            <a:r>
              <a:rPr lang="en-US" altLang="en-US" dirty="0" smtClean="0">
                <a:solidFill>
                  <a:srgbClr val="0070C0"/>
                </a:solidFill>
              </a:rPr>
              <a:t>It is based on the study of the reality, through the formulation of problems, </a:t>
            </a:r>
            <a:r>
              <a:rPr lang="en-US" altLang="en-US" dirty="0" err="1" smtClean="0">
                <a:solidFill>
                  <a:srgbClr val="0070C0"/>
                </a:solidFill>
              </a:rPr>
              <a:t>hyphotesis</a:t>
            </a:r>
            <a:r>
              <a:rPr lang="en-US" altLang="en-US" dirty="0" smtClean="0">
                <a:solidFill>
                  <a:srgbClr val="0070C0"/>
                </a:solidFill>
              </a:rPr>
              <a:t>, predictions and scientific questions, its solution and evaluation with proper methods and instruments of the scientific activity. </a:t>
            </a:r>
            <a:endParaRPr lang="en-US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002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18" grpId="0" animBg="1"/>
      <p:bldP spid="83971" grpId="0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834063" y="2901950"/>
            <a:ext cx="7395537" cy="1441450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33CC"/>
            </a:solidFill>
            <a:round/>
            <a:headEnd/>
            <a:tailEnd/>
          </a:ln>
          <a:effectLst>
            <a:prstShdw prst="shdw17" dist="17961" dir="2700000">
              <a:srgbClr val="0033CC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_tradnl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34540" y="3262312"/>
            <a:ext cx="556260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_tradnl" altLang="en-US" sz="2400" b="1" kern="0" dirty="0" err="1" smtClean="0">
                <a:solidFill>
                  <a:srgbClr val="000000"/>
                </a:solidFill>
                <a:latin typeface="Comic Sans MS" panose="030F0702030302020204" pitchFamily="66" charset="0"/>
              </a:rPr>
              <a:t>Main</a:t>
            </a:r>
            <a:r>
              <a:rPr lang="es-ES_tradnl" altLang="en-US" sz="2400" b="1" kern="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s-ES_tradnl" altLang="en-US" sz="2400" b="1" kern="0" dirty="0" err="1" smtClean="0">
                <a:solidFill>
                  <a:srgbClr val="000000"/>
                </a:solidFill>
                <a:latin typeface="Comic Sans MS" panose="030F0702030302020204" pitchFamily="66" charset="0"/>
              </a:rPr>
              <a:t>characteristics</a:t>
            </a:r>
            <a:r>
              <a:rPr lang="es-ES_tradnl" altLang="en-US" sz="2400" b="1" kern="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 of </a:t>
            </a:r>
            <a:r>
              <a:rPr lang="es-ES_tradnl" altLang="en-US" sz="2400" b="1" kern="0" dirty="0" err="1" smtClean="0">
                <a:solidFill>
                  <a:srgbClr val="000000"/>
                </a:solidFill>
                <a:latin typeface="Comic Sans MS" panose="030F0702030302020204" pitchFamily="66" charset="0"/>
              </a:rPr>
              <a:t>scientific</a:t>
            </a:r>
            <a:r>
              <a:rPr lang="es-ES_tradnl" altLang="en-US" sz="2400" b="1" kern="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s-ES_tradnl" altLang="en-US" sz="2400" b="1" kern="0" dirty="0" err="1" smtClean="0">
                <a:solidFill>
                  <a:srgbClr val="000000"/>
                </a:solidFill>
                <a:latin typeface="Comic Sans MS" panose="030F0702030302020204" pitchFamily="66" charset="0"/>
              </a:rPr>
              <a:t>knowledge</a:t>
            </a:r>
            <a:endParaRPr kumimoji="0" lang="es-ES_tradnl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33400" y="1686580"/>
            <a:ext cx="1895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Objective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00400" y="1143000"/>
            <a:ext cx="274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Rational and General</a:t>
            </a:r>
            <a:endParaRPr lang="en-US" dirty="0"/>
          </a:p>
          <a:p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6400800" y="1789331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latin typeface="Comic Sans MS" panose="030F0702030302020204" pitchFamily="66" charset="0"/>
              </a:defRPr>
            </a:lvl1pPr>
          </a:lstStyle>
          <a:p>
            <a:r>
              <a:rPr lang="en-US" dirty="0" err="1" smtClean="0"/>
              <a:t>Contractable</a:t>
            </a:r>
            <a:endParaRPr lang="en-US" dirty="0"/>
          </a:p>
        </p:txBody>
      </p:sp>
      <p:sp>
        <p:nvSpPr>
          <p:cNvPr id="7" name="6 CuadroTexto"/>
          <p:cNvSpPr txBox="1"/>
          <p:nvPr/>
        </p:nvSpPr>
        <p:spPr>
          <a:xfrm>
            <a:off x="533400" y="51155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Deductive</a:t>
            </a:r>
            <a:endParaRPr lang="en-US" dirty="0"/>
          </a:p>
        </p:txBody>
      </p:sp>
      <p:sp>
        <p:nvSpPr>
          <p:cNvPr id="8" name="7 CuadroTexto"/>
          <p:cNvSpPr txBox="1"/>
          <p:nvPr/>
        </p:nvSpPr>
        <p:spPr>
          <a:xfrm>
            <a:off x="5181600" y="51054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latin typeface="Comic Sans MS" panose="030F0702030302020204" pitchFamily="66" charset="0"/>
              </a:defRPr>
            </a:lvl1pPr>
          </a:lstStyle>
          <a:p>
            <a:pPr algn="ctr"/>
            <a:r>
              <a:rPr lang="en-US" dirty="0" smtClean="0"/>
              <a:t>Systemic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443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09600" y="304800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omic Sans MS" panose="030F0702030302020204" pitchFamily="66" charset="0"/>
              </a:rPr>
              <a:t>What is the difference between the scientific knowledge and the ordinal one?</a:t>
            </a:r>
            <a:endParaRPr lang="en-US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09600" y="2819400"/>
            <a:ext cx="7848600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latin typeface="Comic Sans MS" panose="030F0702030302020204" pitchFamily="66" charset="0"/>
              </a:rPr>
              <a:t>It could have the same object of study, but they a difference in the method for obtaining the knowledge, the scientific knowledge is acquired using the scientific method.</a:t>
            </a:r>
          </a:p>
        </p:txBody>
      </p:sp>
    </p:spTree>
    <p:extLst>
      <p:ext uri="{BB962C8B-B14F-4D97-AF65-F5344CB8AC3E}">
        <p14:creationId xmlns:p14="http://schemas.microsoft.com/office/powerpoint/2010/main" xmlns="" val="711509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09800" y="228600"/>
            <a:ext cx="441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ScientificMethod</a:t>
            </a:r>
            <a:r>
              <a:rPr lang="es-ES" sz="2800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 CIENTÍFICO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57200" y="685800"/>
            <a:ext cx="8382000" cy="108337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800" dirty="0" smtClean="0">
                <a:latin typeface="Comic Sans MS"/>
                <a:ea typeface="Calibri"/>
                <a:cs typeface="Times New Roman"/>
              </a:rPr>
              <a:t>It is a procedure applied in an investigation for fulfilling the problem. </a:t>
            </a:r>
            <a:endParaRPr lang="en-US" sz="2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457200" y="1905000"/>
            <a:ext cx="8382000" cy="306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How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apply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it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:</a:t>
            </a:r>
            <a:endParaRPr lang="en-US" sz="28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514350" indent="-514350" algn="just">
              <a:lnSpc>
                <a:spcPct val="115000"/>
              </a:lnSpc>
              <a:buFont typeface="+mj-lt"/>
              <a:buAutoNum type="arabicPeriod"/>
            </a:pP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ask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questions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good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formulated</a:t>
            </a:r>
            <a:endParaRPr lang="en-US" sz="28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514350" indent="-514350" algn="just">
              <a:lnSpc>
                <a:spcPct val="115000"/>
              </a:lnSpc>
              <a:buFont typeface="+mj-lt"/>
              <a:buAutoNum type="arabicPeriod"/>
            </a:pP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elaborate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statements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related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the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experience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for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answering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questions</a:t>
            </a:r>
            <a:endParaRPr lang="en-US" sz="28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514350" indent="-514350" algn="just">
              <a:lnSpc>
                <a:spcPct val="115000"/>
              </a:lnSpc>
              <a:buFont typeface="+mj-lt"/>
              <a:buAutoNum type="arabicPeriod"/>
            </a:pP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derive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logical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consequences</a:t>
            </a:r>
            <a:endParaRPr lang="en-US" sz="28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514350" indent="-514350" algn="just">
              <a:lnSpc>
                <a:spcPct val="115000"/>
              </a:lnSpc>
              <a:buFont typeface="+mj-lt"/>
              <a:buAutoNum type="arabicPeriod"/>
            </a:pP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apply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different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techniques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630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71600" y="2286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EDUCATIVE INVESTIGATION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52400" y="914400"/>
            <a:ext cx="8763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Scientific production activity in the Educational Sciences</a:t>
            </a:r>
            <a:endParaRPr lang="es-ES" sz="28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The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educative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reality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is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studied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in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all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the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spheres</a:t>
            </a:r>
            <a:endParaRPr lang="es-ES" sz="28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It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integrates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the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sources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of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Pedagogical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Sciences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Psychology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of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Education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the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Sociology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of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E</a:t>
            </a:r>
            <a:r>
              <a:rPr lang="es-ES" sz="2800" b="1" smtClean="0">
                <a:solidFill>
                  <a:srgbClr val="002060"/>
                </a:solidFill>
                <a:latin typeface="Comic Sans MS" panose="030F0702030302020204" pitchFamily="66" charset="0"/>
              </a:rPr>
              <a:t>ducation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etc</a:t>
            </a:r>
            <a:endParaRPr lang="es-ES" sz="28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The pedagogical investigation is related to the problems of the education at the school</a:t>
            </a:r>
            <a:endParaRPr lang="es-ES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502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381</Words>
  <Application>Microsoft Office PowerPoint</Application>
  <PresentationFormat>Presentación en pantalla (4:3)</PresentationFormat>
  <Paragraphs>54</Paragraphs>
  <Slides>11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Andres</dc:creator>
  <cp:lastModifiedBy>Home</cp:lastModifiedBy>
  <cp:revision>72</cp:revision>
  <dcterms:created xsi:type="dcterms:W3CDTF">2014-10-01T14:25:51Z</dcterms:created>
  <dcterms:modified xsi:type="dcterms:W3CDTF">2007-01-01T07:13:06Z</dcterms:modified>
</cp:coreProperties>
</file>