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86" r:id="rId2"/>
    <p:sldId id="305" r:id="rId3"/>
    <p:sldId id="289" r:id="rId4"/>
    <p:sldId id="288" r:id="rId5"/>
    <p:sldId id="306" r:id="rId6"/>
    <p:sldId id="307" r:id="rId7"/>
    <p:sldId id="30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OIMA" initials="A" lastIdx="1" clrIdx="0">
    <p:extLst>
      <p:ext uri="{19B8F6BF-5375-455C-9EA6-DF929625EA0E}">
        <p15:presenceInfo xmlns:p15="http://schemas.microsoft.com/office/powerpoint/2012/main" userId="2477bb3c5145f3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1" autoAdjust="0"/>
    <p:restoredTop sz="91765" autoAdjust="0"/>
  </p:normalViewPr>
  <p:slideViewPr>
    <p:cSldViewPr>
      <p:cViewPr varScale="1">
        <p:scale>
          <a:sx n="64" d="100"/>
          <a:sy n="64" d="100"/>
        </p:scale>
        <p:origin x="7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AEC76-45A0-4434-94DC-E16EEF41B57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0508D-65E7-46DD-996A-9AE6429A53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4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Arial" pitchFamily="34" charset="0"/>
            </a:endParaRPr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6521" indent="-287125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8494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7893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7290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26690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86086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45484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04882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347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1FEA75-CC18-4307-BAA8-329E54902F22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347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5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86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75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77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5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37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9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1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76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09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0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2/23/2026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4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3"/>
          <a:srcRect l="2037" t="20713" r="13070" b="13140"/>
          <a:stretch>
            <a:fillRect/>
          </a:stretch>
        </p:blipFill>
        <p:spPr bwMode="auto">
          <a:xfrm>
            <a:off x="35743" y="-171400"/>
            <a:ext cx="8856737" cy="7029400"/>
          </a:xfrm>
          <a:prstGeom prst="rect">
            <a:avLst/>
          </a:prstGeom>
          <a:noFill/>
        </p:spPr>
      </p:pic>
      <p:sp>
        <p:nvSpPr>
          <p:cNvPr id="3" name="CuadroTexto 2"/>
          <p:cNvSpPr txBox="1"/>
          <p:nvPr/>
        </p:nvSpPr>
        <p:spPr>
          <a:xfrm>
            <a:off x="859710" y="0"/>
            <a:ext cx="8284289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ES" sz="3600" u="sng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Asignatura:</a:t>
            </a:r>
            <a:r>
              <a:rPr lang="es-ES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  </a:t>
            </a:r>
            <a:r>
              <a:rPr lang="es-ES" sz="3600" cap="small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 Trabajo Social y situaciones de vulnerabilidad. Adultos Mayores y </a:t>
            </a:r>
            <a:r>
              <a:rPr lang="es-ES" sz="3600" cap="small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discapacidad.</a:t>
            </a:r>
            <a:r>
              <a:rPr lang="es-ES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  <a:t/>
            </a:r>
            <a:br>
              <a:rPr lang="es-ES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</a:br>
            <a:endParaRPr lang="es-ES" sz="3600" dirty="0" smtClean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defTabSz="685800"/>
            <a:endParaRPr lang="es-ES" sz="3600" dirty="0">
              <a:solidFill>
                <a:srgbClr val="0070C0"/>
              </a:solidFill>
              <a:latin typeface="Franklin Gothic Medium" panose="020B0603020102020204" pitchFamily="34" charset="0"/>
            </a:endParaRPr>
          </a:p>
          <a:p>
            <a:pPr defTabSz="685800"/>
            <a:r>
              <a:rPr lang="es-ES" sz="36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Tema: </a:t>
            </a:r>
            <a:r>
              <a:rPr lang="es-MX" sz="36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El </a:t>
            </a:r>
            <a:r>
              <a:rPr lang="es-MX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problema del envejecimiento. Actualidad de los estudios acerca de esta problemática. Las personas adultas mayores como sujetos </a:t>
            </a:r>
            <a:r>
              <a:rPr lang="es-MX" sz="3600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bio</a:t>
            </a:r>
            <a:r>
              <a:rPr lang="es-MX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/</a:t>
            </a:r>
            <a:r>
              <a:rPr lang="es-MX" sz="3600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psico</a:t>
            </a:r>
            <a:r>
              <a:rPr lang="es-MX" sz="3600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/social</a:t>
            </a:r>
            <a:r>
              <a:rPr lang="es-MX" sz="4800" dirty="0" smtClean="0">
                <a:solidFill>
                  <a:srgbClr val="FF0000"/>
                </a:solidFill>
              </a:rPr>
              <a:t>.</a:t>
            </a:r>
          </a:p>
          <a:p>
            <a:pPr defTabSz="685800"/>
            <a:endParaRPr lang="es-MX" sz="4800" dirty="0">
              <a:solidFill>
                <a:srgbClr val="FF0000"/>
              </a:solidFill>
            </a:endParaRPr>
          </a:p>
          <a:p>
            <a:pPr algn="ctr" defTabSz="685800"/>
            <a:r>
              <a:rPr lang="es-MX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Profesora: Aloima Peña Cabrera  </a:t>
            </a:r>
          </a:p>
          <a:p>
            <a:pPr algn="ctr" defTabSz="685800"/>
            <a:r>
              <a:rPr lang="es-MX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Curso: 2025-2026 </a:t>
            </a:r>
            <a:endParaRPr lang="es-E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1026" name="Picture 2" descr="Infografía adulto mayor | Geniall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340768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535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-91330"/>
            <a:ext cx="4211960" cy="6847375"/>
          </a:xfrm>
          <a:prstGeom prst="rect">
            <a:avLst/>
          </a:prstGeom>
          <a:noFill/>
        </p:spPr>
      </p:pic>
      <p:sp>
        <p:nvSpPr>
          <p:cNvPr id="2" name="9 Rectángulo redondeado"/>
          <p:cNvSpPr txBox="1">
            <a:spLocks/>
          </p:cNvSpPr>
          <p:nvPr/>
        </p:nvSpPr>
        <p:spPr>
          <a:xfrm>
            <a:off x="1331640" y="3273"/>
            <a:ext cx="6120680" cy="571685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/>
            </a:r>
            <a:b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>PERSPECTIVA SOCIAL DEL ENVEJECIMIENTO</a:t>
            </a:r>
            <a:b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endParaRPr lang="es-ES" sz="9600" kern="0" dirty="0">
              <a:solidFill>
                <a:srgbClr val="0070C0"/>
              </a:solidFill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4694" y="603858"/>
            <a:ext cx="8424935" cy="959887"/>
          </a:xfrm>
        </p:spPr>
        <p:txBody>
          <a:bodyPr>
            <a:normAutofit/>
          </a:bodyPr>
          <a:lstStyle/>
          <a:p>
            <a:r>
              <a:rPr lang="es-ES" sz="1600" dirty="0">
                <a:latin typeface="Franklin Gothic Medium" panose="020B0603020102020204" pitchFamily="34" charset="0"/>
              </a:rPr>
              <a:t>La </a:t>
            </a:r>
            <a:r>
              <a:rPr lang="es-ES" sz="1600" dirty="0" smtClean="0">
                <a:latin typeface="Franklin Gothic Medium" panose="020B0603020102020204" pitchFamily="34" charset="0"/>
              </a:rPr>
              <a:t>perspectiva social </a:t>
            </a:r>
            <a:r>
              <a:rPr lang="es-ES" sz="1600" dirty="0">
                <a:latin typeface="Franklin Gothic Medium" panose="020B0603020102020204" pitchFamily="34" charset="0"/>
              </a:rPr>
              <a:t>del envejecimiento analiza cómo las condiciones sociales, culturales y comunitarias influyen en la vida de las personas mayores y cómo ellas mismas participan en la sociedad</a:t>
            </a: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702696" y="1731678"/>
            <a:ext cx="8424935" cy="27774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1800" dirty="0">
              <a:latin typeface="Franklin Gothic Medium" panose="020B0603020102020204" pitchFamily="34" charset="0"/>
            </a:endParaRPr>
          </a:p>
        </p:txBody>
      </p:sp>
      <p:sp>
        <p:nvSpPr>
          <p:cNvPr id="9" name="Título 3"/>
          <p:cNvSpPr txBox="1">
            <a:spLocks/>
          </p:cNvSpPr>
          <p:nvPr/>
        </p:nvSpPr>
        <p:spPr>
          <a:xfrm>
            <a:off x="948242" y="1420451"/>
            <a:ext cx="7948929" cy="2307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 smtClean="0">
                <a:solidFill>
                  <a:srgbClr val="0070C0"/>
                </a:solidFill>
                <a:latin typeface="Franklin Gothic Medium" panose="020B0603020102020204" pitchFamily="34" charset="0"/>
              </a:rPr>
              <a:t>ROLES Y PARTICIPACIÓN SOCIAL</a:t>
            </a:r>
            <a:endParaRPr lang="es-ES" sz="1600" dirty="0" smtClean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1600" dirty="0">
                <a:latin typeface="Franklin Gothic Medium" panose="020B0603020102020204" pitchFamily="34" charset="0"/>
              </a:rPr>
              <a:t>El envejecimiento implica cambios en los roles familiares y laborales: jubilación, nuevas responsabilidades en el hogar, cuidado de </a:t>
            </a:r>
            <a:r>
              <a:rPr lang="es-ES" sz="1600" dirty="0" smtClean="0">
                <a:latin typeface="Franklin Gothic Medium" panose="020B0603020102020204" pitchFamily="34" charset="0"/>
              </a:rPr>
              <a:t>nietos.</a:t>
            </a:r>
          </a:p>
          <a:p>
            <a:pPr algn="just"/>
            <a:endParaRPr lang="es-ES" sz="1600" dirty="0" smtClean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1600" dirty="0" smtClean="0">
                <a:latin typeface="Franklin Gothic Medium" panose="020B0603020102020204" pitchFamily="34" charset="0"/>
              </a:rPr>
              <a:t>A </a:t>
            </a:r>
            <a:r>
              <a:rPr lang="es-ES" sz="1600" dirty="0">
                <a:latin typeface="Franklin Gothic Medium" panose="020B0603020102020204" pitchFamily="34" charset="0"/>
              </a:rPr>
              <a:t>la vez, abre oportunidades para que los adultos mayores sean agentes activos en la comunidad, transmitiendo saberes y experiencias</a:t>
            </a:r>
            <a:r>
              <a:rPr lang="es-ES" sz="1600" dirty="0" smtClean="0">
                <a:latin typeface="Franklin Gothic Medium" panose="020B0603020102020204" pitchFamily="34" charset="0"/>
              </a:rPr>
              <a:t>.</a:t>
            </a:r>
          </a:p>
          <a:p>
            <a:pPr algn="just"/>
            <a:endParaRPr lang="es-ES" sz="1600" dirty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1600" dirty="0" smtClean="0">
                <a:latin typeface="Franklin Gothic Medium" panose="020B0603020102020204" pitchFamily="34" charset="0"/>
              </a:rPr>
              <a:t>La </a:t>
            </a:r>
            <a:r>
              <a:rPr lang="es-ES" sz="1600" dirty="0">
                <a:latin typeface="Franklin Gothic Medium" panose="020B0603020102020204" pitchFamily="34" charset="0"/>
              </a:rPr>
              <a:t>inclusión social depende de políticas públicas y de la valoración cultural hacia la vejez.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041972" y="4498229"/>
            <a:ext cx="78551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>
                <a:solidFill>
                  <a:srgbClr val="0070C0"/>
                </a:solidFill>
                <a:latin typeface="Franklin Gothic Medium" panose="020B0603020102020204" pitchFamily="34" charset="0"/>
              </a:rPr>
              <a:t>REDES DE APOYO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 smtClean="0">
                <a:latin typeface="Franklin Gothic Medium" panose="020B0603020102020204" pitchFamily="34" charset="0"/>
              </a:rPr>
              <a:t>La </a:t>
            </a:r>
            <a:r>
              <a:rPr lang="es-ES" sz="1600" dirty="0">
                <a:latin typeface="Franklin Gothic Medium" panose="020B0603020102020204" pitchFamily="34" charset="0"/>
              </a:rPr>
              <a:t>calidad de las relaciones familiares, vecinales y comunitarias es determinante para el bienestar</a:t>
            </a:r>
            <a:r>
              <a:rPr lang="es-ES" sz="1600" dirty="0" smtClean="0">
                <a:latin typeface="Franklin Gothic Medium" panose="020B0603020102020204" pitchFamily="34" charset="0"/>
              </a:rPr>
              <a:t>.</a:t>
            </a:r>
          </a:p>
          <a:p>
            <a:endParaRPr lang="es-ES" sz="1600" dirty="0">
              <a:latin typeface="Franklin Gothic Medium" panose="020B0603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 smtClean="0">
                <a:latin typeface="Franklin Gothic Medium" panose="020B0603020102020204" pitchFamily="34" charset="0"/>
              </a:rPr>
              <a:t>Las </a:t>
            </a:r>
            <a:r>
              <a:rPr lang="es-ES" sz="1600" dirty="0">
                <a:latin typeface="Franklin Gothic Medium" panose="020B0603020102020204" pitchFamily="34" charset="0"/>
              </a:rPr>
              <a:t>redes de apoyo reducen la soledad y fortalecen la resiliencia frente a pérdidas o enfermedades.</a:t>
            </a:r>
          </a:p>
          <a:p>
            <a:r>
              <a:rPr lang="es-ES" sz="1600" dirty="0">
                <a:latin typeface="Franklin Gothic Medium" panose="020B0603020102020204" pitchFamily="34" charset="0"/>
              </a:rPr>
              <a:t>• 	El trabajo social busca potenciar estas redes y crear espacios de encuentro intergeneracional.</a:t>
            </a:r>
          </a:p>
        </p:txBody>
      </p:sp>
      <p:pic>
        <p:nvPicPr>
          <p:cNvPr id="10" name="Picture 2" descr="Aging seniors: Más de 116,527 ilustraciones y dibujos de stock con licencia  libres de regalía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201" y="3484993"/>
            <a:ext cx="4740909" cy="110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62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54589" y="30753"/>
            <a:ext cx="9149227" cy="6858000"/>
          </a:xfrm>
          <a:prstGeom prst="rect">
            <a:avLst/>
          </a:prstGeom>
          <a:noFill/>
        </p:spPr>
      </p:pic>
      <p:sp>
        <p:nvSpPr>
          <p:cNvPr id="5" name="Rectángulo 4"/>
          <p:cNvSpPr/>
          <p:nvPr/>
        </p:nvSpPr>
        <p:spPr>
          <a:xfrm>
            <a:off x="467544" y="1674674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Franklin Gothic Medium" panose="020B0603020102020204" pitchFamily="34" charset="0"/>
              </a:rPr>
              <a:t>Tendencia </a:t>
            </a:r>
            <a:r>
              <a:rPr lang="es-ES" sz="2800" dirty="0">
                <a:latin typeface="Franklin Gothic Medium" panose="020B0603020102020204" pitchFamily="34" charset="0"/>
              </a:rPr>
              <a:t>global</a:t>
            </a:r>
            <a:r>
              <a:rPr lang="es-ES" sz="2800" dirty="0" smtClean="0">
                <a:latin typeface="Franklin Gothic Medium" panose="020B0603020102020204" pitchFamily="34" charset="0"/>
              </a:rPr>
              <a:t>:</a:t>
            </a:r>
          </a:p>
          <a:p>
            <a:pPr algn="just"/>
            <a:r>
              <a:rPr lang="es-ES" sz="2800" dirty="0" smtClean="0">
                <a:latin typeface="Franklin Gothic Medium" panose="020B0603020102020204" pitchFamily="34" charset="0"/>
              </a:rPr>
              <a:t> </a:t>
            </a:r>
            <a:r>
              <a:rPr lang="es-ES" sz="2800" dirty="0">
                <a:latin typeface="Franklin Gothic Medium" panose="020B0603020102020204" pitchFamily="34" charset="0"/>
              </a:rPr>
              <a:t>La población mundial supera los 8 300 millones en 2026 y continúa creciendo, aunque a un ritmo más moderado que en décadas anteriores. Se prevé que alcance un máximo de unos 10 300 millones hacia 2085</a:t>
            </a:r>
            <a:r>
              <a:rPr lang="es-ES" sz="2800" dirty="0" smtClean="0">
                <a:latin typeface="Franklin Gothic Medium" panose="020B0603020102020204" pitchFamily="34" charset="0"/>
              </a:rPr>
              <a:t>.</a:t>
            </a:r>
          </a:p>
          <a:p>
            <a:pPr algn="just"/>
            <a:endParaRPr lang="es-ES" sz="2800" dirty="0">
              <a:latin typeface="Franklin Gothic Medium" panose="020B0603020102020204" pitchFamily="34" charset="0"/>
            </a:endParaRPr>
          </a:p>
          <a:p>
            <a:pPr algn="just"/>
            <a:r>
              <a:rPr lang="es-ES" sz="2800" dirty="0" smtClean="0">
                <a:latin typeface="Franklin Gothic Medium" panose="020B0603020102020204" pitchFamily="34" charset="0"/>
              </a:rPr>
              <a:t>Proporción </a:t>
            </a:r>
            <a:r>
              <a:rPr lang="es-ES" sz="2800" dirty="0">
                <a:latin typeface="Franklin Gothic Medium" panose="020B0603020102020204" pitchFamily="34" charset="0"/>
              </a:rPr>
              <a:t>de adultos mayores: </a:t>
            </a:r>
            <a:endParaRPr lang="es-ES" sz="2800" dirty="0" smtClean="0">
              <a:latin typeface="Franklin Gothic Medium" panose="020B0603020102020204" pitchFamily="34" charset="0"/>
            </a:endParaRPr>
          </a:p>
          <a:p>
            <a:pPr algn="just"/>
            <a:r>
              <a:rPr lang="es-ES" sz="2800" dirty="0" smtClean="0">
                <a:latin typeface="Franklin Gothic Medium" panose="020B0603020102020204" pitchFamily="34" charset="0"/>
              </a:rPr>
              <a:t>Entre </a:t>
            </a:r>
            <a:r>
              <a:rPr lang="es-ES" sz="2800" dirty="0">
                <a:latin typeface="Franklin Gothic Medium" panose="020B0603020102020204" pitchFamily="34" charset="0"/>
              </a:rPr>
              <a:t>2015 y 2050, el porcentaje de personas mayores de 60 años casi se duplicará, pasando del 12% al 22%</a:t>
            </a:r>
          </a:p>
        </p:txBody>
      </p:sp>
      <p:sp>
        <p:nvSpPr>
          <p:cNvPr id="6" name="9 Rectángulo redondeado"/>
          <p:cNvSpPr/>
          <p:nvPr/>
        </p:nvSpPr>
        <p:spPr>
          <a:xfrm>
            <a:off x="791580" y="338946"/>
            <a:ext cx="7560840" cy="970714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/>
          <a:lstStyle/>
          <a:p>
            <a:pPr lvl="0" algn="ctr">
              <a:defRPr/>
            </a:pPr>
            <a:r>
              <a:rPr lang="es-ES" sz="2800" dirty="0">
                <a:latin typeface="Franklin Gothic Medium" panose="020B0603020102020204" pitchFamily="34" charset="0"/>
              </a:rPr>
              <a:t>Situación del Envejecimiento en el Mundo (2026)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072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25043" y="28831"/>
            <a:ext cx="6409111" cy="6858000"/>
          </a:xfrm>
          <a:prstGeom prst="rect">
            <a:avLst/>
          </a:prstGeom>
          <a:noFill/>
        </p:spPr>
      </p:pic>
      <p:pic>
        <p:nvPicPr>
          <p:cNvPr id="3" name="Imagen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260648"/>
            <a:ext cx="1057482" cy="934876"/>
          </a:xfrm>
          <a:prstGeom prst="rect">
            <a:avLst/>
          </a:prstGeom>
          <a:noFill/>
        </p:spPr>
      </p:pic>
      <p:sp>
        <p:nvSpPr>
          <p:cNvPr id="5" name="9 Rectángulo redondeado"/>
          <p:cNvSpPr/>
          <p:nvPr/>
        </p:nvSpPr>
        <p:spPr>
          <a:xfrm>
            <a:off x="2123728" y="514102"/>
            <a:ext cx="4896544" cy="571504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Cuba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7" name="3 CuadroTexto"/>
          <p:cNvSpPr txBox="1"/>
          <p:nvPr/>
        </p:nvSpPr>
        <p:spPr>
          <a:xfrm>
            <a:off x="733308" y="1612902"/>
            <a:ext cx="779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prstClr val="black"/>
                </a:solidFill>
                <a:latin typeface="Franklin Gothic Medium" panose="020B0603020102020204" pitchFamily="34" charset="0"/>
                <a:cs typeface="Arial" pitchFamily="34" charset="0"/>
              </a:rPr>
              <a:t>Es el país </a:t>
            </a:r>
            <a:r>
              <a:rPr lang="es-ES" sz="2400" dirty="0">
                <a:solidFill>
                  <a:prstClr val="black"/>
                </a:solidFill>
                <a:latin typeface="Franklin Gothic Medium" panose="020B0603020102020204" pitchFamily="34" charset="0"/>
                <a:cs typeface="Arial" pitchFamily="34" charset="0"/>
              </a:rPr>
              <a:t>más envejecido de América Latina: Más del 25% de la población cubana tiene 60 años o más, lo que convierte a Cuba en el país más envejecido de la región.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925255" y="3672564"/>
            <a:ext cx="80151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</a:rPr>
              <a:t>Consecuencias sociales y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económicas</a:t>
            </a:r>
            <a:endParaRPr lang="es-ES" sz="2400" dirty="0">
              <a:latin typeface="Franklin Gothic Medium" panose="020B0603020102020204" pitchFamily="34" charset="0"/>
            </a:endParaRPr>
          </a:p>
          <a:p>
            <a:endParaRPr lang="es-ES" sz="2400" dirty="0">
              <a:latin typeface="Franklin Gothic Medium" panose="020B06030201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Reducción </a:t>
            </a:r>
            <a:r>
              <a:rPr lang="es-ES" sz="2400" dirty="0">
                <a:latin typeface="Franklin Gothic Medium" panose="020B0603020102020204" pitchFamily="34" charset="0"/>
              </a:rPr>
              <a:t>de la población en edad laboral</a:t>
            </a:r>
            <a:r>
              <a:rPr lang="es-ES" sz="2400" dirty="0" smtClean="0">
                <a:latin typeface="Franklin Gothic Medium" panose="020B06030201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Mayor </a:t>
            </a:r>
            <a:r>
              <a:rPr lang="es-ES" sz="2400" dirty="0">
                <a:latin typeface="Franklin Gothic Medium" panose="020B0603020102020204" pitchFamily="34" charset="0"/>
              </a:rPr>
              <a:t>presión sobre los sistemas de salud y seguridad social.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Vulnerabilidad </a:t>
            </a:r>
            <a:r>
              <a:rPr lang="es-ES" sz="2400" dirty="0">
                <a:latin typeface="Franklin Gothic Medium" panose="020B0603020102020204" pitchFamily="34" charset="0"/>
              </a:rPr>
              <a:t>de los adultos mayores en un contexto de crisis económica y carencias materiales.</a:t>
            </a:r>
          </a:p>
        </p:txBody>
      </p:sp>
    </p:spTree>
    <p:extLst>
      <p:ext uri="{BB962C8B-B14F-4D97-AF65-F5344CB8AC3E}">
        <p14:creationId xmlns:p14="http://schemas.microsoft.com/office/powerpoint/2010/main" val="1477777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-12823"/>
            <a:ext cx="4860031" cy="6858000"/>
          </a:xfrm>
          <a:prstGeom prst="rect">
            <a:avLst/>
          </a:prstGeom>
          <a:noFill/>
        </p:spPr>
      </p:pic>
      <p:pic>
        <p:nvPicPr>
          <p:cNvPr id="3" name="Imagen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260648"/>
            <a:ext cx="1057482" cy="934876"/>
          </a:xfrm>
          <a:prstGeom prst="rect">
            <a:avLst/>
          </a:prstGeom>
          <a:noFill/>
        </p:spPr>
      </p:pic>
      <p:sp>
        <p:nvSpPr>
          <p:cNvPr id="5" name="9 Rectángulo redondeado"/>
          <p:cNvSpPr/>
          <p:nvPr/>
        </p:nvSpPr>
        <p:spPr>
          <a:xfrm>
            <a:off x="2339752" y="411343"/>
            <a:ext cx="5472608" cy="571504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/>
          <a:lstStyle/>
          <a:p>
            <a:pPr lvl="0" algn="ctr">
              <a:defRPr/>
            </a:pPr>
            <a:r>
              <a:rPr lang="es-ES" sz="2800" kern="0">
                <a:solidFill>
                  <a:srgbClr val="0070C0"/>
                </a:solidFill>
                <a:latin typeface="Franklin Gothic Medium" pitchFamily="34" charset="0"/>
              </a:rPr>
              <a:t>Comparación 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/>
        </p:nvGraphicFramePr>
        <p:xfrm>
          <a:off x="628650" y="3258344"/>
          <a:ext cx="7886700" cy="1485900"/>
        </p:xfrm>
        <a:graphic>
          <a:graphicData uri="http://schemas.openxmlformats.org/drawingml/2006/table">
            <a:tbl>
              <a:tblPr/>
              <a:tblGrid>
                <a:gridCol w="2628900"/>
                <a:gridCol w="2628900"/>
                <a:gridCol w="2628900"/>
              </a:tblGrid>
              <a:tr h="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28650" y="3259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868749"/>
              </p:ext>
            </p:extLst>
          </p:nvPr>
        </p:nvGraphicFramePr>
        <p:xfrm>
          <a:off x="1051193" y="1407013"/>
          <a:ext cx="7934247" cy="5091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4749"/>
                <a:gridCol w="2644749"/>
                <a:gridCol w="2644749"/>
              </a:tblGrid>
              <a:tr h="437811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Aspecto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Mundo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Cuba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</a:tr>
              <a:tr h="96949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Proporción de mayores de 60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12% en 2015 → 22% en 2050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Más del 25% ya en 2025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</a:tr>
              <a:tr h="130715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Tendencia demográfica</a:t>
                      </a:r>
                    </a:p>
                    <a:p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Crecimiento poblacional moderado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Decrecimiento poblacional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</a:tr>
              <a:tr h="96949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Factores clave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Mayor esperanza de vida, transición demográfica</a:t>
                      </a:r>
                    </a:p>
                    <a:p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Baja natalidad, emigración juvenil, envejecimiento acelerado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</a:tr>
              <a:tr h="96949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Retos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Sistemas de salud y pensiones sostenibles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Atención integral a mayores, crisis económica, pérdida de fuerza laboral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41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25043" y="28831"/>
            <a:ext cx="6409111" cy="6858000"/>
          </a:xfrm>
          <a:prstGeom prst="rect">
            <a:avLst/>
          </a:prstGeom>
          <a:noFill/>
        </p:spPr>
      </p:pic>
      <p:sp>
        <p:nvSpPr>
          <p:cNvPr id="6" name="Rectángulo 5"/>
          <p:cNvSpPr/>
          <p:nvPr/>
        </p:nvSpPr>
        <p:spPr>
          <a:xfrm>
            <a:off x="431540" y="332656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600" dirty="0">
                <a:latin typeface="Franklin Gothic Medium" panose="020B0603020102020204" pitchFamily="34" charset="0"/>
              </a:rPr>
              <a:t>Este panorama muestra que </a:t>
            </a:r>
            <a:r>
              <a:rPr lang="es-ES" sz="3600" b="1" dirty="0">
                <a:latin typeface="Franklin Gothic Medium" panose="020B0603020102020204" pitchFamily="34" charset="0"/>
              </a:rPr>
              <a:t>Cuba enfrenta el envejecimiento con mayor intensidad y urgencia que la media mundial</a:t>
            </a:r>
            <a:r>
              <a:rPr lang="es-ES" sz="3600" dirty="0">
                <a:latin typeface="Franklin Gothic Medium" panose="020B0603020102020204" pitchFamily="34" charset="0"/>
              </a:rPr>
              <a:t>, lo que convierte a los adultos mayores en un grupo especialmente vulnerable y prioritario para el Trabajo Social.</a:t>
            </a:r>
          </a:p>
        </p:txBody>
      </p:sp>
    </p:spTree>
    <p:extLst>
      <p:ext uri="{BB962C8B-B14F-4D97-AF65-F5344CB8AC3E}">
        <p14:creationId xmlns:p14="http://schemas.microsoft.com/office/powerpoint/2010/main" val="126951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0"/>
            <a:ext cx="7609206" cy="6858000"/>
          </a:xfrm>
          <a:prstGeom prst="rect">
            <a:avLst/>
          </a:prstGeom>
          <a:noFill/>
        </p:spPr>
      </p:pic>
      <p:sp>
        <p:nvSpPr>
          <p:cNvPr id="6" name="Rectángulo 5"/>
          <p:cNvSpPr/>
          <p:nvPr/>
        </p:nvSpPr>
        <p:spPr>
          <a:xfrm>
            <a:off x="431540" y="332656"/>
            <a:ext cx="8280920" cy="82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sz="3600" dirty="0">
              <a:latin typeface="Franklin Gothic Medium" panose="020B0603020102020204" pitchFamily="34" charset="0"/>
            </a:endParaRPr>
          </a:p>
        </p:txBody>
      </p:sp>
      <p:sp>
        <p:nvSpPr>
          <p:cNvPr id="8" name="9 Rectángulo redondead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264695" cy="648071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 fontScale="90000"/>
          </a:bodyPr>
          <a:lstStyle/>
          <a:p>
            <a:pPr lvl="0" algn="ctr">
              <a:defRPr/>
            </a:pPr>
            <a: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/>
            </a:r>
            <a:b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r>
              <a:rPr lang="es-ES" sz="3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>ENVEJECIMIENTO EN ARTEMISA</a:t>
            </a:r>
            <a:r>
              <a:rPr lang="es-ES" sz="3600" kern="0" dirty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/>
            </a:r>
            <a:br>
              <a:rPr lang="es-ES" sz="3600" kern="0" dirty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endParaRPr kumimoji="0" lang="es-ES" sz="36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683568" y="1509175"/>
            <a:ext cx="8172908" cy="1603375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Franklin Gothic Medium" panose="020B0603020102020204" pitchFamily="34" charset="0"/>
              </a:rPr>
              <a:t>Artemisa se encuentra entre las provincias con menor proporción de adultos mayores en comparación con territorios como Villa Clara y La Habana, que lideran el envejecimiento. 	Aun así, la provincia refleja la tendencia nacional: crecimiento sostenido de la población mayor de 60 años y reducción de la población joven</a:t>
            </a:r>
          </a:p>
        </p:txBody>
      </p:sp>
      <p:sp>
        <p:nvSpPr>
          <p:cNvPr id="10" name="Marcador de contenido 1"/>
          <p:cNvSpPr txBox="1">
            <a:spLocks/>
          </p:cNvSpPr>
          <p:nvPr/>
        </p:nvSpPr>
        <p:spPr>
          <a:xfrm>
            <a:off x="709577" y="3933056"/>
            <a:ext cx="8172908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es-ES" dirty="0">
              <a:latin typeface="Franklin Gothic Medium" panose="020B0603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475" y="4247142"/>
            <a:ext cx="80288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Franklin Gothic Medium" panose="020B0603020102020204" pitchFamily="34" charset="0"/>
              </a:rPr>
              <a:t>Factores </a:t>
            </a:r>
            <a:r>
              <a:rPr lang="es-ES" sz="2000" dirty="0" smtClean="0">
                <a:latin typeface="Franklin Gothic Medium" panose="020B0603020102020204" pitchFamily="34" charset="0"/>
              </a:rPr>
              <a:t>asociados</a:t>
            </a:r>
          </a:p>
          <a:p>
            <a:endParaRPr lang="es-ES" sz="2000" dirty="0">
              <a:latin typeface="Franklin Gothic Medium" panose="020B06030201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000" dirty="0" smtClean="0">
                <a:latin typeface="Franklin Gothic Medium" panose="020B0603020102020204" pitchFamily="34" charset="0"/>
              </a:rPr>
              <a:t>Migración </a:t>
            </a:r>
            <a:r>
              <a:rPr lang="es-ES" sz="2000" dirty="0">
                <a:latin typeface="Franklin Gothic Medium" panose="020B0603020102020204" pitchFamily="34" charset="0"/>
              </a:rPr>
              <a:t>juvenil hacia otras provincias o al </a:t>
            </a:r>
            <a:r>
              <a:rPr lang="es-ES" sz="2000" dirty="0" smtClean="0">
                <a:latin typeface="Franklin Gothic Medium" panose="020B0603020102020204" pitchFamily="34" charset="0"/>
              </a:rPr>
              <a:t>exterior.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000" dirty="0" smtClean="0">
                <a:latin typeface="Franklin Gothic Medium" panose="020B0603020102020204" pitchFamily="34" charset="0"/>
              </a:rPr>
              <a:t>Baja </a:t>
            </a:r>
            <a:r>
              <a:rPr lang="es-ES" sz="2000" dirty="0">
                <a:latin typeface="Franklin Gothic Medium" panose="020B0603020102020204" pitchFamily="34" charset="0"/>
              </a:rPr>
              <a:t>natalidad y fecundidad limitada</a:t>
            </a:r>
            <a:r>
              <a:rPr lang="es-ES" sz="2000" dirty="0" smtClean="0">
                <a:latin typeface="Franklin Gothic Medium" panose="020B06030201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ES" sz="2000" dirty="0" smtClean="0">
                <a:latin typeface="Franklin Gothic Medium" panose="020B0603020102020204" pitchFamily="34" charset="0"/>
              </a:rPr>
              <a:t>Circularidad </a:t>
            </a:r>
            <a:r>
              <a:rPr lang="es-ES" sz="2000" dirty="0">
                <a:latin typeface="Franklin Gothic Medium" panose="020B0603020102020204" pitchFamily="34" charset="0"/>
              </a:rPr>
              <a:t>migratoria: algunos jóvenes emigran y luego regresan, pero no compensan el saldo demográfico.</a:t>
            </a:r>
          </a:p>
        </p:txBody>
      </p:sp>
      <p:pic>
        <p:nvPicPr>
          <p:cNvPr id="2050" name="Picture 2" descr="Vejez y Sociedad by ragnaroc789 Asgard - Info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474" y="2767644"/>
            <a:ext cx="1757464" cy="161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66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512851"/>
              </p:ext>
            </p:extLst>
          </p:nvPr>
        </p:nvGraphicFramePr>
        <p:xfrm>
          <a:off x="539553" y="1368881"/>
          <a:ext cx="7920879" cy="5084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3437"/>
                <a:gridCol w="2658888"/>
                <a:gridCol w="3018554"/>
              </a:tblGrid>
              <a:tr h="507842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Aspecto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Cuba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  <a:latin typeface="Franklin Gothic Medium" panose="020B0603020102020204" pitchFamily="34" charset="0"/>
                        </a:rPr>
                        <a:t>Artemisa</a:t>
                      </a:r>
                      <a:endParaRPr lang="es-ES" sz="1800" dirty="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</a:tr>
              <a:tr h="114415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% mayores de 60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25,7% (2024)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Menor que la media nacional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</a:tr>
              <a:tr h="114415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Tendencia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Envejecimiento acelerado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Envejecimiento moderado pero creciente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</a:tr>
              <a:tr h="114415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Factores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Baja natalidad, emigración juvenil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Baja natalidad, migración juvenil y retorno parcial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</a:tr>
              <a:tr h="1144153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Retos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Presión sobre salud y pensiones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latin typeface="Franklin Gothic Medium" panose="020B0603020102020204" pitchFamily="34" charset="0"/>
                        </a:rPr>
                        <a:t>Preparación de servicios sociales y retención juvenil</a:t>
                      </a:r>
                      <a:endParaRPr lang="es-ES" sz="1800" dirty="0">
                        <a:latin typeface="Franklin Gothic Medium" panose="020B06030201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9 Rectángulo redondeado"/>
          <p:cNvSpPr/>
          <p:nvPr/>
        </p:nvSpPr>
        <p:spPr>
          <a:xfrm>
            <a:off x="2123728" y="289412"/>
            <a:ext cx="4896544" cy="571504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/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Comparación resumida</a:t>
            </a:r>
            <a:endParaRPr lang="es-ES" sz="2800" b="1" dirty="0">
              <a:solidFill>
                <a:srgbClr val="0070C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68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Vectores de Adulto mayor saludable, imágenes vectoriales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241" y="976094"/>
            <a:ext cx="1080120" cy="121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3"/>
          <a:srcRect l="2037" t="20713" r="13070" b="13140"/>
          <a:stretch>
            <a:fillRect/>
          </a:stretch>
        </p:blipFill>
        <p:spPr bwMode="auto">
          <a:xfrm>
            <a:off x="25043" y="28831"/>
            <a:ext cx="3106797" cy="6858000"/>
          </a:xfrm>
          <a:prstGeom prst="rect">
            <a:avLst/>
          </a:prstGeom>
          <a:noFill/>
        </p:spPr>
      </p:pic>
      <p:sp>
        <p:nvSpPr>
          <p:cNvPr id="2" name="Rectángulo 1"/>
          <p:cNvSpPr/>
          <p:nvPr/>
        </p:nvSpPr>
        <p:spPr>
          <a:xfrm>
            <a:off x="496288" y="1196730"/>
            <a:ext cx="796805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0070C0"/>
                </a:solidFill>
                <a:latin typeface="Franklin Gothic Medium" panose="020B0603020102020204" pitchFamily="34" charset="0"/>
              </a:rPr>
              <a:t>PERSPECTIVA BIOLÓGICA</a:t>
            </a:r>
          </a:p>
          <a:p>
            <a:endParaRPr lang="es-ES" sz="2800" dirty="0" smtClean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Cambios </a:t>
            </a:r>
            <a:r>
              <a:rPr lang="es-ES" sz="2400" dirty="0">
                <a:latin typeface="Franklin Gothic Medium" panose="020B0603020102020204" pitchFamily="34" charset="0"/>
              </a:rPr>
              <a:t>físicos: disminución de fuerza muscular, pérdida de densidad ósea, alteraciones sensoriales (vista, oído), y mayor vulnerabilidad a enfermedades crónicas.</a:t>
            </a:r>
          </a:p>
          <a:p>
            <a:pPr algn="just"/>
            <a:endParaRPr lang="es-ES" sz="2400" dirty="0" smtClean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Heterogeneidad</a:t>
            </a:r>
            <a:r>
              <a:rPr lang="es-ES" sz="2400" dirty="0">
                <a:latin typeface="Franklin Gothic Medium" panose="020B0603020102020204" pitchFamily="34" charset="0"/>
              </a:rPr>
              <a:t>: no todas las personas mayores envejecen igual; existen casos de envejecimiento exitoso con buena salud y autonomía</a:t>
            </a:r>
            <a:r>
              <a:rPr lang="es-ES" sz="2400" dirty="0" smtClean="0">
                <a:latin typeface="Franklin Gothic Medium" panose="020B0603020102020204" pitchFamily="34" charset="0"/>
              </a:rPr>
              <a:t>.</a:t>
            </a:r>
          </a:p>
          <a:p>
            <a:pPr algn="just"/>
            <a:endParaRPr lang="es-ES" sz="2400" dirty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400" dirty="0" smtClean="0">
                <a:latin typeface="Franklin Gothic Medium" panose="020B0603020102020204" pitchFamily="34" charset="0"/>
              </a:rPr>
              <a:t>Prevención </a:t>
            </a:r>
            <a:r>
              <a:rPr lang="es-ES" sz="2400" dirty="0">
                <a:latin typeface="Franklin Gothic Medium" panose="020B0603020102020204" pitchFamily="34" charset="0"/>
              </a:rPr>
              <a:t>y cuidado: la promoción de hábitos saludables (alimentación, ejercicio, chequeos médicos) puede retrasar el deterioro y mejorar la calidad de vida.</a:t>
            </a:r>
          </a:p>
        </p:txBody>
      </p:sp>
      <p:sp>
        <p:nvSpPr>
          <p:cNvPr id="3" name="9 Rectángulo redondeado"/>
          <p:cNvSpPr txBox="1">
            <a:spLocks/>
          </p:cNvSpPr>
          <p:nvPr/>
        </p:nvSpPr>
        <p:spPr>
          <a:xfrm>
            <a:off x="899592" y="49003"/>
            <a:ext cx="7752035" cy="906161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/>
            </a:r>
            <a:b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>PERSPECTIVA BIO-PSICO-SOCIAL DEL ENVEJECIMIENTO</a:t>
            </a:r>
            <a:b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endParaRPr lang="es-ES" sz="9600" kern="0" dirty="0">
              <a:solidFill>
                <a:srgbClr val="0070C0"/>
              </a:solidFill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5" name="AutoShape 2" descr="Vectores de Adulto mayor saludable, imágenes vectoriales | DepositPhotos"/>
          <p:cNvSpPr>
            <a:spLocks noChangeAspect="1" noChangeArrowheads="1"/>
          </p:cNvSpPr>
          <p:nvPr/>
        </p:nvSpPr>
        <p:spPr bwMode="auto">
          <a:xfrm>
            <a:off x="28996" y="-957263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32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0"/>
            <a:ext cx="3106797" cy="6858000"/>
          </a:xfrm>
          <a:prstGeom prst="rect">
            <a:avLst/>
          </a:prstGeom>
          <a:noFill/>
        </p:spPr>
      </p:pic>
      <p:sp>
        <p:nvSpPr>
          <p:cNvPr id="2" name="9 Rectángulo redondeado"/>
          <p:cNvSpPr txBox="1">
            <a:spLocks/>
          </p:cNvSpPr>
          <p:nvPr/>
        </p:nvSpPr>
        <p:spPr>
          <a:xfrm>
            <a:off x="907773" y="99724"/>
            <a:ext cx="7752035" cy="906161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/>
            </a:r>
            <a:br>
              <a:rPr lang="es-ES" sz="24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  <a:t>PERSPECTIVA PSICO-SOCIAL DEL ENVEJECIMIENTO</a:t>
            </a:r>
            <a:br>
              <a:rPr lang="es-ES" sz="9600" kern="0" dirty="0" smtClean="0">
                <a:solidFill>
                  <a:srgbClr val="0070C0"/>
                </a:solidFill>
                <a:latin typeface="Franklin Gothic Medium" pitchFamily="34" charset="0"/>
                <a:ea typeface="+mn-ea"/>
                <a:cs typeface="+mn-cs"/>
              </a:rPr>
            </a:br>
            <a:endParaRPr lang="es-ES" sz="9600" kern="0" dirty="0">
              <a:solidFill>
                <a:srgbClr val="0070C0"/>
              </a:solidFill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19065" y="937244"/>
            <a:ext cx="8129453" cy="959887"/>
          </a:xfrm>
        </p:spPr>
        <p:txBody>
          <a:bodyPr>
            <a:normAutofit/>
          </a:bodyPr>
          <a:lstStyle/>
          <a:p>
            <a:r>
              <a:rPr lang="es-ES" sz="1800" dirty="0">
                <a:latin typeface="Franklin Gothic Medium" panose="020B0603020102020204" pitchFamily="34" charset="0"/>
              </a:rPr>
              <a:t>La perspectiva psicológica del envejecimiento se centra en los procesos internos de la persona mayor y en cómo afronta los cambios de esta etapa de la vida</a:t>
            </a: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563141" y="2088929"/>
            <a:ext cx="84249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1800" dirty="0">
              <a:latin typeface="Franklin Gothic Medium" panose="020B0603020102020204" pitchFamily="34" charset="0"/>
            </a:endParaRPr>
          </a:p>
        </p:txBody>
      </p:sp>
      <p:sp>
        <p:nvSpPr>
          <p:cNvPr id="9" name="Título 3"/>
          <p:cNvSpPr txBox="1">
            <a:spLocks/>
          </p:cNvSpPr>
          <p:nvPr/>
        </p:nvSpPr>
        <p:spPr>
          <a:xfrm>
            <a:off x="673546" y="2526556"/>
            <a:ext cx="8174972" cy="38008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 smtClean="0">
                <a:solidFill>
                  <a:srgbClr val="0070C0"/>
                </a:solidFill>
                <a:latin typeface="Franklin Gothic Medium" panose="020B0603020102020204" pitchFamily="34" charset="0"/>
              </a:rPr>
              <a:t>PROCESOS COGNITIVOS</a:t>
            </a:r>
          </a:p>
          <a:p>
            <a:endParaRPr lang="es-ES" sz="2000" dirty="0" smtClean="0">
              <a:solidFill>
                <a:srgbClr val="0070C0"/>
              </a:solidFill>
              <a:latin typeface="Franklin Gothic Medium" panose="020B0603020102020204" pitchFamily="34" charset="0"/>
            </a:endParaRPr>
          </a:p>
          <a:p>
            <a:endParaRPr lang="es-ES" sz="1800" dirty="0" smtClean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2000" dirty="0">
                <a:latin typeface="Franklin Gothic Medium" panose="020B0603020102020204" pitchFamily="34" charset="0"/>
              </a:rPr>
              <a:t>Memoria y atención: pueden mostrar cierto declive, especialmente en la memoria episódica y la velocidad de procesamiento, aunque la memoria semántica y las habilidades lingüísticas suelen mantenerse</a:t>
            </a:r>
            <a:r>
              <a:rPr lang="es-ES" sz="2000" dirty="0" smtClean="0">
                <a:latin typeface="Franklin Gothic Medium" panose="020B0603020102020204" pitchFamily="34" charset="0"/>
              </a:rPr>
              <a:t>.</a:t>
            </a:r>
          </a:p>
          <a:p>
            <a:pPr algn="just"/>
            <a:endParaRPr lang="es-ES" sz="2000" dirty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2000" dirty="0" smtClean="0">
                <a:latin typeface="Franklin Gothic Medium" panose="020B0603020102020204" pitchFamily="34" charset="0"/>
              </a:rPr>
              <a:t>Plasticidad </a:t>
            </a:r>
            <a:r>
              <a:rPr lang="es-ES" sz="2000" dirty="0">
                <a:latin typeface="Franklin Gothic Medium" panose="020B0603020102020204" pitchFamily="34" charset="0"/>
              </a:rPr>
              <a:t>cerebral: la estimulación cognitiva, el aprendizaje continuo y la actividad intelectual ayudan a preservar funciones y retrasar el deterioro</a:t>
            </a:r>
            <a:r>
              <a:rPr lang="es-ES" sz="2000" dirty="0" smtClean="0">
                <a:latin typeface="Franklin Gothic Medium" panose="020B0603020102020204" pitchFamily="34" charset="0"/>
              </a:rPr>
              <a:t>.</a:t>
            </a:r>
          </a:p>
          <a:p>
            <a:pPr algn="just"/>
            <a:endParaRPr lang="es-ES" sz="2000" dirty="0">
              <a:latin typeface="Franklin Gothic Medium" panose="020B0603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ES" sz="2000" dirty="0" smtClean="0">
                <a:latin typeface="Franklin Gothic Medium" panose="020B0603020102020204" pitchFamily="34" charset="0"/>
              </a:rPr>
              <a:t>Heterogeneidad</a:t>
            </a:r>
            <a:r>
              <a:rPr lang="es-ES" sz="2000" dirty="0">
                <a:latin typeface="Franklin Gothic Medium" panose="020B0603020102020204" pitchFamily="34" charset="0"/>
              </a:rPr>
              <a:t>: no todas las personas envejecen igual; existen casos de envejecimiento exitoso con gran capacidad intelectual.</a:t>
            </a:r>
          </a:p>
        </p:txBody>
      </p:sp>
      <p:pic>
        <p:nvPicPr>
          <p:cNvPr id="5124" name="Picture 4" descr="Healthy elderly: Más de 31,519 ilustraciones y dibujos de stock con  licencia libres de regalía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4210504" y="1879211"/>
            <a:ext cx="4638014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44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</TotalTime>
  <Words>693</Words>
  <Application>Microsoft Office PowerPoint</Application>
  <PresentationFormat>Presentación en pantalla (4:3)</PresentationFormat>
  <Paragraphs>91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Franklin Gothic Medium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ENVEJECIMIENTO EN ARTEMISA </vt:lpstr>
      <vt:lpstr>Presentación de PowerPoint</vt:lpstr>
      <vt:lpstr>Presentación de PowerPoint</vt:lpstr>
      <vt:lpstr>La perspectiva psicológica del envejecimiento se centra en los procesos internos de la persona mayor y en cómo afronta los cambios de esta etapa de la vida</vt:lpstr>
      <vt:lpstr>La perspectiva social del envejecimiento analiza cómo las condiciones sociales, culturales y comunitarias influyen en la vida de las personas mayores y cómo ellas mismas participan en la sociedad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Osmel Disotuar</dc:creator>
  <cp:lastModifiedBy>ALOIMA</cp:lastModifiedBy>
  <cp:revision>116</cp:revision>
  <dcterms:created xsi:type="dcterms:W3CDTF">2025-03-18T01:21:14Z</dcterms:created>
  <dcterms:modified xsi:type="dcterms:W3CDTF">2026-02-23T21:38:19Z</dcterms:modified>
</cp:coreProperties>
</file>