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60" r:id="rId5"/>
    <p:sldId id="261" r:id="rId6"/>
    <p:sldId id="265" r:id="rId7"/>
    <p:sldId id="266" r:id="rId8"/>
    <p:sldId id="267" r:id="rId9"/>
    <p:sldId id="268" r:id="rId10"/>
    <p:sldId id="269" r:id="rId11"/>
    <p:sldId id="270" r:id="rId12"/>
    <p:sldId id="271" r:id="rId13"/>
    <p:sldId id="272" r:id="rId14"/>
    <p:sldId id="273" r:id="rId15"/>
    <p:sldId id="277" r:id="rId16"/>
    <p:sldId id="274" r:id="rId17"/>
    <p:sldId id="275" r:id="rId18"/>
    <p:sldId id="280" r:id="rId19"/>
    <p:sldId id="276" r:id="rId20"/>
    <p:sldId id="278" r:id="rId21"/>
    <p:sldId id="279" r:id="rId22"/>
    <p:sldId id="281" r:id="rId23"/>
    <p:sldId id="282" r:id="rId24"/>
    <p:sldId id="286" r:id="rId25"/>
    <p:sldId id="283" r:id="rId26"/>
    <p:sldId id="287" r:id="rId27"/>
    <p:sldId id="285" r:id="rId28"/>
  </p:sldIdLst>
  <p:sldSz cx="9144000" cy="6858000" type="screen4x3"/>
  <p:notesSz cx="6858000" cy="9144000"/>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1" d="100"/>
          <a:sy n="71" d="100"/>
        </p:scale>
        <p:origin x="1356"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6 Conector recto"/>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28 Título"/>
          <p:cNvSpPr>
            <a:spLocks noGrp="1"/>
          </p:cNvSpPr>
          <p:nvPr>
            <p:ph type="ctrTitle"/>
          </p:nvPr>
        </p:nvSpPr>
        <p:spPr>
          <a:xfrm>
            <a:off x="381000" y="4853411"/>
            <a:ext cx="8458200" cy="1222375"/>
          </a:xfrm>
        </p:spPr>
        <p:txBody>
          <a:bodyPr anchor="t"/>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16" name="15 Marcador de fecha"/>
          <p:cNvSpPr>
            <a:spLocks noGrp="1"/>
          </p:cNvSpPr>
          <p:nvPr>
            <p:ph type="dt" sz="half" idx="10"/>
          </p:nvPr>
        </p:nvSpPr>
        <p:spPr/>
        <p:txBody>
          <a:bodyPr/>
          <a:lstStyle/>
          <a:p>
            <a:fld id="{B6FCFF1B-83F2-448D-9A7A-ADC59BA7FA8D}" type="datetimeFigureOut">
              <a:rPr lang="es-ES_tradnl" smtClean="0"/>
              <a:t>15/09/2022</a:t>
            </a:fld>
            <a:endParaRPr lang="es-ES_tradnl"/>
          </a:p>
        </p:txBody>
      </p:sp>
      <p:sp>
        <p:nvSpPr>
          <p:cNvPr id="2" name="1 Marcador de pie de página"/>
          <p:cNvSpPr>
            <a:spLocks noGrp="1"/>
          </p:cNvSpPr>
          <p:nvPr>
            <p:ph type="ftr" sz="quarter" idx="11"/>
          </p:nvPr>
        </p:nvSpPr>
        <p:spPr/>
        <p:txBody>
          <a:bodyPr/>
          <a:lstStyle/>
          <a:p>
            <a:endParaRPr lang="es-ES_tradnl"/>
          </a:p>
        </p:txBody>
      </p:sp>
      <p:sp>
        <p:nvSpPr>
          <p:cNvPr id="15" name="14 Marcador de número de diapositiva"/>
          <p:cNvSpPr>
            <a:spLocks noGrp="1"/>
          </p:cNvSpPr>
          <p:nvPr>
            <p:ph type="sldNum" sz="quarter" idx="12"/>
          </p:nvPr>
        </p:nvSpPr>
        <p:spPr>
          <a:xfrm>
            <a:off x="8229600" y="6473952"/>
            <a:ext cx="758952" cy="246888"/>
          </a:xfrm>
        </p:spPr>
        <p:txBody>
          <a:bodyPr/>
          <a:lstStyle/>
          <a:p>
            <a:fld id="{CD5638CE-68DB-4FB6-B4B2-F91D6E200451}" type="slidenum">
              <a:rPr lang="es-ES_tradnl" smtClean="0"/>
              <a:t>‹Nº›</a:t>
            </a:fld>
            <a:endParaRPr lang="es-ES_trad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2" name="2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27" name="26 Marcador de contenido"/>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5" name="24 Marcador de fecha"/>
          <p:cNvSpPr>
            <a:spLocks noGrp="1"/>
          </p:cNvSpPr>
          <p:nvPr>
            <p:ph type="dt" sz="half" idx="10"/>
          </p:nvPr>
        </p:nvSpPr>
        <p:spPr/>
        <p:txBody>
          <a:bodyPr/>
          <a:lstStyle/>
          <a:p>
            <a:fld id="{B6FCFF1B-83F2-448D-9A7A-ADC59BA7FA8D}" type="datetimeFigureOut">
              <a:rPr lang="es-ES_tradnl" smtClean="0"/>
              <a:t>15/09/2022</a:t>
            </a:fld>
            <a:endParaRPr lang="es-ES_tradnl"/>
          </a:p>
        </p:txBody>
      </p:sp>
      <p:sp>
        <p:nvSpPr>
          <p:cNvPr id="19" name="18 Marcador de pie de página"/>
          <p:cNvSpPr>
            <a:spLocks noGrp="1"/>
          </p:cNvSpPr>
          <p:nvPr>
            <p:ph type="ftr" sz="quarter" idx="11"/>
          </p:nvPr>
        </p:nvSpPr>
        <p:spPr>
          <a:xfrm>
            <a:off x="3581400" y="76200"/>
            <a:ext cx="2895600" cy="288925"/>
          </a:xfrm>
        </p:spPr>
        <p:txBody>
          <a:bodyPr/>
          <a:lstStyle/>
          <a:p>
            <a:endParaRPr lang="es-ES_tradnl"/>
          </a:p>
        </p:txBody>
      </p:sp>
      <p:sp>
        <p:nvSpPr>
          <p:cNvPr id="16" name="15 Marcador de número de diapositiva"/>
          <p:cNvSpPr>
            <a:spLocks noGrp="1"/>
          </p:cNvSpPr>
          <p:nvPr>
            <p:ph type="sldNum" sz="quarter" idx="12"/>
          </p:nvPr>
        </p:nvSpPr>
        <p:spPr>
          <a:xfrm>
            <a:off x="8229600" y="6473952"/>
            <a:ext cx="758952" cy="246888"/>
          </a:xfrm>
        </p:spPr>
        <p:txBody>
          <a:bodyPr/>
          <a:lstStyle/>
          <a:p>
            <a:fld id="{CD5638CE-68DB-4FB6-B4B2-F91D6E200451}" type="slidenum">
              <a:rPr lang="es-ES_tradnl" smtClean="0"/>
              <a:t>‹Nº›</a:t>
            </a:fld>
            <a:endParaRPr lang="es-ES_trad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3">
        <a:schemeClr val="bg2"/>
      </p:bgRef>
    </p:bg>
    <p:spTree>
      <p:nvGrpSpPr>
        <p:cNvPr id="1" name=""/>
        <p:cNvGrpSpPr/>
        <p:nvPr/>
      </p:nvGrpSpPr>
      <p:grpSpPr>
        <a:xfrm>
          <a:off x="0" y="0"/>
          <a:ext cx="0" cy="0"/>
          <a:chOff x="0" y="0"/>
          <a:chExt cx="0" cy="0"/>
        </a:xfrm>
      </p:grpSpPr>
      <p:sp>
        <p:nvSpPr>
          <p:cNvPr id="7" name="6 Conector recto"/>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5 Marcador de texto"/>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19" name="18 Marcador de fecha"/>
          <p:cNvSpPr>
            <a:spLocks noGrp="1"/>
          </p:cNvSpPr>
          <p:nvPr>
            <p:ph type="dt" sz="half" idx="10"/>
          </p:nvPr>
        </p:nvSpPr>
        <p:spPr/>
        <p:txBody>
          <a:bodyPr/>
          <a:lstStyle/>
          <a:p>
            <a:fld id="{B6FCFF1B-83F2-448D-9A7A-ADC59BA7FA8D}" type="datetimeFigureOut">
              <a:rPr lang="es-ES_tradnl" smtClean="0"/>
              <a:t>15/09/2022</a:t>
            </a:fld>
            <a:endParaRPr lang="es-ES_tradnl"/>
          </a:p>
        </p:txBody>
      </p:sp>
      <p:sp>
        <p:nvSpPr>
          <p:cNvPr id="11" name="10 Marcador de pie de página"/>
          <p:cNvSpPr>
            <a:spLocks noGrp="1"/>
          </p:cNvSpPr>
          <p:nvPr>
            <p:ph type="ftr" sz="quarter" idx="11"/>
          </p:nvPr>
        </p:nvSpPr>
        <p:spPr/>
        <p:txBody>
          <a:bodyPr/>
          <a:lstStyle/>
          <a:p>
            <a:endParaRPr lang="es-ES_tradnl"/>
          </a:p>
        </p:txBody>
      </p:sp>
      <p:sp>
        <p:nvSpPr>
          <p:cNvPr id="16" name="15 Marcador de número de diapositiva"/>
          <p:cNvSpPr>
            <a:spLocks noGrp="1"/>
          </p:cNvSpPr>
          <p:nvPr>
            <p:ph type="sldNum" sz="quarter" idx="12"/>
          </p:nvPr>
        </p:nvSpPr>
        <p:spPr/>
        <p:txBody>
          <a:bodyPr/>
          <a:lstStyle/>
          <a:p>
            <a:fld id="{CD5638CE-68DB-4FB6-B4B2-F91D6E200451}" type="slidenum">
              <a:rPr lang="es-ES_tradnl" smtClean="0"/>
              <a:t>‹Nº›</a:t>
            </a:fld>
            <a:endParaRPr lang="es-ES_tradnl"/>
          </a:p>
        </p:txBody>
      </p:sp>
      <p:sp>
        <p:nvSpPr>
          <p:cNvPr id="8" name="7 Título"/>
          <p:cNvSpPr>
            <a:spLocks noGrp="1"/>
          </p:cNvSpPr>
          <p:nvPr>
            <p:ph type="title"/>
          </p:nvPr>
        </p:nvSpPr>
        <p:spPr>
          <a:xfrm>
            <a:off x="180475" y="2947085"/>
            <a:ext cx="8686800" cy="1184825"/>
          </a:xfrm>
        </p:spPr>
        <p:txBody>
          <a:bodyPr rtlCol="0" anchor="t"/>
          <a:lstStyle>
            <a:lvl1pPr algn="r">
              <a:defRPr/>
            </a:lvl1pPr>
          </a:lstStyle>
          <a:p>
            <a:r>
              <a:rPr kumimoji="0" lang="es-ES" smtClean="0"/>
              <a:t>Haga clic para modificar el estilo de título del patrón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0" name="19 Título"/>
          <p:cNvSpPr>
            <a:spLocks noGrp="1"/>
          </p:cNvSpPr>
          <p:nvPr>
            <p:ph type="title"/>
          </p:nvPr>
        </p:nvSpPr>
        <p:spPr>
          <a:xfrm>
            <a:off x="301752" y="457200"/>
            <a:ext cx="8686800" cy="841248"/>
          </a:xfrm>
        </p:spPr>
        <p:txBody>
          <a:bodyPr/>
          <a:lstStyle/>
          <a:p>
            <a:r>
              <a:rPr kumimoji="0" lang="es-ES" smtClean="0"/>
              <a:t>Haga clic para modificar el estilo de título del patrón</a:t>
            </a:r>
            <a:endParaRPr kumimoji="0" lang="en-US"/>
          </a:p>
        </p:txBody>
      </p:sp>
      <p:sp>
        <p:nvSpPr>
          <p:cNvPr id="14" name="13 Marcador de contenido"/>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3" name="12 Marcador de contenido"/>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1" name="20 Marcador de fecha"/>
          <p:cNvSpPr>
            <a:spLocks noGrp="1"/>
          </p:cNvSpPr>
          <p:nvPr>
            <p:ph type="dt" sz="half" idx="10"/>
          </p:nvPr>
        </p:nvSpPr>
        <p:spPr/>
        <p:txBody>
          <a:bodyPr/>
          <a:lstStyle/>
          <a:p>
            <a:fld id="{B6FCFF1B-83F2-448D-9A7A-ADC59BA7FA8D}" type="datetimeFigureOut">
              <a:rPr lang="es-ES_tradnl" smtClean="0"/>
              <a:t>15/09/2022</a:t>
            </a:fld>
            <a:endParaRPr lang="es-ES_tradnl"/>
          </a:p>
        </p:txBody>
      </p:sp>
      <p:sp>
        <p:nvSpPr>
          <p:cNvPr id="10" name="9 Marcador de pie de página"/>
          <p:cNvSpPr>
            <a:spLocks noGrp="1"/>
          </p:cNvSpPr>
          <p:nvPr>
            <p:ph type="ftr" sz="quarter" idx="11"/>
          </p:nvPr>
        </p:nvSpPr>
        <p:spPr/>
        <p:txBody>
          <a:bodyPr/>
          <a:lstStyle/>
          <a:p>
            <a:endParaRPr lang="es-ES_tradnl"/>
          </a:p>
        </p:txBody>
      </p:sp>
      <p:sp>
        <p:nvSpPr>
          <p:cNvPr id="31" name="30 Marcador de número de diapositiva"/>
          <p:cNvSpPr>
            <a:spLocks noGrp="1"/>
          </p:cNvSpPr>
          <p:nvPr>
            <p:ph type="sldNum" sz="quarter" idx="12"/>
          </p:nvPr>
        </p:nvSpPr>
        <p:spPr/>
        <p:txBody>
          <a:bodyPr/>
          <a:lstStyle/>
          <a:p>
            <a:fld id="{CD5638CE-68DB-4FB6-B4B2-F91D6E200451}" type="slidenum">
              <a:rPr lang="es-ES_tradnl" smtClean="0"/>
              <a:t>‹Nº›</a:t>
            </a:fld>
            <a:endParaRPr lang="es-ES_trad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9" name="28 Título"/>
          <p:cNvSpPr>
            <a:spLocks noGrp="1"/>
          </p:cNvSpPr>
          <p:nvPr>
            <p:ph type="title"/>
          </p:nvPr>
        </p:nvSpPr>
        <p:spPr>
          <a:xfrm>
            <a:off x="304800" y="5410200"/>
            <a:ext cx="8610600" cy="882650"/>
          </a:xfrm>
        </p:spPr>
        <p:txBody>
          <a:bodyPr anchor="ctr"/>
          <a:lstStyle>
            <a:lvl1pPr>
              <a:defRPr/>
            </a:lvl1p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25" name="24 Marcador de texto"/>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8" name="27 Marcador de contenido"/>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0" name="9 Marcador de fecha"/>
          <p:cNvSpPr>
            <a:spLocks noGrp="1"/>
          </p:cNvSpPr>
          <p:nvPr>
            <p:ph type="dt" sz="half" idx="10"/>
          </p:nvPr>
        </p:nvSpPr>
        <p:spPr/>
        <p:txBody>
          <a:bodyPr/>
          <a:lstStyle/>
          <a:p>
            <a:fld id="{B6FCFF1B-83F2-448D-9A7A-ADC59BA7FA8D}" type="datetimeFigureOut">
              <a:rPr lang="es-ES_tradnl" smtClean="0"/>
              <a:t>15/09/2022</a:t>
            </a:fld>
            <a:endParaRPr lang="es-ES_tradnl"/>
          </a:p>
        </p:txBody>
      </p:sp>
      <p:sp>
        <p:nvSpPr>
          <p:cNvPr id="6" name="5 Marcador de pie de página"/>
          <p:cNvSpPr>
            <a:spLocks noGrp="1"/>
          </p:cNvSpPr>
          <p:nvPr>
            <p:ph type="ftr" sz="quarter" idx="11"/>
          </p:nvPr>
        </p:nvSpPr>
        <p:spPr/>
        <p:txBody>
          <a:bodyPr/>
          <a:lstStyle/>
          <a:p>
            <a:endParaRPr lang="es-ES_tradnl"/>
          </a:p>
        </p:txBody>
      </p:sp>
      <p:sp>
        <p:nvSpPr>
          <p:cNvPr id="7" name="6 Marcador de número de diapositiva"/>
          <p:cNvSpPr>
            <a:spLocks noGrp="1"/>
          </p:cNvSpPr>
          <p:nvPr>
            <p:ph type="sldNum" sz="quarter" idx="12"/>
          </p:nvPr>
        </p:nvSpPr>
        <p:spPr>
          <a:xfrm>
            <a:off x="8229600" y="6477000"/>
            <a:ext cx="762000" cy="246888"/>
          </a:xfrm>
        </p:spPr>
        <p:txBody>
          <a:bodyPr/>
          <a:lstStyle/>
          <a:p>
            <a:fld id="{CD5638CE-68DB-4FB6-B4B2-F91D6E200451}" type="slidenum">
              <a:rPr lang="es-ES_tradnl" smtClean="0"/>
              <a:t>‹Nº›</a:t>
            </a:fld>
            <a:endParaRPr lang="es-ES_tradnl"/>
          </a:p>
        </p:txBody>
      </p:sp>
      <p:sp>
        <p:nvSpPr>
          <p:cNvPr id="11" name="10 Conector recto"/>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30" name="29 Título"/>
          <p:cNvSpPr>
            <a:spLocks noGrp="1"/>
          </p:cNvSpPr>
          <p:nvPr>
            <p:ph type="title"/>
          </p:nvPr>
        </p:nvSpPr>
        <p:spPr>
          <a:xfrm>
            <a:off x="301752" y="457200"/>
            <a:ext cx="8686800" cy="841248"/>
          </a:xfrm>
        </p:spPr>
        <p:txBody>
          <a:bodyPr/>
          <a:lstStyle/>
          <a:p>
            <a:r>
              <a:rPr kumimoji="0" lang="es-ES" smtClean="0"/>
              <a:t>Haga clic para modificar el estilo de título del patrón</a:t>
            </a:r>
            <a:endParaRPr kumimoji="0" lang="en-US"/>
          </a:p>
        </p:txBody>
      </p:sp>
      <p:sp>
        <p:nvSpPr>
          <p:cNvPr id="12" name="11 Marcador de fecha"/>
          <p:cNvSpPr>
            <a:spLocks noGrp="1"/>
          </p:cNvSpPr>
          <p:nvPr>
            <p:ph type="dt" sz="half" idx="10"/>
          </p:nvPr>
        </p:nvSpPr>
        <p:spPr/>
        <p:txBody>
          <a:bodyPr/>
          <a:lstStyle/>
          <a:p>
            <a:fld id="{B6FCFF1B-83F2-448D-9A7A-ADC59BA7FA8D}" type="datetimeFigureOut">
              <a:rPr lang="es-ES_tradnl" smtClean="0"/>
              <a:t>15/09/2022</a:t>
            </a:fld>
            <a:endParaRPr lang="es-ES_tradnl"/>
          </a:p>
        </p:txBody>
      </p:sp>
      <p:sp>
        <p:nvSpPr>
          <p:cNvPr id="21" name="20 Marcador de pie de página"/>
          <p:cNvSpPr>
            <a:spLocks noGrp="1"/>
          </p:cNvSpPr>
          <p:nvPr>
            <p:ph type="ftr" sz="quarter" idx="11"/>
          </p:nvPr>
        </p:nvSpPr>
        <p:spPr/>
        <p:txBody>
          <a:bodyPr/>
          <a:lstStyle/>
          <a:p>
            <a:endParaRPr lang="es-ES_tradnl"/>
          </a:p>
        </p:txBody>
      </p:sp>
      <p:sp>
        <p:nvSpPr>
          <p:cNvPr id="6" name="5 Marcador de número de diapositiva"/>
          <p:cNvSpPr>
            <a:spLocks noGrp="1"/>
          </p:cNvSpPr>
          <p:nvPr>
            <p:ph type="sldNum" sz="quarter" idx="12"/>
          </p:nvPr>
        </p:nvSpPr>
        <p:spPr/>
        <p:txBody>
          <a:bodyPr/>
          <a:lstStyle/>
          <a:p>
            <a:fld id="{CD5638CE-68DB-4FB6-B4B2-F91D6E200451}" type="slidenum">
              <a:rPr lang="es-ES_tradnl" smtClean="0"/>
              <a:t>‹Nº›</a:t>
            </a:fld>
            <a:endParaRPr lang="es-ES_trad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3" name="2 Marcador de fecha"/>
          <p:cNvSpPr>
            <a:spLocks noGrp="1"/>
          </p:cNvSpPr>
          <p:nvPr>
            <p:ph type="dt" sz="half" idx="10"/>
          </p:nvPr>
        </p:nvSpPr>
        <p:spPr/>
        <p:txBody>
          <a:bodyPr/>
          <a:lstStyle/>
          <a:p>
            <a:fld id="{B6FCFF1B-83F2-448D-9A7A-ADC59BA7FA8D}" type="datetimeFigureOut">
              <a:rPr lang="es-ES_tradnl" smtClean="0"/>
              <a:t>15/09/2022</a:t>
            </a:fld>
            <a:endParaRPr lang="es-ES_tradnl"/>
          </a:p>
        </p:txBody>
      </p:sp>
      <p:sp>
        <p:nvSpPr>
          <p:cNvPr id="24" name="23 Marcador de pie de página"/>
          <p:cNvSpPr>
            <a:spLocks noGrp="1"/>
          </p:cNvSpPr>
          <p:nvPr>
            <p:ph type="ftr" sz="quarter" idx="11"/>
          </p:nvPr>
        </p:nvSpPr>
        <p:spPr/>
        <p:txBody>
          <a:bodyPr/>
          <a:lstStyle/>
          <a:p>
            <a:endParaRPr lang="es-ES_tradnl"/>
          </a:p>
        </p:txBody>
      </p:sp>
      <p:sp>
        <p:nvSpPr>
          <p:cNvPr id="7" name="6 Marcador de número de diapositiva"/>
          <p:cNvSpPr>
            <a:spLocks noGrp="1"/>
          </p:cNvSpPr>
          <p:nvPr>
            <p:ph type="sldNum" sz="quarter" idx="12"/>
          </p:nvPr>
        </p:nvSpPr>
        <p:spPr/>
        <p:txBody>
          <a:bodyPr/>
          <a:lstStyle/>
          <a:p>
            <a:fld id="{CD5638CE-68DB-4FB6-B4B2-F91D6E200451}" type="slidenum">
              <a:rPr lang="es-ES_tradnl" smtClean="0"/>
              <a:t>‹Nº›</a:t>
            </a:fld>
            <a:endParaRPr lang="es-ES_trad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7 Conector recto"/>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Título"/>
          <p:cNvSpPr>
            <a:spLocks noGrp="1"/>
          </p:cNvSpPr>
          <p:nvPr>
            <p:ph type="title"/>
          </p:nvPr>
        </p:nvSpPr>
        <p:spPr>
          <a:xfrm>
            <a:off x="457200" y="5486400"/>
            <a:ext cx="8458200" cy="520700"/>
          </a:xfrm>
        </p:spPr>
        <p:txBody>
          <a:bodyPr anchor="ctr"/>
          <a:lstStyle>
            <a:lvl1pPr algn="l">
              <a:buNone/>
              <a:defRPr sz="2000" b="1"/>
            </a:lvl1pPr>
          </a:lstStyle>
          <a:p>
            <a:r>
              <a:rPr kumimoji="0" lang="es-ES" smtClean="0"/>
              <a:t>Haga clic para modificar el estilo de título del patrón</a:t>
            </a:r>
            <a:endParaRPr kumimoji="0" lang="en-US"/>
          </a:p>
        </p:txBody>
      </p:sp>
      <p:sp>
        <p:nvSpPr>
          <p:cNvPr id="26" name="25 Marcador de texto"/>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14" name="13 Marcador de contenido"/>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5" name="24 Marcador de fecha"/>
          <p:cNvSpPr>
            <a:spLocks noGrp="1"/>
          </p:cNvSpPr>
          <p:nvPr>
            <p:ph type="dt" sz="half" idx="10"/>
          </p:nvPr>
        </p:nvSpPr>
        <p:spPr/>
        <p:txBody>
          <a:bodyPr/>
          <a:lstStyle/>
          <a:p>
            <a:fld id="{B6FCFF1B-83F2-448D-9A7A-ADC59BA7FA8D}" type="datetimeFigureOut">
              <a:rPr lang="es-ES_tradnl" smtClean="0"/>
              <a:t>15/09/2022</a:t>
            </a:fld>
            <a:endParaRPr lang="es-ES_tradnl"/>
          </a:p>
        </p:txBody>
      </p:sp>
      <p:sp>
        <p:nvSpPr>
          <p:cNvPr id="29" name="28 Marcador de pie de página"/>
          <p:cNvSpPr>
            <a:spLocks noGrp="1"/>
          </p:cNvSpPr>
          <p:nvPr>
            <p:ph type="ftr" sz="quarter" idx="11"/>
          </p:nvPr>
        </p:nvSpPr>
        <p:spPr/>
        <p:txBody>
          <a:bodyPr/>
          <a:lstStyle/>
          <a:p>
            <a:endParaRPr lang="es-ES_tradnl"/>
          </a:p>
        </p:txBody>
      </p:sp>
      <p:sp>
        <p:nvSpPr>
          <p:cNvPr id="7" name="6 Marcador de número de diapositiva"/>
          <p:cNvSpPr>
            <a:spLocks noGrp="1"/>
          </p:cNvSpPr>
          <p:nvPr>
            <p:ph type="sldNum" sz="quarter" idx="12"/>
          </p:nvPr>
        </p:nvSpPr>
        <p:spPr/>
        <p:txBody>
          <a:bodyPr/>
          <a:lstStyle/>
          <a:p>
            <a:fld id="{CD5638CE-68DB-4FB6-B4B2-F91D6E200451}" type="slidenum">
              <a:rPr lang="es-ES_tradnl" smtClean="0"/>
              <a:t>‹Nº›</a:t>
            </a:fld>
            <a:endParaRPr lang="es-ES_trad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3" name="12 Marcador de posición de imagen"/>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s-ES" smtClean="0"/>
              <a:t>Haga clic en el icono para agregar una imagen</a:t>
            </a:r>
            <a:endParaRPr kumimoji="0" lang="en-US" dirty="0"/>
          </a:p>
        </p:txBody>
      </p:sp>
      <p:sp>
        <p:nvSpPr>
          <p:cNvPr id="7" name="6 Marcador de fecha"/>
          <p:cNvSpPr>
            <a:spLocks noGrp="1"/>
          </p:cNvSpPr>
          <p:nvPr>
            <p:ph type="dt" sz="half" idx="10"/>
          </p:nvPr>
        </p:nvSpPr>
        <p:spPr/>
        <p:txBody>
          <a:bodyPr/>
          <a:lstStyle/>
          <a:p>
            <a:fld id="{B6FCFF1B-83F2-448D-9A7A-ADC59BA7FA8D}" type="datetimeFigureOut">
              <a:rPr lang="es-ES_tradnl" smtClean="0"/>
              <a:t>15/09/2022</a:t>
            </a:fld>
            <a:endParaRPr lang="es-ES_tradnl"/>
          </a:p>
        </p:txBody>
      </p:sp>
      <p:sp>
        <p:nvSpPr>
          <p:cNvPr id="5" name="4 Marcador de pie de página"/>
          <p:cNvSpPr>
            <a:spLocks noGrp="1"/>
          </p:cNvSpPr>
          <p:nvPr>
            <p:ph type="ftr" sz="quarter" idx="11"/>
          </p:nvPr>
        </p:nvSpPr>
        <p:spPr/>
        <p:txBody>
          <a:bodyPr/>
          <a:lstStyle/>
          <a:p>
            <a:endParaRPr lang="es-ES_tradnl"/>
          </a:p>
        </p:txBody>
      </p:sp>
      <p:sp>
        <p:nvSpPr>
          <p:cNvPr id="31" name="30 Marcador de número de diapositiva"/>
          <p:cNvSpPr>
            <a:spLocks noGrp="1"/>
          </p:cNvSpPr>
          <p:nvPr>
            <p:ph type="sldNum" sz="quarter" idx="12"/>
          </p:nvPr>
        </p:nvSpPr>
        <p:spPr/>
        <p:txBody>
          <a:bodyPr/>
          <a:lstStyle/>
          <a:p>
            <a:fld id="{CD5638CE-68DB-4FB6-B4B2-F91D6E200451}" type="slidenum">
              <a:rPr lang="es-ES_tradnl" smtClean="0"/>
              <a:t>‹Nº›</a:t>
            </a:fld>
            <a:endParaRPr lang="es-ES_tradnl"/>
          </a:p>
        </p:txBody>
      </p:sp>
      <p:sp>
        <p:nvSpPr>
          <p:cNvPr id="17" name="16 Título"/>
          <p:cNvSpPr>
            <a:spLocks noGrp="1"/>
          </p:cNvSpPr>
          <p:nvPr>
            <p:ph type="title"/>
          </p:nvPr>
        </p:nvSpPr>
        <p:spPr>
          <a:xfrm>
            <a:off x="381000" y="4993760"/>
            <a:ext cx="5867400" cy="522288"/>
          </a:xfrm>
        </p:spPr>
        <p:txBody>
          <a:bodyPr anchor="ctr"/>
          <a:lstStyle>
            <a:lvl1pPr algn="l">
              <a:buNone/>
              <a:defRPr sz="2000" b="1"/>
            </a:lvl1pPr>
          </a:lstStyle>
          <a:p>
            <a:r>
              <a:rPr kumimoji="0" lang="es-ES" smtClean="0"/>
              <a:t>Haga clic para modificar el estilo de título del patrón</a:t>
            </a:r>
            <a:endParaRPr kumimoji="0" lang="en-US"/>
          </a:p>
        </p:txBody>
      </p:sp>
      <p:sp>
        <p:nvSpPr>
          <p:cNvPr id="26" name="25 Marcador de texto"/>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B6FCFF1B-83F2-448D-9A7A-ADC59BA7FA8D}" type="datetimeFigureOut">
              <a:rPr lang="es-ES_tradnl" smtClean="0"/>
              <a:t>15/09/2022</a:t>
            </a:fld>
            <a:endParaRPr lang="es-ES_tradnl"/>
          </a:p>
        </p:txBody>
      </p:sp>
      <p:sp>
        <p:nvSpPr>
          <p:cNvPr id="5" name="4 Marcador de pie de página"/>
          <p:cNvSpPr>
            <a:spLocks noGrp="1"/>
          </p:cNvSpPr>
          <p:nvPr>
            <p:ph type="ftr" sz="quarter" idx="11"/>
          </p:nvPr>
        </p:nvSpPr>
        <p:spPr/>
        <p:txBody>
          <a:bodyPr/>
          <a:lstStyle/>
          <a:p>
            <a:endParaRPr lang="es-ES_tradnl"/>
          </a:p>
        </p:txBody>
      </p:sp>
      <p:sp>
        <p:nvSpPr>
          <p:cNvPr id="6" name="5 Marcador de número de diapositiva"/>
          <p:cNvSpPr>
            <a:spLocks noGrp="1"/>
          </p:cNvSpPr>
          <p:nvPr>
            <p:ph type="sldNum" sz="quarter" idx="12"/>
          </p:nvPr>
        </p:nvSpPr>
        <p:spPr/>
        <p:txBody>
          <a:bodyPr/>
          <a:lstStyle/>
          <a:p>
            <a:fld id="{CD5638CE-68DB-4FB6-B4B2-F91D6E200451}" type="slidenum">
              <a:rPr lang="es-ES_tradnl" smtClean="0"/>
              <a:t>‹Nº›</a:t>
            </a:fld>
            <a:endParaRPr lang="es-ES_trad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858000" y="549276"/>
            <a:ext cx="1828800" cy="5851525"/>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549276"/>
            <a:ext cx="6248400" cy="5851525"/>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B6FCFF1B-83F2-448D-9A7A-ADC59BA7FA8D}" type="datetimeFigureOut">
              <a:rPr lang="es-ES_tradnl" smtClean="0"/>
              <a:t>15/09/2022</a:t>
            </a:fld>
            <a:endParaRPr lang="es-ES_tradnl"/>
          </a:p>
        </p:txBody>
      </p:sp>
      <p:sp>
        <p:nvSpPr>
          <p:cNvPr id="5" name="4 Marcador de pie de página"/>
          <p:cNvSpPr>
            <a:spLocks noGrp="1"/>
          </p:cNvSpPr>
          <p:nvPr>
            <p:ph type="ftr" sz="quarter" idx="11"/>
          </p:nvPr>
        </p:nvSpPr>
        <p:spPr/>
        <p:txBody>
          <a:bodyPr/>
          <a:lstStyle/>
          <a:p>
            <a:endParaRPr lang="es-ES_tradnl"/>
          </a:p>
        </p:txBody>
      </p:sp>
      <p:sp>
        <p:nvSpPr>
          <p:cNvPr id="6" name="5 Marcador de número de diapositiva"/>
          <p:cNvSpPr>
            <a:spLocks noGrp="1"/>
          </p:cNvSpPr>
          <p:nvPr>
            <p:ph type="sldNum" sz="quarter" idx="12"/>
          </p:nvPr>
        </p:nvSpPr>
        <p:spPr/>
        <p:txBody>
          <a:bodyPr/>
          <a:lstStyle/>
          <a:p>
            <a:fld id="{CD5638CE-68DB-4FB6-B4B2-F91D6E200451}" type="slidenum">
              <a:rPr lang="es-ES_tradnl" smtClean="0"/>
              <a:t>‹Nº›</a:t>
            </a:fld>
            <a:endParaRPr lang="es-ES_trad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6 Conector recto"/>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7 Marcador de texto"/>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1" name="10 Marcador de fecha"/>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B6FCFF1B-83F2-448D-9A7A-ADC59BA7FA8D}" type="datetimeFigureOut">
              <a:rPr lang="es-ES_tradnl" smtClean="0"/>
              <a:t>15/09/2022</a:t>
            </a:fld>
            <a:endParaRPr lang="es-ES_tradnl"/>
          </a:p>
        </p:txBody>
      </p:sp>
      <p:sp>
        <p:nvSpPr>
          <p:cNvPr id="28" name="27 Marcador de pie de página"/>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s-ES_tradnl"/>
          </a:p>
        </p:txBody>
      </p:sp>
      <p:sp>
        <p:nvSpPr>
          <p:cNvPr id="5" name="4 Marcador de número de diapositiva"/>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CD5638CE-68DB-4FB6-B4B2-F91D6E200451}" type="slidenum">
              <a:rPr lang="es-ES_tradnl" smtClean="0"/>
              <a:t>‹Nº›</a:t>
            </a:fld>
            <a:endParaRPr lang="es-ES_tradnl"/>
          </a:p>
        </p:txBody>
      </p:sp>
      <p:sp>
        <p:nvSpPr>
          <p:cNvPr id="10" name="9 Marcador de título"/>
          <p:cNvSpPr>
            <a:spLocks noGrp="1"/>
          </p:cNvSpPr>
          <p:nvPr>
            <p:ph type="title"/>
          </p:nvPr>
        </p:nvSpPr>
        <p:spPr>
          <a:xfrm>
            <a:off x="304800" y="457200"/>
            <a:ext cx="8686800" cy="838200"/>
          </a:xfrm>
          <a:prstGeom prst="rect">
            <a:avLst/>
          </a:prstGeom>
        </p:spPr>
        <p:txBody>
          <a:bodyPr vert="horz" anchor="ctr">
            <a:normAutofit/>
          </a:bodyPr>
          <a:lstStyle/>
          <a:p>
            <a:r>
              <a:rPr kumimoji="0" lang="es-ES" smtClean="0"/>
              <a:t>Haga clic para modificar el estilo de título del patrón</a:t>
            </a:r>
            <a:endParaRPr kumimoji="0" lang="en-US"/>
          </a:p>
        </p:txBody>
      </p:sp>
      <p:sp>
        <p:nvSpPr>
          <p:cNvPr id="9" name="8 Conector recto"/>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Conector recto"/>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p:cNvSpPr>
            <a:spLocks noChangeArrowheads="1"/>
          </p:cNvSpPr>
          <p:nvPr/>
        </p:nvSpPr>
        <p:spPr bwMode="auto">
          <a:xfrm>
            <a:off x="285720" y="363915"/>
            <a:ext cx="8572560" cy="649408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_tradnl" sz="3200" b="1" dirty="0">
                <a:latin typeface="Arial" panose="020B0604020202020204" pitchFamily="34" charset="0"/>
                <a:cs typeface="Arial" panose="020B0604020202020204" pitchFamily="34" charset="0"/>
              </a:rPr>
              <a:t>Tema # 1.</a:t>
            </a:r>
            <a:r>
              <a:rPr lang="es-ES_tradnl" sz="3200" dirty="0">
                <a:latin typeface="Arial" panose="020B0604020202020204" pitchFamily="34" charset="0"/>
                <a:cs typeface="Arial" panose="020B0604020202020204" pitchFamily="34" charset="0"/>
              </a:rPr>
              <a:t> </a:t>
            </a:r>
            <a:r>
              <a:rPr lang="es-ES_tradnl" sz="3200" b="1" dirty="0">
                <a:latin typeface="Arial" panose="020B0604020202020204" pitchFamily="34" charset="0"/>
                <a:cs typeface="Arial" panose="020B0604020202020204" pitchFamily="34" charset="0"/>
              </a:rPr>
              <a:t>Historia del Deporte en Cuba. Génesis y evolución</a:t>
            </a:r>
            <a:r>
              <a:rPr lang="es-ES_tradnl" sz="3200" b="1" dirty="0" smtClean="0">
                <a:latin typeface="Arial" panose="020B0604020202020204" pitchFamily="34" charset="0"/>
                <a:cs typeface="Arial" panose="020B0604020202020204" pitchFamily="34" charset="0"/>
              </a:rPr>
              <a:t>.</a:t>
            </a:r>
          </a:p>
          <a:p>
            <a:pPr algn="just"/>
            <a:endParaRPr lang="es-ES" sz="3200" dirty="0">
              <a:latin typeface="Arial" panose="020B0604020202020204" pitchFamily="34" charset="0"/>
              <a:cs typeface="Arial" panose="020B0604020202020204" pitchFamily="34" charset="0"/>
            </a:endParaRPr>
          </a:p>
          <a:p>
            <a:pPr algn="just"/>
            <a:r>
              <a:rPr lang="es-ES_tradnl" sz="3200" dirty="0">
                <a:latin typeface="Arial" panose="020B0604020202020204" pitchFamily="34" charset="0"/>
                <a:cs typeface="Arial" panose="020B0604020202020204" pitchFamily="34" charset="0"/>
              </a:rPr>
              <a:t>“La inteligencia se entrena con el estudio, lo mismo que el cuerpo con la gimnasia” </a:t>
            </a:r>
            <a:endParaRPr lang="es-ES" sz="3200" dirty="0">
              <a:latin typeface="Arial" panose="020B0604020202020204" pitchFamily="34" charset="0"/>
              <a:cs typeface="Arial" panose="020B0604020202020204" pitchFamily="34" charset="0"/>
            </a:endParaRPr>
          </a:p>
          <a:p>
            <a:pPr algn="just"/>
            <a:r>
              <a:rPr lang="es-ES_tradnl" sz="3200" dirty="0">
                <a:latin typeface="Arial" panose="020B0604020202020204" pitchFamily="34" charset="0"/>
                <a:cs typeface="Arial" panose="020B0604020202020204" pitchFamily="34" charset="0"/>
              </a:rPr>
              <a:t>                                 </a:t>
            </a:r>
            <a:r>
              <a:rPr lang="es-ES_tradnl" sz="3200" dirty="0" smtClean="0">
                <a:latin typeface="Arial" panose="020B0604020202020204" pitchFamily="34" charset="0"/>
                <a:cs typeface="Arial" panose="020B0604020202020204" pitchFamily="34" charset="0"/>
              </a:rPr>
              <a:t>              </a:t>
            </a:r>
            <a:r>
              <a:rPr lang="es-ES_tradnl" sz="3200" dirty="0">
                <a:latin typeface="Arial" panose="020B0604020202020204" pitchFamily="34" charset="0"/>
                <a:cs typeface="Arial" panose="020B0604020202020204" pitchFamily="34" charset="0"/>
              </a:rPr>
              <a:t>José Martí </a:t>
            </a:r>
            <a:endParaRPr lang="es-ES" sz="3200" dirty="0">
              <a:latin typeface="Arial" panose="020B0604020202020204" pitchFamily="34" charset="0"/>
              <a:cs typeface="Arial" panose="020B0604020202020204" pitchFamily="34" charset="0"/>
            </a:endParaRPr>
          </a:p>
          <a:p>
            <a:pPr algn="just"/>
            <a:r>
              <a:rPr lang="es-ES_tradnl" sz="3200" b="1" dirty="0">
                <a:latin typeface="Arial" panose="020B0604020202020204" pitchFamily="34" charset="0"/>
                <a:cs typeface="Arial" panose="020B0604020202020204" pitchFamily="34" charset="0"/>
              </a:rPr>
              <a:t>Sumario:</a:t>
            </a:r>
            <a:r>
              <a:rPr lang="es-ES_tradnl" sz="3200" dirty="0">
                <a:latin typeface="Arial" panose="020B0604020202020204" pitchFamily="34" charset="0"/>
                <a:cs typeface="Arial" panose="020B0604020202020204" pitchFamily="34" charset="0"/>
              </a:rPr>
              <a:t> introducción y objetivos fundamentales de la asignatura. Formas de evaluación y su interrelación con otras materias. Caracterización de la historia de la actividad física en Cuba ante de la llegada de los españoles. </a:t>
            </a:r>
            <a:endParaRPr lang="es-ES" sz="3200" dirty="0">
              <a:latin typeface="Arial" panose="020B0604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ES_tradnl" sz="3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
          <p:cNvSpPr>
            <a:spLocks noChangeArrowheads="1"/>
          </p:cNvSpPr>
          <p:nvPr/>
        </p:nvSpPr>
        <p:spPr bwMode="auto">
          <a:xfrm>
            <a:off x="107504" y="469265"/>
            <a:ext cx="9036496" cy="55707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_tradnl" sz="3200" b="1" i="0" u="none" strike="noStrike" cap="none" normalizeH="0" baseline="0" dirty="0" smtClean="0">
                <a:ln>
                  <a:noFill/>
                </a:ln>
                <a:solidFill>
                  <a:schemeClr val="tx1"/>
                </a:solidFill>
                <a:effectLst/>
                <a:latin typeface="Arial" pitchFamily="34" charset="0"/>
                <a:ea typeface="Calibri" pitchFamily="34" charset="0"/>
                <a:cs typeface="Arial" pitchFamily="34" charset="0"/>
              </a:rPr>
              <a:t>Sistema de evaluación.</a:t>
            </a:r>
            <a:endParaRPr kumimoji="0" lang="es-ES_tradnl" sz="3200" b="0" i="0" u="none" strike="noStrike" cap="none" normalizeH="0" baseline="0" dirty="0" smtClean="0">
              <a:ln>
                <a:noFill/>
              </a:ln>
              <a:solidFill>
                <a:schemeClr val="tx1"/>
              </a:solidFill>
              <a:effectLst/>
              <a:latin typeface="Arial" pitchFamily="34" charset="0"/>
              <a:cs typeface="Arial" pitchFamily="34" charset="0"/>
            </a:endParaRPr>
          </a:p>
          <a:p>
            <a:pPr algn="just"/>
            <a:r>
              <a:rPr lang="es-ES_tradnl" sz="3600" dirty="0" smtClean="0">
                <a:latin typeface="Arial" pitchFamily="34" charset="0"/>
                <a:cs typeface="Arial" pitchFamily="34" charset="0"/>
              </a:rPr>
              <a:t>La </a:t>
            </a:r>
            <a:r>
              <a:rPr lang="es-ES_tradnl" sz="3600" dirty="0">
                <a:latin typeface="Arial" pitchFamily="34" charset="0"/>
                <a:cs typeface="Arial" pitchFamily="34" charset="0"/>
              </a:rPr>
              <a:t>asignatura contará con </a:t>
            </a:r>
            <a:r>
              <a:rPr lang="es-ES_tradnl" sz="3600" dirty="0" smtClean="0">
                <a:latin typeface="Arial" pitchFamily="34" charset="0"/>
                <a:cs typeface="Arial" pitchFamily="34" charset="0"/>
              </a:rPr>
              <a:t>16 </a:t>
            </a:r>
            <a:r>
              <a:rPr lang="es-ES_tradnl" sz="3600" dirty="0">
                <a:latin typeface="Arial" pitchFamily="34" charset="0"/>
                <a:cs typeface="Arial" pitchFamily="34" charset="0"/>
              </a:rPr>
              <a:t>horas de forma </a:t>
            </a:r>
            <a:r>
              <a:rPr lang="es-ES_tradnl" sz="3600" dirty="0" smtClean="0">
                <a:latin typeface="Arial" pitchFamily="34" charset="0"/>
                <a:cs typeface="Arial" pitchFamily="34" charset="0"/>
              </a:rPr>
              <a:t>semipresencial</a:t>
            </a:r>
            <a:r>
              <a:rPr lang="es-ES_tradnl" sz="3600" dirty="0">
                <a:latin typeface="Arial" pitchFamily="34" charset="0"/>
                <a:cs typeface="Arial" pitchFamily="34" charset="0"/>
              </a:rPr>
              <a:t>.</a:t>
            </a:r>
            <a:endParaRPr lang="es-VE" sz="3600" dirty="0">
              <a:latin typeface="Arial" pitchFamily="34" charset="0"/>
              <a:cs typeface="Arial" pitchFamily="34" charset="0"/>
            </a:endParaRPr>
          </a:p>
          <a:p>
            <a:pPr algn="just"/>
            <a:r>
              <a:rPr lang="es-ES_tradnl" sz="3600" dirty="0">
                <a:latin typeface="Arial" pitchFamily="34" charset="0"/>
                <a:cs typeface="Arial" pitchFamily="34" charset="0"/>
              </a:rPr>
              <a:t>Se avaluará de manera sistemática en cada encuentro, con preguntas orales y escritas.</a:t>
            </a:r>
            <a:endParaRPr lang="es-VE" sz="3600" dirty="0">
              <a:latin typeface="Arial" pitchFamily="34" charset="0"/>
              <a:cs typeface="Arial" pitchFamily="34" charset="0"/>
            </a:endParaRPr>
          </a:p>
          <a:p>
            <a:r>
              <a:rPr lang="es-ES_tradnl" sz="3600" dirty="0">
                <a:latin typeface="Arial" panose="020B0604020202020204" pitchFamily="34" charset="0"/>
                <a:cs typeface="Arial" panose="020B0604020202020204" pitchFamily="34" charset="0"/>
              </a:rPr>
              <a:t>Seminario integrador #1: encuentro # 4</a:t>
            </a:r>
            <a:endParaRPr lang="es-ES" sz="3600" dirty="0">
              <a:latin typeface="Arial" panose="020B0604020202020204" pitchFamily="34" charset="0"/>
              <a:cs typeface="Arial" panose="020B0604020202020204" pitchFamily="34" charset="0"/>
            </a:endParaRPr>
          </a:p>
          <a:p>
            <a:r>
              <a:rPr lang="es-ES_tradnl" sz="3600" dirty="0">
                <a:latin typeface="Arial" panose="020B0604020202020204" pitchFamily="34" charset="0"/>
                <a:cs typeface="Arial" panose="020B0604020202020204" pitchFamily="34" charset="0"/>
              </a:rPr>
              <a:t>Seminario integrador </a:t>
            </a:r>
            <a:r>
              <a:rPr lang="es-ES_tradnl" sz="3600" dirty="0" smtClean="0">
                <a:latin typeface="Arial" panose="020B0604020202020204" pitchFamily="34" charset="0"/>
                <a:cs typeface="Arial" panose="020B0604020202020204" pitchFamily="34" charset="0"/>
              </a:rPr>
              <a:t>#2: </a:t>
            </a:r>
            <a:r>
              <a:rPr lang="es-ES_tradnl" sz="3600" dirty="0">
                <a:latin typeface="Arial" panose="020B0604020202020204" pitchFamily="34" charset="0"/>
                <a:cs typeface="Arial" panose="020B0604020202020204" pitchFamily="34" charset="0"/>
              </a:rPr>
              <a:t>encuentro # 8</a:t>
            </a:r>
            <a:endParaRPr lang="es-ES" sz="3600" dirty="0">
              <a:latin typeface="Arial" panose="020B0604020202020204" pitchFamily="34" charset="0"/>
              <a:cs typeface="Arial" panose="020B0604020202020204" pitchFamily="34" charset="0"/>
            </a:endParaRPr>
          </a:p>
          <a:p>
            <a:r>
              <a:rPr lang="es-ES_tradnl" sz="3600" dirty="0">
                <a:latin typeface="Arial" panose="020B0604020202020204" pitchFamily="34" charset="0"/>
                <a:cs typeface="Arial" panose="020B0604020202020204" pitchFamily="34" charset="0"/>
              </a:rPr>
              <a:t>Seminario integrador </a:t>
            </a:r>
            <a:r>
              <a:rPr lang="es-ES_tradnl" sz="3600" dirty="0" smtClean="0">
                <a:latin typeface="Arial" panose="020B0604020202020204" pitchFamily="34" charset="0"/>
                <a:cs typeface="Arial" panose="020B0604020202020204" pitchFamily="34" charset="0"/>
              </a:rPr>
              <a:t>#3: </a:t>
            </a:r>
            <a:r>
              <a:rPr lang="es-ES_tradnl" sz="3600" dirty="0">
                <a:latin typeface="Arial" panose="020B0604020202020204" pitchFamily="34" charset="0"/>
                <a:cs typeface="Arial" panose="020B0604020202020204" pitchFamily="34" charset="0"/>
              </a:rPr>
              <a:t>encuentro # 16</a:t>
            </a:r>
            <a:endParaRPr lang="es-ES" sz="3600" dirty="0">
              <a:latin typeface="Arial" panose="020B0604020202020204" pitchFamily="34" charset="0"/>
              <a:cs typeface="Arial" panose="020B0604020202020204" pitchFamily="34" charset="0"/>
            </a:endParaRPr>
          </a:p>
          <a:p>
            <a:r>
              <a:rPr lang="es-ES_tradnl" sz="3600" dirty="0">
                <a:latin typeface="Arial" panose="020B0604020202020204" pitchFamily="34" charset="0"/>
                <a:cs typeface="Arial" panose="020B0604020202020204" pitchFamily="34" charset="0"/>
              </a:rPr>
              <a:t>Trabajo </a:t>
            </a:r>
            <a:r>
              <a:rPr lang="es-ES_tradnl" sz="3600" dirty="0" err="1">
                <a:latin typeface="Arial" panose="020B0604020202020204" pitchFamily="34" charset="0"/>
                <a:cs typeface="Arial" panose="020B0604020202020204" pitchFamily="34" charset="0"/>
              </a:rPr>
              <a:t>extraclase</a:t>
            </a:r>
            <a:r>
              <a:rPr lang="es-ES_tradnl" sz="3600" dirty="0">
                <a:latin typeface="Arial" panose="020B0604020202020204" pitchFamily="34" charset="0"/>
                <a:cs typeface="Arial" panose="020B0604020202020204" pitchFamily="34" charset="0"/>
              </a:rPr>
              <a:t> #1: encuentro # 8</a:t>
            </a:r>
            <a:endParaRPr lang="es-ES" sz="36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ChangeArrowheads="1"/>
          </p:cNvSpPr>
          <p:nvPr/>
        </p:nvSpPr>
        <p:spPr bwMode="auto">
          <a:xfrm>
            <a:off x="0" y="500042"/>
            <a:ext cx="9144000"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_tradnl" sz="3200" b="1"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s-ES_tradnl" sz="3200" b="1" i="0" u="none" strike="noStrike" cap="none" normalizeH="0" baseline="0" dirty="0" smtClean="0">
                <a:ln>
                  <a:noFill/>
                </a:ln>
                <a:solidFill>
                  <a:schemeClr val="tx1"/>
                </a:solidFill>
                <a:effectLst/>
                <a:latin typeface="Arial" pitchFamily="34" charset="0"/>
                <a:ea typeface="Calibri" pitchFamily="34" charset="0"/>
                <a:cs typeface="Arial" pitchFamily="34" charset="0"/>
              </a:rPr>
              <a:t>Qu</a:t>
            </a:r>
            <a:r>
              <a:rPr kumimoji="0" lang="es-ES_tradnl" sz="3200" b="1" i="0" u="none" strike="noStrike" cap="none" normalizeH="0" baseline="0" dirty="0" smtClean="0">
                <a:ln>
                  <a:noFill/>
                </a:ln>
                <a:solidFill>
                  <a:schemeClr val="tx1"/>
                </a:solidFill>
                <a:effectLst/>
                <a:latin typeface="Calibri"/>
                <a:ea typeface="Calibri" pitchFamily="34" charset="0"/>
                <a:cs typeface="Arial" pitchFamily="34" charset="0"/>
              </a:rPr>
              <a:t>é</a:t>
            </a:r>
            <a:r>
              <a:rPr kumimoji="0" lang="es-ES_tradnl" sz="32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es el deporte?</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s-ES_tradnl" sz="32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_tradnl" sz="3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Tipo de actividad que realiza el hombre, generalmente motriz, que se desarrolla en dos direcciones.</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ES_tradnl" sz="32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_tradnl" sz="3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1.- Como medio de satisfacci</a:t>
            </a:r>
            <a:r>
              <a:rPr kumimoji="0" lang="es-ES_tradnl" sz="3200" b="0" i="0" u="none" strike="noStrike" cap="none" normalizeH="0" baseline="0" dirty="0" smtClean="0">
                <a:ln>
                  <a:noFill/>
                </a:ln>
                <a:solidFill>
                  <a:schemeClr val="tx1"/>
                </a:solidFill>
                <a:effectLst/>
                <a:latin typeface="Calibri"/>
                <a:ea typeface="Calibri" pitchFamily="34" charset="0"/>
                <a:cs typeface="Arial" pitchFamily="34" charset="0"/>
              </a:rPr>
              <a:t>ó</a:t>
            </a:r>
            <a:r>
              <a:rPr kumimoji="0" lang="es-ES_tradnl" sz="3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n motora o intelectual propia.</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ES_tradnl" sz="32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_tradnl" sz="3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2.- Como medio de medir la preparaci</a:t>
            </a:r>
            <a:r>
              <a:rPr kumimoji="0" lang="es-ES_tradnl" sz="3200" b="0" i="0" u="none" strike="noStrike" cap="none" normalizeH="0" baseline="0" dirty="0" smtClean="0">
                <a:ln>
                  <a:noFill/>
                </a:ln>
                <a:solidFill>
                  <a:schemeClr val="tx1"/>
                </a:solidFill>
                <a:effectLst/>
                <a:latin typeface="Calibri"/>
                <a:ea typeface="Calibri" pitchFamily="34" charset="0"/>
                <a:cs typeface="Arial" pitchFamily="34" charset="0"/>
              </a:rPr>
              <a:t>ó</a:t>
            </a:r>
            <a:r>
              <a:rPr kumimoji="0" lang="es-ES_tradnl" sz="3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n en una confrontaci</a:t>
            </a:r>
            <a:r>
              <a:rPr kumimoji="0" lang="es-ES_tradnl" sz="3200" b="0" i="0" u="none" strike="noStrike" cap="none" normalizeH="0" baseline="0" dirty="0" smtClean="0">
                <a:ln>
                  <a:noFill/>
                </a:ln>
                <a:solidFill>
                  <a:schemeClr val="tx1"/>
                </a:solidFill>
                <a:effectLst/>
                <a:latin typeface="Calibri"/>
                <a:ea typeface="Calibri" pitchFamily="34" charset="0"/>
                <a:cs typeface="Arial" pitchFamily="34" charset="0"/>
              </a:rPr>
              <a:t>ó</a:t>
            </a:r>
            <a:r>
              <a:rPr kumimoji="0" lang="es-ES_tradnl" sz="3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n denominada competencia, la cual resulta la forma fundamental del deporte.</a:t>
            </a:r>
            <a:endParaRPr kumimoji="0" lang="es-ES_tradnl" sz="32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357158" y="857232"/>
            <a:ext cx="8501122"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_tradnl" sz="3200" b="1"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s-ES_tradnl" sz="3200" b="1" i="0" u="none" strike="noStrike" cap="none" normalizeH="0" baseline="0" dirty="0" smtClean="0">
                <a:ln>
                  <a:noFill/>
                </a:ln>
                <a:solidFill>
                  <a:schemeClr val="tx1"/>
                </a:solidFill>
                <a:effectLst/>
                <a:latin typeface="Arial" pitchFamily="34" charset="0"/>
                <a:ea typeface="Calibri" pitchFamily="34" charset="0"/>
                <a:cs typeface="Arial" pitchFamily="34" charset="0"/>
              </a:rPr>
              <a:t>Qu</a:t>
            </a:r>
            <a:r>
              <a:rPr kumimoji="0" lang="es-ES_tradnl" sz="3200" b="1" i="0" u="none" strike="noStrike" cap="none" normalizeH="0" baseline="0" dirty="0" smtClean="0">
                <a:ln>
                  <a:noFill/>
                </a:ln>
                <a:solidFill>
                  <a:schemeClr val="tx1"/>
                </a:solidFill>
                <a:effectLst/>
                <a:latin typeface="Calibri"/>
                <a:ea typeface="Calibri" pitchFamily="34" charset="0"/>
                <a:cs typeface="Arial" pitchFamily="34" charset="0"/>
              </a:rPr>
              <a:t>é</a:t>
            </a:r>
            <a:r>
              <a:rPr kumimoji="0" lang="es-ES_tradnl" sz="32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es la actividad f</a:t>
            </a:r>
            <a:r>
              <a:rPr kumimoji="0" lang="es-ES_tradnl" sz="3200" b="1" i="0" u="none" strike="noStrike" cap="none" normalizeH="0" baseline="0" dirty="0" smtClean="0">
                <a:ln>
                  <a:noFill/>
                </a:ln>
                <a:solidFill>
                  <a:schemeClr val="tx1"/>
                </a:solidFill>
                <a:effectLst/>
                <a:latin typeface="Calibri"/>
                <a:ea typeface="Calibri" pitchFamily="34" charset="0"/>
                <a:cs typeface="Arial" pitchFamily="34" charset="0"/>
              </a:rPr>
              <a:t>í</a:t>
            </a:r>
            <a:r>
              <a:rPr kumimoji="0" lang="es-ES_tradnl" sz="3200" b="1" i="0" u="none" strike="noStrike" cap="none" normalizeH="0" baseline="0" dirty="0" smtClean="0">
                <a:ln>
                  <a:noFill/>
                </a:ln>
                <a:solidFill>
                  <a:schemeClr val="tx1"/>
                </a:solidFill>
                <a:effectLst/>
                <a:latin typeface="Arial" pitchFamily="34" charset="0"/>
                <a:ea typeface="Calibri" pitchFamily="34" charset="0"/>
                <a:cs typeface="Arial" pitchFamily="34" charset="0"/>
              </a:rPr>
              <a:t>sica?</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s-ES_tradnl" sz="32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_tradnl" sz="3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Son aquellas acciones que acomete el hombre que implica un gasto de energ</a:t>
            </a:r>
            <a:r>
              <a:rPr kumimoji="0" lang="es-ES_tradnl" sz="3200" b="0" i="0" u="none" strike="noStrike" cap="none" normalizeH="0" baseline="0" dirty="0" smtClean="0">
                <a:ln>
                  <a:noFill/>
                </a:ln>
                <a:solidFill>
                  <a:schemeClr val="tx1"/>
                </a:solidFill>
                <a:effectLst/>
                <a:latin typeface="Calibri"/>
                <a:ea typeface="Calibri" pitchFamily="34" charset="0"/>
                <a:cs typeface="Arial" pitchFamily="34" charset="0"/>
              </a:rPr>
              <a:t>í</a:t>
            </a:r>
            <a:r>
              <a:rPr kumimoji="0" lang="es-ES_tradnl" sz="3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a f</a:t>
            </a:r>
            <a:r>
              <a:rPr kumimoji="0" lang="es-ES_tradnl" sz="3200" b="0" i="0" u="none" strike="noStrike" cap="none" normalizeH="0" baseline="0" dirty="0" smtClean="0">
                <a:ln>
                  <a:noFill/>
                </a:ln>
                <a:solidFill>
                  <a:schemeClr val="tx1"/>
                </a:solidFill>
                <a:effectLst/>
                <a:latin typeface="Calibri"/>
                <a:ea typeface="Calibri" pitchFamily="34" charset="0"/>
                <a:cs typeface="Arial" pitchFamily="34" charset="0"/>
              </a:rPr>
              <a:t>í</a:t>
            </a:r>
            <a:r>
              <a:rPr kumimoji="0" lang="es-ES_tradnl" sz="3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sica y lleva consigo una acci</a:t>
            </a:r>
            <a:r>
              <a:rPr kumimoji="0" lang="es-ES_tradnl" sz="3200" b="0" i="0" u="none" strike="noStrike" cap="none" normalizeH="0" baseline="0" dirty="0" smtClean="0">
                <a:ln>
                  <a:noFill/>
                </a:ln>
                <a:solidFill>
                  <a:schemeClr val="tx1"/>
                </a:solidFill>
                <a:effectLst/>
                <a:latin typeface="Calibri"/>
                <a:ea typeface="Calibri" pitchFamily="34" charset="0"/>
                <a:cs typeface="Arial" pitchFamily="34" charset="0"/>
              </a:rPr>
              <a:t>ó</a:t>
            </a:r>
            <a:r>
              <a:rPr kumimoji="0" lang="es-ES_tradnl" sz="3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n corporal.</a:t>
            </a:r>
            <a:endParaRPr kumimoji="0" lang="es-ES_tradnl" sz="32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ChangeArrowheads="1"/>
          </p:cNvSpPr>
          <p:nvPr/>
        </p:nvSpPr>
        <p:spPr bwMode="auto">
          <a:xfrm>
            <a:off x="285720" y="857232"/>
            <a:ext cx="8501122"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_tradnl" sz="3200" b="1"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s-ES_tradnl" sz="3200" b="1" i="0" u="none" strike="noStrike" cap="none" normalizeH="0" baseline="0" dirty="0" smtClean="0">
                <a:ln>
                  <a:noFill/>
                </a:ln>
                <a:solidFill>
                  <a:schemeClr val="tx1"/>
                </a:solidFill>
                <a:effectLst/>
                <a:latin typeface="Arial" pitchFamily="34" charset="0"/>
                <a:ea typeface="Calibri" pitchFamily="34" charset="0"/>
                <a:cs typeface="Arial" pitchFamily="34" charset="0"/>
              </a:rPr>
              <a:t>Qu</a:t>
            </a:r>
            <a:r>
              <a:rPr kumimoji="0" lang="es-ES_tradnl" sz="3200" b="1" i="0" u="none" strike="noStrike" cap="none" normalizeH="0" baseline="0" dirty="0" smtClean="0">
                <a:ln>
                  <a:noFill/>
                </a:ln>
                <a:solidFill>
                  <a:schemeClr val="tx1"/>
                </a:solidFill>
                <a:effectLst/>
                <a:latin typeface="Calibri"/>
                <a:ea typeface="Calibri" pitchFamily="34" charset="0"/>
                <a:cs typeface="Arial" pitchFamily="34" charset="0"/>
              </a:rPr>
              <a:t>é</a:t>
            </a:r>
            <a:r>
              <a:rPr kumimoji="0" lang="es-ES_tradnl" sz="32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es cultura?</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s-ES_tradnl" sz="32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_tradnl" sz="3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Todo el conjunto de valores materiales y espirituales creados por el hombre en el transcurso del tiempo.</a:t>
            </a:r>
            <a:endParaRPr kumimoji="0" lang="es-ES_tradnl" sz="32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285720" y="1071546"/>
            <a:ext cx="8358214" cy="61247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3200" b="1"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s-ES_tradnl" sz="3200" b="1" i="0" u="none" strike="noStrike" cap="none" normalizeH="0" baseline="0" dirty="0" smtClean="0">
                <a:ln>
                  <a:noFill/>
                </a:ln>
                <a:solidFill>
                  <a:schemeClr val="tx1"/>
                </a:solidFill>
                <a:effectLst/>
                <a:latin typeface="Arial" pitchFamily="34" charset="0"/>
                <a:ea typeface="Calibri" pitchFamily="34" charset="0"/>
                <a:cs typeface="Arial" pitchFamily="34" charset="0"/>
              </a:rPr>
              <a:t>Qu</a:t>
            </a:r>
            <a:r>
              <a:rPr kumimoji="0" lang="es-ES_tradnl" sz="3200" b="1" i="0" u="none" strike="noStrike" cap="none" normalizeH="0" baseline="0" dirty="0" smtClean="0">
                <a:ln>
                  <a:noFill/>
                </a:ln>
                <a:solidFill>
                  <a:schemeClr val="tx1"/>
                </a:solidFill>
                <a:effectLst/>
                <a:latin typeface="Calibri"/>
                <a:ea typeface="Calibri" pitchFamily="34" charset="0"/>
                <a:cs typeface="Arial" pitchFamily="34" charset="0"/>
              </a:rPr>
              <a:t>é</a:t>
            </a:r>
            <a:r>
              <a:rPr kumimoji="0" lang="es-ES_tradnl" sz="32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es la historia? </a:t>
            </a:r>
          </a:p>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32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endParaRPr kumimoji="0" lang="es-ES_tradnl" sz="3200" b="0" i="0" u="none" strike="noStrike" cap="none" normalizeH="0" baseline="0" dirty="0" smtClean="0">
              <a:ln>
                <a:noFill/>
              </a:ln>
              <a:solidFill>
                <a:schemeClr val="tx1"/>
              </a:solidFill>
              <a:effectLst/>
              <a:latin typeface="Arial" pitchFamily="34" charset="0"/>
              <a:ea typeface="Calibri" pitchFamily="34" charset="0"/>
            </a:endParaRPr>
          </a:p>
          <a:p>
            <a:pPr lvl="0" algn="just" eaLnBrk="0" fontAlgn="base" hangingPunct="0">
              <a:spcBef>
                <a:spcPct val="0"/>
              </a:spcBef>
              <a:spcAft>
                <a:spcPct val="0"/>
              </a:spcAft>
            </a:pPr>
            <a:r>
              <a:rPr kumimoji="0" lang="es-ES_tradnl" sz="3200" b="0" i="0" u="none" strike="noStrike" cap="none" normalizeH="0" baseline="0" dirty="0" smtClean="0">
                <a:ln>
                  <a:noFill/>
                </a:ln>
                <a:solidFill>
                  <a:schemeClr val="tx1"/>
                </a:solidFill>
                <a:effectLst/>
                <a:latin typeface="Arial" pitchFamily="34" charset="0"/>
                <a:ea typeface="Calibri" pitchFamily="34" charset="0"/>
              </a:rPr>
              <a:t>La historia es una disciplina de las Ciencias Sociales, que tiene por objeto de estudio, los fenómenos y hechos que acontecieron en el pasado del hombre y la sociedad.</a:t>
            </a:r>
          </a:p>
          <a:p>
            <a:pPr lvl="0" algn="just" eaLnBrk="0" fontAlgn="base" hangingPunct="0">
              <a:spcBef>
                <a:spcPct val="0"/>
              </a:spcBef>
              <a:spcAft>
                <a:spcPct val="0"/>
              </a:spcAft>
            </a:pPr>
            <a:endParaRPr lang="es-ES_tradnl" sz="3200" dirty="0" smtClean="0"/>
          </a:p>
          <a:p>
            <a:pPr lvl="0" algn="just" eaLnBrk="0" fontAlgn="base" hangingPunct="0">
              <a:spcBef>
                <a:spcPct val="0"/>
              </a:spcBef>
              <a:spcAft>
                <a:spcPct val="0"/>
              </a:spcAft>
            </a:pPr>
            <a:r>
              <a:rPr lang="es-ES_tradnl" sz="3200" dirty="0" smtClean="0">
                <a:latin typeface="Arial" pitchFamily="34" charset="0"/>
                <a:cs typeface="Arial" pitchFamily="34" charset="0"/>
              </a:rPr>
              <a:t>La </a:t>
            </a:r>
            <a:r>
              <a:rPr lang="es-ES_tradnl" sz="3200" dirty="0">
                <a:latin typeface="Arial" pitchFamily="34" charset="0"/>
                <a:cs typeface="Arial" pitchFamily="34" charset="0"/>
              </a:rPr>
              <a:t>historia expresa el conocimiento de la actividad humana en el pasado. </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ES_tradnl" sz="32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es-ES_tradnl" sz="3200" dirty="0">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ES_tradnl" sz="32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ChangeArrowheads="1"/>
          </p:cNvSpPr>
          <p:nvPr/>
        </p:nvSpPr>
        <p:spPr bwMode="auto">
          <a:xfrm>
            <a:off x="285720" y="428604"/>
            <a:ext cx="8643998" cy="569386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_tradnl" sz="2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¿Cómo ha vivido, qué han creado, que han pasado, esperado o sentido los hombres de las épocas </a:t>
            </a:r>
            <a:r>
              <a:rPr kumimoji="0" lang="es-ES_tradnl" sz="2800" b="1" i="0" u="none" strike="noStrike" cap="none" normalizeH="0" baseline="0" dirty="0" err="1" smtClean="0">
                <a:ln>
                  <a:noFill/>
                </a:ln>
                <a:solidFill>
                  <a:schemeClr val="tx1"/>
                </a:solidFill>
                <a:effectLst/>
                <a:latin typeface="Arial" pitchFamily="34" charset="0"/>
                <a:ea typeface="Calibri" pitchFamily="34" charset="0"/>
                <a:cs typeface="Arial" pitchFamily="34" charset="0"/>
              </a:rPr>
              <a:t>prehistoricas</a:t>
            </a:r>
            <a:r>
              <a:rPr kumimoji="0" lang="es-ES_tradnl" sz="2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s-ES_tradnl" sz="28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endParaRPr kumimoji="0" lang="es-ES_tradnl"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_tradnl" sz="2800" b="0" i="0" u="none" strike="noStrike" cap="none" normalizeH="0" baseline="0" dirty="0" smtClean="0">
                <a:ln>
                  <a:noFill/>
                </a:ln>
                <a:solidFill>
                  <a:schemeClr val="tx1"/>
                </a:solidFill>
                <a:effectLst/>
                <a:latin typeface="Arial" pitchFamily="34" charset="0"/>
                <a:ea typeface="Calibri" pitchFamily="34" charset="0"/>
                <a:cs typeface="Arial" pitchFamily="34" charset="0"/>
              </a:rPr>
              <a:t>La historia aspira a explicar el pasado de la humanidad y por ello reconstruye la evolución de las sociedades humanas, utilizando datos que hoy disponemos en la actualidad, recogidos en libros, portadas digitales, películas documentales, bibliotecas entre otras. Para ello el estudio de las diferentes etapas de desarrollo del hombre se ha dividido en edades. Edad Antigua, Media, Moderna y Contemporánea.</a:t>
            </a:r>
            <a:endParaRPr kumimoji="0" lang="es-ES_tradnl"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ChangeArrowheads="1"/>
          </p:cNvSpPr>
          <p:nvPr/>
        </p:nvSpPr>
        <p:spPr bwMode="auto">
          <a:xfrm>
            <a:off x="0" y="1386946"/>
            <a:ext cx="9144000" cy="38472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_tradnl" sz="3200" b="1" i="0" u="none" strike="noStrike" cap="none" normalizeH="0" baseline="0" dirty="0" smtClean="0">
                <a:ln>
                  <a:noFill/>
                </a:ln>
                <a:solidFill>
                  <a:schemeClr val="tx1"/>
                </a:solidFill>
                <a:effectLst/>
                <a:latin typeface="Arial" pitchFamily="34" charset="0"/>
                <a:ea typeface="Calibri" pitchFamily="34" charset="0"/>
                <a:cs typeface="Arial" pitchFamily="34" charset="0"/>
              </a:rPr>
              <a:t>Posturas hist</a:t>
            </a:r>
            <a:r>
              <a:rPr kumimoji="0" lang="es-ES_tradnl" sz="3200" b="1" i="0" u="none" strike="noStrike" cap="none" normalizeH="0" baseline="0" dirty="0" smtClean="0">
                <a:ln>
                  <a:noFill/>
                </a:ln>
                <a:solidFill>
                  <a:schemeClr val="tx1"/>
                </a:solidFill>
                <a:effectLst/>
                <a:latin typeface="Calibri"/>
                <a:ea typeface="Calibri" pitchFamily="34" charset="0"/>
                <a:cs typeface="Arial" pitchFamily="34" charset="0"/>
              </a:rPr>
              <a:t>ó</a:t>
            </a:r>
            <a:r>
              <a:rPr kumimoji="0" lang="es-ES_tradnl" sz="3200" b="1" i="0" u="none" strike="noStrike" cap="none" normalizeH="0" baseline="0" dirty="0" smtClean="0">
                <a:ln>
                  <a:noFill/>
                </a:ln>
                <a:solidFill>
                  <a:schemeClr val="tx1"/>
                </a:solidFill>
                <a:effectLst/>
                <a:latin typeface="Arial" pitchFamily="34" charset="0"/>
                <a:ea typeface="Calibri" pitchFamily="34" charset="0"/>
                <a:cs typeface="Arial" pitchFamily="34" charset="0"/>
              </a:rPr>
              <a:t>ricas-historiogr</a:t>
            </a:r>
            <a:r>
              <a:rPr kumimoji="0" lang="es-ES_tradnl" sz="3200" b="1" i="0" u="none" strike="noStrike" cap="none" normalizeH="0" baseline="0" dirty="0" smtClean="0">
                <a:ln>
                  <a:noFill/>
                </a:ln>
                <a:solidFill>
                  <a:schemeClr val="tx1"/>
                </a:solidFill>
                <a:effectLst/>
                <a:latin typeface="Calibri"/>
                <a:ea typeface="Calibri" pitchFamily="34" charset="0"/>
                <a:cs typeface="Arial" pitchFamily="34" charset="0"/>
              </a:rPr>
              <a:t>á</a:t>
            </a:r>
            <a:r>
              <a:rPr kumimoji="0" lang="es-ES_tradnl" sz="3200" b="1" i="0" u="none" strike="noStrike" cap="none" normalizeH="0" baseline="0" dirty="0" smtClean="0">
                <a:ln>
                  <a:noFill/>
                </a:ln>
                <a:solidFill>
                  <a:schemeClr val="tx1"/>
                </a:solidFill>
                <a:effectLst/>
                <a:latin typeface="Arial" pitchFamily="34" charset="0"/>
                <a:ea typeface="Calibri" pitchFamily="34" charset="0"/>
                <a:cs typeface="Arial" pitchFamily="34" charset="0"/>
              </a:rPr>
              <a:t>ficas que han marcado el panorama hist</a:t>
            </a:r>
            <a:r>
              <a:rPr kumimoji="0" lang="es-ES_tradnl" sz="3200" b="1" i="0" u="none" strike="noStrike" cap="none" normalizeH="0" baseline="0" dirty="0" smtClean="0">
                <a:ln>
                  <a:noFill/>
                </a:ln>
                <a:solidFill>
                  <a:schemeClr val="tx1"/>
                </a:solidFill>
                <a:effectLst/>
                <a:latin typeface="Calibri"/>
                <a:ea typeface="Calibri" pitchFamily="34" charset="0"/>
                <a:cs typeface="Arial" pitchFamily="34" charset="0"/>
              </a:rPr>
              <a:t>ó</a:t>
            </a:r>
            <a:r>
              <a:rPr kumimoji="0" lang="es-ES_tradnl" sz="3200" b="1" i="0" u="none" strike="noStrike" cap="none" normalizeH="0" baseline="0" dirty="0" smtClean="0">
                <a:ln>
                  <a:noFill/>
                </a:ln>
                <a:solidFill>
                  <a:schemeClr val="tx1"/>
                </a:solidFill>
                <a:effectLst/>
                <a:latin typeface="Arial" pitchFamily="34" charset="0"/>
                <a:ea typeface="Calibri" pitchFamily="34" charset="0"/>
                <a:cs typeface="Arial" pitchFamily="34" charset="0"/>
              </a:rPr>
              <a:t>rico.</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s-ES_tradnl" sz="20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_tradnl"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*Historiadores idealistas: concebían       *Historiadores materialistas: </a:t>
            </a:r>
            <a:endParaRPr kumimoji="0" lang="es-ES_tradnl"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_tradnl"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la historia como una idea  abstracta         consideraban que la historia estaba</a:t>
            </a:r>
            <a:endParaRPr kumimoji="0" lang="es-ES_tradnl"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_tradnl"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que sólo puede ser comprendida a          determinada por las influencias</a:t>
            </a:r>
            <a:endParaRPr kumimoji="0" lang="es-ES_tradnl"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_tradnl"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a través de la mente del historiador,         socioeconómicas, lo material </a:t>
            </a:r>
            <a:r>
              <a:rPr kumimoji="0" lang="es-ES_tradnl" sz="20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preva</a:t>
            </a:r>
            <a:r>
              <a:rPr kumimoji="0" lang="es-ES_tradnl"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a:t>
            </a:r>
            <a:endParaRPr kumimoji="0" lang="es-ES_tradnl"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_tradnl"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prevaleciendo las influencias </a:t>
            </a:r>
            <a:r>
              <a:rPr kumimoji="0" lang="es-ES_tradnl" sz="20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intelec</a:t>
            </a:r>
            <a:r>
              <a:rPr kumimoji="0" lang="es-ES_tradnl"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es-ES_tradnl" sz="20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lecia</a:t>
            </a:r>
            <a:r>
              <a:rPr kumimoji="0" lang="es-ES_tradnl"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sobre las ideas, los modos de</a:t>
            </a:r>
            <a:endParaRPr kumimoji="0" lang="es-ES_tradnl"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_tradnl" sz="20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tuales</a:t>
            </a:r>
            <a:r>
              <a:rPr kumimoji="0" lang="es-ES_tradnl"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y culturales sobre los hechos         producción y las acciones que estas </a:t>
            </a:r>
            <a:endParaRPr kumimoji="0" lang="es-ES_tradnl"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_tradnl"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hist</a:t>
            </a:r>
            <a:r>
              <a:rPr lang="es-ES_tradnl" sz="2000" dirty="0">
                <a:latin typeface="Arial" pitchFamily="34" charset="0"/>
                <a:ea typeface="Calibri" pitchFamily="34" charset="0"/>
                <a:cs typeface="Arial" pitchFamily="34" charset="0"/>
              </a:rPr>
              <a:t>ó</a:t>
            </a:r>
            <a:r>
              <a:rPr kumimoji="0" lang="es-ES_tradnl"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ricos que estaban determinados       generaban (luchas de clases), era el</a:t>
            </a:r>
            <a:endParaRPr kumimoji="0" lang="es-ES_tradnl"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_tradnl"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por los sucesos intelectuales.                   objeto de estudio de esta disciplina.</a:t>
            </a:r>
            <a:endParaRPr kumimoji="0" lang="es-ES_tradnl" sz="20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ChangeArrowheads="1"/>
          </p:cNvSpPr>
          <p:nvPr/>
        </p:nvSpPr>
        <p:spPr bwMode="auto">
          <a:xfrm>
            <a:off x="357158" y="571480"/>
            <a:ext cx="8501122" cy="5509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_tradnl" sz="3200" b="1" i="0" u="none" strike="noStrike" cap="none" normalizeH="0" baseline="0" dirty="0" smtClean="0">
                <a:ln>
                  <a:noFill/>
                </a:ln>
                <a:solidFill>
                  <a:schemeClr val="tx1"/>
                </a:solidFill>
                <a:effectLst/>
                <a:latin typeface="Arial" pitchFamily="34" charset="0"/>
                <a:ea typeface="Calibri" pitchFamily="34" charset="0"/>
                <a:cs typeface="Arial" pitchFamily="34" charset="0"/>
              </a:rPr>
              <a:t>¿De qué se ha valido el hombre para explicar los fenómenos históricos a través de las diferentes etapas? </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s-ES_tradnl"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_tradnl" sz="3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Existen fuentes numerosas y variadas como inscripciones, crónicas, monedas antiguas, leyendas, entre otras, igualmente a través de descubrimientos arqueológicos de ciudades antiguas sepultadas, huellas dejadas en las tumbas y en las monedas, estudio de fósiles, entre otros..</a:t>
            </a:r>
            <a:r>
              <a:rPr kumimoji="0" lang="es-ES_tradnl" sz="32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endParaRPr kumimoji="0" lang="es-ES_tradnl" sz="3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ChangeArrowheads="1"/>
          </p:cNvSpPr>
          <p:nvPr/>
        </p:nvSpPr>
        <p:spPr bwMode="auto">
          <a:xfrm>
            <a:off x="179512" y="764704"/>
            <a:ext cx="8858280"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_tradnl" sz="3200" b="1" i="0" u="none" strike="noStrike" cap="none" normalizeH="0" baseline="0" dirty="0" smtClean="0">
                <a:ln>
                  <a:noFill/>
                </a:ln>
                <a:solidFill>
                  <a:schemeClr val="tx1"/>
                </a:solidFill>
                <a:effectLst/>
                <a:latin typeface="Arial" pitchFamily="34" charset="0"/>
                <a:ea typeface="Calibri" pitchFamily="34" charset="0"/>
                <a:cs typeface="Arial" pitchFamily="34" charset="0"/>
              </a:rPr>
              <a:t>Funciones de la investigación Histórica.</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s-ES_tradnl"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_tradnl" sz="3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La investigación histórica es un proceso investigativo que cumple las funciones de describir, clasificar, explicar los fenómenos o hechos sociales del pasado. Francesco (2003).</a:t>
            </a:r>
            <a:endParaRPr kumimoji="0" lang="es-ES_tradnl" sz="3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ChangeArrowheads="1"/>
          </p:cNvSpPr>
          <p:nvPr/>
        </p:nvSpPr>
        <p:spPr bwMode="auto">
          <a:xfrm>
            <a:off x="285720" y="1071546"/>
            <a:ext cx="8501122"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_tradnl" sz="1200" b="1"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s-ES_tradnl" sz="2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Cómo explicar el panorama histórico de la </a:t>
            </a:r>
            <a:r>
              <a:rPr kumimoji="0" lang="es-ES_tradnl" sz="2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actividad </a:t>
            </a:r>
            <a:r>
              <a:rPr kumimoji="0" lang="es-ES_tradnl" sz="2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física?</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s-ES_tradnl"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_tradnl"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Los pueblos primitivos la institución educadora era la familia. El niño aprende de los mayores, sus costumbres, integrándose al grupo, imitando los actos de aquellos, formándose principalmente en el arte de la caza y la pesca, quedando asentado que su desarrollo estaba vinculado directamente con el trabajo.</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ES_tradnl"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571472" y="428604"/>
            <a:ext cx="8358246" cy="5262979"/>
          </a:xfrm>
          <a:prstGeom prst="rect">
            <a:avLst/>
          </a:prstGeom>
        </p:spPr>
        <p:txBody>
          <a:bodyPr wrap="square">
            <a:spAutoFit/>
          </a:bodyPr>
          <a:lstStyle/>
          <a:p>
            <a:pPr lvl="0" algn="just" eaLnBrk="0" fontAlgn="base" hangingPunct="0">
              <a:spcBef>
                <a:spcPct val="0"/>
              </a:spcBef>
              <a:spcAft>
                <a:spcPct val="0"/>
              </a:spcAft>
            </a:pPr>
            <a:r>
              <a:rPr kumimoji="0" lang="es-ES_tradnl" sz="2400" b="1" i="0" u="none" strike="noStrike" cap="none" normalizeH="0" baseline="0" dirty="0" smtClean="0">
                <a:ln>
                  <a:noFill/>
                </a:ln>
                <a:effectLst/>
                <a:latin typeface="Arial" pitchFamily="34" charset="0"/>
                <a:ea typeface="Calibri" pitchFamily="34" charset="0"/>
                <a:cs typeface="Arial" pitchFamily="34" charset="0"/>
              </a:rPr>
              <a:t>Primeros pobladores sobre la tierra.</a:t>
            </a:r>
            <a:endParaRPr kumimoji="0" lang="es-ES_tradnl" sz="2400" b="1" i="0" u="none" strike="noStrike" cap="none" normalizeH="0" baseline="0" dirty="0" smtClean="0">
              <a:ln>
                <a:noFill/>
              </a:ln>
              <a:effectLst/>
              <a:latin typeface="Arial" pitchFamily="34" charset="0"/>
              <a:cs typeface="Arial" pitchFamily="34" charset="0"/>
            </a:endParaRPr>
          </a:p>
          <a:p>
            <a:pPr lvl="0" algn="just" eaLnBrk="0" fontAlgn="base" hangingPunct="0">
              <a:spcBef>
                <a:spcPct val="0"/>
              </a:spcBef>
              <a:spcAft>
                <a:spcPct val="0"/>
              </a:spcAft>
            </a:pPr>
            <a:r>
              <a:rPr kumimoji="0" lang="es-ES_tradnl"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Ha habido muchos criterios, desde las leyes y mitos idealistas que han sido desmentido por la ciencia, hasta las primeras ideas religiosas que han sido sustituidas por otras más naturales como:</a:t>
            </a:r>
          </a:p>
          <a:p>
            <a:pPr lvl="0" algn="just" eaLnBrk="0" fontAlgn="base" hangingPunct="0">
              <a:spcBef>
                <a:spcPct val="0"/>
              </a:spcBef>
              <a:spcAft>
                <a:spcPct val="0"/>
              </a:spcAft>
            </a:pPr>
            <a:endParaRPr kumimoji="0" lang="es-ES_tradnl" sz="2400" b="0" i="0" u="none" strike="noStrike" cap="none" normalizeH="0" baseline="0" dirty="0" smtClean="0">
              <a:ln>
                <a:noFill/>
              </a:ln>
              <a:solidFill>
                <a:schemeClr val="tx1"/>
              </a:solidFill>
              <a:effectLst/>
              <a:latin typeface="Arial" pitchFamily="34" charset="0"/>
              <a:ea typeface="Calibri" pitchFamily="34" charset="0"/>
              <a:cs typeface="Arial" pitchFamily="34" charset="0"/>
            </a:endParaRPr>
          </a:p>
          <a:p>
            <a:pPr algn="just" eaLnBrk="0" fontAlgn="base" hangingPunct="0">
              <a:spcBef>
                <a:spcPct val="0"/>
              </a:spcBef>
              <a:spcAft>
                <a:spcPct val="0"/>
              </a:spcAft>
            </a:pPr>
            <a:r>
              <a:rPr lang="es-ES_tradnl" sz="2400" dirty="0" err="1">
                <a:latin typeface="Arial" pitchFamily="34" charset="0"/>
                <a:cs typeface="Arial" pitchFamily="34" charset="0"/>
              </a:rPr>
              <a:t>Anaxagoras</a:t>
            </a:r>
            <a:r>
              <a:rPr lang="es-ES_tradnl" sz="2400" dirty="0">
                <a:latin typeface="Arial" pitchFamily="34" charset="0"/>
                <a:cs typeface="Arial" pitchFamily="34" charset="0"/>
              </a:rPr>
              <a:t> (500-428 </a:t>
            </a:r>
            <a:r>
              <a:rPr lang="es-ES_tradnl" sz="2400" dirty="0" err="1">
                <a:latin typeface="Arial" pitchFamily="34" charset="0"/>
                <a:cs typeface="Arial" pitchFamily="34" charset="0"/>
              </a:rPr>
              <a:t>a.n.e</a:t>
            </a:r>
            <a:r>
              <a:rPr lang="es-ES_tradnl" sz="2400" dirty="0">
                <a:latin typeface="Arial" pitchFamily="34" charset="0"/>
                <a:cs typeface="Arial" pitchFamily="34" charset="0"/>
              </a:rPr>
              <a:t>), </a:t>
            </a:r>
            <a:r>
              <a:rPr lang="es-ES_tradnl" sz="2400" dirty="0" smtClean="0">
                <a:latin typeface="Arial" pitchFamily="34" charset="0"/>
                <a:cs typeface="Arial" pitchFamily="34" charset="0"/>
              </a:rPr>
              <a:t>filósofo </a:t>
            </a:r>
            <a:r>
              <a:rPr lang="es-ES_tradnl" sz="2400" dirty="0">
                <a:latin typeface="Arial" pitchFamily="34" charset="0"/>
                <a:cs typeface="Arial" pitchFamily="34" charset="0"/>
              </a:rPr>
              <a:t>materialista que no creía en la intervención de un dios sobrenatural de un dios en la naturaleza</a:t>
            </a:r>
            <a:r>
              <a:rPr lang="es-ES_tradnl" sz="2400" dirty="0" smtClean="0">
                <a:latin typeface="Arial" pitchFamily="34" charset="0"/>
                <a:cs typeface="Arial" pitchFamily="34" charset="0"/>
              </a:rPr>
              <a:t>.</a:t>
            </a:r>
          </a:p>
          <a:p>
            <a:pPr algn="just" eaLnBrk="0" fontAlgn="base" hangingPunct="0">
              <a:spcBef>
                <a:spcPct val="0"/>
              </a:spcBef>
              <a:spcAft>
                <a:spcPct val="0"/>
              </a:spcAft>
            </a:pPr>
            <a:endParaRPr lang="es-ES_tradnl" sz="2400" dirty="0">
              <a:latin typeface="Arial" pitchFamily="34" charset="0"/>
              <a:cs typeface="Arial" pitchFamily="34" charset="0"/>
            </a:endParaRPr>
          </a:p>
          <a:p>
            <a:pPr lvl="0" algn="just" eaLnBrk="0" fontAlgn="base" hangingPunct="0">
              <a:spcBef>
                <a:spcPct val="0"/>
              </a:spcBef>
              <a:spcAft>
                <a:spcPct val="0"/>
              </a:spcAft>
            </a:pPr>
            <a:r>
              <a:rPr lang="es-ES_tradnl" sz="2400" dirty="0">
                <a:latin typeface="Arial" pitchFamily="34" charset="0"/>
                <a:cs typeface="Arial" pitchFamily="34" charset="0"/>
              </a:rPr>
              <a:t>La transformación del mono en hombre. En aquellas remotas épocas algunos sabios empezaron comparar al hombre con los </a:t>
            </a:r>
            <a:r>
              <a:rPr lang="es-ES_tradnl" sz="2400" dirty="0" smtClean="0">
                <a:latin typeface="Arial" pitchFamily="34" charset="0"/>
                <a:cs typeface="Arial" pitchFamily="34" charset="0"/>
              </a:rPr>
              <a:t>artrópodos </a:t>
            </a:r>
            <a:r>
              <a:rPr lang="es-ES_tradnl" sz="2400" dirty="0">
                <a:latin typeface="Arial" pitchFamily="34" charset="0"/>
                <a:cs typeface="Arial" pitchFamily="34" charset="0"/>
              </a:rPr>
              <a:t>por su afinidad</a:t>
            </a:r>
            <a:r>
              <a:rPr lang="es-ES_tradnl" sz="2400" dirty="0" smtClean="0">
                <a:latin typeface="Arial" pitchFamily="34" charset="0"/>
                <a:cs typeface="Arial" pitchFamily="34" charset="0"/>
              </a:rPr>
              <a:t>.</a:t>
            </a:r>
          </a:p>
          <a:p>
            <a:pPr lvl="0" algn="just" eaLnBrk="0" fontAlgn="base" hangingPunct="0">
              <a:spcBef>
                <a:spcPct val="0"/>
              </a:spcBef>
              <a:spcAft>
                <a:spcPct val="0"/>
              </a:spcAft>
            </a:pPr>
            <a:r>
              <a:rPr lang="es-ES_tradnl" sz="2400" dirty="0">
                <a:latin typeface="Arial" pitchFamily="34" charset="0"/>
                <a:cs typeface="Arial" pitchFamily="34" charset="0"/>
              </a:rPr>
              <a:t>Harvey- </a:t>
            </a:r>
            <a:r>
              <a:rPr lang="es-ES_tradnl" sz="2400" dirty="0" err="1" smtClean="0">
                <a:latin typeface="Arial" pitchFamily="34" charset="0"/>
                <a:cs typeface="Arial" pitchFamily="34" charset="0"/>
              </a:rPr>
              <a:t>Linneo</a:t>
            </a:r>
            <a:r>
              <a:rPr lang="es-ES_tradnl" sz="2400" dirty="0" smtClean="0">
                <a:latin typeface="Arial" pitchFamily="34" charset="0"/>
                <a:cs typeface="Arial" pitchFamily="34" charset="0"/>
              </a:rPr>
              <a:t>-Darwin.</a:t>
            </a:r>
            <a:endParaRPr kumimoji="0" lang="es-ES_tradnl"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ChangeArrowheads="1"/>
          </p:cNvSpPr>
          <p:nvPr/>
        </p:nvSpPr>
        <p:spPr bwMode="auto">
          <a:xfrm>
            <a:off x="285720" y="857232"/>
            <a:ext cx="8572560"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_tradnl" sz="3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Marx, </a:t>
            </a:r>
            <a:r>
              <a:rPr kumimoji="0" lang="es-ES_tradnl" sz="32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Engels</a:t>
            </a:r>
            <a:r>
              <a:rPr kumimoji="0" lang="es-ES_tradnl" sz="3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y Lenin al estudiar los trabajos de Darwin, apreciaron el alto grado de su </a:t>
            </a:r>
            <a:r>
              <a:rPr kumimoji="0" lang="es-ES_tradnl" sz="32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teória</a:t>
            </a:r>
            <a:r>
              <a:rPr kumimoji="0" lang="es-ES_tradnl" sz="3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de la evolución, señalando que había asestado un golpe demoledor en las concepciones religiosas e idealistas, demostrando que el mundo orgánico </a:t>
            </a:r>
            <a:r>
              <a:rPr kumimoji="0" lang="es-ES_tradnl" sz="32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contemporaneo</a:t>
            </a:r>
            <a:r>
              <a:rPr kumimoji="0" lang="es-ES_tradnl" sz="3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(plantas, animales, hombre), es el producto del desarrollo histórico de la naturaleza viva a través de millones de años.</a:t>
            </a:r>
            <a:endParaRPr kumimoji="0" lang="es-ES_tradnl" sz="3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ChangeArrowheads="1"/>
          </p:cNvSpPr>
          <p:nvPr/>
        </p:nvSpPr>
        <p:spPr bwMode="auto">
          <a:xfrm>
            <a:off x="194114" y="1071546"/>
            <a:ext cx="8664166" cy="403187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_tradnl" sz="32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Australopithecus</a:t>
            </a:r>
            <a:r>
              <a:rPr kumimoji="0" lang="es-ES_tradnl" sz="3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( 3-2 millones de años).</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s-ES_tradnl"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_tradnl" sz="3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Homos </a:t>
            </a:r>
            <a:r>
              <a:rPr kumimoji="0" lang="es-ES_tradnl" sz="32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erectus</a:t>
            </a:r>
            <a:r>
              <a:rPr kumimoji="0" lang="es-ES_tradnl" sz="3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(750.000 años).</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ES_tradnl"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_tradnl" sz="3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Homo </a:t>
            </a:r>
            <a:r>
              <a:rPr kumimoji="0" lang="es-ES_tradnl" sz="32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neanderthalensis</a:t>
            </a:r>
            <a:r>
              <a:rPr kumimoji="0" lang="es-ES_tradnl" sz="3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(100.000 a 40.000 años).</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ES_tradnl"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_tradnl" sz="3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Homos sapiens ( 400.000 años hasta hoy).</a:t>
            </a:r>
            <a:endParaRPr kumimoji="0" lang="es-ES_tradnl" sz="3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ChangeArrowheads="1"/>
          </p:cNvSpPr>
          <p:nvPr/>
        </p:nvSpPr>
        <p:spPr bwMode="auto">
          <a:xfrm>
            <a:off x="285720" y="714356"/>
            <a:ext cx="8501122" cy="57861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_tradnl" sz="3200" b="0" i="0" u="none" strike="noStrike" cap="none" normalizeH="0" baseline="0" dirty="0" smtClean="0">
                <a:ln>
                  <a:noFill/>
                </a:ln>
                <a:effectLst/>
                <a:latin typeface="Arial" pitchFamily="34" charset="0"/>
                <a:ea typeface="Calibri" pitchFamily="34" charset="0"/>
                <a:cs typeface="Arial" pitchFamily="34" charset="0"/>
              </a:rPr>
              <a:t>Influencia del trabajo en la evolución del H y el papel de la actividad física.</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s-ES_tradnl" sz="3200" b="0" i="0" u="none" strike="noStrike" cap="none" normalizeH="0" baseline="0" dirty="0" smtClean="0">
              <a:ln>
                <a:noFill/>
              </a:ln>
              <a:effectLst/>
              <a:latin typeface="Arial" pitchFamily="34" charset="0"/>
              <a:ea typeface="Calibri" pitchFamily="34" charset="0"/>
              <a:cs typeface="Arial" pitchFamily="34" charset="0"/>
            </a:endParaRPr>
          </a:p>
          <a:p>
            <a:r>
              <a:rPr lang="es-ES_tradnl" sz="3200" dirty="0">
                <a:solidFill>
                  <a:srgbClr val="FF0000"/>
                </a:solidFill>
                <a:latin typeface="Arial" pitchFamily="34" charset="0"/>
                <a:cs typeface="Arial" pitchFamily="34" charset="0"/>
              </a:rPr>
              <a:t>Cerebro: </a:t>
            </a:r>
            <a:r>
              <a:rPr lang="es-ES_tradnl" sz="3200" dirty="0">
                <a:latin typeface="Arial" pitchFamily="34" charset="0"/>
                <a:cs typeface="Arial" pitchFamily="34" charset="0"/>
              </a:rPr>
              <a:t>se ha desarrollado bajo el influjo del trabajo y el lenguaje articulado</a:t>
            </a:r>
            <a:r>
              <a:rPr lang="es-ES_tradnl" sz="3200" dirty="0" smtClean="0">
                <a:latin typeface="Arial" pitchFamily="34" charset="0"/>
                <a:cs typeface="Arial" pitchFamily="34" charset="0"/>
              </a:rPr>
              <a:t>.</a:t>
            </a:r>
          </a:p>
          <a:p>
            <a:endParaRPr lang="es-ES_tradnl" sz="3200" dirty="0">
              <a:latin typeface="Arial" pitchFamily="34" charset="0"/>
              <a:cs typeface="Arial" pitchFamily="34" charset="0"/>
            </a:endParaRPr>
          </a:p>
          <a:p>
            <a:r>
              <a:rPr lang="es-ES_tradnl" sz="3200" dirty="0">
                <a:solidFill>
                  <a:srgbClr val="FF0000"/>
                </a:solidFill>
                <a:latin typeface="Arial" pitchFamily="34" charset="0"/>
                <a:cs typeface="Arial" pitchFamily="34" charset="0"/>
              </a:rPr>
              <a:t>La mano: </a:t>
            </a:r>
            <a:r>
              <a:rPr lang="es-ES_tradnl" sz="3200" dirty="0">
                <a:latin typeface="Arial" pitchFamily="34" charset="0"/>
                <a:cs typeface="Arial" pitchFamily="34" charset="0"/>
              </a:rPr>
              <a:t>se ha transformado en </a:t>
            </a:r>
            <a:r>
              <a:rPr lang="es-ES_tradnl" sz="3200" dirty="0" smtClean="0">
                <a:latin typeface="Arial" pitchFamily="34" charset="0"/>
                <a:cs typeface="Arial" pitchFamily="34" charset="0"/>
              </a:rPr>
              <a:t>órgano </a:t>
            </a:r>
            <a:r>
              <a:rPr lang="es-ES_tradnl" sz="3200" dirty="0">
                <a:latin typeface="Arial" pitchFamily="34" charset="0"/>
                <a:cs typeface="Arial" pitchFamily="34" charset="0"/>
              </a:rPr>
              <a:t>de </a:t>
            </a:r>
            <a:r>
              <a:rPr lang="es-ES_tradnl" sz="3200" dirty="0" smtClean="0">
                <a:latin typeface="Arial" pitchFamily="34" charset="0"/>
                <a:cs typeface="Arial" pitchFamily="34" charset="0"/>
              </a:rPr>
              <a:t>trabajo.</a:t>
            </a:r>
          </a:p>
          <a:p>
            <a:endParaRPr lang="es-ES_tradnl" sz="3200" dirty="0">
              <a:latin typeface="Arial" pitchFamily="34" charset="0"/>
              <a:cs typeface="Arial" pitchFamily="34" charset="0"/>
            </a:endParaRPr>
          </a:p>
          <a:p>
            <a:r>
              <a:rPr lang="es-ES_tradnl" sz="3200" dirty="0">
                <a:solidFill>
                  <a:srgbClr val="FF0000"/>
                </a:solidFill>
                <a:latin typeface="Arial" pitchFamily="34" charset="0"/>
                <a:cs typeface="Arial" pitchFamily="34" charset="0"/>
              </a:rPr>
              <a:t>El pie: </a:t>
            </a:r>
            <a:r>
              <a:rPr lang="es-ES_tradnl" sz="3200" dirty="0">
                <a:latin typeface="Arial" pitchFamily="34" charset="0"/>
                <a:cs typeface="Arial" pitchFamily="34" charset="0"/>
              </a:rPr>
              <a:t>se ha formado bajo la influencia de la posición vertical del cuerpo.</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s-ES_tradnl" sz="18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ChangeArrowheads="1"/>
          </p:cNvSpPr>
          <p:nvPr/>
        </p:nvSpPr>
        <p:spPr bwMode="auto">
          <a:xfrm>
            <a:off x="285720" y="69156"/>
            <a:ext cx="8501122" cy="58785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_tradnl" sz="3200" b="1" i="0" u="none" strike="noStrike" cap="none" normalizeH="0" baseline="0" dirty="0" smtClean="0">
                <a:ln>
                  <a:noFill/>
                </a:ln>
                <a:solidFill>
                  <a:schemeClr val="tx1"/>
                </a:solidFill>
                <a:effectLst/>
                <a:latin typeface="Arial" pitchFamily="34" charset="0"/>
                <a:ea typeface="Calibri" pitchFamily="34" charset="0"/>
                <a:cs typeface="Arial" pitchFamily="34" charset="0"/>
              </a:rPr>
              <a:t>Diferentes etapas por las que ha transcurrido </a:t>
            </a:r>
            <a:r>
              <a:rPr kumimoji="0" lang="es-ES_tradnl" sz="3200" b="1" i="0" u="none" strike="noStrike" cap="none" normalizeH="0" baseline="0" dirty="0" smtClean="0">
                <a:ln>
                  <a:noFill/>
                </a:ln>
                <a:solidFill>
                  <a:schemeClr val="tx1"/>
                </a:solidFill>
                <a:effectLst/>
                <a:latin typeface="Arial" pitchFamily="34" charset="0"/>
                <a:ea typeface="Calibri" pitchFamily="34" charset="0"/>
                <a:cs typeface="Arial" pitchFamily="34" charset="0"/>
              </a:rPr>
              <a:t>l actividad física en Cuba.</a:t>
            </a:r>
            <a:endParaRPr kumimoji="0" lang="es-ES_tradnl" sz="3200" b="1" i="0" u="none" strike="noStrike" cap="none" normalizeH="0" baseline="0" dirty="0" smtClean="0">
              <a:ln>
                <a:noFill/>
              </a:ln>
              <a:solidFill>
                <a:schemeClr val="tx1"/>
              </a:solidFill>
              <a:effectLst/>
              <a:latin typeface="Arial" pitchFamily="34" charset="0"/>
              <a:ea typeface="Calibri" pitchFamily="34" charset="0"/>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s-ES_tradnl" sz="3200" b="0" i="0" u="none" strike="noStrike" cap="none" normalizeH="0" baseline="0" dirty="0" smtClean="0">
              <a:ln>
                <a:noFill/>
              </a:ln>
              <a:solidFill>
                <a:schemeClr val="tx1"/>
              </a:solidFill>
              <a:effectLst/>
              <a:latin typeface="Arial" pitchFamily="34" charset="0"/>
              <a:cs typeface="Arial" pitchFamily="34" charset="0"/>
            </a:endParaRPr>
          </a:p>
          <a:p>
            <a:pPr lvl="0" algn="just" eaLnBrk="0" fontAlgn="base" hangingPunct="0">
              <a:spcBef>
                <a:spcPct val="0"/>
              </a:spcBef>
              <a:spcAft>
                <a:spcPct val="0"/>
              </a:spcAft>
            </a:pPr>
            <a:r>
              <a:rPr lang="es-ES_tradnl" sz="2800" dirty="0">
                <a:latin typeface="Arial" panose="020B0604020202020204" pitchFamily="34" charset="0"/>
                <a:cs typeface="Arial" panose="020B0604020202020204" pitchFamily="34" charset="0"/>
              </a:rPr>
              <a:t>Nuestro país no está excento de estos </a:t>
            </a:r>
            <a:r>
              <a:rPr lang="es-ES_tradnl" sz="2800" dirty="0" smtClean="0">
                <a:latin typeface="Arial" panose="020B0604020202020204" pitchFamily="34" charset="0"/>
                <a:cs typeface="Arial" panose="020B0604020202020204" pitchFamily="34" charset="0"/>
              </a:rPr>
              <a:t>fenómenos, </a:t>
            </a:r>
            <a:r>
              <a:rPr lang="es-ES_tradnl" sz="2800" dirty="0">
                <a:latin typeface="Arial" panose="020B0604020202020204" pitchFamily="34" charset="0"/>
                <a:cs typeface="Arial" panose="020B0604020202020204" pitchFamily="34" charset="0"/>
              </a:rPr>
              <a:t>la actividad física arcaica cubana estaba directamente relacionada con el trabajo. Era una actividad física aplicada para poder subsistir en su lucha contra la naturaleza y otras tribus, y para poder obtener alimentos, el primitivo hombre de Cuba necesitó desarrollar habilidades en la carrera, el salto, el escalamiento, la natación, la lucha, y el lanzamiento de objetos, indeterminados, primeramente, y de flechas y macanas después.</a:t>
            </a:r>
            <a:endParaRPr kumimoji="0" lang="es-ES_tradnl"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ChangeArrowheads="1"/>
          </p:cNvSpPr>
          <p:nvPr/>
        </p:nvSpPr>
        <p:spPr bwMode="auto">
          <a:xfrm>
            <a:off x="357158" y="1413490"/>
            <a:ext cx="8429684" cy="35394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_tradnl" sz="2800" b="1" dirty="0">
                <a:latin typeface="Arial" panose="020B0604020202020204" pitchFamily="34" charset="0"/>
                <a:cs typeface="Arial" panose="020B0604020202020204" pitchFamily="34" charset="0"/>
              </a:rPr>
              <a:t>¿Cuáles eran las manifestaciones deportivas cubanas a la llegada de los españoles</a:t>
            </a:r>
            <a:r>
              <a:rPr lang="es-ES_tradnl" sz="2800" b="1" dirty="0" smtClean="0">
                <a:latin typeface="Arial" panose="020B0604020202020204" pitchFamily="34" charset="0"/>
                <a:cs typeface="Arial" panose="020B0604020202020204" pitchFamily="34" charset="0"/>
              </a:rPr>
              <a:t>?</a:t>
            </a:r>
          </a:p>
          <a:p>
            <a:pPr algn="just"/>
            <a:endParaRPr lang="es-ES" sz="2800" dirty="0">
              <a:latin typeface="Arial" panose="020B0604020202020204" pitchFamily="34" charset="0"/>
              <a:cs typeface="Arial" panose="020B0604020202020204" pitchFamily="34" charset="0"/>
            </a:endParaRPr>
          </a:p>
          <a:p>
            <a:pPr algn="just"/>
            <a:r>
              <a:rPr lang="es-ES_tradnl" sz="2800" dirty="0">
                <a:latin typeface="Arial" panose="020B0604020202020204" pitchFamily="34" charset="0"/>
                <a:cs typeface="Arial" panose="020B0604020202020204" pitchFamily="34" charset="0"/>
              </a:rPr>
              <a:t>Con la llegada de los españoles a Cuba, estos integraron algunas de sus manifestaciones deportivas traídos del viejo continente y tomaron de los aborígenes sus culturas y sus expresiones en la actividad física. </a:t>
            </a:r>
            <a:endParaRPr lang="es-ES" sz="28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1"/>
          <p:cNvSpPr>
            <a:spLocks noChangeArrowheads="1"/>
          </p:cNvSpPr>
          <p:nvPr/>
        </p:nvSpPr>
        <p:spPr bwMode="auto">
          <a:xfrm>
            <a:off x="323528" y="476672"/>
            <a:ext cx="8429684" cy="569386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_tradnl" sz="2800" dirty="0">
                <a:latin typeface="Arial" panose="020B0604020202020204" pitchFamily="34" charset="0"/>
                <a:cs typeface="Arial" panose="020B0604020202020204" pitchFamily="34" charset="0"/>
              </a:rPr>
              <a:t>Entre las actividades culturales de los primitivos cubanos se encontraba el </a:t>
            </a:r>
            <a:r>
              <a:rPr lang="es-ES_tradnl" sz="2800" b="1" dirty="0">
                <a:latin typeface="Arial" panose="020B0604020202020204" pitchFamily="34" charset="0"/>
                <a:cs typeface="Arial" panose="020B0604020202020204" pitchFamily="34" charset="0"/>
              </a:rPr>
              <a:t>areíto</a:t>
            </a:r>
            <a:r>
              <a:rPr lang="es-ES_tradnl" sz="2800" dirty="0">
                <a:latin typeface="Arial" panose="020B0604020202020204" pitchFamily="34" charset="0"/>
                <a:cs typeface="Arial" panose="020B0604020202020204" pitchFamily="34" charset="0"/>
              </a:rPr>
              <a:t>, actividad practicada por los </a:t>
            </a:r>
            <a:r>
              <a:rPr lang="es-ES_tradnl" sz="2800" b="1" dirty="0">
                <a:latin typeface="Arial" panose="020B0604020202020204" pitchFamily="34" charset="0"/>
                <a:cs typeface="Arial" panose="020B0604020202020204" pitchFamily="34" charset="0"/>
              </a:rPr>
              <a:t>Taínos</a:t>
            </a:r>
            <a:r>
              <a:rPr lang="es-ES_tradnl" sz="2800" dirty="0">
                <a:latin typeface="Arial" panose="020B0604020202020204" pitchFamily="34" charset="0"/>
                <a:cs typeface="Arial" panose="020B0604020202020204" pitchFamily="34" charset="0"/>
              </a:rPr>
              <a:t>, que consistían en una combinación de instrumentos musicales, danzas y cantos, también solían usar como entretenimiento el juego de pelotas o batos. Este se disputaba por dos bandos, siendo practicado por hombres y mujeres, separadamente. Sus reglas son poco conocidas fehacientemente, pero se sabe que el juego consistía en la destreza de los jugadores, quienes debían mantener en juego la pelota, perdiendo el tanto el bando que no lograra mantenerla en el aire. </a:t>
            </a:r>
            <a:endParaRPr lang="es-ES" sz="28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ChangeArrowheads="1"/>
          </p:cNvSpPr>
          <p:nvPr/>
        </p:nvSpPr>
        <p:spPr bwMode="auto">
          <a:xfrm>
            <a:off x="285720" y="926411"/>
            <a:ext cx="8572528"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_tradnl" sz="2800" dirty="0">
                <a:latin typeface="Arial" panose="020B0604020202020204" pitchFamily="34" charset="0"/>
                <a:cs typeface="Arial" panose="020B0604020202020204" pitchFamily="34" charset="0"/>
              </a:rPr>
              <a:t>Otras manifestaciones fueron el </a:t>
            </a:r>
            <a:r>
              <a:rPr lang="es-ES_tradnl" sz="2800" b="1" dirty="0">
                <a:latin typeface="Arial" panose="020B0604020202020204" pitchFamily="34" charset="0"/>
                <a:cs typeface="Arial" panose="020B0604020202020204" pitchFamily="34" charset="0"/>
              </a:rPr>
              <a:t>remo en piraguas o canoas y las danzas</a:t>
            </a:r>
            <a:r>
              <a:rPr lang="es-ES_tradnl" sz="2800" dirty="0">
                <a:latin typeface="Arial" panose="020B0604020202020204" pitchFamily="34" charset="0"/>
                <a:cs typeface="Arial" panose="020B0604020202020204" pitchFamily="34" charset="0"/>
              </a:rPr>
              <a:t>, por supuesto, no existían instituciones de tal educación, eran actividades físicas en la cuales los participantes se ejercitaban; se robustecían el cuerpo, adquirían habilidades, de modo que, como refería García Gallo, “</a:t>
            </a:r>
            <a:r>
              <a:rPr lang="es-ES_tradnl" sz="2800" b="1" dirty="0">
                <a:latin typeface="Arial" panose="020B0604020202020204" pitchFamily="34" charset="0"/>
                <a:cs typeface="Arial" panose="020B0604020202020204" pitchFamily="34" charset="0"/>
              </a:rPr>
              <a:t>cuando hubiera que afrontar luchas, ya sea en las cacerías, en las siembras o en la guerra, estuvieran preparados para vencer las dificultades</a:t>
            </a:r>
            <a:r>
              <a:rPr lang="es-ES_tradnl" sz="2800" b="1" dirty="0" smtClean="0">
                <a:latin typeface="Arial" panose="020B0604020202020204" pitchFamily="34" charset="0"/>
                <a:cs typeface="Arial" panose="020B0604020202020204" pitchFamily="34" charset="0"/>
              </a:rPr>
              <a:t>…”</a:t>
            </a:r>
            <a:r>
              <a:rPr lang="es-ES_tradnl" sz="2800" dirty="0" smtClean="0">
                <a:latin typeface="Arial" panose="020B0604020202020204" pitchFamily="34" charset="0"/>
                <a:cs typeface="Arial" panose="020B0604020202020204" pitchFamily="34" charset="0"/>
              </a:rPr>
              <a:t>.</a:t>
            </a:r>
            <a:endParaRPr lang="es-ES" sz="28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p:cNvSpPr>
            <a:spLocks noChangeArrowheads="1"/>
          </p:cNvSpPr>
          <p:nvPr/>
        </p:nvSpPr>
        <p:spPr bwMode="auto">
          <a:xfrm>
            <a:off x="285720" y="384556"/>
            <a:ext cx="8572560"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_tradnl" sz="2800" dirty="0">
                <a:latin typeface="Arial" panose="020B0604020202020204" pitchFamily="34" charset="0"/>
                <a:cs typeface="Arial" panose="020B0604020202020204" pitchFamily="34" charset="0"/>
              </a:rPr>
              <a:t>Durante la esclavitud se practicó entre los esclavos una actividad llamada popularmente </a:t>
            </a:r>
            <a:r>
              <a:rPr lang="es-ES_tradnl" sz="2800" b="1" dirty="0">
                <a:latin typeface="Arial" panose="020B0604020202020204" pitchFamily="34" charset="0"/>
                <a:cs typeface="Arial" panose="020B0604020202020204" pitchFamily="34" charset="0"/>
              </a:rPr>
              <a:t>“Maní”</a:t>
            </a:r>
            <a:r>
              <a:rPr lang="es-ES_tradnl" sz="2800" dirty="0">
                <a:latin typeface="Arial" panose="020B0604020202020204" pitchFamily="34" charset="0"/>
                <a:cs typeface="Arial" panose="020B0604020202020204" pitchFamily="34" charset="0"/>
              </a:rPr>
              <a:t>, que era una especie de danza gimnastica entre los negros esclavos que consistía en una mezcla de danza y boxeo en que, sin perder el ritmo, los bailadores se eliminaban con briosos golpes, pero no puede considerarse una manifestación de la educación física, también se practicó otras actividades recreativas como las </a:t>
            </a:r>
            <a:r>
              <a:rPr lang="es-ES_tradnl" sz="2800" b="1" dirty="0">
                <a:latin typeface="Arial" panose="020B0604020202020204" pitchFamily="34" charset="0"/>
                <a:cs typeface="Arial" panose="020B0604020202020204" pitchFamily="34" charset="0"/>
              </a:rPr>
              <a:t>bolas, el Tajo, competencia de carreras, el “Palo”, la quimbumbia y la “</a:t>
            </a:r>
            <a:r>
              <a:rPr lang="es-ES_tradnl" sz="2800" b="1" dirty="0" err="1">
                <a:latin typeface="Arial" panose="020B0604020202020204" pitchFamily="34" charset="0"/>
                <a:cs typeface="Arial" panose="020B0604020202020204" pitchFamily="34" charset="0"/>
              </a:rPr>
              <a:t>Yuka</a:t>
            </a:r>
            <a:r>
              <a:rPr lang="es-ES_tradnl" sz="2800" b="1" dirty="0">
                <a:latin typeface="Arial" panose="020B0604020202020204" pitchFamily="34" charset="0"/>
                <a:cs typeface="Arial" panose="020B0604020202020204" pitchFamily="34" charset="0"/>
              </a:rPr>
              <a:t>” </a:t>
            </a:r>
            <a:r>
              <a:rPr lang="es-ES_tradnl" sz="2800" dirty="0">
                <a:latin typeface="Arial" panose="020B0604020202020204" pitchFamily="34" charset="0"/>
                <a:cs typeface="Arial" panose="020B0604020202020204" pitchFamily="34" charset="0"/>
              </a:rPr>
              <a:t>todos con marcadas influencias religiosas autóctonas.</a:t>
            </a:r>
            <a:r>
              <a:rPr lang="es-ES_tradnl" sz="2800" b="1" dirty="0">
                <a:latin typeface="Arial" panose="020B0604020202020204" pitchFamily="34" charset="0"/>
                <a:cs typeface="Arial" panose="020B0604020202020204" pitchFamily="34" charset="0"/>
              </a:rPr>
              <a:t> </a:t>
            </a:r>
            <a:endParaRPr lang="es-ES" sz="28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
          <p:cNvSpPr>
            <a:spLocks noChangeArrowheads="1"/>
          </p:cNvSpPr>
          <p:nvPr/>
        </p:nvSpPr>
        <p:spPr bwMode="auto">
          <a:xfrm>
            <a:off x="395536" y="548680"/>
            <a:ext cx="8429652" cy="569386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_tradnl" sz="2800" dirty="0">
                <a:latin typeface="Arial" panose="020B0604020202020204" pitchFamily="34" charset="0"/>
                <a:cs typeface="Arial" panose="020B0604020202020204" pitchFamily="34" charset="0"/>
              </a:rPr>
              <a:t>Pero no se puede decir que el mayor interés de los españoles era desarrollar y general estas actividades, su objetivo principal era sabotear y explotar a los aborígenes y esclavos traídos del África, para extraer las riquezas de la isla.</a:t>
            </a:r>
            <a:endParaRPr lang="es-ES" sz="2800" dirty="0">
              <a:latin typeface="Arial" panose="020B0604020202020204" pitchFamily="34" charset="0"/>
              <a:cs typeface="Arial" panose="020B0604020202020204" pitchFamily="34" charset="0"/>
            </a:endParaRPr>
          </a:p>
          <a:p>
            <a:pPr algn="just"/>
            <a:r>
              <a:rPr lang="es-ES_tradnl" sz="2800" dirty="0">
                <a:latin typeface="Arial" panose="020B0604020202020204" pitchFamily="34" charset="0"/>
                <a:cs typeface="Arial" panose="020B0604020202020204" pitchFamily="34" charset="0"/>
              </a:rPr>
              <a:t>Por lo que no se puede hablar de educación física organizada y sistematizada en la comunidad primitiva, como educación de reglas y formas metodológicas que permitan la trasmisión de nociones y actitudes culturales hacia nuevas generaciones, pero a pesar de eso no podemos ver al aborigen cubano de la comunidad primitiva separado de la actividad física.</a:t>
            </a:r>
            <a:endParaRPr lang="es-ES" sz="28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1"/>
          <p:cNvSpPr>
            <a:spLocks noChangeArrowheads="1"/>
          </p:cNvSpPr>
          <p:nvPr/>
        </p:nvSpPr>
        <p:spPr bwMode="auto">
          <a:xfrm>
            <a:off x="285720" y="560468"/>
            <a:ext cx="8429652" cy="48320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_tradnl" sz="2800" b="1" dirty="0">
                <a:latin typeface="Arial" panose="020B0604020202020204" pitchFamily="34" charset="0"/>
                <a:cs typeface="Arial" panose="020B0604020202020204" pitchFamily="34" charset="0"/>
              </a:rPr>
              <a:t>Conclusiones:</a:t>
            </a:r>
            <a:r>
              <a:rPr lang="es-ES_tradnl" sz="2800" dirty="0">
                <a:latin typeface="Arial" panose="020B0604020202020204" pitchFamily="34" charset="0"/>
                <a:cs typeface="Arial" panose="020B0604020202020204" pitchFamily="34" charset="0"/>
              </a:rPr>
              <a:t> los ejercicios físicos en Cuba son tan antiguos como el hombre mismo, pues de las actividades rudimentarias que realizaba los aborígenes asociados con el trabajo y la propia vida, se deriva un proceso evolutivo que en cierto momento presenta trazos de organización, con algún contenido más o menos consciente y metódico. Hoy en la actualidad el deporte en nuestro país es una de las mayores distracciones preferidas de la juventud y el pueblo, al mismo tiempo que el espectáculo favorito de las masas.</a:t>
            </a:r>
            <a:endParaRPr lang="es-ES" sz="28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1"/>
          <p:cNvSpPr>
            <a:spLocks noChangeArrowheads="1"/>
          </p:cNvSpPr>
          <p:nvPr/>
        </p:nvSpPr>
        <p:spPr bwMode="auto">
          <a:xfrm>
            <a:off x="285720" y="2437905"/>
            <a:ext cx="8501122" cy="18158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_tradnl" sz="2800" b="1" dirty="0">
                <a:latin typeface="Arial" panose="020B0604020202020204" pitchFamily="34" charset="0"/>
                <a:cs typeface="Arial" panose="020B0604020202020204" pitchFamily="34" charset="0"/>
              </a:rPr>
              <a:t>Estudio Independiente:</a:t>
            </a:r>
            <a:r>
              <a:rPr lang="es-ES_tradnl" sz="2800" dirty="0">
                <a:latin typeface="Arial" panose="020B0604020202020204" pitchFamily="34" charset="0"/>
                <a:cs typeface="Arial" panose="020B0604020202020204" pitchFamily="34" charset="0"/>
              </a:rPr>
              <a:t> estudiar e indagar para el próximo encuentro ¿cómo era la actividad física durante la colonia, destacando las figuras importantes de está época.</a:t>
            </a:r>
            <a:endParaRPr lang="es-ES" sz="28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1"/>
          <p:cNvSpPr>
            <a:spLocks noChangeArrowheads="1"/>
          </p:cNvSpPr>
          <p:nvPr/>
        </p:nvSpPr>
        <p:spPr bwMode="auto">
          <a:xfrm>
            <a:off x="214282" y="928671"/>
            <a:ext cx="8572560"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_tradnl" sz="3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1.- ¿Qué actividades físicas practicaba el </a:t>
            </a:r>
            <a:r>
              <a:rPr kumimoji="0" lang="es-ES_tradnl" sz="3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aborigen cubano </a:t>
            </a:r>
            <a:r>
              <a:rPr kumimoji="0" lang="es-ES_tradnl" sz="3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en la comunidad primitiva?</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s-ES_tradnl"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_tradnl" sz="3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2.- ¿Cuáles son las características fundamentales de la actividad física en la </a:t>
            </a:r>
            <a:r>
              <a:rPr kumimoji="0" lang="es-ES_tradnl" sz="3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ante la llegada de los españoles?</a:t>
            </a:r>
            <a:endParaRPr kumimoji="0" lang="es-ES_tradnl" sz="3200" b="0" i="0" u="none" strike="noStrike" cap="none" normalizeH="0" baseline="0" dirty="0" smtClean="0">
              <a:ln>
                <a:noFill/>
              </a:ln>
              <a:solidFill>
                <a:schemeClr val="tx1"/>
              </a:solidFill>
              <a:effectLst/>
              <a:latin typeface="Arial" pitchFamily="34" charset="0"/>
              <a:ea typeface="Calibri"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ES_tradnl"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_tradnl" sz="3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3.- ¿La educación física surge en el mismo momento que surge el hombre?</a:t>
            </a:r>
            <a:endParaRPr kumimoji="0" lang="es-ES_tradnl" sz="3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ChangeArrowheads="1"/>
          </p:cNvSpPr>
          <p:nvPr/>
        </p:nvSpPr>
        <p:spPr bwMode="auto">
          <a:xfrm>
            <a:off x="0" y="426730"/>
            <a:ext cx="9144000"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_tradnl" sz="2400" b="1" dirty="0">
                <a:latin typeface="Arial" panose="020B0604020202020204" pitchFamily="34" charset="0"/>
                <a:cs typeface="Arial" panose="020B0604020202020204" pitchFamily="34" charset="0"/>
              </a:rPr>
              <a:t>Trabajo </a:t>
            </a:r>
            <a:r>
              <a:rPr lang="es-ES_tradnl" sz="2400" b="1" dirty="0" err="1">
                <a:latin typeface="Arial" panose="020B0604020202020204" pitchFamily="34" charset="0"/>
                <a:cs typeface="Arial" panose="020B0604020202020204" pitchFamily="34" charset="0"/>
              </a:rPr>
              <a:t>extraclase</a:t>
            </a:r>
            <a:r>
              <a:rPr lang="es-ES_tradnl" sz="2400" b="1" dirty="0">
                <a:latin typeface="Arial" panose="020B0604020202020204" pitchFamily="34" charset="0"/>
                <a:cs typeface="Arial" panose="020B0604020202020204" pitchFamily="34" charset="0"/>
              </a:rPr>
              <a:t> a entregar en la semana 8</a:t>
            </a:r>
            <a:r>
              <a:rPr lang="es-ES_tradnl" sz="2400" b="1" dirty="0" smtClean="0">
                <a:latin typeface="Arial" panose="020B0604020202020204" pitchFamily="34" charset="0"/>
                <a:cs typeface="Arial" panose="020B0604020202020204" pitchFamily="34" charset="0"/>
              </a:rPr>
              <a:t>:</a:t>
            </a:r>
          </a:p>
          <a:p>
            <a:pPr algn="just"/>
            <a:endParaRPr lang="es-ES" sz="2400" dirty="0">
              <a:latin typeface="Arial" panose="020B0604020202020204" pitchFamily="34" charset="0"/>
              <a:cs typeface="Arial" panose="020B0604020202020204" pitchFamily="34" charset="0"/>
            </a:endParaRPr>
          </a:p>
          <a:p>
            <a:pPr algn="just"/>
            <a:r>
              <a:rPr lang="es-ES_tradnl" sz="2400" dirty="0">
                <a:latin typeface="Arial" panose="020B0604020202020204" pitchFamily="34" charset="0"/>
                <a:cs typeface="Arial" panose="020B0604020202020204" pitchFamily="34" charset="0"/>
              </a:rPr>
              <a:t>Realizar un informe investigativo donde se refleje la evolución histórica de su disciplina deportiva y su inclusión en Cuba, destacando los mejores resultados Olímpicos, Panamericanos y Centro Americanos y figuras más destacadas. </a:t>
            </a:r>
            <a:endParaRPr lang="es-ES_tradnl" sz="2400" dirty="0" smtClean="0">
              <a:latin typeface="Arial" panose="020B0604020202020204" pitchFamily="34" charset="0"/>
              <a:cs typeface="Arial" panose="020B0604020202020204" pitchFamily="34" charset="0"/>
            </a:endParaRPr>
          </a:p>
          <a:p>
            <a:pPr algn="just"/>
            <a:endParaRPr lang="es-ES" sz="2400" dirty="0">
              <a:latin typeface="Arial" panose="020B0604020202020204" pitchFamily="34" charset="0"/>
              <a:cs typeface="Arial" panose="020B0604020202020204" pitchFamily="34" charset="0"/>
            </a:endParaRPr>
          </a:p>
          <a:p>
            <a:pPr algn="just"/>
            <a:r>
              <a:rPr lang="es-ES_tradnl" sz="2400" dirty="0">
                <a:latin typeface="Arial" panose="020B0604020202020204" pitchFamily="34" charset="0"/>
                <a:cs typeface="Arial" panose="020B0604020202020204" pitchFamily="34" charset="0"/>
              </a:rPr>
              <a:t>El trabajo contará con no menos de 10 cuartillas y será estructurado de la siguiente manera</a:t>
            </a:r>
            <a:r>
              <a:rPr lang="es-ES_tradnl" sz="2400" dirty="0" smtClean="0">
                <a:latin typeface="Arial" panose="020B0604020202020204" pitchFamily="34" charset="0"/>
                <a:cs typeface="Arial" panose="020B0604020202020204" pitchFamily="34" charset="0"/>
              </a:rPr>
              <a:t>.</a:t>
            </a:r>
          </a:p>
          <a:p>
            <a:pPr algn="just"/>
            <a:endParaRPr lang="es-ES" sz="2400" dirty="0">
              <a:latin typeface="Arial" panose="020B0604020202020204" pitchFamily="34" charset="0"/>
              <a:cs typeface="Arial" panose="020B0604020202020204" pitchFamily="34" charset="0"/>
            </a:endParaRPr>
          </a:p>
          <a:p>
            <a:pPr algn="just"/>
            <a:r>
              <a:rPr lang="es-ES_tradnl" sz="2400" dirty="0">
                <a:latin typeface="Arial" panose="020B0604020202020204" pitchFamily="34" charset="0"/>
                <a:cs typeface="Arial" panose="020B0604020202020204" pitchFamily="34" charset="0"/>
              </a:rPr>
              <a:t>Hoja de presentación: se incluye el título, nombre del autor del trabajo, nombre de la asignatura y fecha.</a:t>
            </a:r>
            <a:endParaRPr lang="es-ES" sz="2400" dirty="0">
              <a:latin typeface="Arial" panose="020B0604020202020204" pitchFamily="34" charset="0"/>
              <a:cs typeface="Arial" panose="020B0604020202020204" pitchFamily="34" charset="0"/>
            </a:endParaRPr>
          </a:p>
          <a:p>
            <a:pPr algn="just"/>
            <a:r>
              <a:rPr lang="es-ES_tradnl" sz="2400" dirty="0">
                <a:latin typeface="Arial" panose="020B0604020202020204" pitchFamily="34" charset="0"/>
                <a:cs typeface="Arial" panose="020B0604020202020204" pitchFamily="34" charset="0"/>
              </a:rPr>
              <a:t>Introducción</a:t>
            </a:r>
            <a:endParaRPr lang="es-ES" sz="2400" dirty="0">
              <a:latin typeface="Arial" panose="020B0604020202020204" pitchFamily="34" charset="0"/>
              <a:cs typeface="Arial" panose="020B0604020202020204" pitchFamily="34" charset="0"/>
            </a:endParaRPr>
          </a:p>
          <a:p>
            <a:pPr algn="just"/>
            <a:r>
              <a:rPr lang="es-ES_tradnl" sz="2400" dirty="0">
                <a:latin typeface="Arial" panose="020B0604020202020204" pitchFamily="34" charset="0"/>
                <a:cs typeface="Arial" panose="020B0604020202020204" pitchFamily="34" charset="0"/>
              </a:rPr>
              <a:t>Objetivo</a:t>
            </a:r>
            <a:endParaRPr lang="es-ES" sz="2400" dirty="0">
              <a:latin typeface="Arial" panose="020B0604020202020204" pitchFamily="34" charset="0"/>
              <a:cs typeface="Arial" panose="020B0604020202020204" pitchFamily="34" charset="0"/>
            </a:endParaRPr>
          </a:p>
          <a:p>
            <a:pPr algn="just"/>
            <a:r>
              <a:rPr lang="es-ES_tradnl" sz="2400" dirty="0">
                <a:latin typeface="Arial" panose="020B0604020202020204" pitchFamily="34" charset="0"/>
                <a:cs typeface="Arial" panose="020B0604020202020204" pitchFamily="34" charset="0"/>
              </a:rPr>
              <a:t>Fundamentación del trabajo</a:t>
            </a:r>
            <a:endParaRPr lang="es-ES" sz="2400" dirty="0">
              <a:latin typeface="Arial" panose="020B0604020202020204" pitchFamily="34" charset="0"/>
              <a:cs typeface="Arial" panose="020B0604020202020204" pitchFamily="34" charset="0"/>
            </a:endParaRPr>
          </a:p>
          <a:p>
            <a:pPr algn="just"/>
            <a:r>
              <a:rPr lang="es-ES_tradnl" sz="2400" dirty="0">
                <a:latin typeface="Arial" panose="020B0604020202020204" pitchFamily="34" charset="0"/>
                <a:cs typeface="Arial" panose="020B0604020202020204" pitchFamily="34" charset="0"/>
              </a:rPr>
              <a:t>Conclusiones y Bibliografía</a:t>
            </a:r>
            <a:endParaRPr lang="es-ES" sz="24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1"/>
          <p:cNvSpPr>
            <a:spLocks noChangeArrowheads="1"/>
          </p:cNvSpPr>
          <p:nvPr/>
        </p:nvSpPr>
        <p:spPr bwMode="auto">
          <a:xfrm>
            <a:off x="285720" y="714356"/>
            <a:ext cx="8572560"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_tradnl" sz="2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Bibliograf</a:t>
            </a:r>
            <a:r>
              <a:rPr kumimoji="0" lang="es-ES_tradnl" sz="2400" b="1" i="0" u="none" strike="noStrike" cap="none" normalizeH="0" baseline="0" dirty="0" smtClean="0">
                <a:ln>
                  <a:noFill/>
                </a:ln>
                <a:solidFill>
                  <a:schemeClr val="tx1"/>
                </a:solidFill>
                <a:effectLst/>
                <a:latin typeface="Calibri"/>
                <a:ea typeface="Calibri" pitchFamily="34" charset="0"/>
                <a:cs typeface="Arial" pitchFamily="34" charset="0"/>
              </a:rPr>
              <a:t>í</a:t>
            </a:r>
            <a:r>
              <a:rPr kumimoji="0" lang="es-ES_tradnl" sz="2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a: </a:t>
            </a:r>
            <a:endParaRPr kumimoji="0" lang="es-ES_tradnl" sz="24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_tradnl"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1.-</a:t>
            </a:r>
            <a:r>
              <a:rPr kumimoji="0" lang="es-ES_tradnl" sz="2400"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s-ES_tradnl"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C</a:t>
            </a:r>
            <a:r>
              <a:rPr kumimoji="0" lang="es-ES_tradnl" sz="2400" b="0" i="0" u="none" strike="noStrike" cap="none" normalizeH="0" baseline="0" dirty="0" smtClean="0">
                <a:ln>
                  <a:noFill/>
                </a:ln>
                <a:solidFill>
                  <a:schemeClr val="tx1"/>
                </a:solidFill>
                <a:effectLst/>
                <a:latin typeface="Calibri"/>
                <a:ea typeface="Calibri" pitchFamily="34" charset="0"/>
                <a:cs typeface="Arial" pitchFamily="34" charset="0"/>
              </a:rPr>
              <a:t>á</a:t>
            </a:r>
            <a:r>
              <a:rPr kumimoji="0" lang="es-ES_tradnl"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tedra de Historia de la Cultura F</a:t>
            </a:r>
            <a:r>
              <a:rPr kumimoji="0" lang="es-ES_tradnl" sz="2400" b="0" i="0" u="none" strike="noStrike" cap="none" normalizeH="0" baseline="0" dirty="0" smtClean="0">
                <a:ln>
                  <a:noFill/>
                </a:ln>
                <a:solidFill>
                  <a:schemeClr val="tx1"/>
                </a:solidFill>
                <a:effectLst/>
                <a:latin typeface="Calibri"/>
                <a:ea typeface="Calibri" pitchFamily="34" charset="0"/>
                <a:cs typeface="Arial" pitchFamily="34" charset="0"/>
              </a:rPr>
              <a:t>í</a:t>
            </a:r>
            <a:r>
              <a:rPr kumimoji="0" lang="es-ES_tradnl"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sica</a:t>
            </a:r>
            <a:r>
              <a:rPr kumimoji="0" lang="es-ES_tradnl" sz="2400"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s-ES_tradnl"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ISCFMF. Antecedentes y desarrollo de la Historia de la Cultura F</a:t>
            </a:r>
            <a:r>
              <a:rPr kumimoji="0" lang="es-ES_tradnl" sz="2400" b="0" i="0" u="none" strike="noStrike" cap="none" normalizeH="0" baseline="0" dirty="0" smtClean="0">
                <a:ln>
                  <a:noFill/>
                </a:ln>
                <a:solidFill>
                  <a:schemeClr val="tx1"/>
                </a:solidFill>
                <a:effectLst/>
                <a:latin typeface="Calibri"/>
                <a:ea typeface="Calibri" pitchFamily="34" charset="0"/>
                <a:cs typeface="Arial" pitchFamily="34" charset="0"/>
              </a:rPr>
              <a:t>í</a:t>
            </a:r>
            <a:r>
              <a:rPr kumimoji="0" lang="es-ES_tradnl"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sica.</a:t>
            </a:r>
            <a:endParaRPr kumimoji="0" lang="es-ES_tradnl" sz="24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_tradnl"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2.- Juan Rodr</a:t>
            </a:r>
            <a:r>
              <a:rPr kumimoji="0" lang="es-ES_tradnl" sz="2400" b="0" i="0" u="none" strike="noStrike" cap="none" normalizeH="0" baseline="0" dirty="0" smtClean="0">
                <a:ln>
                  <a:noFill/>
                </a:ln>
                <a:solidFill>
                  <a:schemeClr val="tx1"/>
                </a:solidFill>
                <a:effectLst/>
                <a:latin typeface="Calibri"/>
                <a:ea typeface="Calibri" pitchFamily="34" charset="0"/>
                <a:cs typeface="Arial" pitchFamily="34" charset="0"/>
              </a:rPr>
              <a:t>í</a:t>
            </a:r>
            <a:r>
              <a:rPr kumimoji="0" lang="es-ES_tradnl"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guez L</a:t>
            </a:r>
            <a:r>
              <a:rPr kumimoji="0" lang="es-ES_tradnl" sz="2400" b="0" i="0" u="none" strike="noStrike" cap="none" normalizeH="0" baseline="0" dirty="0" smtClean="0">
                <a:ln>
                  <a:noFill/>
                </a:ln>
                <a:solidFill>
                  <a:schemeClr val="tx1"/>
                </a:solidFill>
                <a:effectLst/>
                <a:latin typeface="Calibri"/>
                <a:ea typeface="Calibri" pitchFamily="34" charset="0"/>
                <a:cs typeface="Arial" pitchFamily="34" charset="0"/>
              </a:rPr>
              <a:t>ó</a:t>
            </a:r>
            <a:r>
              <a:rPr kumimoji="0" lang="es-ES_tradnl"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pez. Historia del deporte. UNDE 2000.</a:t>
            </a:r>
            <a:endParaRPr kumimoji="0" lang="es-ES_tradnl" sz="24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_tradnl"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3.- Gaspar J. García Galló. </a:t>
            </a:r>
            <a:r>
              <a:rPr kumimoji="0" lang="es-ES_tradnl" sz="2400"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s-ES_tradnl"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Bosquejo hist</a:t>
            </a:r>
            <a:r>
              <a:rPr kumimoji="0" lang="es-ES_tradnl" sz="2400" b="0" i="0" u="none" strike="noStrike" cap="none" normalizeH="0" baseline="0" dirty="0" smtClean="0">
                <a:ln>
                  <a:noFill/>
                </a:ln>
                <a:solidFill>
                  <a:schemeClr val="tx1"/>
                </a:solidFill>
                <a:effectLst/>
                <a:latin typeface="Calibri"/>
                <a:ea typeface="Calibri" pitchFamily="34" charset="0"/>
                <a:cs typeface="Arial" pitchFamily="34" charset="0"/>
              </a:rPr>
              <a:t>ó</a:t>
            </a:r>
            <a:r>
              <a:rPr kumimoji="0" lang="es-ES_tradnl"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rico de la Educaci</a:t>
            </a:r>
            <a:r>
              <a:rPr kumimoji="0" lang="es-ES_tradnl" sz="2400" b="0" i="0" u="none" strike="noStrike" cap="none" normalizeH="0" baseline="0" dirty="0" smtClean="0">
                <a:ln>
                  <a:noFill/>
                </a:ln>
                <a:solidFill>
                  <a:schemeClr val="tx1"/>
                </a:solidFill>
                <a:effectLst/>
                <a:latin typeface="Calibri"/>
                <a:ea typeface="Calibri" pitchFamily="34" charset="0"/>
                <a:cs typeface="Arial" pitchFamily="34" charset="0"/>
              </a:rPr>
              <a:t>ó</a:t>
            </a:r>
            <a:r>
              <a:rPr kumimoji="0" lang="es-ES_tradnl"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n en Cuba. Editora de libros para la educaci</a:t>
            </a:r>
            <a:r>
              <a:rPr kumimoji="0" lang="es-ES_tradnl" sz="2400" b="0" i="0" u="none" strike="noStrike" cap="none" normalizeH="0" baseline="0" dirty="0" smtClean="0">
                <a:ln>
                  <a:noFill/>
                </a:ln>
                <a:solidFill>
                  <a:schemeClr val="tx1"/>
                </a:solidFill>
                <a:effectLst/>
                <a:latin typeface="Calibri"/>
                <a:ea typeface="Calibri" pitchFamily="34" charset="0"/>
                <a:cs typeface="Arial" pitchFamily="34" charset="0"/>
              </a:rPr>
              <a:t>ó</a:t>
            </a:r>
            <a:r>
              <a:rPr kumimoji="0" lang="es-ES_tradnl"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n, la Habana 1978.</a:t>
            </a:r>
            <a:endParaRPr kumimoji="0" lang="es-ES_tradnl" sz="24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_tradnl"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4.- Federico Engels. </a:t>
            </a:r>
            <a:r>
              <a:rPr kumimoji="0" lang="es-ES_tradnl" sz="2400"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s-ES_tradnl"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El papel del trabajo en la transformaci</a:t>
            </a:r>
            <a:r>
              <a:rPr kumimoji="0" lang="es-ES_tradnl" sz="2400" b="0" i="0" u="none" strike="noStrike" cap="none" normalizeH="0" baseline="0" dirty="0" smtClean="0">
                <a:ln>
                  <a:noFill/>
                </a:ln>
                <a:solidFill>
                  <a:schemeClr val="tx1"/>
                </a:solidFill>
                <a:effectLst/>
                <a:latin typeface="Calibri"/>
                <a:ea typeface="Calibri" pitchFamily="34" charset="0"/>
                <a:cs typeface="Arial" pitchFamily="34" charset="0"/>
              </a:rPr>
              <a:t>ó</a:t>
            </a:r>
            <a:r>
              <a:rPr kumimoji="0" lang="es-ES_tradnl"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n del mono en hombre.</a:t>
            </a:r>
            <a:endParaRPr kumimoji="0" lang="es-ES_tradnl" sz="24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_tradnl"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5.-Julio Fern</a:t>
            </a:r>
            <a:r>
              <a:rPr kumimoji="0" lang="es-ES_tradnl" sz="2400" b="0" i="0" u="none" strike="noStrike" cap="none" normalizeH="0" baseline="0" dirty="0" smtClean="0">
                <a:ln>
                  <a:noFill/>
                </a:ln>
                <a:solidFill>
                  <a:schemeClr val="tx1"/>
                </a:solidFill>
                <a:effectLst/>
                <a:latin typeface="Calibri"/>
                <a:ea typeface="Calibri" pitchFamily="34" charset="0"/>
                <a:cs typeface="Arial" pitchFamily="34" charset="0"/>
              </a:rPr>
              <a:t>á</a:t>
            </a:r>
            <a:r>
              <a:rPr kumimoji="0" lang="es-ES_tradnl"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ndez </a:t>
            </a:r>
            <a:r>
              <a:rPr kumimoji="0" lang="es-ES_tradnl" sz="24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Corujedo</a:t>
            </a:r>
            <a:r>
              <a:rPr kumimoji="0" lang="es-ES_tradnl"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Panorama hist</a:t>
            </a:r>
            <a:r>
              <a:rPr kumimoji="0" lang="es-ES_tradnl" sz="2400" b="0" i="0" u="none" strike="noStrike" cap="none" normalizeH="0" baseline="0" dirty="0" smtClean="0">
                <a:ln>
                  <a:noFill/>
                </a:ln>
                <a:solidFill>
                  <a:schemeClr val="tx1"/>
                </a:solidFill>
                <a:effectLst/>
                <a:latin typeface="Calibri"/>
                <a:ea typeface="Calibri" pitchFamily="34" charset="0"/>
                <a:cs typeface="Arial" pitchFamily="34" charset="0"/>
              </a:rPr>
              <a:t>ó</a:t>
            </a:r>
            <a:r>
              <a:rPr kumimoji="0" lang="es-ES_tradnl"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rico de la Educaci</a:t>
            </a:r>
            <a:r>
              <a:rPr kumimoji="0" lang="es-ES_tradnl" sz="2400" b="0" i="0" u="none" strike="noStrike" cap="none" normalizeH="0" baseline="0" dirty="0" smtClean="0">
                <a:ln>
                  <a:noFill/>
                </a:ln>
                <a:solidFill>
                  <a:schemeClr val="tx1"/>
                </a:solidFill>
                <a:effectLst/>
                <a:latin typeface="Calibri"/>
                <a:ea typeface="Calibri" pitchFamily="34" charset="0"/>
                <a:cs typeface="Arial" pitchFamily="34" charset="0"/>
              </a:rPr>
              <a:t>ó</a:t>
            </a:r>
            <a:r>
              <a:rPr kumimoji="0" lang="es-ES_tradnl"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n F</a:t>
            </a:r>
            <a:r>
              <a:rPr kumimoji="0" lang="es-ES_tradnl" sz="2400" b="0" i="0" u="none" strike="noStrike" cap="none" normalizeH="0" baseline="0" dirty="0" smtClean="0">
                <a:ln>
                  <a:noFill/>
                </a:ln>
                <a:solidFill>
                  <a:schemeClr val="tx1"/>
                </a:solidFill>
                <a:effectLst/>
                <a:latin typeface="Calibri"/>
                <a:ea typeface="Calibri" pitchFamily="34" charset="0"/>
                <a:cs typeface="Arial" pitchFamily="34" charset="0"/>
              </a:rPr>
              <a:t>í</a:t>
            </a:r>
            <a:r>
              <a:rPr kumimoji="0" lang="es-ES_tradnl"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sica. 1965.</a:t>
            </a:r>
            <a:endParaRPr kumimoji="0" lang="es-ES_tradnl" sz="24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_tradnl"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6.- Juan A Mart</a:t>
            </a:r>
            <a:r>
              <a:rPr kumimoji="0" lang="es-ES_tradnl" sz="2400" b="0" i="0" u="none" strike="noStrike" cap="none" normalizeH="0" baseline="0" dirty="0" smtClean="0">
                <a:ln>
                  <a:noFill/>
                </a:ln>
                <a:solidFill>
                  <a:schemeClr val="tx1"/>
                </a:solidFill>
                <a:effectLst/>
                <a:latin typeface="Calibri"/>
                <a:ea typeface="Calibri" pitchFamily="34" charset="0"/>
                <a:cs typeface="Arial" pitchFamily="34" charset="0"/>
              </a:rPr>
              <a:t>í</a:t>
            </a:r>
            <a:r>
              <a:rPr kumimoji="0" lang="es-ES_tradnl"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nez de Osada y </a:t>
            </a:r>
            <a:r>
              <a:rPr kumimoji="0" lang="es-ES_tradnl" sz="24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Goenaga</a:t>
            </a:r>
            <a:r>
              <a:rPr kumimoji="0" lang="es-ES_tradnl"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Cultura F</a:t>
            </a:r>
            <a:r>
              <a:rPr kumimoji="0" lang="es-ES_tradnl" sz="2400" b="0" i="0" u="none" strike="noStrike" cap="none" normalizeH="0" baseline="0" dirty="0" smtClean="0">
                <a:ln>
                  <a:noFill/>
                </a:ln>
                <a:solidFill>
                  <a:schemeClr val="tx1"/>
                </a:solidFill>
                <a:effectLst/>
                <a:latin typeface="Calibri"/>
                <a:ea typeface="Calibri" pitchFamily="34" charset="0"/>
                <a:cs typeface="Arial" pitchFamily="34" charset="0"/>
              </a:rPr>
              <a:t>í</a:t>
            </a:r>
            <a:r>
              <a:rPr kumimoji="0" lang="es-ES_tradnl"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sica y Deportes. G</a:t>
            </a:r>
            <a:r>
              <a:rPr kumimoji="0" lang="es-ES_tradnl" sz="2400" b="0" i="0" u="none" strike="noStrike" cap="none" normalizeH="0" baseline="0" dirty="0" smtClean="0">
                <a:ln>
                  <a:noFill/>
                </a:ln>
                <a:solidFill>
                  <a:schemeClr val="tx1"/>
                </a:solidFill>
                <a:effectLst/>
                <a:latin typeface="Calibri"/>
                <a:ea typeface="Calibri" pitchFamily="34" charset="0"/>
                <a:cs typeface="Arial" pitchFamily="34" charset="0"/>
              </a:rPr>
              <a:t>é</a:t>
            </a:r>
            <a:r>
              <a:rPr kumimoji="0" lang="es-ES_tradnl"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nesis, Evoluci</a:t>
            </a:r>
            <a:r>
              <a:rPr kumimoji="0" lang="es-ES_tradnl" sz="2400" b="0" i="0" u="none" strike="noStrike" cap="none" normalizeH="0" baseline="0" dirty="0" smtClean="0">
                <a:ln>
                  <a:noFill/>
                </a:ln>
                <a:solidFill>
                  <a:schemeClr val="tx1"/>
                </a:solidFill>
                <a:effectLst/>
                <a:latin typeface="Calibri"/>
                <a:ea typeface="Calibri" pitchFamily="34" charset="0"/>
                <a:cs typeface="Arial" pitchFamily="34" charset="0"/>
              </a:rPr>
              <a:t>ó</a:t>
            </a:r>
            <a:r>
              <a:rPr kumimoji="0" lang="es-ES_tradnl"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n y Desarrollo. Editorial Deportes, 2006.</a:t>
            </a:r>
            <a:endParaRPr kumimoji="0" lang="es-ES_tradnl" sz="24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p:cNvSpPr>
            <a:spLocks noChangeArrowheads="1"/>
          </p:cNvSpPr>
          <p:nvPr/>
        </p:nvSpPr>
        <p:spPr bwMode="auto">
          <a:xfrm>
            <a:off x="251520" y="318455"/>
            <a:ext cx="8715436" cy="65556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_tradnl" sz="2800" b="1" dirty="0">
                <a:latin typeface="Arial" panose="020B0604020202020204" pitchFamily="34" charset="0"/>
                <a:cs typeface="Arial" panose="020B0604020202020204" pitchFamily="34" charset="0"/>
              </a:rPr>
              <a:t>Bibliografía:</a:t>
            </a:r>
            <a:endParaRPr lang="es-ES" sz="2800" dirty="0">
              <a:latin typeface="Arial" panose="020B0604020202020204" pitchFamily="34" charset="0"/>
              <a:cs typeface="Arial" panose="020B0604020202020204" pitchFamily="34" charset="0"/>
            </a:endParaRPr>
          </a:p>
          <a:p>
            <a:pPr algn="just"/>
            <a:r>
              <a:rPr lang="es-ES" sz="2800" dirty="0">
                <a:latin typeface="Arial" panose="020B0604020202020204" pitchFamily="34" charset="0"/>
                <a:cs typeface="Arial" panose="020B0604020202020204" pitchFamily="34" charset="0"/>
              </a:rPr>
              <a:t>7</a:t>
            </a:r>
            <a:r>
              <a:rPr lang="es-ES" sz="2800" dirty="0" smtClean="0">
                <a:latin typeface="Arial" panose="020B0604020202020204" pitchFamily="34" charset="0"/>
                <a:cs typeface="Arial" panose="020B0604020202020204" pitchFamily="34" charset="0"/>
              </a:rPr>
              <a:t>.- </a:t>
            </a:r>
            <a:r>
              <a:rPr lang="es-ES" sz="2800" dirty="0">
                <a:latin typeface="Arial" panose="020B0604020202020204" pitchFamily="34" charset="0"/>
                <a:cs typeface="Arial" panose="020B0604020202020204" pitchFamily="34" charset="0"/>
              </a:rPr>
              <a:t>Antropología del Deporte </a:t>
            </a:r>
            <a:r>
              <a:rPr lang="es-ES" sz="2800" dirty="0" err="1">
                <a:latin typeface="Arial" panose="020B0604020202020204" pitchFamily="34" charset="0"/>
                <a:cs typeface="Arial" panose="020B0604020202020204" pitchFamily="34" charset="0"/>
              </a:rPr>
              <a:t>Blanchard</a:t>
            </a:r>
            <a:r>
              <a:rPr lang="es-ES" sz="2800" dirty="0">
                <a:latin typeface="Arial" panose="020B0604020202020204" pitchFamily="34" charset="0"/>
                <a:cs typeface="Arial" panose="020B0604020202020204" pitchFamily="34" charset="0"/>
              </a:rPr>
              <a:t> y </a:t>
            </a:r>
            <a:r>
              <a:rPr lang="es-ES" sz="2800" dirty="0" err="1">
                <a:latin typeface="Arial" panose="020B0604020202020204" pitchFamily="34" charset="0"/>
                <a:cs typeface="Arial" panose="020B0604020202020204" pitchFamily="34" charset="0"/>
              </a:rPr>
              <a:t>Cheska</a:t>
            </a:r>
            <a:r>
              <a:rPr lang="es-ES" sz="2800" dirty="0">
                <a:latin typeface="Arial" panose="020B0604020202020204" pitchFamily="34" charset="0"/>
                <a:cs typeface="Arial" panose="020B0604020202020204" pitchFamily="34" charset="0"/>
              </a:rPr>
              <a:t>. </a:t>
            </a:r>
          </a:p>
          <a:p>
            <a:pPr algn="just"/>
            <a:r>
              <a:rPr lang="es-ES" sz="2800" dirty="0">
                <a:latin typeface="Arial" panose="020B0604020202020204" pitchFamily="34" charset="0"/>
                <a:cs typeface="Arial" panose="020B0604020202020204" pitchFamily="34" charset="0"/>
              </a:rPr>
              <a:t>8</a:t>
            </a:r>
            <a:r>
              <a:rPr lang="es-ES" sz="2800" dirty="0" smtClean="0">
                <a:latin typeface="Arial" panose="020B0604020202020204" pitchFamily="34" charset="0"/>
                <a:cs typeface="Arial" panose="020B0604020202020204" pitchFamily="34" charset="0"/>
              </a:rPr>
              <a:t>.- </a:t>
            </a:r>
            <a:r>
              <a:rPr lang="es-ES" sz="2800" dirty="0">
                <a:latin typeface="Arial" panose="020B0604020202020204" pitchFamily="34" charset="0"/>
                <a:cs typeface="Arial" panose="020B0604020202020204" pitchFamily="34" charset="0"/>
              </a:rPr>
              <a:t>Dialéctica de la Naturaleza, de Federico Engels.</a:t>
            </a:r>
          </a:p>
          <a:p>
            <a:pPr algn="just"/>
            <a:r>
              <a:rPr lang="es-ES" sz="2800" dirty="0">
                <a:latin typeface="Arial" panose="020B0604020202020204" pitchFamily="34" charset="0"/>
                <a:cs typeface="Arial" panose="020B0604020202020204" pitchFamily="34" charset="0"/>
              </a:rPr>
              <a:t>Educación Física. Panorama Histórico, de Julio Fernández </a:t>
            </a:r>
            <a:r>
              <a:rPr lang="es-ES" sz="2800" dirty="0" err="1">
                <a:latin typeface="Arial" panose="020B0604020202020204" pitchFamily="34" charset="0"/>
                <a:cs typeface="Arial" panose="020B0604020202020204" pitchFamily="34" charset="0"/>
              </a:rPr>
              <a:t>Corujedo</a:t>
            </a:r>
            <a:endParaRPr lang="es-ES" sz="2800" dirty="0">
              <a:latin typeface="Arial" panose="020B0604020202020204" pitchFamily="34" charset="0"/>
              <a:cs typeface="Arial" panose="020B0604020202020204" pitchFamily="34" charset="0"/>
            </a:endParaRPr>
          </a:p>
          <a:p>
            <a:pPr algn="just"/>
            <a:r>
              <a:rPr lang="es-ES" sz="2800" dirty="0">
                <a:latin typeface="Arial" panose="020B0604020202020204" pitchFamily="34" charset="0"/>
                <a:cs typeface="Arial" panose="020B0604020202020204" pitchFamily="34" charset="0"/>
              </a:rPr>
              <a:t>9</a:t>
            </a:r>
            <a:r>
              <a:rPr lang="es-ES" sz="2800" dirty="0" smtClean="0">
                <a:latin typeface="Arial" panose="020B0604020202020204" pitchFamily="34" charset="0"/>
                <a:cs typeface="Arial" panose="020B0604020202020204" pitchFamily="34" charset="0"/>
              </a:rPr>
              <a:t>. </a:t>
            </a:r>
            <a:r>
              <a:rPr lang="es-ES" sz="2800" dirty="0">
                <a:latin typeface="Arial" panose="020B0604020202020204" pitchFamily="34" charset="0"/>
                <a:cs typeface="Arial" panose="020B0604020202020204" pitchFamily="34" charset="0"/>
              </a:rPr>
              <a:t>Fidel y el Deporte, Selección de Pensamientos 1959-2006 </a:t>
            </a:r>
          </a:p>
          <a:p>
            <a:pPr algn="just"/>
            <a:r>
              <a:rPr lang="es-ES_tradnl" sz="2800" dirty="0" smtClean="0">
                <a:latin typeface="Arial" panose="020B0604020202020204" pitchFamily="34" charset="0"/>
                <a:cs typeface="Arial" panose="020B0604020202020204" pitchFamily="34" charset="0"/>
              </a:rPr>
              <a:t>10.- </a:t>
            </a:r>
            <a:r>
              <a:rPr lang="es-ES_tradnl" sz="2800" dirty="0">
                <a:latin typeface="Arial" panose="020B0604020202020204" pitchFamily="34" charset="0"/>
                <a:cs typeface="Arial" panose="020B0604020202020204" pitchFamily="34" charset="0"/>
              </a:rPr>
              <a:t>Juan Rodríguez López. Historia del deporte. UNDE 2000</a:t>
            </a:r>
            <a:r>
              <a:rPr lang="es-ES_tradnl" sz="2800" dirty="0" smtClean="0">
                <a:latin typeface="Arial" panose="020B0604020202020204" pitchFamily="34" charset="0"/>
                <a:cs typeface="Arial" panose="020B0604020202020204" pitchFamily="34" charset="0"/>
              </a:rPr>
              <a:t>.</a:t>
            </a:r>
          </a:p>
          <a:p>
            <a:pPr algn="just"/>
            <a:r>
              <a:rPr lang="es-ES_tradnl" sz="2800" dirty="0" smtClean="0">
                <a:latin typeface="Arial" panose="020B0604020202020204" pitchFamily="34" charset="0"/>
                <a:cs typeface="Arial" panose="020B0604020202020204" pitchFamily="34" charset="0"/>
              </a:rPr>
              <a:t>11.- </a:t>
            </a:r>
            <a:r>
              <a:rPr lang="es-ES_tradnl" sz="2800" dirty="0">
                <a:latin typeface="Arial" panose="020B0604020202020204" pitchFamily="34" charset="0"/>
                <a:cs typeface="Arial" panose="020B0604020202020204" pitchFamily="34" charset="0"/>
              </a:rPr>
              <a:t>La gimnasia y la Educación Rítmica. Colectivo de autores. Editorial Deporte. Primera edición, 2033.</a:t>
            </a:r>
            <a:endParaRPr lang="es-ES" sz="2800" dirty="0">
              <a:latin typeface="Arial" panose="020B0604020202020204" pitchFamily="34" charset="0"/>
              <a:cs typeface="Arial" panose="020B0604020202020204" pitchFamily="34" charset="0"/>
            </a:endParaRPr>
          </a:p>
          <a:p>
            <a:pPr algn="just"/>
            <a:r>
              <a:rPr lang="es-ES_tradnl" sz="2800" dirty="0" smtClean="0">
                <a:latin typeface="Arial" panose="020B0604020202020204" pitchFamily="34" charset="0"/>
                <a:cs typeface="Arial" panose="020B0604020202020204" pitchFamily="34" charset="0"/>
              </a:rPr>
              <a:t>12.- </a:t>
            </a:r>
            <a:r>
              <a:rPr lang="es-ES_tradnl" sz="2800" dirty="0">
                <a:latin typeface="Arial" panose="020B0604020202020204" pitchFamily="34" charset="0"/>
                <a:cs typeface="Arial" panose="020B0604020202020204" pitchFamily="34" charset="0"/>
              </a:rPr>
              <a:t>Psicología de las edades. Colectivo de autores. Editorial Fisicultura y Sport. Moscú. 1974.</a:t>
            </a:r>
            <a:endParaRPr lang="es-ES" sz="2800" dirty="0">
              <a:latin typeface="Arial" panose="020B0604020202020204" pitchFamily="34" charset="0"/>
              <a:cs typeface="Arial" panose="020B0604020202020204" pitchFamily="34" charset="0"/>
            </a:endParaRPr>
          </a:p>
          <a:p>
            <a:pPr algn="just"/>
            <a:r>
              <a:rPr lang="es-ES_tradnl" sz="2800" dirty="0">
                <a:latin typeface="Arial" panose="020B0604020202020204" pitchFamily="34" charset="0"/>
                <a:cs typeface="Arial" panose="020B0604020202020204" pitchFamily="34" charset="0"/>
              </a:rPr>
              <a:t> </a:t>
            </a:r>
            <a:endParaRPr lang="es-ES" sz="2800" dirty="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Viajes">
  <a:themeElements>
    <a:clrScheme name="Viajes">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Viajes">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Viajes">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230</TotalTime>
  <Words>1913</Words>
  <Application>Microsoft Office PowerPoint</Application>
  <PresentationFormat>Presentación en pantalla (4:3)</PresentationFormat>
  <Paragraphs>120</Paragraphs>
  <Slides>27</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27</vt:i4>
      </vt:variant>
    </vt:vector>
  </HeadingPairs>
  <TitlesOfParts>
    <vt:vector size="33" baseType="lpstr">
      <vt:lpstr>Arial</vt:lpstr>
      <vt:lpstr>Calibri</vt:lpstr>
      <vt:lpstr>Franklin Gothic Book</vt:lpstr>
      <vt:lpstr>Franklin Gothic Medium</vt:lpstr>
      <vt:lpstr>Wingdings 2</vt:lpstr>
      <vt:lpstr>Viajes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Windows 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WinuE</dc:creator>
  <cp:lastModifiedBy>Jorge</cp:lastModifiedBy>
  <cp:revision>22</cp:revision>
  <dcterms:created xsi:type="dcterms:W3CDTF">2002-01-03T22:08:38Z</dcterms:created>
  <dcterms:modified xsi:type="dcterms:W3CDTF">2022-09-15T10:28:59Z</dcterms:modified>
</cp:coreProperties>
</file>