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1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0119F2-AE83-40BB-B2C4-33D13C61A0ED}" type="datetimeFigureOut">
              <a:rPr lang="es-ES" smtClean="0"/>
              <a:pPr/>
              <a:t>01/01/2007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EF291-95B2-461B-91DB-4640F0AD71E2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8DBA5-856C-4778-B4CB-5F34A45C13C2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311D0-F927-4F8A-984C-F6701434C884}" type="datetimeFigureOut">
              <a:rPr lang="es-ES" smtClean="0"/>
              <a:pPr/>
              <a:t>01/01/2007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DD91-EA4A-4059-9F43-D2A4520AE1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311D0-F927-4F8A-984C-F6701434C884}" type="datetimeFigureOut">
              <a:rPr lang="es-ES" smtClean="0"/>
              <a:pPr/>
              <a:t>01/01/2007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DD91-EA4A-4059-9F43-D2A4520AE1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311D0-F927-4F8A-984C-F6701434C884}" type="datetimeFigureOut">
              <a:rPr lang="es-ES" smtClean="0"/>
              <a:pPr/>
              <a:t>01/01/2007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DD91-EA4A-4059-9F43-D2A4520AE1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311D0-F927-4F8A-984C-F6701434C884}" type="datetimeFigureOut">
              <a:rPr lang="es-ES" smtClean="0"/>
              <a:pPr/>
              <a:t>01/01/2007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DD91-EA4A-4059-9F43-D2A4520AE1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311D0-F927-4F8A-984C-F6701434C884}" type="datetimeFigureOut">
              <a:rPr lang="es-ES" smtClean="0"/>
              <a:pPr/>
              <a:t>01/01/2007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DD91-EA4A-4059-9F43-D2A4520AE1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311D0-F927-4F8A-984C-F6701434C884}" type="datetimeFigureOut">
              <a:rPr lang="es-ES" smtClean="0"/>
              <a:pPr/>
              <a:t>01/01/2007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DD91-EA4A-4059-9F43-D2A4520AE1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311D0-F927-4F8A-984C-F6701434C884}" type="datetimeFigureOut">
              <a:rPr lang="es-ES" smtClean="0"/>
              <a:pPr/>
              <a:t>01/01/2007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DD91-EA4A-4059-9F43-D2A4520AE1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311D0-F927-4F8A-984C-F6701434C884}" type="datetimeFigureOut">
              <a:rPr lang="es-ES" smtClean="0"/>
              <a:pPr/>
              <a:t>01/01/2007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DD91-EA4A-4059-9F43-D2A4520AE1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311D0-F927-4F8A-984C-F6701434C884}" type="datetimeFigureOut">
              <a:rPr lang="es-ES" smtClean="0"/>
              <a:pPr/>
              <a:t>01/01/2007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DD91-EA4A-4059-9F43-D2A4520AE1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311D0-F927-4F8A-984C-F6701434C884}" type="datetimeFigureOut">
              <a:rPr lang="es-ES" smtClean="0"/>
              <a:pPr/>
              <a:t>01/01/2007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DD91-EA4A-4059-9F43-D2A4520AE1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311D0-F927-4F8A-984C-F6701434C884}" type="datetimeFigureOut">
              <a:rPr lang="es-ES" smtClean="0"/>
              <a:pPr/>
              <a:t>01/01/2007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DD91-EA4A-4059-9F43-D2A4520AE1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311D0-F927-4F8A-984C-F6701434C884}" type="datetimeFigureOut">
              <a:rPr lang="es-ES" smtClean="0"/>
              <a:pPr/>
              <a:t>01/01/2007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CDD91-EA4A-4059-9F43-D2A4520AE1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714348" y="714356"/>
            <a:ext cx="7924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es-ES" sz="4000" b="1" dirty="0" smtClean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s-ES" sz="4000" b="1" dirty="0" err="1" smtClean="0">
                <a:solidFill>
                  <a:srgbClr val="CC3300"/>
                </a:solidFill>
                <a:latin typeface="Georgia" panose="02040502050405020303" pitchFamily="18" charset="0"/>
              </a:rPr>
              <a:t>Theme</a:t>
            </a:r>
            <a:r>
              <a:rPr lang="es-ES" sz="4000" b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> I: </a:t>
            </a:r>
            <a:r>
              <a:rPr lang="es-ES" sz="4000" b="1" dirty="0" err="1" smtClean="0">
                <a:solidFill>
                  <a:srgbClr val="CC3300"/>
                </a:solidFill>
                <a:latin typeface="Georgia" panose="02040502050405020303" pitchFamily="18" charset="0"/>
              </a:rPr>
              <a:t>Characterization</a:t>
            </a:r>
            <a:r>
              <a:rPr lang="es-ES" sz="4000" b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> of </a:t>
            </a:r>
            <a:r>
              <a:rPr lang="es-ES" sz="4000" b="1" dirty="0" err="1" smtClean="0">
                <a:solidFill>
                  <a:srgbClr val="CC3300"/>
                </a:solidFill>
                <a:latin typeface="Georgia" panose="02040502050405020303" pitchFamily="18" charset="0"/>
              </a:rPr>
              <a:t>the</a:t>
            </a:r>
            <a:r>
              <a:rPr lang="es-ES" sz="4000" b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s-ES" sz="4000" b="1" dirty="0" err="1" smtClean="0">
                <a:solidFill>
                  <a:srgbClr val="CC3300"/>
                </a:solidFill>
                <a:latin typeface="Georgia" panose="02040502050405020303" pitchFamily="18" charset="0"/>
              </a:rPr>
              <a:t>Study</a:t>
            </a:r>
            <a:r>
              <a:rPr lang="es-ES" sz="4000" b="1" smtClean="0">
                <a:solidFill>
                  <a:srgbClr val="CC3300"/>
                </a:solidFill>
                <a:latin typeface="Georgia" panose="02040502050405020303" pitchFamily="18" charset="0"/>
              </a:rPr>
              <a:t> Case</a:t>
            </a:r>
            <a:endParaRPr lang="es-ES" sz="4000" b="1" dirty="0" smtClean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es-ES" sz="4000" b="1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s-ES" sz="4000" b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>			</a:t>
            </a:r>
            <a:r>
              <a:rPr lang="es-ES" sz="4000" b="1" dirty="0" err="1" smtClean="0">
                <a:solidFill>
                  <a:srgbClr val="CC3300"/>
                </a:solidFill>
                <a:latin typeface="Georgia" panose="02040502050405020303" pitchFamily="18" charset="0"/>
              </a:rPr>
              <a:t>Lesson</a:t>
            </a:r>
            <a:r>
              <a:rPr lang="es-ES" sz="4000" b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> 2</a:t>
            </a:r>
            <a:endParaRPr lang="en-US" sz="4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364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Text Box 2"/>
          <p:cNvSpPr txBox="1">
            <a:spLocks noChangeArrowheads="1"/>
          </p:cNvSpPr>
          <p:nvPr/>
        </p:nvSpPr>
        <p:spPr bwMode="auto">
          <a:xfrm>
            <a:off x="457200" y="266700"/>
            <a:ext cx="8229600" cy="73866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18900000" algn="ctr" rotWithShape="0">
              <a:schemeClr val="tx1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s-ES_tradnl" altLang="en-US" sz="2400" b="1" dirty="0" smtClean="0">
                <a:solidFill>
                  <a:srgbClr val="000000"/>
                </a:solidFill>
                <a:latin typeface="Arial" charset="0"/>
              </a:rPr>
              <a:t>STAGES OF SCIENTIFIC INVESTIGATION PROCESS </a:t>
            </a:r>
            <a:r>
              <a:rPr lang="es-ES_tradnl" altLang="en-US" b="1" dirty="0" smtClean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es-ES_tradnl" altLang="en-US" b="1" dirty="0">
                <a:solidFill>
                  <a:srgbClr val="000000"/>
                </a:solidFill>
                <a:latin typeface="Arial" charset="0"/>
              </a:rPr>
              <a:t>Castellanos B., 1997)</a:t>
            </a:r>
            <a:endParaRPr lang="es-ES_tradnl" alt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8227" name="Text Box 3"/>
          <p:cNvSpPr txBox="1">
            <a:spLocks noChangeArrowheads="1"/>
          </p:cNvSpPr>
          <p:nvPr/>
        </p:nvSpPr>
        <p:spPr bwMode="auto">
          <a:xfrm>
            <a:off x="381000" y="1844675"/>
            <a:ext cx="2606675" cy="830997"/>
          </a:xfrm>
          <a:prstGeom prst="rect">
            <a:avLst/>
          </a:prstGeom>
          <a:solidFill>
            <a:srgbClr val="99CC00"/>
          </a:solidFill>
          <a:ln w="19050">
            <a:solidFill>
              <a:srgbClr val="003300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s-ES_tradnl" altLang="en-US" sz="2400" b="1" dirty="0" err="1" smtClean="0">
                <a:solidFill>
                  <a:srgbClr val="000000"/>
                </a:solidFill>
                <a:latin typeface="Arial" charset="0"/>
              </a:rPr>
              <a:t>Exploration</a:t>
            </a:r>
            <a:r>
              <a:rPr lang="es-ES_tradnl" altLang="en-US" sz="2400" b="1" dirty="0" smtClean="0">
                <a:solidFill>
                  <a:srgbClr val="000000"/>
                </a:solidFill>
                <a:latin typeface="Arial" charset="0"/>
              </a:rPr>
              <a:t> of </a:t>
            </a:r>
            <a:r>
              <a:rPr lang="es-ES_tradnl" altLang="en-US" sz="2400" b="1" dirty="0" err="1" smtClean="0">
                <a:solidFill>
                  <a:srgbClr val="000000"/>
                </a:solidFill>
                <a:latin typeface="Arial" charset="0"/>
              </a:rPr>
              <a:t>the</a:t>
            </a:r>
            <a:r>
              <a:rPr lang="es-ES_tradnl" altLang="en-US" sz="2400" b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s-ES_tradnl" altLang="en-US" sz="2400" b="1" dirty="0" err="1" smtClean="0">
                <a:solidFill>
                  <a:srgbClr val="000000"/>
                </a:solidFill>
                <a:latin typeface="Arial" charset="0"/>
              </a:rPr>
              <a:t>reality</a:t>
            </a:r>
            <a:endParaRPr lang="es-ES_tradnl" altLang="en-US" sz="2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8228" name="Text Box 4"/>
          <p:cNvSpPr txBox="1">
            <a:spLocks noChangeArrowheads="1"/>
          </p:cNvSpPr>
          <p:nvPr/>
        </p:nvSpPr>
        <p:spPr bwMode="auto">
          <a:xfrm>
            <a:off x="819150" y="2636838"/>
            <a:ext cx="2133600" cy="461665"/>
          </a:xfrm>
          <a:prstGeom prst="rect">
            <a:avLst/>
          </a:prstGeom>
          <a:solidFill>
            <a:srgbClr val="FF9900"/>
          </a:solidFill>
          <a:ln w="2857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s-ES_tradnl" altLang="en-US" sz="2400" b="1" dirty="0" err="1" smtClean="0">
                <a:solidFill>
                  <a:srgbClr val="000000"/>
                </a:solidFill>
                <a:latin typeface="Arial" charset="0"/>
              </a:rPr>
              <a:t>Planning</a:t>
            </a:r>
            <a:endParaRPr lang="es-ES_tradnl" altLang="en-US" sz="2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8229" name="Text Box 5"/>
          <p:cNvSpPr txBox="1">
            <a:spLocks noChangeArrowheads="1"/>
          </p:cNvSpPr>
          <p:nvPr/>
        </p:nvSpPr>
        <p:spPr bwMode="auto">
          <a:xfrm>
            <a:off x="1252538" y="3094038"/>
            <a:ext cx="2133600" cy="476250"/>
          </a:xfrm>
          <a:prstGeom prst="rect">
            <a:avLst/>
          </a:prstGeom>
          <a:solidFill>
            <a:srgbClr val="99CCFF"/>
          </a:solidFill>
          <a:ln w="1905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s-ES_tradnl" altLang="en-US" sz="2400" b="1" dirty="0" err="1" smtClean="0">
                <a:solidFill>
                  <a:srgbClr val="000000"/>
                </a:solidFill>
                <a:latin typeface="Arial" charset="0"/>
              </a:rPr>
              <a:t>Execution</a:t>
            </a:r>
            <a:endParaRPr lang="es-ES_tradnl" altLang="en-US" sz="2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8230" name="Text Box 6"/>
          <p:cNvSpPr txBox="1">
            <a:spLocks noChangeArrowheads="1"/>
          </p:cNvSpPr>
          <p:nvPr/>
        </p:nvSpPr>
        <p:spPr bwMode="auto">
          <a:xfrm>
            <a:off x="1728788" y="3586163"/>
            <a:ext cx="2555875" cy="830997"/>
          </a:xfrm>
          <a:prstGeom prst="rect">
            <a:avLst/>
          </a:prstGeom>
          <a:solidFill>
            <a:srgbClr val="33CCCC"/>
          </a:solidFill>
          <a:ln w="2857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s-ES_tradnl" altLang="en-US" sz="2400" b="1" dirty="0" err="1" smtClean="0">
                <a:solidFill>
                  <a:srgbClr val="000000"/>
                </a:solidFill>
                <a:latin typeface="Arial" charset="0"/>
              </a:rPr>
              <a:t>Evaluation</a:t>
            </a:r>
            <a:r>
              <a:rPr lang="es-ES_tradnl" altLang="en-US" sz="2400" b="1" dirty="0" smtClean="0">
                <a:solidFill>
                  <a:srgbClr val="000000"/>
                </a:solidFill>
                <a:latin typeface="Arial" charset="0"/>
              </a:rPr>
              <a:t> of </a:t>
            </a:r>
            <a:r>
              <a:rPr lang="es-ES_tradnl" altLang="en-US" sz="2400" b="1" dirty="0" err="1" smtClean="0">
                <a:solidFill>
                  <a:srgbClr val="000000"/>
                </a:solidFill>
                <a:latin typeface="Arial" charset="0"/>
              </a:rPr>
              <a:t>the</a:t>
            </a:r>
            <a:r>
              <a:rPr lang="es-ES_tradnl" altLang="en-US" sz="2400" b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s-ES_tradnl" altLang="en-US" sz="2400" b="1" dirty="0" err="1" smtClean="0">
                <a:solidFill>
                  <a:srgbClr val="000000"/>
                </a:solidFill>
                <a:latin typeface="Arial" charset="0"/>
              </a:rPr>
              <a:t>Information</a:t>
            </a:r>
            <a:endParaRPr lang="es-ES_tradnl" altLang="en-US" sz="2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8231" name="Text Box 7"/>
          <p:cNvSpPr txBox="1">
            <a:spLocks noChangeArrowheads="1"/>
          </p:cNvSpPr>
          <p:nvPr/>
        </p:nvSpPr>
        <p:spPr bwMode="auto">
          <a:xfrm>
            <a:off x="2071670" y="4437063"/>
            <a:ext cx="2500330" cy="830997"/>
          </a:xfrm>
          <a:prstGeom prst="rect">
            <a:avLst/>
          </a:prstGeom>
          <a:solidFill>
            <a:srgbClr val="FF99CC"/>
          </a:solidFill>
          <a:ln w="2857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s-ES_tradnl" altLang="en-US" sz="2400" b="1" dirty="0" err="1" smtClean="0">
                <a:solidFill>
                  <a:srgbClr val="000000"/>
                </a:solidFill>
                <a:latin typeface="Arial" charset="0"/>
              </a:rPr>
              <a:t>Communication</a:t>
            </a:r>
            <a:r>
              <a:rPr lang="es-ES_tradnl" altLang="en-US" sz="2400" b="1" dirty="0" smtClean="0">
                <a:solidFill>
                  <a:srgbClr val="000000"/>
                </a:solidFill>
                <a:latin typeface="Arial" charset="0"/>
              </a:rPr>
              <a:t> of </a:t>
            </a:r>
            <a:r>
              <a:rPr lang="es-ES_tradnl" altLang="en-US" sz="2400" b="1" dirty="0" err="1" smtClean="0">
                <a:solidFill>
                  <a:srgbClr val="000000"/>
                </a:solidFill>
                <a:latin typeface="Arial" charset="0"/>
              </a:rPr>
              <a:t>the</a:t>
            </a:r>
            <a:r>
              <a:rPr lang="es-ES_tradnl" altLang="en-US" sz="2400" b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s-ES_tradnl" altLang="en-US" sz="2400" b="1" dirty="0" err="1" smtClean="0">
                <a:solidFill>
                  <a:srgbClr val="000000"/>
                </a:solidFill>
                <a:latin typeface="Arial" charset="0"/>
              </a:rPr>
              <a:t>results</a:t>
            </a:r>
            <a:endParaRPr lang="es-ES_tradnl" altLang="en-US" sz="2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8232" name="Text Box 8"/>
          <p:cNvSpPr txBox="1">
            <a:spLocks noChangeArrowheads="1"/>
          </p:cNvSpPr>
          <p:nvPr/>
        </p:nvSpPr>
        <p:spPr bwMode="auto">
          <a:xfrm>
            <a:off x="2566988" y="5602288"/>
            <a:ext cx="2509837" cy="1200329"/>
          </a:xfrm>
          <a:prstGeom prst="rect">
            <a:avLst/>
          </a:prstGeom>
          <a:solidFill>
            <a:srgbClr val="CCFFCC"/>
          </a:solidFill>
          <a:ln w="2857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s-ES_tradnl" altLang="en-US" sz="2400" b="1" dirty="0" err="1" smtClean="0">
                <a:solidFill>
                  <a:srgbClr val="000000"/>
                </a:solidFill>
                <a:latin typeface="Arial" charset="0"/>
              </a:rPr>
              <a:t>Introduction</a:t>
            </a:r>
            <a:r>
              <a:rPr lang="es-ES_tradnl" altLang="en-US" sz="2400" b="1" dirty="0" smtClean="0">
                <a:solidFill>
                  <a:srgbClr val="000000"/>
                </a:solidFill>
                <a:latin typeface="Arial" charset="0"/>
              </a:rPr>
              <a:t> and </a:t>
            </a:r>
            <a:r>
              <a:rPr lang="es-ES_tradnl" altLang="en-US" sz="2400" b="1" dirty="0" err="1" smtClean="0">
                <a:solidFill>
                  <a:srgbClr val="000000"/>
                </a:solidFill>
                <a:latin typeface="Arial" charset="0"/>
              </a:rPr>
              <a:t>Generalization</a:t>
            </a:r>
            <a:endParaRPr lang="es-ES_tradnl" altLang="en-US" sz="2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8233" name="Oval 9"/>
          <p:cNvSpPr>
            <a:spLocks noChangeArrowheads="1"/>
          </p:cNvSpPr>
          <p:nvPr/>
        </p:nvSpPr>
        <p:spPr bwMode="auto">
          <a:xfrm>
            <a:off x="4427538" y="3090863"/>
            <a:ext cx="4192587" cy="2057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107763" dir="189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NEW NEEDS AND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n-US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PROBLEMS</a:t>
            </a:r>
            <a:endParaRPr lang="es-ES_tradnl" altLang="en-US" sz="24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308234" name="AutoShape 10"/>
          <p:cNvSpPr>
            <a:spLocks noChangeArrowheads="1"/>
          </p:cNvSpPr>
          <p:nvPr/>
        </p:nvSpPr>
        <p:spPr bwMode="auto">
          <a:xfrm>
            <a:off x="5076825" y="5099050"/>
            <a:ext cx="2452688" cy="1066800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8235" name="AutoShape 11"/>
          <p:cNvSpPr>
            <a:spLocks noChangeArrowheads="1"/>
          </p:cNvSpPr>
          <p:nvPr/>
        </p:nvSpPr>
        <p:spPr bwMode="auto">
          <a:xfrm rot="-5389471">
            <a:off x="4728369" y="1004094"/>
            <a:ext cx="1524000" cy="3636962"/>
          </a:xfrm>
          <a:custGeom>
            <a:avLst/>
            <a:gdLst>
              <a:gd name="G0" fmla="+- 9257 0 0"/>
              <a:gd name="G1" fmla="+- 18514 0 0"/>
              <a:gd name="G2" fmla="+- 7200 0 0"/>
              <a:gd name="G3" fmla="*/ 9257 1 2"/>
              <a:gd name="G4" fmla="+- G3 10800 0"/>
              <a:gd name="G5" fmla="+- 21600 9257 18514"/>
              <a:gd name="G6" fmla="+- 18514 7200 0"/>
              <a:gd name="G7" fmla="*/ G6 1 2"/>
              <a:gd name="G8" fmla="*/ 18514 2 1"/>
              <a:gd name="G9" fmla="+- G8 0 21600"/>
              <a:gd name="G10" fmla="*/ 21600 G0 G1"/>
              <a:gd name="G11" fmla="*/ 21600 G4 G1"/>
              <a:gd name="G12" fmla="*/ 21600 G5 G1"/>
              <a:gd name="G13" fmla="*/ 21600 G7 G1"/>
              <a:gd name="G14" fmla="*/ 18514 1 2"/>
              <a:gd name="G15" fmla="+- G5 0 G4"/>
              <a:gd name="G16" fmla="+- G0 0 G4"/>
              <a:gd name="G17" fmla="*/ G2 G15 G16"/>
              <a:gd name="T0" fmla="*/ 15429 w 21600"/>
              <a:gd name="T1" fmla="*/ 0 h 21600"/>
              <a:gd name="T2" fmla="*/ 9257 w 21600"/>
              <a:gd name="T3" fmla="*/ 7200 h 21600"/>
              <a:gd name="T4" fmla="*/ 0 w 21600"/>
              <a:gd name="T5" fmla="*/ 18001 h 21600"/>
              <a:gd name="T6" fmla="*/ 9257 w 21600"/>
              <a:gd name="T7" fmla="*/ 21600 h 21600"/>
              <a:gd name="T8" fmla="*/ 18514 w 21600"/>
              <a:gd name="T9" fmla="*/ 15000 h 21600"/>
              <a:gd name="T10" fmla="*/ 21600 w 21600"/>
              <a:gd name="T11" fmla="*/ 72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G12 h 21600"/>
              <a:gd name="T20" fmla="*/ G1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close/>
              </a:path>
            </a:pathLst>
          </a:cu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89063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8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8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8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8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8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8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8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8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8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8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8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8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8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8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8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8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8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8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8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8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8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8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08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26" grpId="0" animBg="1" autoUpdateAnimBg="0"/>
      <p:bldP spid="308227" grpId="0" animBg="1" autoUpdateAnimBg="0"/>
      <p:bldP spid="308228" grpId="0" animBg="1" autoUpdateAnimBg="0"/>
      <p:bldP spid="308229" grpId="0" animBg="1" autoUpdateAnimBg="0"/>
      <p:bldP spid="308230" grpId="0" animBg="1" autoUpdateAnimBg="0"/>
      <p:bldP spid="308231" grpId="0" animBg="1" autoUpdateAnimBg="0"/>
      <p:bldP spid="308232" grpId="0" animBg="1" autoUpdateAnimBg="0"/>
      <p:bldP spid="308233" grpId="0" animBg="1" autoUpdateAnimBg="0"/>
      <p:bldP spid="308234" grpId="0" animBg="1"/>
      <p:bldP spid="3082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Text Box 2"/>
          <p:cNvSpPr txBox="1">
            <a:spLocks noChangeArrowheads="1"/>
          </p:cNvSpPr>
          <p:nvPr/>
        </p:nvSpPr>
        <p:spPr bwMode="auto">
          <a:xfrm>
            <a:off x="251520" y="3861048"/>
            <a:ext cx="4321175" cy="523220"/>
          </a:xfrm>
          <a:prstGeom prst="rect">
            <a:avLst/>
          </a:prstGeom>
          <a:solidFill>
            <a:schemeClr val="bg1"/>
          </a:solidFill>
          <a:ln w="76200" cmpd="tri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n-US" sz="2800" b="1" dirty="0" err="1" smtClean="0">
                <a:solidFill>
                  <a:srgbClr val="000000"/>
                </a:solidFill>
                <a:latin typeface="Arial" charset="0"/>
              </a:rPr>
              <a:t>Bibliography</a:t>
            </a:r>
            <a:endParaRPr lang="es-ES" altLang="en-US" sz="28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9251" name="Text Box 3"/>
          <p:cNvSpPr txBox="1">
            <a:spLocks noChangeArrowheads="1"/>
          </p:cNvSpPr>
          <p:nvPr/>
        </p:nvSpPr>
        <p:spPr bwMode="auto">
          <a:xfrm>
            <a:off x="1116013" y="173038"/>
            <a:ext cx="6696075" cy="523220"/>
          </a:xfrm>
          <a:prstGeom prst="rect">
            <a:avLst/>
          </a:prstGeom>
          <a:solidFill>
            <a:srgbClr val="FFFFCC"/>
          </a:solidFill>
          <a:ln w="76200" cmpd="tri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s-ES_tradnl" altLang="en-US" sz="2800" b="1" dirty="0" err="1" smtClean="0">
                <a:solidFill>
                  <a:srgbClr val="000000"/>
                </a:solidFill>
                <a:latin typeface="Arial" charset="0"/>
              </a:rPr>
              <a:t>Exploration</a:t>
            </a:r>
            <a:r>
              <a:rPr lang="es-ES_tradnl" altLang="en-US" sz="2800" b="1" dirty="0" smtClean="0">
                <a:solidFill>
                  <a:srgbClr val="000000"/>
                </a:solidFill>
                <a:latin typeface="Arial" charset="0"/>
              </a:rPr>
              <a:t> of </a:t>
            </a:r>
            <a:r>
              <a:rPr lang="es-ES_tradnl" altLang="en-US" sz="2800" b="1" dirty="0" err="1" smtClean="0">
                <a:solidFill>
                  <a:srgbClr val="000000"/>
                </a:solidFill>
                <a:latin typeface="Arial" charset="0"/>
              </a:rPr>
              <a:t>the</a:t>
            </a:r>
            <a:r>
              <a:rPr lang="es-ES_tradnl" altLang="en-US" sz="2800" b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s-ES_tradnl" altLang="en-US" sz="2800" b="1" dirty="0" err="1" smtClean="0">
                <a:solidFill>
                  <a:srgbClr val="000000"/>
                </a:solidFill>
                <a:latin typeface="Arial" charset="0"/>
              </a:rPr>
              <a:t>reality</a:t>
            </a:r>
            <a:endParaRPr lang="es-ES_tradnl" altLang="en-US" sz="28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9252" name="Text Box 4"/>
          <p:cNvSpPr txBox="1">
            <a:spLocks noChangeArrowheads="1"/>
          </p:cNvSpPr>
          <p:nvPr/>
        </p:nvSpPr>
        <p:spPr bwMode="auto">
          <a:xfrm>
            <a:off x="899592" y="5715000"/>
            <a:ext cx="7994029" cy="523220"/>
          </a:xfrm>
          <a:prstGeom prst="rect">
            <a:avLst/>
          </a:prstGeom>
          <a:solidFill>
            <a:schemeClr val="bg1"/>
          </a:solidFill>
          <a:ln w="76200" cmpd="tri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n-US" sz="2800" b="1" dirty="0" err="1" smtClean="0">
                <a:solidFill>
                  <a:srgbClr val="000000"/>
                </a:solidFill>
                <a:latin typeface="Arial" charset="0"/>
              </a:rPr>
              <a:t>Identification</a:t>
            </a:r>
            <a:r>
              <a:rPr lang="es-ES" altLang="en-US" sz="2800" b="1" dirty="0" smtClean="0">
                <a:solidFill>
                  <a:srgbClr val="000000"/>
                </a:solidFill>
                <a:latin typeface="Arial" charset="0"/>
              </a:rPr>
              <a:t> of </a:t>
            </a:r>
            <a:r>
              <a:rPr lang="es-ES" altLang="en-US" sz="2800" b="1" dirty="0" err="1" smtClean="0">
                <a:solidFill>
                  <a:srgbClr val="000000"/>
                </a:solidFill>
                <a:latin typeface="Arial" charset="0"/>
              </a:rPr>
              <a:t>problematical</a:t>
            </a:r>
            <a:r>
              <a:rPr lang="es-ES" altLang="en-US" sz="2800" b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s-ES" altLang="en-US" sz="2800" b="1" dirty="0" err="1" smtClean="0">
                <a:solidFill>
                  <a:srgbClr val="000000"/>
                </a:solidFill>
                <a:latin typeface="Arial" charset="0"/>
              </a:rPr>
              <a:t>situation</a:t>
            </a:r>
            <a:endParaRPr lang="en-US" altLang="en-US" sz="28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9253" name="Text Box 5"/>
          <p:cNvSpPr txBox="1">
            <a:spLocks noChangeArrowheads="1"/>
          </p:cNvSpPr>
          <p:nvPr/>
        </p:nvSpPr>
        <p:spPr bwMode="auto">
          <a:xfrm>
            <a:off x="5586214" y="1447800"/>
            <a:ext cx="3405386" cy="954107"/>
          </a:xfrm>
          <a:prstGeom prst="rect">
            <a:avLst/>
          </a:prstGeom>
          <a:solidFill>
            <a:schemeClr val="bg1"/>
          </a:solidFill>
          <a:ln w="76200" cmpd="tri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n-US" sz="2800" b="1" dirty="0" err="1" smtClean="0">
                <a:solidFill>
                  <a:srgbClr val="000000"/>
                </a:solidFill>
                <a:latin typeface="Arial" charset="0"/>
              </a:rPr>
              <a:t>Specialists</a:t>
            </a:r>
            <a:r>
              <a:rPr lang="es-ES" altLang="en-US" sz="2800" b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s-ES" altLang="en-US" sz="2800" b="1" dirty="0" err="1" smtClean="0">
                <a:solidFill>
                  <a:srgbClr val="000000"/>
                </a:solidFill>
                <a:latin typeface="Arial" charset="0"/>
              </a:rPr>
              <a:t>Consult</a:t>
            </a:r>
            <a:endParaRPr lang="en-US" altLang="en-US" sz="28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9254" name="Text Box 6"/>
          <p:cNvSpPr txBox="1">
            <a:spLocks noChangeArrowheads="1"/>
          </p:cNvSpPr>
          <p:nvPr/>
        </p:nvSpPr>
        <p:spPr bwMode="auto">
          <a:xfrm>
            <a:off x="6424613" y="2224088"/>
            <a:ext cx="23241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_tradnl" alt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9255" name="Rectangle 7"/>
          <p:cNvSpPr>
            <a:spLocks noChangeArrowheads="1"/>
          </p:cNvSpPr>
          <p:nvPr/>
        </p:nvSpPr>
        <p:spPr bwMode="auto">
          <a:xfrm>
            <a:off x="395536" y="1484784"/>
            <a:ext cx="3632200" cy="954107"/>
          </a:xfrm>
          <a:prstGeom prst="rect">
            <a:avLst/>
          </a:prstGeom>
          <a:solidFill>
            <a:schemeClr val="bg1"/>
          </a:solidFill>
          <a:ln w="76200" cmpd="tri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altLang="en-US" sz="2800" b="1" dirty="0" err="1" smtClean="0">
                <a:solidFill>
                  <a:srgbClr val="000000"/>
                </a:solidFill>
                <a:latin typeface="Arial" charset="0"/>
              </a:rPr>
              <a:t>Intensive</a:t>
            </a:r>
            <a:r>
              <a:rPr lang="es-ES" altLang="en-US" sz="2800" b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s-ES" altLang="en-US" sz="2800" b="1" dirty="0" err="1" smtClean="0">
                <a:solidFill>
                  <a:srgbClr val="000000"/>
                </a:solidFill>
                <a:latin typeface="Arial" charset="0"/>
              </a:rPr>
              <a:t>study</a:t>
            </a:r>
            <a:r>
              <a:rPr lang="es-ES" altLang="en-US" sz="2800" b="1" dirty="0" smtClean="0">
                <a:solidFill>
                  <a:srgbClr val="000000"/>
                </a:solidFill>
                <a:latin typeface="Arial" charset="0"/>
              </a:rPr>
              <a:t> of </a:t>
            </a:r>
            <a:r>
              <a:rPr lang="es-ES" altLang="en-US" sz="2800" b="1" dirty="0" err="1" smtClean="0">
                <a:solidFill>
                  <a:srgbClr val="000000"/>
                </a:solidFill>
                <a:latin typeface="Arial" charset="0"/>
              </a:rPr>
              <a:t>selected</a:t>
            </a:r>
            <a:r>
              <a:rPr lang="es-ES" altLang="en-US" sz="2800" b="1" dirty="0" smtClean="0">
                <a:solidFill>
                  <a:srgbClr val="000000"/>
                </a:solidFill>
                <a:latin typeface="Arial" charset="0"/>
              </a:rPr>
              <a:t> cases</a:t>
            </a:r>
            <a:endParaRPr lang="en-US" altLang="en-US" sz="28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9256" name="Line 8"/>
          <p:cNvSpPr>
            <a:spLocks noChangeShapeType="1"/>
          </p:cNvSpPr>
          <p:nvPr/>
        </p:nvSpPr>
        <p:spPr bwMode="auto">
          <a:xfrm flipH="1">
            <a:off x="2124075" y="836613"/>
            <a:ext cx="1152525" cy="5048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9257" name="Line 9"/>
          <p:cNvSpPr>
            <a:spLocks noChangeShapeType="1"/>
          </p:cNvSpPr>
          <p:nvPr/>
        </p:nvSpPr>
        <p:spPr bwMode="auto">
          <a:xfrm>
            <a:off x="4356100" y="836613"/>
            <a:ext cx="0" cy="29527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9258" name="Line 10"/>
          <p:cNvSpPr>
            <a:spLocks noChangeShapeType="1"/>
          </p:cNvSpPr>
          <p:nvPr/>
        </p:nvSpPr>
        <p:spPr bwMode="auto">
          <a:xfrm>
            <a:off x="5003800" y="765175"/>
            <a:ext cx="0" cy="47974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09259" name="Line 11"/>
          <p:cNvSpPr>
            <a:spLocks noChangeShapeType="1"/>
          </p:cNvSpPr>
          <p:nvPr/>
        </p:nvSpPr>
        <p:spPr bwMode="auto">
          <a:xfrm>
            <a:off x="5641975" y="836613"/>
            <a:ext cx="1368425" cy="50482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</a:endParaRPr>
          </a:p>
        </p:txBody>
      </p:sp>
      <p:cxnSp>
        <p:nvCxnSpPr>
          <p:cNvPr id="4" name="3 Conector recto"/>
          <p:cNvCxnSpPr/>
          <p:nvPr/>
        </p:nvCxnSpPr>
        <p:spPr>
          <a:xfrm>
            <a:off x="5334000" y="762000"/>
            <a:ext cx="0" cy="2668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 de flecha"/>
          <p:cNvCxnSpPr/>
          <p:nvPr/>
        </p:nvCxnSpPr>
        <p:spPr>
          <a:xfrm>
            <a:off x="5334000" y="3430587"/>
            <a:ext cx="6858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CuadroTexto"/>
          <p:cNvSpPr txBox="1"/>
          <p:nvPr/>
        </p:nvSpPr>
        <p:spPr>
          <a:xfrm>
            <a:off x="6326187" y="3300666"/>
            <a:ext cx="2422526" cy="523220"/>
          </a:xfrm>
          <a:prstGeom prst="rect">
            <a:avLst/>
          </a:prstGeom>
          <a:solidFill>
            <a:schemeClr val="bg1"/>
          </a:solidFill>
          <a:ln w="76200" cmpd="tri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Arial" charset="0"/>
              </a:defRPr>
            </a:lvl1pPr>
          </a:lstStyle>
          <a:p>
            <a:r>
              <a:rPr lang="en-US" dirty="0" smtClean="0"/>
              <a:t>Observation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948044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9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9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9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9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9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9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9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9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9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9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9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9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9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9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9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9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9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9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9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50" grpId="0" animBg="1"/>
      <p:bldP spid="309252" grpId="0" animBg="1"/>
      <p:bldP spid="309253" grpId="0" animBg="1"/>
      <p:bldP spid="309254" grpId="0"/>
      <p:bldP spid="309255" grpId="0" animBg="1"/>
      <p:bldP spid="309256" grpId="0" animBg="1"/>
      <p:bldP spid="309257" grpId="0" animBg="1"/>
      <p:bldP spid="309258" grpId="0" animBg="1"/>
      <p:bldP spid="309259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142876"/>
            <a:ext cx="7772400" cy="785794"/>
          </a:xfrm>
          <a:solidFill>
            <a:srgbClr val="FFFFD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r>
              <a:rPr lang="es-E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/>
            </a:r>
            <a:br>
              <a:rPr lang="es-E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</a:br>
            <a:r>
              <a:rPr lang="es-ES" sz="36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Problematical</a:t>
            </a:r>
            <a:r>
              <a:rPr lang="es-E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</a:t>
            </a:r>
            <a:r>
              <a:rPr lang="es-ES" sz="36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Situation</a:t>
            </a:r>
            <a:r>
              <a:rPr lang="es-E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/>
            </a:r>
            <a:br>
              <a:rPr lang="es-E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</a:br>
            <a:endParaRPr lang="es-ES_tradnl" altLang="en-US" sz="36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10275" name="Oval 3"/>
          <p:cNvSpPr>
            <a:spLocks noChangeArrowheads="1"/>
          </p:cNvSpPr>
          <p:nvPr/>
        </p:nvSpPr>
        <p:spPr bwMode="auto">
          <a:xfrm>
            <a:off x="3276600" y="2205038"/>
            <a:ext cx="2590800" cy="1295400"/>
          </a:xfrm>
          <a:prstGeom prst="ellipse">
            <a:avLst/>
          </a:prstGeom>
          <a:solidFill>
            <a:srgbClr val="FFFF99"/>
          </a:solidFill>
          <a:ln w="57150" cmpd="thinThick">
            <a:solidFill>
              <a:srgbClr val="FD237B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n-US" sz="2400" b="1" dirty="0" err="1" smtClean="0">
                <a:solidFill>
                  <a:srgbClr val="000000"/>
                </a:solidFill>
                <a:latin typeface="Arial" charset="0"/>
              </a:rPr>
              <a:t>There</a:t>
            </a:r>
            <a:r>
              <a:rPr lang="es-ES_tradnl" altLang="en-US" sz="2400" b="1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s-ES_tradnl" altLang="en-US" sz="2400" b="1" dirty="0" err="1" smtClean="0">
                <a:solidFill>
                  <a:srgbClr val="000000"/>
                </a:solidFill>
                <a:latin typeface="Arial" charset="0"/>
              </a:rPr>
              <a:t>is</a:t>
            </a:r>
            <a:r>
              <a:rPr lang="es-ES_tradnl" altLang="en-US" sz="2400" b="1" dirty="0" smtClean="0">
                <a:solidFill>
                  <a:srgbClr val="000000"/>
                </a:solidFill>
                <a:latin typeface="Arial" charset="0"/>
              </a:rPr>
              <a:t> a </a:t>
            </a:r>
            <a:r>
              <a:rPr lang="es-ES_tradnl" altLang="en-US" sz="2400" b="1" dirty="0" err="1" smtClean="0">
                <a:solidFill>
                  <a:srgbClr val="000000"/>
                </a:solidFill>
                <a:latin typeface="Arial" charset="0"/>
              </a:rPr>
              <a:t>lack</a:t>
            </a:r>
            <a:r>
              <a:rPr lang="es-ES_tradnl" altLang="en-US" sz="2400" b="1" dirty="0" smtClean="0">
                <a:solidFill>
                  <a:srgbClr val="000000"/>
                </a:solidFill>
                <a:latin typeface="Arial" charset="0"/>
              </a:rPr>
              <a:t> of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n-US" sz="2400" b="1" dirty="0" err="1" smtClean="0">
                <a:solidFill>
                  <a:srgbClr val="000000"/>
                </a:solidFill>
                <a:latin typeface="Arial" charset="0"/>
              </a:rPr>
              <a:t>knowledge</a:t>
            </a:r>
            <a:endParaRPr lang="es-ES_tradnl" altLang="en-US" sz="2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10276" name="Rectangle 4"/>
          <p:cNvSpPr>
            <a:spLocks noChangeArrowheads="1"/>
          </p:cNvSpPr>
          <p:nvPr/>
        </p:nvSpPr>
        <p:spPr bwMode="auto">
          <a:xfrm>
            <a:off x="285720" y="2417761"/>
            <a:ext cx="2736850" cy="725487"/>
          </a:xfrm>
          <a:prstGeom prst="rect">
            <a:avLst/>
          </a:prstGeom>
          <a:solidFill>
            <a:srgbClr val="DDDDDD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n-US" sz="2000" b="1" dirty="0" smtClean="0">
                <a:solidFill>
                  <a:srgbClr val="000000"/>
                </a:solidFill>
                <a:latin typeface="Arial" charset="0"/>
              </a:rPr>
              <a:t>Real </a:t>
            </a:r>
            <a:r>
              <a:rPr lang="en-US" altLang="en-US" sz="2000" b="1" dirty="0" smtClean="0">
                <a:solidFill>
                  <a:srgbClr val="000000"/>
                </a:solidFill>
                <a:latin typeface="Arial" charset="0"/>
              </a:rPr>
              <a:t>stage</a:t>
            </a:r>
            <a:endParaRPr lang="en-US" altLang="en-US" sz="20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10277" name="Rectangle 5"/>
          <p:cNvSpPr>
            <a:spLocks noChangeArrowheads="1"/>
          </p:cNvSpPr>
          <p:nvPr/>
        </p:nvSpPr>
        <p:spPr bwMode="auto">
          <a:xfrm>
            <a:off x="6194455" y="2422523"/>
            <a:ext cx="2735263" cy="649287"/>
          </a:xfrm>
          <a:prstGeom prst="rect">
            <a:avLst/>
          </a:prstGeom>
          <a:solidFill>
            <a:srgbClr val="DDDDDD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n-US" sz="2000" b="1" dirty="0" smtClean="0">
                <a:solidFill>
                  <a:srgbClr val="000000"/>
                </a:solidFill>
                <a:latin typeface="Arial" charset="0"/>
              </a:rPr>
              <a:t>Ideal </a:t>
            </a:r>
            <a:r>
              <a:rPr lang="es-ES_tradnl" altLang="en-US" sz="2000" b="1" dirty="0" err="1" smtClean="0">
                <a:solidFill>
                  <a:srgbClr val="000000"/>
                </a:solidFill>
                <a:latin typeface="Arial" charset="0"/>
              </a:rPr>
              <a:t>stage</a:t>
            </a:r>
            <a:endParaRPr lang="es-ES_tradnl" altLang="en-US" sz="20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10281" name="Oval 9"/>
          <p:cNvSpPr>
            <a:spLocks noChangeArrowheads="1"/>
          </p:cNvSpPr>
          <p:nvPr/>
        </p:nvSpPr>
        <p:spPr bwMode="auto">
          <a:xfrm>
            <a:off x="5386414" y="4214818"/>
            <a:ext cx="2971800" cy="685800"/>
          </a:xfrm>
          <a:prstGeom prst="ellipse">
            <a:avLst/>
          </a:prstGeom>
          <a:solidFill>
            <a:srgbClr val="FFFF99"/>
          </a:solidFill>
          <a:ln w="57150" cmpd="thinThick">
            <a:solidFill>
              <a:srgbClr val="FD237B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n-US" sz="2400" b="1" dirty="0" smtClean="0">
                <a:solidFill>
                  <a:srgbClr val="000000"/>
                </a:solidFill>
                <a:latin typeface="Arial" charset="0"/>
              </a:rPr>
              <a:t>PROBLEM</a:t>
            </a:r>
            <a:endParaRPr lang="es-ES_tradnl" altLang="en-US" sz="2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10282" name="AutoShape 10"/>
          <p:cNvSpPr>
            <a:spLocks noChangeArrowheads="1"/>
          </p:cNvSpPr>
          <p:nvPr/>
        </p:nvSpPr>
        <p:spPr bwMode="auto">
          <a:xfrm rot="1856421">
            <a:off x="4581324" y="4023321"/>
            <a:ext cx="792162" cy="5334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" name="AutoShape 13"/>
          <p:cNvSpPr>
            <a:spLocks noChangeArrowheads="1"/>
          </p:cNvSpPr>
          <p:nvPr/>
        </p:nvSpPr>
        <p:spPr bwMode="auto">
          <a:xfrm>
            <a:off x="2000233" y="1285860"/>
            <a:ext cx="5429288" cy="1071570"/>
          </a:xfrm>
          <a:prstGeom prst="curvedDownArrow">
            <a:avLst>
              <a:gd name="adj1" fmla="val 79238"/>
              <a:gd name="adj2" fmla="val 158477"/>
              <a:gd name="adj3" fmla="val 33333"/>
            </a:avLst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21" name="AutoShape 15"/>
          <p:cNvSpPr>
            <a:spLocks noChangeArrowheads="1"/>
          </p:cNvSpPr>
          <p:nvPr/>
        </p:nvSpPr>
        <p:spPr bwMode="auto">
          <a:xfrm>
            <a:off x="2000232" y="3214686"/>
            <a:ext cx="5786478" cy="785818"/>
          </a:xfrm>
          <a:prstGeom prst="curvedUpArrow">
            <a:avLst>
              <a:gd name="adj1" fmla="val 44538"/>
              <a:gd name="adj2" fmla="val 95723"/>
              <a:gd name="adj3" fmla="val 33333"/>
            </a:avLst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CO"/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396873" y="4703781"/>
            <a:ext cx="3817937" cy="1368425"/>
          </a:xfrm>
          <a:prstGeom prst="rect">
            <a:avLst/>
          </a:prstGeom>
          <a:solidFill>
            <a:schemeClr val="bg1"/>
          </a:solidFill>
          <a:ln w="76200">
            <a:solidFill>
              <a:srgbClr val="CC3300"/>
            </a:solidFill>
            <a:miter lim="800000"/>
            <a:headEnd/>
            <a:tailEnd/>
          </a:ln>
          <a:effectLst>
            <a:prstShdw prst="shdw13" dist="53882" dir="13500000">
              <a:srgbClr val="808080"/>
            </a:prstShdw>
          </a:effectLst>
        </p:spPr>
        <p:txBody>
          <a:bodyPr/>
          <a:lstStyle/>
          <a:p>
            <a:pPr algn="ctr">
              <a:spcBef>
                <a:spcPct val="0"/>
              </a:spcBef>
              <a:defRPr/>
            </a:pPr>
            <a:r>
              <a:rPr lang="es-ES" sz="2000" b="1" dirty="0" smtClean="0">
                <a:latin typeface="Tahoma" pitchFamily="34" charset="0"/>
              </a:rPr>
              <a:t>THERE IS A CONTRADICTION BETWEEN REAL STAGE AND IDEAL STAGE</a:t>
            </a:r>
            <a:endParaRPr lang="es-ES" sz="2000" b="1" dirty="0">
              <a:latin typeface="Tahoma" pitchFamily="34" charset="0"/>
            </a:endParaRPr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4500562" y="4857760"/>
            <a:ext cx="4427539" cy="1938992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Tx/>
              <a:buChar char="•"/>
              <a:defRPr/>
            </a:pPr>
            <a:r>
              <a:rPr lang="en-US" sz="2000" b="1" dirty="0" err="1" smtClean="0">
                <a:solidFill>
                  <a:srgbClr val="0000CC"/>
                </a:solidFill>
                <a:latin typeface="Tahoma" pitchFamily="34" charset="0"/>
              </a:rPr>
              <a:t>Theorical</a:t>
            </a:r>
            <a:r>
              <a:rPr lang="en-US" sz="2000" b="1" dirty="0" smtClean="0">
                <a:solidFill>
                  <a:srgbClr val="0000CC"/>
                </a:solidFill>
                <a:latin typeface="Tahoma" pitchFamily="34" charset="0"/>
              </a:rPr>
              <a:t>- object area</a:t>
            </a:r>
            <a:endParaRPr lang="en-US" sz="2000" b="1" dirty="0" smtClean="0">
              <a:latin typeface="Tahoma" pitchFamily="34" charset="0"/>
            </a:endParaRPr>
          </a:p>
          <a:p>
            <a:pPr algn="just">
              <a:spcBef>
                <a:spcPct val="50000"/>
              </a:spcBef>
              <a:buFontTx/>
              <a:buChar char="•"/>
              <a:defRPr/>
            </a:pPr>
            <a:r>
              <a:rPr lang="en-US" sz="2000" b="1" dirty="0" smtClean="0">
                <a:latin typeface="Tahoma" pitchFamily="34" charset="0"/>
              </a:rPr>
              <a:t> Objective area</a:t>
            </a:r>
          </a:p>
          <a:p>
            <a:pPr algn="just">
              <a:spcBef>
                <a:spcPct val="50000"/>
              </a:spcBef>
              <a:buFontTx/>
              <a:buChar char="•"/>
              <a:defRPr/>
            </a:pPr>
            <a:r>
              <a:rPr lang="en-US" sz="2000" b="1" dirty="0" smtClean="0">
                <a:latin typeface="Tahoma" pitchFamily="34" charset="0"/>
              </a:rPr>
              <a:t> It contains the relations among human being–object–social challenges </a:t>
            </a:r>
            <a:endParaRPr lang="en-US" sz="2000" b="1" dirty="0">
              <a:latin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09401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0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0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0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0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0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0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0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0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0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75" grpId="0" animBg="1"/>
      <p:bldP spid="310276" grpId="0" animBg="1"/>
      <p:bldP spid="310277" grpId="0" animBg="1"/>
      <p:bldP spid="310281" grpId="0" animBg="1"/>
      <p:bldP spid="310282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99592" y="404664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Problematical Situation</a:t>
            </a:r>
            <a:endParaRPr lang="en-US" sz="2800" dirty="0">
              <a:solidFill>
                <a:srgbClr val="FF00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23528" y="908720"/>
            <a:ext cx="86409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/>
              <a:t>It reflects theoretical, methodological and practical contradictions that it does not resolve on between the ideal stage and real stage.</a:t>
            </a:r>
          </a:p>
          <a:p>
            <a:pPr algn="just"/>
            <a:r>
              <a:rPr lang="en-US" sz="2800" dirty="0" smtClean="0"/>
              <a:t>It could be  used by inductive form or deductive form.</a:t>
            </a:r>
          </a:p>
          <a:p>
            <a:pPr algn="just"/>
            <a:r>
              <a:rPr lang="en-US" sz="2800" b="1" dirty="0" smtClean="0"/>
              <a:t>Inductive form</a:t>
            </a:r>
            <a:r>
              <a:rPr lang="en-US" sz="2800" dirty="0" smtClean="0"/>
              <a:t>: It goes on from the diagnosis of the real stage for establishing an ideal stage, the comparison between them and the problem.</a:t>
            </a:r>
          </a:p>
          <a:p>
            <a:pPr algn="just"/>
            <a:r>
              <a:rPr lang="en-US" sz="2800" b="1" dirty="0" smtClean="0"/>
              <a:t>Deductive form</a:t>
            </a:r>
            <a:r>
              <a:rPr lang="en-US" sz="2800" dirty="0" smtClean="0"/>
              <a:t>: It deals with the ideal stage that constitutes a referent for the actual diagnosis and the comparison between them.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139717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395536" y="476672"/>
            <a:ext cx="84969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FF0000"/>
                </a:solidFill>
              </a:rPr>
              <a:t>Ideal stage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 smtClean="0"/>
              <a:t>It  is a representation of the  object´s  behavior.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 smtClean="0"/>
              <a:t>It is elaborated from the study, revision and systematization of the scientific literature  and other documents.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 smtClean="0"/>
              <a:t>It is related to the specialists ´consults method.</a:t>
            </a:r>
          </a:p>
          <a:p>
            <a:pPr algn="just"/>
            <a:endParaRPr lang="en-US" sz="2400" b="1" dirty="0" smtClean="0">
              <a:solidFill>
                <a:srgbClr val="FF0000"/>
              </a:solidFill>
            </a:endParaRPr>
          </a:p>
          <a:p>
            <a:pPr algn="just"/>
            <a:r>
              <a:rPr lang="en-US" sz="2400" b="1" dirty="0" smtClean="0">
                <a:solidFill>
                  <a:srgbClr val="FF0000"/>
                </a:solidFill>
              </a:rPr>
              <a:t>Real stage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 smtClean="0"/>
              <a:t>It is a  diagnostic characterization.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 smtClean="0"/>
              <a:t>It is made through the direct  and indirect observation of the educative reality using methods and techniques with empirical methods such as: interviews, surveys and observations and experts ´criteria. 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92119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79512" y="116632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Bodoni MT Black" panose="02070A03080606020203" pitchFamily="18" charset="0"/>
              </a:rPr>
              <a:t>Example of Problematical Situation</a:t>
            </a:r>
            <a:endParaRPr lang="en-US" sz="28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23528" y="1417839"/>
            <a:ext cx="8568952" cy="405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2800" b="1" dirty="0" smtClean="0">
                <a:ea typeface="Calibri"/>
                <a:cs typeface="Times New Roman"/>
              </a:rPr>
              <a:t>Description of problem</a:t>
            </a:r>
            <a:r>
              <a:rPr lang="en-US" sz="2800" dirty="0" smtClean="0">
                <a:ea typeface="Calibri"/>
                <a:cs typeface="Times New Roman"/>
              </a:rPr>
              <a:t>: There are </a:t>
            </a:r>
            <a:r>
              <a:rPr lang="en-US" sz="2800" dirty="0" err="1" smtClean="0">
                <a:ea typeface="Calibri"/>
                <a:cs typeface="Times New Roman"/>
              </a:rPr>
              <a:t>dificulties</a:t>
            </a:r>
            <a:r>
              <a:rPr lang="en-US" sz="2800" dirty="0" smtClean="0">
                <a:ea typeface="Calibri"/>
                <a:cs typeface="Times New Roman"/>
              </a:rPr>
              <a:t> with the construction of texts in 7th graders  in </a:t>
            </a:r>
            <a:r>
              <a:rPr lang="en-US" sz="2800" dirty="0" err="1" smtClean="0">
                <a:ea typeface="Calibri"/>
                <a:cs typeface="Times New Roman"/>
              </a:rPr>
              <a:t>Magoon</a:t>
            </a:r>
            <a:r>
              <a:rPr lang="en-US" sz="2800" dirty="0" smtClean="0">
                <a:ea typeface="Calibri"/>
                <a:cs typeface="Times New Roman"/>
              </a:rPr>
              <a:t> </a:t>
            </a:r>
            <a:r>
              <a:rPr lang="en-US" sz="2800" dirty="0" err="1" smtClean="0">
                <a:ea typeface="Calibri"/>
                <a:cs typeface="Times New Roman"/>
              </a:rPr>
              <a:t>Villena</a:t>
            </a:r>
            <a:r>
              <a:rPr lang="en-US" sz="2800" dirty="0" smtClean="0">
                <a:ea typeface="Calibri"/>
                <a:cs typeface="Times New Roman"/>
              </a:rPr>
              <a:t> secondary school that reflects: difficulties with the theme, poor vocabulary, the incorrect use of grammatical structures, there are </a:t>
            </a:r>
            <a:r>
              <a:rPr lang="en-US" sz="2800" dirty="0" err="1" smtClean="0">
                <a:ea typeface="Calibri"/>
                <a:cs typeface="Times New Roman"/>
              </a:rPr>
              <a:t>insuficiences</a:t>
            </a:r>
            <a:r>
              <a:rPr lang="en-US" sz="2800" dirty="0" smtClean="0">
                <a:ea typeface="Calibri"/>
                <a:cs typeface="Times New Roman"/>
              </a:rPr>
              <a:t> with the clarity of the ideas and they present difficulties with the elaboration of paragraphs and incorrect use of syntax, spelling and punctuation.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381841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059832" y="4005064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Bodoni MT Black" panose="02070A03080606020203" pitchFamily="18" charset="0"/>
              </a:rPr>
              <a:t>PROBLEM</a:t>
            </a:r>
            <a:endParaRPr lang="en-US" sz="2800" dirty="0">
              <a:solidFill>
                <a:srgbClr val="FF0000"/>
              </a:solidFill>
              <a:latin typeface="Bodoni MT Black" panose="02070A03080606020203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23528" y="4509120"/>
            <a:ext cx="8496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s-ES" altLang="en-US" sz="28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How</a:t>
            </a:r>
            <a:r>
              <a:rPr lang="es-ES" altLang="en-US" sz="2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altLang="en-US" sz="28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es-ES" altLang="en-US" sz="2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altLang="en-US" sz="28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contribute</a:t>
            </a:r>
            <a:r>
              <a:rPr lang="es-ES" altLang="en-US" sz="2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altLang="en-US" sz="28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es-ES" altLang="en-US" sz="2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2800" b="1" dirty="0" err="1" smtClean="0">
                <a:latin typeface="Arial" pitchFamily="34" charset="0"/>
                <a:ea typeface="Calibri"/>
                <a:cs typeface="Arial" pitchFamily="34" charset="0"/>
              </a:rPr>
              <a:t>the</a:t>
            </a:r>
            <a:r>
              <a:rPr lang="es-ES" sz="28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es-ES" sz="2800" b="1" dirty="0" err="1" smtClean="0">
                <a:latin typeface="Arial" pitchFamily="34" charset="0"/>
                <a:ea typeface="Calibri"/>
                <a:cs typeface="Arial" pitchFamily="34" charset="0"/>
              </a:rPr>
              <a:t>construction</a:t>
            </a:r>
            <a:r>
              <a:rPr lang="es-ES" sz="2800" b="1" dirty="0" smtClean="0">
                <a:latin typeface="Arial" pitchFamily="34" charset="0"/>
                <a:ea typeface="Calibri"/>
                <a:cs typeface="Arial" pitchFamily="34" charset="0"/>
              </a:rPr>
              <a:t> of </a:t>
            </a:r>
            <a:r>
              <a:rPr lang="es-ES" sz="2800" b="1" dirty="0" err="1" smtClean="0">
                <a:latin typeface="Arial" pitchFamily="34" charset="0"/>
                <a:ea typeface="Calibri"/>
                <a:cs typeface="Arial" pitchFamily="34" charset="0"/>
              </a:rPr>
              <a:t>texts</a:t>
            </a:r>
            <a:r>
              <a:rPr lang="es-ES" sz="2800" b="1" dirty="0" smtClean="0">
                <a:latin typeface="Arial" pitchFamily="34" charset="0"/>
                <a:ea typeface="Calibri"/>
                <a:cs typeface="Arial" pitchFamily="34" charset="0"/>
              </a:rPr>
              <a:t> in </a:t>
            </a:r>
            <a:r>
              <a:rPr lang="es-ES" sz="2800" b="1" dirty="0" err="1" smtClean="0">
                <a:latin typeface="Arial" pitchFamily="34" charset="0"/>
                <a:ea typeface="Calibri"/>
                <a:cs typeface="Arial" pitchFamily="34" charset="0"/>
              </a:rPr>
              <a:t>the</a:t>
            </a:r>
            <a:r>
              <a:rPr lang="es-ES" sz="28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es-ES" sz="2800" b="1" dirty="0" err="1" smtClean="0">
                <a:latin typeface="Arial" pitchFamily="34" charset="0"/>
                <a:ea typeface="Calibri"/>
                <a:cs typeface="Arial" pitchFamily="34" charset="0"/>
              </a:rPr>
              <a:t>teaching</a:t>
            </a:r>
            <a:r>
              <a:rPr lang="es-ES" sz="2800" b="1" dirty="0" smtClean="0">
                <a:latin typeface="Arial" pitchFamily="34" charset="0"/>
                <a:ea typeface="Calibri"/>
                <a:cs typeface="Arial" pitchFamily="34" charset="0"/>
              </a:rPr>
              <a:t>- </a:t>
            </a:r>
            <a:r>
              <a:rPr lang="es-ES" sz="2800" b="1" dirty="0" err="1" smtClean="0">
                <a:latin typeface="Arial" pitchFamily="34" charset="0"/>
                <a:ea typeface="Calibri"/>
                <a:cs typeface="Arial" pitchFamily="34" charset="0"/>
              </a:rPr>
              <a:t>learning</a:t>
            </a:r>
            <a:r>
              <a:rPr lang="es-ES" sz="28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es-ES" sz="2800" b="1" dirty="0" err="1" smtClean="0">
                <a:latin typeface="Arial" pitchFamily="34" charset="0"/>
                <a:ea typeface="Calibri"/>
                <a:cs typeface="Arial" pitchFamily="34" charset="0"/>
              </a:rPr>
              <a:t>process</a:t>
            </a:r>
            <a:r>
              <a:rPr lang="es-ES" sz="2800" b="1" dirty="0" smtClean="0">
                <a:latin typeface="Arial" pitchFamily="34" charset="0"/>
                <a:ea typeface="Calibri"/>
                <a:cs typeface="Arial" pitchFamily="34" charset="0"/>
              </a:rPr>
              <a:t> of </a:t>
            </a:r>
            <a:r>
              <a:rPr lang="es-ES" sz="2800" b="1" dirty="0" err="1" smtClean="0">
                <a:latin typeface="Arial" pitchFamily="34" charset="0"/>
                <a:ea typeface="Calibri"/>
                <a:cs typeface="Arial" pitchFamily="34" charset="0"/>
              </a:rPr>
              <a:t>English</a:t>
            </a:r>
            <a:r>
              <a:rPr lang="es-ES" sz="2800" b="1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es-ES" sz="2800" b="1" dirty="0" err="1" smtClean="0">
                <a:latin typeface="Arial" pitchFamily="34" charset="0"/>
                <a:ea typeface="Calibri"/>
                <a:cs typeface="Arial" pitchFamily="34" charset="0"/>
              </a:rPr>
              <a:t>subject</a:t>
            </a:r>
            <a:r>
              <a:rPr lang="es-ES" sz="2800" b="1" dirty="0" smtClean="0">
                <a:latin typeface="Arial" pitchFamily="34" charset="0"/>
                <a:ea typeface="Calibri"/>
                <a:cs typeface="Arial" pitchFamily="34" charset="0"/>
              </a:rPr>
              <a:t>  in 7th grade. </a:t>
            </a:r>
            <a:r>
              <a:rPr lang="es-ES" altLang="en-US" sz="28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?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23528" y="332656"/>
            <a:ext cx="8568952" cy="3490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s-ES" sz="2400" b="1" dirty="0" smtClean="0">
                <a:ea typeface="Calibri"/>
                <a:cs typeface="Times New Roman"/>
              </a:rPr>
              <a:t>Real </a:t>
            </a:r>
            <a:r>
              <a:rPr lang="es-ES" sz="2400" b="1" dirty="0" err="1" smtClean="0">
                <a:ea typeface="Calibri"/>
                <a:cs typeface="Times New Roman"/>
              </a:rPr>
              <a:t>situation</a:t>
            </a:r>
            <a:r>
              <a:rPr lang="es-ES" sz="2400" dirty="0" smtClean="0">
                <a:ea typeface="Calibri"/>
                <a:cs typeface="Times New Roman"/>
              </a:rPr>
              <a:t>: </a:t>
            </a:r>
            <a:r>
              <a:rPr lang="en-US" sz="2400" dirty="0" smtClean="0">
                <a:ea typeface="Calibri"/>
                <a:cs typeface="Times New Roman"/>
              </a:rPr>
              <a:t>Difficulties in the treatment of the construction of texts in the teaching- learning process of English subject  in 7th grade. </a:t>
            </a:r>
            <a:endParaRPr lang="en-US" sz="2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es-ES" sz="2400" b="1" dirty="0" smtClean="0">
                <a:ea typeface="Calibri"/>
                <a:cs typeface="Times New Roman"/>
              </a:rPr>
              <a:t>Ideal </a:t>
            </a:r>
            <a:r>
              <a:rPr lang="es-ES" sz="2400" b="1" dirty="0" err="1" smtClean="0">
                <a:ea typeface="Calibri"/>
                <a:cs typeface="Times New Roman"/>
              </a:rPr>
              <a:t>situation</a:t>
            </a:r>
            <a:r>
              <a:rPr lang="es-ES" sz="2400" dirty="0" smtClean="0">
                <a:ea typeface="Calibri"/>
                <a:cs typeface="Times New Roman"/>
              </a:rPr>
              <a:t>: </a:t>
            </a:r>
            <a:r>
              <a:rPr lang="es-ES" sz="2400" dirty="0" err="1" smtClean="0">
                <a:ea typeface="Calibri"/>
                <a:cs typeface="Times New Roman"/>
              </a:rPr>
              <a:t>The</a:t>
            </a:r>
            <a:r>
              <a:rPr lang="es-ES" sz="2400" dirty="0" smtClean="0">
                <a:ea typeface="Calibri"/>
                <a:cs typeface="Times New Roman"/>
              </a:rPr>
              <a:t> </a:t>
            </a:r>
            <a:r>
              <a:rPr lang="en-US" sz="2400" dirty="0" smtClean="0">
                <a:ea typeface="Calibri"/>
                <a:cs typeface="Times New Roman"/>
              </a:rPr>
              <a:t>acceptable treatment </a:t>
            </a:r>
            <a:r>
              <a:rPr lang="es-ES" sz="2400" dirty="0" smtClean="0">
                <a:ea typeface="Calibri"/>
                <a:cs typeface="Times New Roman"/>
              </a:rPr>
              <a:t>of </a:t>
            </a:r>
            <a:r>
              <a:rPr lang="en-US" sz="2400" dirty="0" smtClean="0">
                <a:ea typeface="Calibri"/>
                <a:cs typeface="Times New Roman"/>
              </a:rPr>
              <a:t>construction of texts in the teaching- learning process of English subject  in 7th grade. </a:t>
            </a:r>
            <a:endParaRPr lang="en-US" sz="2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en-US" sz="2400" b="1" dirty="0" smtClean="0">
                <a:ea typeface="Calibri"/>
                <a:cs typeface="Times New Roman"/>
              </a:rPr>
              <a:t>Contradiction</a:t>
            </a:r>
            <a:r>
              <a:rPr lang="en-US" sz="2400" dirty="0" smtClean="0">
                <a:ea typeface="Calibri"/>
                <a:cs typeface="Times New Roman"/>
              </a:rPr>
              <a:t>: The necessity of the construction of texts in the teaching- learning process of English subject  in 7th grade for fulfilling  the difficulties in the real stage. 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78134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2 CuadroTexto"/>
          <p:cNvSpPr txBox="1">
            <a:spLocks noChangeArrowheads="1"/>
          </p:cNvSpPr>
          <p:nvPr/>
        </p:nvSpPr>
        <p:spPr bwMode="auto">
          <a:xfrm>
            <a:off x="152400" y="357188"/>
            <a:ext cx="3286127" cy="46166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400" b="1">
                <a:latin typeface="Arial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en-US" altLang="en-US" dirty="0" smtClean="0"/>
              <a:t>Scientific problem</a:t>
            </a:r>
            <a:endParaRPr lang="en-US" altLang="en-US" dirty="0"/>
          </a:p>
        </p:txBody>
      </p:sp>
      <p:sp>
        <p:nvSpPr>
          <p:cNvPr id="11267" name="3 CuadroTexto"/>
          <p:cNvSpPr txBox="1">
            <a:spLocks noChangeArrowheads="1"/>
          </p:cNvSpPr>
          <p:nvPr/>
        </p:nvSpPr>
        <p:spPr bwMode="auto">
          <a:xfrm>
            <a:off x="214313" y="6000750"/>
            <a:ext cx="1571625" cy="461665"/>
          </a:xfrm>
          <a:prstGeom prst="rect">
            <a:avLst/>
          </a:prstGeom>
          <a:solidFill>
            <a:schemeClr val="bg1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" altLang="en-US" sz="2400" b="1" dirty="0"/>
              <a:t>ideas</a:t>
            </a:r>
          </a:p>
        </p:txBody>
      </p:sp>
      <p:grpSp>
        <p:nvGrpSpPr>
          <p:cNvPr id="2" name="11 Grupo"/>
          <p:cNvGrpSpPr>
            <a:grpSpLocks/>
          </p:cNvGrpSpPr>
          <p:nvPr/>
        </p:nvGrpSpPr>
        <p:grpSpPr bwMode="auto">
          <a:xfrm>
            <a:off x="785813" y="928688"/>
            <a:ext cx="3357587" cy="4747915"/>
            <a:chOff x="785813" y="928688"/>
            <a:chExt cx="3357583" cy="4747915"/>
          </a:xfrm>
        </p:grpSpPr>
        <p:sp>
          <p:nvSpPr>
            <p:cNvPr id="5" name="4 Flecha arriba"/>
            <p:cNvSpPr/>
            <p:nvPr/>
          </p:nvSpPr>
          <p:spPr>
            <a:xfrm>
              <a:off x="785813" y="928688"/>
              <a:ext cx="357187" cy="4714875"/>
            </a:xfrm>
            <a:prstGeom prst="up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11274" name="5 CuadroTexto"/>
            <p:cNvSpPr txBox="1">
              <a:spLocks noChangeArrowheads="1"/>
            </p:cNvSpPr>
            <p:nvPr/>
          </p:nvSpPr>
          <p:spPr bwMode="auto">
            <a:xfrm>
              <a:off x="1166835" y="5214938"/>
              <a:ext cx="2643162" cy="4616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s-ES" altLang="en-US" sz="2400" b="1" dirty="0" err="1" smtClean="0"/>
                <a:t>Initial</a:t>
              </a:r>
              <a:r>
                <a:rPr lang="es-ES" altLang="en-US" sz="2400" b="1" dirty="0" smtClean="0"/>
                <a:t> </a:t>
              </a:r>
              <a:r>
                <a:rPr lang="es-ES" altLang="en-US" sz="2400" b="1" dirty="0" err="1" smtClean="0"/>
                <a:t>stage</a:t>
              </a:r>
              <a:endParaRPr lang="es-ES" altLang="en-US" sz="2400" b="1" dirty="0"/>
            </a:p>
          </p:txBody>
        </p:sp>
        <p:sp>
          <p:nvSpPr>
            <p:cNvPr id="11275" name="7 CuadroTexto"/>
            <p:cNvSpPr txBox="1">
              <a:spLocks noChangeArrowheads="1"/>
            </p:cNvSpPr>
            <p:nvPr/>
          </p:nvSpPr>
          <p:spPr bwMode="auto">
            <a:xfrm>
              <a:off x="1143000" y="2743200"/>
              <a:ext cx="2500312" cy="19389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sz="2400" b="1">
                  <a:latin typeface="Arial" charset="0"/>
                </a:defRPr>
              </a:lvl1pPr>
              <a:lvl2pPr marL="742950" indent="-285750" eaLnBrk="0" hangingPunct="0">
                <a:defRPr>
                  <a:latin typeface="Arial" charset="0"/>
                </a:defRPr>
              </a:lvl2pPr>
              <a:lvl3pPr marL="1143000" indent="-228600" eaLnBrk="0" hangingPunct="0">
                <a:defRPr>
                  <a:latin typeface="Arial" charset="0"/>
                </a:defRPr>
              </a:lvl3pPr>
              <a:lvl4pPr marL="1600200" indent="-228600" eaLnBrk="0" hangingPunct="0">
                <a:defRPr>
                  <a:latin typeface="Arial" charset="0"/>
                </a:defRPr>
              </a:lvl4pPr>
              <a:lvl5pPr marL="2057400" indent="-228600" eaLnBrk="0" hangingPunct="0">
                <a:defRPr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</a:defRPr>
              </a:lvl9pPr>
            </a:lstStyle>
            <a:p>
              <a:r>
                <a:rPr lang="en-US" altLang="en-US" dirty="0" smtClean="0"/>
                <a:t>Familiarization with the knowledge and the antecedents</a:t>
              </a:r>
              <a:endParaRPr lang="en-US" altLang="en-US" dirty="0"/>
            </a:p>
          </p:txBody>
        </p:sp>
        <p:sp>
          <p:nvSpPr>
            <p:cNvPr id="11276" name="6 CuadroTexto"/>
            <p:cNvSpPr txBox="1">
              <a:spLocks noChangeArrowheads="1"/>
            </p:cNvSpPr>
            <p:nvPr/>
          </p:nvSpPr>
          <p:spPr bwMode="auto">
            <a:xfrm>
              <a:off x="1143000" y="990600"/>
              <a:ext cx="3000396" cy="8309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sz="2400" b="1">
                  <a:latin typeface="Arial" charset="0"/>
                </a:defRPr>
              </a:lvl1pPr>
              <a:lvl2pPr marL="742950" indent="-285750" eaLnBrk="0" hangingPunct="0">
                <a:defRPr>
                  <a:latin typeface="Arial" charset="0"/>
                </a:defRPr>
              </a:lvl2pPr>
              <a:lvl3pPr marL="1143000" indent="-228600" eaLnBrk="0" hangingPunct="0">
                <a:defRPr>
                  <a:latin typeface="Arial" charset="0"/>
                </a:defRPr>
              </a:lvl3pPr>
              <a:lvl4pPr marL="1600200" indent="-228600" eaLnBrk="0" hangingPunct="0">
                <a:defRPr>
                  <a:latin typeface="Arial" charset="0"/>
                </a:defRPr>
              </a:lvl4pPr>
              <a:lvl5pPr marL="2057400" indent="-228600" eaLnBrk="0" hangingPunct="0">
                <a:defRPr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</a:defRPr>
              </a:lvl9pPr>
            </a:lstStyle>
            <a:p>
              <a:r>
                <a:rPr lang="en-US" altLang="en-US" dirty="0" smtClean="0"/>
                <a:t>To make the idea in a formal way</a:t>
              </a:r>
              <a:endParaRPr lang="en-US" altLang="en-US" dirty="0"/>
            </a:p>
          </p:txBody>
        </p:sp>
      </p:grpSp>
      <p:grpSp>
        <p:nvGrpSpPr>
          <p:cNvPr id="3" name="12 Grupo"/>
          <p:cNvGrpSpPr>
            <a:grpSpLocks/>
          </p:cNvGrpSpPr>
          <p:nvPr/>
        </p:nvGrpSpPr>
        <p:grpSpPr bwMode="auto">
          <a:xfrm>
            <a:off x="4500563" y="500063"/>
            <a:ext cx="3929062" cy="5643562"/>
            <a:chOff x="4500562" y="500042"/>
            <a:chExt cx="3929090" cy="5643602"/>
          </a:xfrm>
        </p:grpSpPr>
        <p:sp>
          <p:nvSpPr>
            <p:cNvPr id="9" name="8 Abrir llave"/>
            <p:cNvSpPr/>
            <p:nvPr/>
          </p:nvSpPr>
          <p:spPr>
            <a:xfrm flipH="1">
              <a:off x="4500562" y="500042"/>
              <a:ext cx="954094" cy="5643602"/>
            </a:xfrm>
            <a:prstGeom prst="lef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11272" name="9 CuadroTexto"/>
            <p:cNvSpPr txBox="1">
              <a:spLocks noChangeArrowheads="1"/>
            </p:cNvSpPr>
            <p:nvPr/>
          </p:nvSpPr>
          <p:spPr bwMode="auto">
            <a:xfrm>
              <a:off x="5214942" y="1357298"/>
              <a:ext cx="3214710" cy="8310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sz="2400" b="1">
                  <a:latin typeface="Arial" charset="0"/>
                </a:defRPr>
              </a:lvl1pPr>
              <a:lvl2pPr marL="742950" indent="-285750" eaLnBrk="0" hangingPunct="0">
                <a:defRPr>
                  <a:latin typeface="Arial" charset="0"/>
                </a:defRPr>
              </a:lvl2pPr>
              <a:lvl3pPr marL="1143000" indent="-228600" eaLnBrk="0" hangingPunct="0">
                <a:defRPr>
                  <a:latin typeface="Arial" charset="0"/>
                </a:defRPr>
              </a:lvl3pPr>
              <a:lvl4pPr marL="1600200" indent="-228600" eaLnBrk="0" hangingPunct="0">
                <a:defRPr>
                  <a:latin typeface="Arial" charset="0"/>
                </a:defRPr>
              </a:lvl4pPr>
              <a:lvl5pPr marL="2057400" indent="-228600" eaLnBrk="0" hangingPunct="0">
                <a:defRPr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Arial" charset="0"/>
                </a:defRPr>
              </a:lvl9pPr>
            </a:lstStyle>
            <a:p>
              <a:r>
                <a:rPr lang="en-US" altLang="en-US" dirty="0" smtClean="0"/>
                <a:t>It could be immediately or not</a:t>
              </a:r>
              <a:endParaRPr lang="en-US" altLang="en-US" dirty="0"/>
            </a:p>
          </p:txBody>
        </p:sp>
      </p:grpSp>
      <p:sp>
        <p:nvSpPr>
          <p:cNvPr id="11" name="10 CuadroTexto"/>
          <p:cNvSpPr txBox="1">
            <a:spLocks noChangeArrowheads="1"/>
          </p:cNvSpPr>
          <p:nvPr/>
        </p:nvSpPr>
        <p:spPr bwMode="auto">
          <a:xfrm>
            <a:off x="5214938" y="3505200"/>
            <a:ext cx="3714750" cy="230832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400" b="1">
                <a:latin typeface="Arial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pPr algn="l"/>
            <a:r>
              <a:rPr lang="en-US" altLang="en-US" dirty="0" smtClean="0"/>
              <a:t>Familiarization with the theme.</a:t>
            </a:r>
          </a:p>
          <a:p>
            <a:pPr algn="l"/>
            <a:r>
              <a:rPr lang="en-US" altLang="en-US" dirty="0" smtClean="0"/>
              <a:t>Complex of the ideas.</a:t>
            </a:r>
          </a:p>
          <a:p>
            <a:pPr algn="l"/>
            <a:r>
              <a:rPr lang="en-US" altLang="en-US" dirty="0" smtClean="0"/>
              <a:t>The study case.</a:t>
            </a:r>
          </a:p>
          <a:p>
            <a:pPr algn="l"/>
            <a:r>
              <a:rPr lang="en-US" altLang="en-US" dirty="0" smtClean="0"/>
              <a:t>Teacher´s personal </a:t>
            </a:r>
            <a:r>
              <a:rPr lang="en-US" altLang="en-US" dirty="0" err="1" smtClean="0"/>
              <a:t>habilities</a:t>
            </a:r>
            <a:r>
              <a:rPr lang="en-US" altLang="en-US" dirty="0" smtClean="0"/>
              <a:t>.</a:t>
            </a:r>
            <a:endParaRPr lang="en-US" altLang="en-US" dirty="0"/>
          </a:p>
        </p:txBody>
      </p:sp>
    </p:spTree>
    <p:extLst>
      <p:ext uri="{BB962C8B-B14F-4D97-AF65-F5344CB8AC3E}">
        <p14:creationId xmlns="" xmlns:p14="http://schemas.microsoft.com/office/powerpoint/2010/main" val="18411631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838200" y="76200"/>
            <a:ext cx="7315200" cy="786675"/>
          </a:xfrm>
          <a:prstGeom prst="rect">
            <a:avLst/>
          </a:prstGeom>
          <a:solidFill>
            <a:srgbClr val="FFFFD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fontAlgn="base">
              <a:spcBef>
                <a:spcPct val="0"/>
              </a:spcBef>
              <a:spcAft>
                <a:spcPct val="0"/>
              </a:spcAft>
              <a:defRPr sz="3600" b="1">
                <a:latin typeface="Arial" charset="0"/>
                <a:ea typeface="+mj-ea"/>
                <a:cs typeface="+mj-cs"/>
              </a:defRPr>
            </a:lvl1pPr>
            <a:lvl2pPr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dirty="0" smtClean="0">
                <a:solidFill>
                  <a:srgbClr val="FF0000"/>
                </a:solidFill>
                <a:latin typeface="Georgia" panose="02040502050405020303" pitchFamily="18" charset="0"/>
              </a:rPr>
              <a:t>PLANNING STAGE</a:t>
            </a:r>
            <a:endParaRPr lang="en-US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924034" y="1295400"/>
            <a:ext cx="2333766" cy="40011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b="1" dirty="0" smtClean="0">
                <a:solidFill>
                  <a:srgbClr val="000000"/>
                </a:solidFill>
                <a:latin typeface="Arial" charset="0"/>
              </a:rPr>
              <a:t>Content</a:t>
            </a:r>
            <a:endParaRPr lang="es-ES" sz="2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63478" y="1676400"/>
            <a:ext cx="8575722" cy="1079361"/>
          </a:xfrm>
          <a:prstGeom prst="rect">
            <a:avLst/>
          </a:prstGeom>
          <a:solidFill>
            <a:srgbClr val="DDDDDD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Arial" charset="0"/>
              </a:rPr>
              <a:t>The formulation of problem, </a:t>
            </a:r>
            <a:r>
              <a:rPr lang="en-US" sz="2400" b="1" dirty="0" smtClean="0">
                <a:solidFill>
                  <a:srgbClr val="000000"/>
                </a:solidFill>
                <a:latin typeface="Arial" charset="0"/>
              </a:rPr>
              <a:t>scientific questions, </a:t>
            </a:r>
            <a:r>
              <a:rPr lang="en-US" sz="2400" b="1" dirty="0" smtClean="0">
                <a:solidFill>
                  <a:srgbClr val="000000"/>
                </a:solidFill>
                <a:latin typeface="Arial" charset="0"/>
              </a:rPr>
              <a:t>objectives and tasks. Conceptual definition and the operationalization of the variables</a:t>
            </a:r>
            <a:r>
              <a:rPr lang="es-ES" sz="2400" b="1" dirty="0" smtClean="0">
                <a:solidFill>
                  <a:srgbClr val="000000"/>
                </a:solidFill>
                <a:latin typeface="Arial" charset="0"/>
              </a:rPr>
              <a:t>. </a:t>
            </a:r>
            <a:endParaRPr lang="es-ES" sz="2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63478" y="2819400"/>
            <a:ext cx="8575722" cy="1157427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Arial" charset="0"/>
              </a:rPr>
              <a:t>The definition of type of study and methods applied for fulfilling each objective. Definition of population and  sample.</a:t>
            </a:r>
            <a:endParaRPr lang="en-US" sz="2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63478" y="3962400"/>
            <a:ext cx="8575722" cy="707886"/>
          </a:xfrm>
          <a:prstGeom prst="rect">
            <a:avLst/>
          </a:prstGeom>
          <a:solidFill>
            <a:srgbClr val="DDDDDD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Arial" charset="0"/>
              </a:rPr>
              <a:t>The elaboration and validation of instruments. The elaboration of activities.</a:t>
            </a:r>
            <a:endParaRPr lang="en-US" sz="24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28600" y="5105400"/>
            <a:ext cx="1604093" cy="52322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rgbClr val="C00000"/>
                </a:solidFill>
              </a:rPr>
              <a:t>Methods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828800" y="4876800"/>
            <a:ext cx="70104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2800" b="1" dirty="0" smtClean="0"/>
              <a:t>Bibliographical revision, consult to experts</a:t>
            </a:r>
            <a:endParaRPr lang="en-US" sz="2800" b="1" dirty="0"/>
          </a:p>
        </p:txBody>
      </p:sp>
      <p:sp>
        <p:nvSpPr>
          <p:cNvPr id="10" name="9 Rectángulo"/>
          <p:cNvSpPr/>
          <p:nvPr/>
        </p:nvSpPr>
        <p:spPr>
          <a:xfrm>
            <a:off x="152400" y="6153150"/>
            <a:ext cx="1253420" cy="52322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s-ES" sz="2800" b="1" dirty="0" err="1" smtClean="0">
                <a:solidFill>
                  <a:srgbClr val="C00000"/>
                </a:solidFill>
              </a:rPr>
              <a:t>Results</a:t>
            </a:r>
            <a:endParaRPr lang="es-ES" sz="2800" b="1" dirty="0">
              <a:solidFill>
                <a:srgbClr val="C00000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981200" y="6182380"/>
            <a:ext cx="6858000" cy="52322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 b="1" dirty="0" smtClean="0"/>
              <a:t>The elaboration of the investigation project</a:t>
            </a:r>
            <a:endParaRPr lang="en-US" sz="2800" b="1" dirty="0"/>
          </a:p>
        </p:txBody>
      </p:sp>
    </p:spTree>
    <p:extLst>
      <p:ext uri="{BB962C8B-B14F-4D97-AF65-F5344CB8AC3E}">
        <p14:creationId xmlns="" xmlns:p14="http://schemas.microsoft.com/office/powerpoint/2010/main" val="211325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214414" y="928670"/>
            <a:ext cx="6286544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solidFill>
                  <a:srgbClr val="FF0000"/>
                </a:solidFill>
              </a:rPr>
              <a:t>Remember, now you are going to include </a:t>
            </a:r>
            <a:r>
              <a:rPr lang="en-US" sz="3200" b="1" dirty="0" smtClean="0">
                <a:solidFill>
                  <a:srgbClr val="FF0000"/>
                </a:solidFill>
              </a:rPr>
              <a:t>your fourth scientific question and scientific task </a:t>
            </a:r>
          </a:p>
          <a:p>
            <a:pPr algn="ctr"/>
            <a:r>
              <a:rPr lang="en-US" sz="2800" dirty="0" smtClean="0"/>
              <a:t>For example</a:t>
            </a:r>
          </a:p>
          <a:p>
            <a:endParaRPr lang="en-US" dirty="0" smtClean="0"/>
          </a:p>
          <a:p>
            <a:pPr algn="just"/>
            <a:r>
              <a:rPr lang="en-US" dirty="0" smtClean="0"/>
              <a:t>4-What </a:t>
            </a:r>
            <a:r>
              <a:rPr lang="en-US" dirty="0" smtClean="0"/>
              <a:t>results will be obtained from the application of the proposal for improving the Environmental Education through English lessons in 9</a:t>
            </a:r>
            <a:r>
              <a:rPr lang="en-US" baseline="30000" dirty="0" smtClean="0"/>
              <a:t>th</a:t>
            </a:r>
            <a:r>
              <a:rPr lang="en-US" dirty="0" smtClean="0"/>
              <a:t> grade at ’’José Antonio </a:t>
            </a:r>
            <a:r>
              <a:rPr lang="en-US" dirty="0" err="1" smtClean="0"/>
              <a:t>Echeverría</a:t>
            </a:r>
            <a:r>
              <a:rPr lang="en-US" dirty="0" smtClean="0"/>
              <a:t>’’ secondary school in San Antonio de los </a:t>
            </a:r>
            <a:r>
              <a:rPr lang="en-US" dirty="0" err="1" smtClean="0"/>
              <a:t>Baños</a:t>
            </a:r>
            <a:r>
              <a:rPr lang="en-US" dirty="0" smtClean="0"/>
              <a:t> municipality</a:t>
            </a:r>
            <a:r>
              <a:rPr lang="en-US" dirty="0" smtClean="0"/>
              <a:t>?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4-Analysis of the results obtained from the application of a set of activities to improve the Environmental Education through English lessons in 9</a:t>
            </a:r>
            <a:r>
              <a:rPr lang="en-US" baseline="30000" dirty="0" smtClean="0"/>
              <a:t>th</a:t>
            </a:r>
            <a:r>
              <a:rPr lang="en-US" dirty="0" smtClean="0"/>
              <a:t>   </a:t>
            </a:r>
            <a:r>
              <a:rPr lang="en-US" dirty="0" err="1" smtClean="0"/>
              <a:t>gradeat</a:t>
            </a:r>
            <a:r>
              <a:rPr lang="en-US" dirty="0" smtClean="0"/>
              <a:t> ’’José Antonio </a:t>
            </a:r>
            <a:r>
              <a:rPr lang="en-US" dirty="0" err="1" smtClean="0"/>
              <a:t>Echeverría</a:t>
            </a:r>
            <a:r>
              <a:rPr lang="en-US" dirty="0" smtClean="0"/>
              <a:t>’’ secondary school in San Antonio de los </a:t>
            </a:r>
            <a:r>
              <a:rPr lang="en-US" dirty="0" err="1" smtClean="0"/>
              <a:t>Baños</a:t>
            </a:r>
            <a:r>
              <a:rPr lang="en-US" dirty="0" smtClean="0"/>
              <a:t> municipality?</a:t>
            </a:r>
            <a:endParaRPr lang="es-ES" dirty="0" smtClean="0"/>
          </a:p>
          <a:p>
            <a:endParaRPr lang="es-E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66800" y="2895600"/>
            <a:ext cx="7162800" cy="52322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Execution of the investigation</a:t>
            </a:r>
            <a:endParaRPr lang="en-US" sz="28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57200" y="990600"/>
            <a:ext cx="7772400" cy="9541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FF0000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 smtClean="0">
                <a:solidFill>
                  <a:schemeClr val="tx1"/>
                </a:solidFill>
              </a:rPr>
              <a:t>The application of techniques and procedures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57200" y="4632037"/>
            <a:ext cx="7924800" cy="523220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>
                <a:latin typeface="Georgia" panose="02040502050405020303" pitchFamily="18" charset="0"/>
              </a:defRPr>
            </a:lvl1pPr>
          </a:lstStyle>
          <a:p>
            <a:r>
              <a:rPr lang="en-US" dirty="0" smtClean="0"/>
              <a:t>Compilation of evidences</a:t>
            </a:r>
            <a:endParaRPr lang="en-US" dirty="0"/>
          </a:p>
        </p:txBody>
      </p:sp>
      <p:cxnSp>
        <p:nvCxnSpPr>
          <p:cNvPr id="7" name="6 Conector recto de flecha"/>
          <p:cNvCxnSpPr/>
          <p:nvPr/>
        </p:nvCxnSpPr>
        <p:spPr>
          <a:xfrm flipV="1">
            <a:off x="4343400" y="1742420"/>
            <a:ext cx="0" cy="92458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>
            <a:off x="4343400" y="3571220"/>
            <a:ext cx="0" cy="92458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00769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66011" y="214290"/>
            <a:ext cx="8577989" cy="523220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s-ES" altLang="en-US" sz="2800" b="1" dirty="0" smtClean="0">
                <a:solidFill>
                  <a:srgbClr val="CC0000"/>
                </a:solidFill>
                <a:latin typeface="Georgia" panose="02040502050405020303" pitchFamily="18" charset="0"/>
              </a:rPr>
              <a:t>THE EVALUATION OF THE INVESTIGATION</a:t>
            </a:r>
            <a:endParaRPr lang="en-US" sz="2800" dirty="0">
              <a:latin typeface="Georgia" panose="02040502050405020303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04800" y="2093893"/>
            <a:ext cx="2165978" cy="954107"/>
          </a:xfrm>
          <a:prstGeom prst="rect">
            <a:avLst/>
          </a:prstGeom>
          <a:ln w="38100">
            <a:solidFill>
              <a:srgbClr val="C00000"/>
            </a:solidFill>
          </a:ln>
        </p:spPr>
        <p:txBody>
          <a:bodyPr wrap="none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CC0000"/>
                </a:solidFill>
                <a:latin typeface="Georgia" panose="02040502050405020303" pitchFamily="18" charset="0"/>
              </a:defRPr>
            </a:lvl1pPr>
          </a:lstStyle>
          <a:p>
            <a:pPr algn="ctr"/>
            <a:r>
              <a:rPr lang="en-US" dirty="0" smtClean="0">
                <a:solidFill>
                  <a:schemeClr val="tx1"/>
                </a:solidFill>
              </a:rPr>
              <a:t>Process of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evidences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621598" y="1524000"/>
            <a:ext cx="2946640" cy="954107"/>
          </a:xfrm>
          <a:prstGeom prst="rect">
            <a:avLst/>
          </a:prstGeom>
          <a:ln w="38100"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s-ES" altLang="en-US" sz="2800" b="1" dirty="0" err="1" smtClean="0">
                <a:latin typeface="Georgia" panose="02040502050405020303" pitchFamily="18" charset="0"/>
              </a:rPr>
              <a:t>Interpretation</a:t>
            </a:r>
            <a:r>
              <a:rPr lang="es-ES" altLang="en-US" sz="2800" b="1" dirty="0" smtClean="0">
                <a:latin typeface="Georgia" panose="02040502050405020303" pitchFamily="18" charset="0"/>
              </a:rPr>
              <a:t> </a:t>
            </a:r>
          </a:p>
          <a:p>
            <a:pPr algn="ctr"/>
            <a:r>
              <a:rPr lang="es-ES" altLang="en-US" sz="2800" b="1" dirty="0" smtClean="0">
                <a:latin typeface="Georgia" panose="02040502050405020303" pitchFamily="18" charset="0"/>
              </a:rPr>
              <a:t>of  </a:t>
            </a:r>
            <a:r>
              <a:rPr lang="es-ES" altLang="en-US" sz="2800" b="1" dirty="0" err="1" smtClean="0">
                <a:latin typeface="Georgia" panose="02040502050405020303" pitchFamily="18" charset="0"/>
              </a:rPr>
              <a:t>the</a:t>
            </a:r>
            <a:r>
              <a:rPr lang="es-ES" altLang="en-US" sz="2800" b="1" dirty="0" smtClean="0">
                <a:latin typeface="Georgia" panose="02040502050405020303" pitchFamily="18" charset="0"/>
              </a:rPr>
              <a:t> </a:t>
            </a:r>
            <a:r>
              <a:rPr lang="es-ES" altLang="en-US" sz="2800" b="1" dirty="0" err="1" smtClean="0">
                <a:latin typeface="Georgia" panose="02040502050405020303" pitchFamily="18" charset="0"/>
              </a:rPr>
              <a:t>results</a:t>
            </a:r>
            <a:endParaRPr lang="es-ES" altLang="en-US" sz="2800" b="1" dirty="0">
              <a:latin typeface="Georgia" panose="02040502050405020303" pitchFamily="18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762000" y="4343400"/>
            <a:ext cx="2446504" cy="523220"/>
          </a:xfrm>
          <a:prstGeom prst="rect">
            <a:avLst/>
          </a:prstGeom>
          <a:ln w="38100"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s-ES" altLang="en-US" sz="2800" b="1" dirty="0" err="1" smtClean="0">
                <a:latin typeface="Georgia" panose="02040502050405020303" pitchFamily="18" charset="0"/>
              </a:rPr>
              <a:t>Conclusions</a:t>
            </a:r>
            <a:endParaRPr lang="es-ES" altLang="en-US" sz="2800" b="1" dirty="0">
              <a:latin typeface="Georgia" panose="02040502050405020303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048236" y="4267200"/>
            <a:ext cx="3790964" cy="523220"/>
          </a:xfrm>
          <a:prstGeom prst="rect">
            <a:avLst/>
          </a:prstGeom>
          <a:ln w="38100">
            <a:solidFill>
              <a:srgbClr val="C00000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800" b="1">
                <a:latin typeface="Georgia" panose="02040502050405020303" pitchFamily="18" charset="0"/>
              </a:defRPr>
            </a:lvl1pPr>
          </a:lstStyle>
          <a:p>
            <a:r>
              <a:rPr lang="en-US" dirty="0" smtClean="0"/>
              <a:t>Recommendations</a:t>
            </a:r>
            <a:endParaRPr lang="en-US" dirty="0"/>
          </a:p>
        </p:txBody>
      </p:sp>
      <p:cxnSp>
        <p:nvCxnSpPr>
          <p:cNvPr id="8" name="7 Conector recto de flecha"/>
          <p:cNvCxnSpPr/>
          <p:nvPr/>
        </p:nvCxnSpPr>
        <p:spPr>
          <a:xfrm flipH="1">
            <a:off x="1830217" y="675620"/>
            <a:ext cx="912983" cy="107698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6400800" y="833110"/>
            <a:ext cx="1066800" cy="53849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H="1">
            <a:off x="3355635" y="833110"/>
            <a:ext cx="466818" cy="343409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>
            <a:off x="4683277" y="833110"/>
            <a:ext cx="938321" cy="328169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304800" y="5562600"/>
            <a:ext cx="8534399" cy="954107"/>
          </a:xfrm>
          <a:prstGeom prst="rect">
            <a:avLst/>
          </a:prstGeom>
          <a:solidFill>
            <a:srgbClr val="FFFF00"/>
          </a:solidFill>
          <a:ln w="38100">
            <a:solidFill>
              <a:srgbClr val="C00000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800" b="1">
                <a:latin typeface="Georgia" panose="02040502050405020303" pitchFamily="18" charset="0"/>
              </a:defRPr>
            </a:lvl1pPr>
          </a:lstStyle>
          <a:p>
            <a:r>
              <a:rPr lang="en-US" dirty="0" smtClean="0"/>
              <a:t>The execution and the evaluation goes on the same way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6593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1219200" y="1676400"/>
            <a:ext cx="6000750" cy="954107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s-ES_tradnl" altLang="en-US" sz="28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COMMUNICATION OF THE RESULTS</a:t>
            </a:r>
            <a:endParaRPr lang="es-ES_tradnl" altLang="en-US" sz="28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09600" y="609600"/>
            <a:ext cx="2209800" cy="954107"/>
          </a:xfrm>
          <a:prstGeom prst="rect">
            <a:avLst/>
          </a:prstGeom>
          <a:solidFill>
            <a:srgbClr val="FF99CC"/>
          </a:solidFill>
          <a:ln w="2857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 smtClean="0"/>
              <a:t>Written project</a:t>
            </a:r>
            <a:endParaRPr lang="en-US" dirty="0"/>
          </a:p>
        </p:txBody>
      </p:sp>
      <p:sp>
        <p:nvSpPr>
          <p:cNvPr id="4" name="3 CuadroTexto"/>
          <p:cNvSpPr txBox="1"/>
          <p:nvPr/>
        </p:nvSpPr>
        <p:spPr>
          <a:xfrm>
            <a:off x="4724400" y="685800"/>
            <a:ext cx="3810000" cy="523220"/>
          </a:xfrm>
          <a:prstGeom prst="rect">
            <a:avLst/>
          </a:prstGeom>
          <a:solidFill>
            <a:srgbClr val="92D050"/>
          </a:solidFill>
          <a:ln w="2857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 smtClean="0"/>
              <a:t>Articles</a:t>
            </a:r>
            <a:endParaRPr lang="en-US" dirty="0"/>
          </a:p>
        </p:txBody>
      </p:sp>
      <p:sp>
        <p:nvSpPr>
          <p:cNvPr id="5" name="4 CuadroTexto"/>
          <p:cNvSpPr txBox="1"/>
          <p:nvPr/>
        </p:nvSpPr>
        <p:spPr>
          <a:xfrm>
            <a:off x="2438400" y="2743200"/>
            <a:ext cx="419100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6" name="5 CuadroTexto"/>
          <p:cNvSpPr txBox="1"/>
          <p:nvPr/>
        </p:nvSpPr>
        <p:spPr>
          <a:xfrm>
            <a:off x="1905000" y="4724400"/>
            <a:ext cx="4724400" cy="523220"/>
          </a:xfrm>
          <a:prstGeom prst="rect">
            <a:avLst/>
          </a:prstGeom>
          <a:solidFill>
            <a:srgbClr val="FFFF00"/>
          </a:solidFill>
          <a:ln w="2857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 algn="ctr" eaLnBrk="0" fontAlgn="base" hangingPunct="0">
              <a:spcBef>
                <a:spcPct val="5000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 smtClean="0"/>
              <a:t>APPLICATION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1459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Text Box 3"/>
          <p:cNvSpPr txBox="1">
            <a:spLocks noChangeArrowheads="1"/>
          </p:cNvSpPr>
          <p:nvPr/>
        </p:nvSpPr>
        <p:spPr bwMode="auto">
          <a:xfrm>
            <a:off x="927100" y="273050"/>
            <a:ext cx="2089150" cy="400050"/>
          </a:xfrm>
          <a:prstGeom prst="rect">
            <a:avLst/>
          </a:prstGeom>
          <a:solidFill>
            <a:srgbClr val="C1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STAGES</a:t>
            </a:r>
            <a:endParaRPr lang="es-ES" sz="2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78" name="Text Box 4"/>
          <p:cNvSpPr txBox="1">
            <a:spLocks noChangeArrowheads="1"/>
          </p:cNvSpPr>
          <p:nvPr/>
        </p:nvSpPr>
        <p:spPr bwMode="auto">
          <a:xfrm>
            <a:off x="838200" y="1073150"/>
            <a:ext cx="2133600" cy="400050"/>
          </a:xfrm>
          <a:prstGeom prst="rect">
            <a:avLst/>
          </a:prstGeom>
          <a:solidFill>
            <a:srgbClr val="F9F9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EXPLORATION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79" name="Text Box 5"/>
          <p:cNvSpPr txBox="1">
            <a:spLocks noChangeArrowheads="1"/>
          </p:cNvSpPr>
          <p:nvPr/>
        </p:nvSpPr>
        <p:spPr bwMode="auto">
          <a:xfrm>
            <a:off x="838200" y="2051050"/>
            <a:ext cx="2178050" cy="400050"/>
          </a:xfrm>
          <a:prstGeom prst="rect">
            <a:avLst/>
          </a:prstGeom>
          <a:solidFill>
            <a:srgbClr val="A8FF7D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PLANNING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80" name="Text Box 6"/>
          <p:cNvSpPr txBox="1">
            <a:spLocks noChangeArrowheads="1"/>
          </p:cNvSpPr>
          <p:nvPr/>
        </p:nvSpPr>
        <p:spPr bwMode="auto">
          <a:xfrm>
            <a:off x="838200" y="2851150"/>
            <a:ext cx="2159000" cy="40005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EXECUTION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81" name="Text Box 7"/>
          <p:cNvSpPr txBox="1">
            <a:spLocks noChangeArrowheads="1"/>
          </p:cNvSpPr>
          <p:nvPr/>
        </p:nvSpPr>
        <p:spPr bwMode="auto">
          <a:xfrm>
            <a:off x="838200" y="3562350"/>
            <a:ext cx="2205038" cy="4000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82" name="Text Box 8"/>
          <p:cNvSpPr txBox="1">
            <a:spLocks noChangeArrowheads="1"/>
          </p:cNvSpPr>
          <p:nvPr/>
        </p:nvSpPr>
        <p:spPr bwMode="auto">
          <a:xfrm>
            <a:off x="838200" y="4406900"/>
            <a:ext cx="2266950" cy="400050"/>
          </a:xfrm>
          <a:prstGeom prst="rect">
            <a:avLst/>
          </a:prstGeom>
          <a:solidFill>
            <a:srgbClr val="FFB685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COMMUNICATION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683" name="Text Box 9"/>
          <p:cNvSpPr txBox="1">
            <a:spLocks noChangeArrowheads="1"/>
          </p:cNvSpPr>
          <p:nvPr/>
        </p:nvSpPr>
        <p:spPr bwMode="auto">
          <a:xfrm>
            <a:off x="838200" y="5473700"/>
            <a:ext cx="2205038" cy="400050"/>
          </a:xfrm>
          <a:prstGeom prst="rect">
            <a:avLst/>
          </a:prstGeom>
          <a:solidFill>
            <a:srgbClr val="FFC1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194" name="Text Box 18"/>
          <p:cNvSpPr txBox="1">
            <a:spLocks noChangeArrowheads="1"/>
          </p:cNvSpPr>
          <p:nvPr/>
        </p:nvSpPr>
        <p:spPr bwMode="auto">
          <a:xfrm>
            <a:off x="4216400" y="273050"/>
            <a:ext cx="3911600" cy="400050"/>
          </a:xfrm>
          <a:prstGeom prst="rect">
            <a:avLst/>
          </a:prstGeom>
          <a:solidFill>
            <a:srgbClr val="CCFFFF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2000" b="1" dirty="0" smtClean="0">
                <a:solidFill>
                  <a:srgbClr val="241CB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SCIENTIFIC PRODUCTION</a:t>
            </a:r>
            <a:endParaRPr lang="es-ES" sz="2000" b="1" dirty="0">
              <a:solidFill>
                <a:srgbClr val="241CB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3816350" y="984250"/>
            <a:ext cx="5022850" cy="707886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Articles, events with the evidences of the problem.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3860800" y="1938338"/>
            <a:ext cx="5022850" cy="400110"/>
          </a:xfrm>
          <a:prstGeom prst="rect">
            <a:avLst/>
          </a:prstGeom>
          <a:solidFill>
            <a:srgbClr val="BFFF9F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with the elaborated instruments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3905250" y="2851150"/>
            <a:ext cx="5022850" cy="400050"/>
          </a:xfrm>
          <a:prstGeom prst="rect">
            <a:avLst/>
          </a:prstGeom>
          <a:solidFill>
            <a:srgbClr val="CCFFFF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Partial</a:t>
            </a:r>
            <a:r>
              <a:rPr lang="es-ES_tradn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endParaRPr lang="es-ES_tradn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3860800" y="4276725"/>
            <a:ext cx="5022850" cy="400110"/>
          </a:xfrm>
          <a:prstGeom prst="rect">
            <a:avLst/>
          </a:prstGeom>
          <a:solidFill>
            <a:srgbClr val="FFDAA3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Final </a:t>
            </a:r>
            <a:r>
              <a:rPr lang="es-ES_tradnl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endParaRPr lang="es-ES_tradn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3905250" y="3517900"/>
            <a:ext cx="5022850" cy="400050"/>
          </a:xfrm>
          <a:prstGeom prst="rect">
            <a:avLst/>
          </a:prstGeom>
          <a:solidFill>
            <a:srgbClr val="FFFFBD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Analysis</a:t>
            </a:r>
            <a:r>
              <a:rPr lang="es-ES_tradn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s-ES_tradnl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_tradn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_tradnl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endParaRPr lang="es-ES_tradn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3860800" y="5299075"/>
            <a:ext cx="5022850" cy="400110"/>
          </a:xfrm>
          <a:prstGeom prst="rect">
            <a:avLst/>
          </a:prstGeom>
          <a:solidFill>
            <a:srgbClr val="F2C6ED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s-ES_tradn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Syllabus, </a:t>
            </a:r>
            <a:r>
              <a:rPr lang="es-ES_tradnl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textbooks</a:t>
            </a:r>
            <a:endParaRPr lang="es-ES_tradn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92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 animBg="1"/>
      <p:bldP spid="28677" grpId="1" animBg="1"/>
      <p:bldP spid="28678" grpId="0" animBg="1"/>
      <p:bldP spid="28679" grpId="0" animBg="1"/>
      <p:bldP spid="28680" grpId="0" animBg="1"/>
      <p:bldP spid="28681" grpId="0" animBg="1"/>
      <p:bldP spid="28682" grpId="0" animBg="1"/>
      <p:bldP spid="28683" grpId="0" animBg="1"/>
      <p:bldP spid="50194" grpId="0" animBg="1"/>
      <p:bldP spid="50194" grpId="1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715</Words>
  <Application>Microsoft Office PowerPoint</Application>
  <PresentationFormat>Presentación en pantalla (4:3)</PresentationFormat>
  <Paragraphs>105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Diapositiva 1</vt:lpstr>
      <vt:lpstr>Diapositiva 2</vt:lpstr>
      <vt:lpstr>Diapositiva 3</vt:lpstr>
      <vt:lpstr> Problematical Situation 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Home</dc:creator>
  <cp:lastModifiedBy>Home</cp:lastModifiedBy>
  <cp:revision>5</cp:revision>
  <dcterms:created xsi:type="dcterms:W3CDTF">2007-01-01T08:46:35Z</dcterms:created>
  <dcterms:modified xsi:type="dcterms:W3CDTF">2007-01-01T08:19:19Z</dcterms:modified>
</cp:coreProperties>
</file>