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8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8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14/nov.2025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REDES INFORMÁTICAS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1743852" y="1895280"/>
            <a:ext cx="9830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</a:t>
            </a:r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6: Redes Inalámbricas y </a:t>
            </a:r>
            <a:r>
              <a:rPr lang="es-ES" sz="3600" b="1" cap="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Seguridad</a:t>
            </a:r>
            <a:endParaRPr lang="es-E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3200" dirty="0" smtClean="0"/>
              <a:t>Diseño, implementación y seguridad de redes </a:t>
            </a:r>
            <a:r>
              <a:rPr lang="es-ES" sz="3200" dirty="0"/>
              <a:t>inalámbricas básicas.</a:t>
            </a:r>
          </a:p>
          <a:p>
            <a:pPr algn="just"/>
            <a:r>
              <a:rPr lang="es-ES" sz="3200" dirty="0" smtClean="0"/>
              <a:t>Estándares internacionales y políticas de </a:t>
            </a:r>
            <a:r>
              <a:rPr lang="es-ES" sz="3200" dirty="0"/>
              <a:t>seguridad.</a:t>
            </a:r>
          </a:p>
          <a:p>
            <a:pPr algn="just"/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73794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s-ES" sz="3600" dirty="0"/>
              <a:t>¿Qué son las Redes Inalámbricas</a:t>
            </a:r>
            <a:r>
              <a:rPr lang="es-ES" sz="3600" dirty="0" smtClean="0"/>
              <a:t>?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Definición: Redes que usan ondas de radio (RF) para transmitir datos sin cables físicos.</a:t>
            </a:r>
          </a:p>
          <a:p>
            <a:pPr marL="0" indent="0">
              <a:buNone/>
            </a:pPr>
            <a:r>
              <a:rPr lang="es-ES" sz="3200" dirty="0" smtClean="0"/>
              <a:t>				"¿</a:t>
            </a:r>
            <a:r>
              <a:rPr lang="es-ES" sz="3200" dirty="0"/>
              <a:t>Qué redes inalámbricas usas diariamente?"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4753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Tipos de Redes </a:t>
            </a:r>
            <a:r>
              <a:rPr lang="es-ES" dirty="0" smtClean="0"/>
              <a:t>Inalámbricas</a:t>
            </a:r>
            <a:endParaRPr lang="es-ES" dirty="0"/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2618339"/>
              </p:ext>
            </p:extLst>
          </p:nvPr>
        </p:nvGraphicFramePr>
        <p:xfrm>
          <a:off x="1090531" y="2225040"/>
          <a:ext cx="10362278" cy="4632960"/>
        </p:xfrm>
        <a:graphic>
          <a:graphicData uri="http://schemas.openxmlformats.org/drawingml/2006/table">
            <a:tbl>
              <a:tblPr/>
              <a:tblGrid>
                <a:gridCol w="1985772">
                  <a:extLst>
                    <a:ext uri="{9D8B030D-6E8A-4147-A177-3AD203B41FA5}">
                      <a16:colId xmlns:a16="http://schemas.microsoft.com/office/drawing/2014/main" val="269913785"/>
                    </a:ext>
                  </a:extLst>
                </a:gridCol>
                <a:gridCol w="2353149">
                  <a:extLst>
                    <a:ext uri="{9D8B030D-6E8A-4147-A177-3AD203B41FA5}">
                      <a16:colId xmlns:a16="http://schemas.microsoft.com/office/drawing/2014/main" val="72293327"/>
                    </a:ext>
                  </a:extLst>
                </a:gridCol>
                <a:gridCol w="3670208">
                  <a:extLst>
                    <a:ext uri="{9D8B030D-6E8A-4147-A177-3AD203B41FA5}">
                      <a16:colId xmlns:a16="http://schemas.microsoft.com/office/drawing/2014/main" val="3642138472"/>
                    </a:ext>
                  </a:extLst>
                </a:gridCol>
                <a:gridCol w="2353149">
                  <a:extLst>
                    <a:ext uri="{9D8B030D-6E8A-4147-A177-3AD203B41FA5}">
                      <a16:colId xmlns:a16="http://schemas.microsoft.com/office/drawing/2014/main" val="287670106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Descripción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Ejemplos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48037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 personal para dispositivos cercanos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Bluetooth, Zigbee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&lt;10 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05971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WLAN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 local inalámbrica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Wi-Fi en hogares/oficinas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50-100 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555969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MAN/WAN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 metropolitana/amplia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WiMAX, 5G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Kilómetros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532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333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Ventajas frente a Redes </a:t>
            </a:r>
            <a:r>
              <a:rPr lang="es-ES" dirty="0" smtClean="0"/>
              <a:t>Cableadas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6690294"/>
              </p:ext>
            </p:extLst>
          </p:nvPr>
        </p:nvGraphicFramePr>
        <p:xfrm>
          <a:off x="1832310" y="2091890"/>
          <a:ext cx="8202930" cy="4358640"/>
        </p:xfrm>
        <a:graphic>
          <a:graphicData uri="http://schemas.openxmlformats.org/drawingml/2006/table">
            <a:tbl>
              <a:tblPr/>
              <a:tblGrid>
                <a:gridCol w="2687955">
                  <a:extLst>
                    <a:ext uri="{9D8B030D-6E8A-4147-A177-3AD203B41FA5}">
                      <a16:colId xmlns:a16="http://schemas.microsoft.com/office/drawing/2014/main" val="700693925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40227983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ES" sz="3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Aspecto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Ventajas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211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Acceso desde cualquier punto sin cables.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7508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Instalación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Rápida y económica (sin tendido).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581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Escalabilidad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Fácil agregar dispositivos.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780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Costo Inicial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Bajo para entornos pequeños.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1366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368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Desventajas frente a Redes </a:t>
            </a:r>
            <a:r>
              <a:rPr lang="es-ES" dirty="0" smtClean="0"/>
              <a:t>Cableadas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9684041"/>
              </p:ext>
            </p:extLst>
          </p:nvPr>
        </p:nvGraphicFramePr>
        <p:xfrm>
          <a:off x="1784182" y="2416133"/>
          <a:ext cx="9183434" cy="3444240"/>
        </p:xfrm>
        <a:graphic>
          <a:graphicData uri="http://schemas.openxmlformats.org/drawingml/2006/table">
            <a:tbl>
              <a:tblPr/>
              <a:tblGrid>
                <a:gridCol w="3668459">
                  <a:extLst>
                    <a:ext uri="{9D8B030D-6E8A-4147-A177-3AD203B41FA5}">
                      <a16:colId xmlns:a16="http://schemas.microsoft.com/office/drawing/2014/main" val="3118828209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8072376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Aspecto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Desventajas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80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Velocidad/Estabilidad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Susceptible a interferencias (paredes, microondas).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8012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Seguridad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Riesgo de accesos no autorizados (broadcast).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9798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Limitado sin repetidores.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233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Consumo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Mayor en dispositivos móviles.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2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07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Hardware Específico - Tarjetas </a:t>
            </a:r>
            <a:r>
              <a:rPr lang="es-ES" dirty="0" smtClean="0"/>
              <a:t>NIC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Internas (</a:t>
            </a:r>
            <a:r>
              <a:rPr lang="es-ES" sz="3200" dirty="0" err="1"/>
              <a:t>PCIe</a:t>
            </a:r>
            <a:r>
              <a:rPr lang="es-ES" sz="3200" dirty="0"/>
              <a:t> para desktops) o externas (USB para laptops).</a:t>
            </a:r>
          </a:p>
          <a:p>
            <a:r>
              <a:rPr lang="es-ES" sz="3200" dirty="0"/>
              <a:t>Ejemplo: Intel </a:t>
            </a:r>
            <a:r>
              <a:rPr lang="es-ES" sz="3200" dirty="0" err="1"/>
              <a:t>Wi</a:t>
            </a:r>
            <a:r>
              <a:rPr lang="es-ES" sz="3200" dirty="0"/>
              <a:t>-Fi 6 AX200 (dual-band).</a:t>
            </a:r>
          </a:p>
          <a:p>
            <a:r>
              <a:rPr lang="es-ES" sz="3200" dirty="0"/>
              <a:t>Función: Codificación/decodificación de señales RF</a:t>
            </a:r>
            <a:r>
              <a:rPr lang="es-ES" sz="3200" dirty="0" smtClean="0"/>
              <a:t>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5102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Hardware - </a:t>
            </a:r>
            <a:r>
              <a:rPr lang="es-ES" dirty="0" err="1"/>
              <a:t>Routers</a:t>
            </a:r>
            <a:r>
              <a:rPr lang="es-ES" dirty="0"/>
              <a:t> y </a:t>
            </a:r>
            <a:r>
              <a:rPr lang="es-ES" dirty="0" err="1" smtClean="0"/>
              <a:t>Switches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3200" dirty="0" err="1"/>
              <a:t>Routers</a:t>
            </a:r>
            <a:r>
              <a:rPr lang="es-ES" sz="3200" dirty="0"/>
              <a:t> Inalámbricos: Multifunción (</a:t>
            </a:r>
            <a:r>
              <a:rPr lang="es-ES" sz="3200" dirty="0" err="1"/>
              <a:t>routing</a:t>
            </a:r>
            <a:r>
              <a:rPr lang="es-ES" sz="3200" dirty="0"/>
              <a:t> + AP). </a:t>
            </a:r>
            <a:r>
              <a:rPr lang="es-ES" sz="3200" dirty="0" err="1"/>
              <a:t>Ej</a:t>
            </a:r>
            <a:r>
              <a:rPr lang="es-ES" sz="3200" dirty="0"/>
              <a:t>: Asus RT-AX88U (</a:t>
            </a:r>
            <a:r>
              <a:rPr lang="es-ES" sz="3200" dirty="0" err="1"/>
              <a:t>Wi</a:t>
            </a:r>
            <a:r>
              <a:rPr lang="es-ES" sz="3200" dirty="0"/>
              <a:t>-Fi 6, MU-MIMO).</a:t>
            </a:r>
          </a:p>
          <a:p>
            <a:pPr algn="just"/>
            <a:r>
              <a:rPr lang="es-ES" sz="3200" dirty="0"/>
              <a:t>Access </a:t>
            </a:r>
            <a:r>
              <a:rPr lang="es-ES" sz="3200" dirty="0" err="1"/>
              <a:t>Points</a:t>
            </a:r>
            <a:r>
              <a:rPr lang="es-ES" sz="3200" dirty="0"/>
              <a:t> (</a:t>
            </a:r>
            <a:r>
              <a:rPr lang="es-ES" sz="3200" dirty="0" err="1"/>
              <a:t>APs</a:t>
            </a:r>
            <a:r>
              <a:rPr lang="es-ES" sz="3200" dirty="0"/>
              <a:t>): Extienden cobertura. </a:t>
            </a:r>
            <a:r>
              <a:rPr lang="es-ES" sz="3200" dirty="0" err="1"/>
              <a:t>Ej</a:t>
            </a:r>
            <a:r>
              <a:rPr lang="es-ES" sz="3200" dirty="0"/>
              <a:t>: </a:t>
            </a:r>
            <a:r>
              <a:rPr lang="es-ES" sz="3200" dirty="0" err="1"/>
              <a:t>Ubiquiti</a:t>
            </a:r>
            <a:r>
              <a:rPr lang="es-ES" sz="3200" dirty="0"/>
              <a:t> </a:t>
            </a:r>
            <a:r>
              <a:rPr lang="es-ES" sz="3200" dirty="0" err="1"/>
              <a:t>UniFi</a:t>
            </a:r>
            <a:r>
              <a:rPr lang="es-ES" sz="3200" dirty="0"/>
              <a:t>.</a:t>
            </a:r>
          </a:p>
          <a:p>
            <a:pPr algn="just"/>
            <a:r>
              <a:rPr lang="es-ES" sz="3200" dirty="0"/>
              <a:t>Diferencia: </a:t>
            </a:r>
            <a:r>
              <a:rPr lang="es-ES" sz="3200" dirty="0" err="1"/>
              <a:t>APs</a:t>
            </a:r>
            <a:r>
              <a:rPr lang="es-ES" sz="3200" dirty="0"/>
              <a:t> no </a:t>
            </a:r>
            <a:r>
              <a:rPr lang="es-ES" sz="3200" dirty="0" err="1"/>
              <a:t>enrutan</a:t>
            </a:r>
            <a:r>
              <a:rPr lang="es-ES" sz="3200" dirty="0"/>
              <a:t>, solo conectan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010177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/>
              <a:t>Estándares </a:t>
            </a:r>
            <a:r>
              <a:rPr lang="es-ES" sz="4000" dirty="0" err="1"/>
              <a:t>Wi</a:t>
            </a:r>
            <a:r>
              <a:rPr lang="es-ES" sz="4000" dirty="0"/>
              <a:t>-Fi </a:t>
            </a:r>
            <a:endParaRPr lang="es-ES" sz="40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352734"/>
              </p:ext>
            </p:extLst>
          </p:nvPr>
        </p:nvGraphicFramePr>
        <p:xfrm>
          <a:off x="933952" y="2541262"/>
          <a:ext cx="11029782" cy="3444240"/>
        </p:xfrm>
        <a:graphic>
          <a:graphicData uri="http://schemas.openxmlformats.org/drawingml/2006/table">
            <a:tbl>
              <a:tblPr/>
              <a:tblGrid>
                <a:gridCol w="1825448">
                  <a:extLst>
                    <a:ext uri="{9D8B030D-6E8A-4147-A177-3AD203B41FA5}">
                      <a16:colId xmlns:a16="http://schemas.microsoft.com/office/drawing/2014/main" val="952500156"/>
                    </a:ext>
                  </a:extLst>
                </a:gridCol>
                <a:gridCol w="1087050">
                  <a:extLst>
                    <a:ext uri="{9D8B030D-6E8A-4147-A177-3AD203B41FA5}">
                      <a16:colId xmlns:a16="http://schemas.microsoft.com/office/drawing/2014/main" val="1913019668"/>
                    </a:ext>
                  </a:extLst>
                </a:gridCol>
                <a:gridCol w="1680481">
                  <a:extLst>
                    <a:ext uri="{9D8B030D-6E8A-4147-A177-3AD203B41FA5}">
                      <a16:colId xmlns:a16="http://schemas.microsoft.com/office/drawing/2014/main" val="1027746475"/>
                    </a:ext>
                  </a:extLst>
                </a:gridCol>
                <a:gridCol w="1562685">
                  <a:extLst>
                    <a:ext uri="{9D8B030D-6E8A-4147-A177-3AD203B41FA5}">
                      <a16:colId xmlns:a16="http://schemas.microsoft.com/office/drawing/2014/main" val="2167107639"/>
                    </a:ext>
                  </a:extLst>
                </a:gridCol>
                <a:gridCol w="4874118">
                  <a:extLst>
                    <a:ext uri="{9D8B030D-6E8A-4147-A177-3AD203B41FA5}">
                      <a16:colId xmlns:a16="http://schemas.microsoft.com/office/drawing/2014/main" val="29334282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Estándar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Año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Frecuencia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Velocidad Máx.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Características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994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802.11a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GHz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Mbps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OFDM, bajo alcance.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5220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802.11b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 GHz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Mbps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Bajo costo, interferencias.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245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802.11g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 GHz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Mbps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Retrocompatible con b.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796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802.11n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2.4/5 GHz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 Mbps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MIMO, 40 MHz canal.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978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13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Comparación de Estándares (2013-Actual</a:t>
            </a:r>
            <a:r>
              <a:rPr lang="es-ES" dirty="0" smtClean="0"/>
              <a:t>)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623349"/>
              </p:ext>
            </p:extLst>
          </p:nvPr>
        </p:nvGraphicFramePr>
        <p:xfrm>
          <a:off x="962660" y="2348564"/>
          <a:ext cx="10266680" cy="3566160"/>
        </p:xfrm>
        <a:graphic>
          <a:graphicData uri="http://schemas.openxmlformats.org/drawingml/2006/table">
            <a:tbl>
              <a:tblPr/>
              <a:tblGrid>
                <a:gridCol w="1838325">
                  <a:extLst>
                    <a:ext uri="{9D8B030D-6E8A-4147-A177-3AD203B41FA5}">
                      <a16:colId xmlns:a16="http://schemas.microsoft.com/office/drawing/2014/main" val="1301334761"/>
                    </a:ext>
                  </a:extLst>
                </a:gridCol>
                <a:gridCol w="1075055">
                  <a:extLst>
                    <a:ext uri="{9D8B030D-6E8A-4147-A177-3AD203B41FA5}">
                      <a16:colId xmlns:a16="http://schemas.microsoft.com/office/drawing/2014/main" val="1092026405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611696462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3972399050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1609645556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33300690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ES" sz="2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Estándar</a:t>
                      </a:r>
                      <a:endParaRPr lang="es-ES" sz="24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Año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Frecuencia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Velocidad Máx.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Características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Uso 2025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55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802.11ac (Wi-Fi 5)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GHz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 Gbps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MU-MIMO, beamforming.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Hogares/oficinas.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703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802.11ax (Wi-Fi 6)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2.4/5/6 GHz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 Gbps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OFDMA, bajo consumo IoT.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Dominante (estadios).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685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8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Tecnologías </a:t>
            </a:r>
            <a:r>
              <a:rPr lang="es-ES" dirty="0" smtClean="0"/>
              <a:t>Complementarias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 err="1"/>
              <a:t>Mesh</a:t>
            </a:r>
            <a:r>
              <a:rPr lang="es-ES" sz="3600" dirty="0"/>
              <a:t> </a:t>
            </a:r>
            <a:r>
              <a:rPr lang="es-ES" sz="3600" dirty="0" err="1"/>
              <a:t>Networking</a:t>
            </a:r>
            <a:r>
              <a:rPr lang="es-ES" sz="3600" dirty="0"/>
              <a:t> (ej. Google </a:t>
            </a:r>
            <a:r>
              <a:rPr lang="es-ES" sz="3600" dirty="0" err="1"/>
              <a:t>Nest</a:t>
            </a:r>
            <a:r>
              <a:rPr lang="es-ES" sz="3600" dirty="0"/>
              <a:t>) para cobertura amplia.</a:t>
            </a:r>
          </a:p>
          <a:p>
            <a:r>
              <a:rPr lang="es-ES" sz="3600" dirty="0"/>
              <a:t>5G/</a:t>
            </a:r>
            <a:r>
              <a:rPr lang="es-ES" sz="3600" dirty="0" err="1"/>
              <a:t>Wi</a:t>
            </a:r>
            <a:r>
              <a:rPr lang="es-ES" sz="3600" dirty="0"/>
              <a:t>-Fi </a:t>
            </a:r>
            <a:r>
              <a:rPr lang="es-ES" sz="3600" dirty="0" err="1"/>
              <a:t>Offload</a:t>
            </a:r>
            <a:r>
              <a:rPr lang="es-ES" sz="3600" dirty="0"/>
              <a:t> en móviles</a:t>
            </a:r>
            <a:r>
              <a:rPr lang="es-ES" sz="3600" dirty="0" smtClean="0"/>
              <a:t>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3817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Seguridad en Redes </a:t>
            </a:r>
            <a:r>
              <a:rPr lang="es-ES" dirty="0" smtClean="0"/>
              <a:t>Inalámbricas (Protocolos </a:t>
            </a:r>
            <a:r>
              <a:rPr lang="es-ES" dirty="0"/>
              <a:t>de </a:t>
            </a:r>
            <a:r>
              <a:rPr lang="es-ES" dirty="0" smtClean="0"/>
              <a:t>Seguridad)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431813"/>
              </p:ext>
            </p:extLst>
          </p:nvPr>
        </p:nvGraphicFramePr>
        <p:xfrm>
          <a:off x="631596" y="2659781"/>
          <a:ext cx="10979212" cy="2712720"/>
        </p:xfrm>
        <a:graphic>
          <a:graphicData uri="http://schemas.openxmlformats.org/drawingml/2006/table">
            <a:tbl>
              <a:tblPr/>
              <a:tblGrid>
                <a:gridCol w="2189480">
                  <a:extLst>
                    <a:ext uri="{9D8B030D-6E8A-4147-A177-3AD203B41FA5}">
                      <a16:colId xmlns:a16="http://schemas.microsoft.com/office/drawing/2014/main" val="1336567496"/>
                    </a:ext>
                  </a:extLst>
                </a:gridCol>
                <a:gridCol w="1561227">
                  <a:extLst>
                    <a:ext uri="{9D8B030D-6E8A-4147-A177-3AD203B41FA5}">
                      <a16:colId xmlns:a16="http://schemas.microsoft.com/office/drawing/2014/main" val="1210488868"/>
                    </a:ext>
                  </a:extLst>
                </a:gridCol>
                <a:gridCol w="1716405">
                  <a:extLst>
                    <a:ext uri="{9D8B030D-6E8A-4147-A177-3AD203B41FA5}">
                      <a16:colId xmlns:a16="http://schemas.microsoft.com/office/drawing/2014/main" val="689821157"/>
                    </a:ext>
                  </a:extLst>
                </a:gridCol>
                <a:gridCol w="2635568">
                  <a:extLst>
                    <a:ext uri="{9D8B030D-6E8A-4147-A177-3AD203B41FA5}">
                      <a16:colId xmlns:a16="http://schemas.microsoft.com/office/drawing/2014/main" val="2830496948"/>
                    </a:ext>
                  </a:extLst>
                </a:gridCol>
                <a:gridCol w="2876532">
                  <a:extLst>
                    <a:ext uri="{9D8B030D-6E8A-4147-A177-3AD203B41FA5}">
                      <a16:colId xmlns:a16="http://schemas.microsoft.com/office/drawing/2014/main" val="319892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ES" sz="3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Protocolo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Año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Cifrado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Fortalezas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Debilidades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4519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Simple.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Crackeable en minutos.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95918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WPA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TKIP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Mejora WEP.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3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Vulnerable a diccionario.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109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360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Protocolos </a:t>
            </a:r>
            <a:r>
              <a:rPr lang="es-ES" dirty="0" smtClean="0"/>
              <a:t>Modernos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9694771"/>
              </p:ext>
            </p:extLst>
          </p:nvPr>
        </p:nvGraphicFramePr>
        <p:xfrm>
          <a:off x="581192" y="2395279"/>
          <a:ext cx="11029950" cy="3688080"/>
        </p:xfrm>
        <a:graphic>
          <a:graphicData uri="http://schemas.openxmlformats.org/drawingml/2006/table">
            <a:tbl>
              <a:tblPr/>
              <a:tblGrid>
                <a:gridCol w="2205990">
                  <a:extLst>
                    <a:ext uri="{9D8B030D-6E8A-4147-A177-3AD203B41FA5}">
                      <a16:colId xmlns:a16="http://schemas.microsoft.com/office/drawing/2014/main" val="798525005"/>
                    </a:ext>
                  </a:extLst>
                </a:gridCol>
                <a:gridCol w="2205990">
                  <a:extLst>
                    <a:ext uri="{9D8B030D-6E8A-4147-A177-3AD203B41FA5}">
                      <a16:colId xmlns:a16="http://schemas.microsoft.com/office/drawing/2014/main" val="3327405876"/>
                    </a:ext>
                  </a:extLst>
                </a:gridCol>
                <a:gridCol w="2205990">
                  <a:extLst>
                    <a:ext uri="{9D8B030D-6E8A-4147-A177-3AD203B41FA5}">
                      <a16:colId xmlns:a16="http://schemas.microsoft.com/office/drawing/2014/main" val="1510007246"/>
                    </a:ext>
                  </a:extLst>
                </a:gridCol>
                <a:gridCol w="2205990">
                  <a:extLst>
                    <a:ext uri="{9D8B030D-6E8A-4147-A177-3AD203B41FA5}">
                      <a16:colId xmlns:a16="http://schemas.microsoft.com/office/drawing/2014/main" val="3585966578"/>
                    </a:ext>
                  </a:extLst>
                </a:gridCol>
                <a:gridCol w="2205990">
                  <a:extLst>
                    <a:ext uri="{9D8B030D-6E8A-4147-A177-3AD203B41FA5}">
                      <a16:colId xmlns:a16="http://schemas.microsoft.com/office/drawing/2014/main" val="1177982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Protocolo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Año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Cifrado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Fortalezas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Recomendación 2025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817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WPA2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AES-CCMP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Robusto.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Migrar por KRACK.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9410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WPA3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AES-GCMP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Anti-diccionario, forward secrecy.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Obligatorio para nuevas redes.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913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987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Estrategias de </a:t>
            </a:r>
            <a:r>
              <a:rPr lang="es-ES" dirty="0" smtClean="0"/>
              <a:t>Protección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s-ES" sz="3200" dirty="0"/>
              <a:t>Cifrado: AES-256 siempre activado.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3200" dirty="0"/>
              <a:t>Autenticación: WPA3-Personal o Enterprise (RADIUS).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3200" dirty="0"/>
              <a:t>Ocultación SSID: Reduce visibilidad (no 100% seguro).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3200" dirty="0"/>
              <a:t>Otras: MAC </a:t>
            </a:r>
            <a:r>
              <a:rPr lang="es-ES" sz="3200" dirty="0" err="1"/>
              <a:t>filtering</a:t>
            </a:r>
            <a:r>
              <a:rPr lang="es-ES" sz="3200" dirty="0"/>
              <a:t>, VPN, actualizaciones firmware</a:t>
            </a:r>
            <a:r>
              <a:rPr lang="es-ES" sz="3200" dirty="0" smtClean="0"/>
              <a:t>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5100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Políticas de Seguridad en </a:t>
            </a:r>
            <a:r>
              <a:rPr lang="es-ES" dirty="0" smtClean="0"/>
              <a:t>Cuba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Resolución 139/2019 (MININT): Cifrado WPA2/WPA3 obligatorio en educación.</a:t>
            </a:r>
          </a:p>
          <a:p>
            <a:r>
              <a:rPr lang="es-ES" sz="3200" dirty="0"/>
              <a:t>Resolución 298/2021 (MINTIC): Redes seguras en tele-</a:t>
            </a:r>
            <a:r>
              <a:rPr lang="es-ES" sz="3200" dirty="0" err="1"/>
              <a:t>edu</a:t>
            </a:r>
            <a:r>
              <a:rPr lang="es-ES" sz="3200" dirty="0"/>
              <a:t> (ETECSA).</a:t>
            </a:r>
          </a:p>
          <a:p>
            <a:r>
              <a:rPr lang="es-ES" sz="3200" dirty="0"/>
              <a:t>Enfoque: Protección datos estudiantiles, auditorías anuales, reportes a CERT.cu</a:t>
            </a:r>
            <a:r>
              <a:rPr lang="es-ES" sz="3200" dirty="0" smtClean="0"/>
              <a:t>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8437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Resumen de la </a:t>
            </a:r>
            <a:r>
              <a:rPr lang="es-ES" dirty="0" smtClean="0"/>
              <a:t>Clase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Redes: Tipos, ventajas/desventajas, hardware.</a:t>
            </a:r>
          </a:p>
          <a:p>
            <a:r>
              <a:rPr lang="es-ES" sz="3200" dirty="0"/>
              <a:t>Estándares: De 802.11a a </a:t>
            </a:r>
            <a:r>
              <a:rPr lang="es-ES" sz="3200" dirty="0" err="1"/>
              <a:t>ax</a:t>
            </a:r>
            <a:r>
              <a:rPr lang="es-ES" sz="3200" dirty="0"/>
              <a:t> (</a:t>
            </a:r>
            <a:r>
              <a:rPr lang="es-ES" sz="3200" dirty="0" err="1"/>
              <a:t>Wi</a:t>
            </a:r>
            <a:r>
              <a:rPr lang="es-ES" sz="3200" dirty="0"/>
              <a:t>-Fi 6 dominante).</a:t>
            </a:r>
          </a:p>
          <a:p>
            <a:r>
              <a:rPr lang="es-ES" sz="3200" dirty="0"/>
              <a:t>Seguridad: WPA3, estrategias, políticas MINED</a:t>
            </a:r>
            <a:r>
              <a:rPr lang="es-ES" sz="3200" dirty="0" smtClean="0"/>
              <a:t>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949031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351</TotalTime>
  <Words>551</Words>
  <Application>Microsoft Office PowerPoint</Application>
  <PresentationFormat>Panorámica</PresentationFormat>
  <Paragraphs>152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Wingdings 2</vt:lpstr>
      <vt:lpstr>Dividendo</vt:lpstr>
      <vt:lpstr>ASIGNATURA: REDES INFORMÁTICAS</vt:lpstr>
      <vt:lpstr>SUMARIO </vt:lpstr>
      <vt:lpstr>¿Qué son las Redes Inalámbricas?</vt:lpstr>
      <vt:lpstr>Tipos de Redes Inalámbricas</vt:lpstr>
      <vt:lpstr>Ventajas frente a Redes Cableadas</vt:lpstr>
      <vt:lpstr>Desventajas frente a Redes Cableadas</vt:lpstr>
      <vt:lpstr>Hardware Específico - Tarjetas NIC</vt:lpstr>
      <vt:lpstr>Hardware - Routers y Switches</vt:lpstr>
      <vt:lpstr>Estándares Wi-Fi </vt:lpstr>
      <vt:lpstr>Comparación de Estándares (2013-Actual)</vt:lpstr>
      <vt:lpstr>Tecnologías Complementarias</vt:lpstr>
      <vt:lpstr>Seguridad en Redes Inalámbricas (Protocolos de Seguridad)</vt:lpstr>
      <vt:lpstr>Protocolos Modernos</vt:lpstr>
      <vt:lpstr>Estrategias de Protección</vt:lpstr>
      <vt:lpstr>Políticas de Seguridad en Cuba</vt:lpstr>
      <vt:lpstr>Resumen de la Clase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65</cp:revision>
  <dcterms:created xsi:type="dcterms:W3CDTF">2025-09-05T22:17:33Z</dcterms:created>
  <dcterms:modified xsi:type="dcterms:W3CDTF">2025-11-15T02:29:58Z</dcterms:modified>
</cp:coreProperties>
</file>