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60" r:id="rId1"/>
  </p:sldMasterIdLst>
  <p:notesMasterIdLst>
    <p:notesMasterId r:id="rId2"/>
  </p:notesMasterIdLst>
  <p:sldIdLst>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Lst>
  <p:sldSz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6968" autoAdjust="0"/>
    <p:restoredTop sz="94660"/>
  </p:normalViewPr>
  <p:slideViewPr>
    <p:cSldViewPr snapToGrid="0">
      <p:cViewPr varScale="1">
        <p:scale>
          <a:sx n="74" d="100"/>
          <a:sy n="74" d="100"/>
        </p:scale>
        <p:origin x="-46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75" name=""/>
        <p:cNvGrpSpPr/>
        <p:nvPr/>
      </p:nvGrpSpPr>
      <p:grpSpPr>
        <a:xfrm>
          <a:off x="0" y="0"/>
          <a:ext cx="0" cy="0"/>
          <a:chOff x="0" y="0"/>
          <a:chExt cx="0" cy="0"/>
        </a:xfrm>
      </p:grpSpPr>
      <p:sp>
        <p:nvSpPr>
          <p:cNvPr id="1048673"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74"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75"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76"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77"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78"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9"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s-ES" smtClean="0"/>
              <a:t>Haga clic para modificar el estilo de subtítulo del patrón</a:t>
            </a:r>
            <a:endParaRPr dirty="0" lang="en-US"/>
          </a:p>
        </p:txBody>
      </p:sp>
      <p:sp>
        <p:nvSpPr>
          <p:cNvPr id="104858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43" name=""/>
        <p:cNvGrpSpPr/>
        <p:nvPr/>
      </p:nvGrpSpPr>
      <p:grpSpPr>
        <a:xfrm>
          <a:off x="0" y="0"/>
          <a:ext cx="0" cy="0"/>
          <a:chOff x="0" y="0"/>
          <a:chExt cx="0" cy="0"/>
        </a:xfrm>
      </p:grpSpPr>
      <p:sp>
        <p:nvSpPr>
          <p:cNvPr id="1048593" name="Title 1"/>
          <p:cNvSpPr>
            <a:spLocks noGrp="1"/>
          </p:cNvSpPr>
          <p:nvPr>
            <p:ph type="title"/>
          </p:nvPr>
        </p:nvSpPr>
        <p:spPr/>
        <p:txBody>
          <a:bodyPr/>
          <a:p>
            <a:r>
              <a:rPr lang="es-ES" smtClean="0"/>
              <a:t>Haga clic para modificar el estilo de título del patrón</a:t>
            </a:r>
            <a:endParaRPr dirty="0" lang="en-US"/>
          </a:p>
        </p:txBody>
      </p:sp>
      <p:sp>
        <p:nvSpPr>
          <p:cNvPr id="1048594" name="Content Placeholder 2"/>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95"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96" name="Footer Placeholder 4"/>
          <p:cNvSpPr>
            <a:spLocks noGrp="1"/>
          </p:cNvSpPr>
          <p:nvPr>
            <p:ph type="ftr" sz="quarter" idx="11"/>
          </p:nvPr>
        </p:nvSpPr>
        <p:spPr/>
        <p:txBody>
          <a:bodyPr/>
          <a:p>
            <a:endParaRPr dirty="0" lang="en-US"/>
          </a:p>
        </p:txBody>
      </p:sp>
      <p:sp>
        <p:nvSpPr>
          <p:cNvPr id="1048597"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70" name=""/>
        <p:cNvGrpSpPr/>
        <p:nvPr/>
      </p:nvGrpSpPr>
      <p:grpSpPr>
        <a:xfrm>
          <a:off x="0" y="0"/>
          <a:ext cx="0" cy="0"/>
          <a:chOff x="0" y="0"/>
          <a:chExt cx="0" cy="0"/>
        </a:xfrm>
      </p:grpSpPr>
      <p:sp>
        <p:nvSpPr>
          <p:cNvPr id="1048645" name="Title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dirty="0" lang="en-US"/>
          </a:p>
        </p:txBody>
      </p:sp>
      <p:sp>
        <p:nvSpPr>
          <p:cNvPr id="1048646"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s-ES" smtClean="0"/>
              <a:t>Haga clic para modificar el estilo de texto del patrón</a:t>
            </a:r>
          </a:p>
        </p:txBody>
      </p:sp>
      <p:sp>
        <p:nvSpPr>
          <p:cNvPr id="1048647"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48" name="Footer Placeholder 4"/>
          <p:cNvSpPr>
            <a:spLocks noGrp="1"/>
          </p:cNvSpPr>
          <p:nvPr>
            <p:ph type="ftr" sz="quarter" idx="11"/>
          </p:nvPr>
        </p:nvSpPr>
        <p:spPr/>
        <p:txBody>
          <a:bodyPr/>
          <a:p>
            <a:endParaRPr dirty="0" lang="en-US"/>
          </a:p>
        </p:txBody>
      </p:sp>
      <p:sp>
        <p:nvSpPr>
          <p:cNvPr id="1048649"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71" name=""/>
        <p:cNvGrpSpPr/>
        <p:nvPr/>
      </p:nvGrpSpPr>
      <p:grpSpPr>
        <a:xfrm>
          <a:off x="0" y="0"/>
          <a:ext cx="0" cy="0"/>
          <a:chOff x="0" y="0"/>
          <a:chExt cx="0" cy="0"/>
        </a:xfrm>
      </p:grpSpPr>
      <p:sp>
        <p:nvSpPr>
          <p:cNvPr id="1048650" name="Title 1"/>
          <p:cNvSpPr>
            <a:spLocks noGrp="1"/>
          </p:cNvSpPr>
          <p:nvPr>
            <p:ph type="title"/>
          </p:nvPr>
        </p:nvSpPr>
        <p:spPr/>
        <p:txBody>
          <a:bodyPr/>
          <a:p>
            <a:r>
              <a:rPr lang="es-ES" smtClean="0"/>
              <a:t>Haga clic para modificar el estilo de título del patrón</a:t>
            </a:r>
            <a:endParaRPr dirty="0" lang="en-US"/>
          </a:p>
        </p:txBody>
      </p:sp>
      <p:sp>
        <p:nvSpPr>
          <p:cNvPr id="1048651" name="Content Placeholder 2"/>
          <p:cNvSpPr>
            <a:spLocks noGrp="1"/>
          </p:cNvSpPr>
          <p:nvPr>
            <p:ph sz="half" idx="1"/>
          </p:nvPr>
        </p:nvSpPr>
        <p:spPr>
          <a:xfrm>
            <a:off x="838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2" name="Content Placeholder 3"/>
          <p:cNvSpPr>
            <a:spLocks noGrp="1"/>
          </p:cNvSpPr>
          <p:nvPr>
            <p:ph sz="half" idx="2"/>
          </p:nvPr>
        </p:nvSpPr>
        <p:spPr>
          <a:xfrm>
            <a:off x="6172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3"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54" name="Footer Placeholder 5"/>
          <p:cNvSpPr>
            <a:spLocks noGrp="1"/>
          </p:cNvSpPr>
          <p:nvPr>
            <p:ph type="ftr" sz="quarter" idx="11"/>
          </p:nvPr>
        </p:nvSpPr>
        <p:spPr/>
        <p:txBody>
          <a:bodyPr/>
          <a:p>
            <a:endParaRPr dirty="0" lang="en-US"/>
          </a:p>
        </p:txBody>
      </p:sp>
      <p:sp>
        <p:nvSpPr>
          <p:cNvPr id="1048655"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72" name=""/>
        <p:cNvGrpSpPr/>
        <p:nvPr/>
      </p:nvGrpSpPr>
      <p:grpSpPr>
        <a:xfrm>
          <a:off x="0" y="0"/>
          <a:ext cx="0" cy="0"/>
          <a:chOff x="0" y="0"/>
          <a:chExt cx="0" cy="0"/>
        </a:xfrm>
      </p:grpSpPr>
      <p:sp>
        <p:nvSpPr>
          <p:cNvPr id="1048656" name="Title 1"/>
          <p:cNvSpPr>
            <a:spLocks noGrp="1"/>
          </p:cNvSpPr>
          <p:nvPr>
            <p:ph type="title"/>
          </p:nvPr>
        </p:nvSpPr>
        <p:spPr>
          <a:xfrm>
            <a:off x="839788" y="365125"/>
            <a:ext cx="10515600" cy="1325563"/>
          </a:xfrm>
        </p:spPr>
        <p:txBody>
          <a:bodyPr/>
          <a:p>
            <a:r>
              <a:rPr lang="es-ES" smtClean="0"/>
              <a:t>Haga clic para modificar el estilo de título del patrón</a:t>
            </a:r>
            <a:endParaRPr dirty="0" lang="en-US"/>
          </a:p>
        </p:txBody>
      </p:sp>
      <p:sp>
        <p:nvSpPr>
          <p:cNvPr id="1048657"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58" name="Content Placeholder 3"/>
          <p:cNvSpPr>
            <a:spLocks noGrp="1"/>
          </p:cNvSpPr>
          <p:nvPr>
            <p:ph sz="half" idx="2"/>
          </p:nvPr>
        </p:nvSpPr>
        <p:spPr>
          <a:xfrm>
            <a:off x="839788" y="2505075"/>
            <a:ext cx="5157787"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9"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60" name="Content Placeholder 5"/>
          <p:cNvSpPr>
            <a:spLocks noGrp="1"/>
          </p:cNvSpPr>
          <p:nvPr>
            <p:ph sz="quarter" idx="4"/>
          </p:nvPr>
        </p:nvSpPr>
        <p:spPr>
          <a:xfrm>
            <a:off x="6172200" y="2505075"/>
            <a:ext cx="5183188"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1" name="Date Placeholder 6"/>
          <p:cNvSpPr>
            <a:spLocks noGrp="1"/>
          </p:cNvSpPr>
          <p:nvPr>
            <p:ph type="dt" sz="half" idx="10"/>
          </p:nvPr>
        </p:nvSpPr>
        <p:spPr/>
        <p:txBody>
          <a:bodyPr/>
          <a:p>
            <a:fld id="{C764DE79-268F-4C1A-8933-263129D2AF90}" type="datetimeFigureOut">
              <a:rPr dirty="0" lang="en-US"/>
            </a:fld>
            <a:endParaRPr dirty="0" lang="en-US"/>
          </a:p>
        </p:txBody>
      </p:sp>
      <p:sp>
        <p:nvSpPr>
          <p:cNvPr id="1048662" name="Footer Placeholder 7"/>
          <p:cNvSpPr>
            <a:spLocks noGrp="1"/>
          </p:cNvSpPr>
          <p:nvPr>
            <p:ph type="ftr" sz="quarter" idx="11"/>
          </p:nvPr>
        </p:nvSpPr>
        <p:spPr/>
        <p:txBody>
          <a:bodyPr/>
          <a:p>
            <a:endParaRPr dirty="0" lang="en-US"/>
          </a:p>
        </p:txBody>
      </p:sp>
      <p:sp>
        <p:nvSpPr>
          <p:cNvPr id="1048663" name="Slide Number Placeholder 8"/>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olo el título">
    <p:spTree>
      <p:nvGrpSpPr>
        <p:cNvPr id="66" name=""/>
        <p:cNvGrpSpPr/>
        <p:nvPr/>
      </p:nvGrpSpPr>
      <p:grpSpPr>
        <a:xfrm>
          <a:off x="0" y="0"/>
          <a:ext cx="0" cy="0"/>
          <a:chOff x="0" y="0"/>
          <a:chExt cx="0" cy="0"/>
        </a:xfrm>
      </p:grpSpPr>
      <p:sp>
        <p:nvSpPr>
          <p:cNvPr id="1048625" name="Title 1"/>
          <p:cNvSpPr>
            <a:spLocks noGrp="1"/>
          </p:cNvSpPr>
          <p:nvPr>
            <p:ph type="title"/>
          </p:nvPr>
        </p:nvSpPr>
        <p:spPr/>
        <p:txBody>
          <a:bodyPr/>
          <a:p>
            <a:r>
              <a:rPr lang="es-ES" smtClean="0"/>
              <a:t>Haga clic para modificar el estilo de título del patrón</a:t>
            </a:r>
            <a:endParaRPr dirty="0" lang="en-US"/>
          </a:p>
        </p:txBody>
      </p:sp>
      <p:sp>
        <p:nvSpPr>
          <p:cNvPr id="1048626" name="Date Placeholder 2"/>
          <p:cNvSpPr>
            <a:spLocks noGrp="1"/>
          </p:cNvSpPr>
          <p:nvPr>
            <p:ph type="dt" sz="half" idx="10"/>
          </p:nvPr>
        </p:nvSpPr>
        <p:spPr/>
        <p:txBody>
          <a:bodyPr/>
          <a:p>
            <a:fld id="{C764DE79-268F-4C1A-8933-263129D2AF90}" type="datetimeFigureOut">
              <a:rPr dirty="0" lang="en-US"/>
            </a:fld>
            <a:endParaRPr dirty="0" lang="en-US"/>
          </a:p>
        </p:txBody>
      </p:sp>
      <p:sp>
        <p:nvSpPr>
          <p:cNvPr id="1048627" name="Footer Placeholder 3"/>
          <p:cNvSpPr>
            <a:spLocks noGrp="1"/>
          </p:cNvSpPr>
          <p:nvPr>
            <p:ph type="ftr" sz="quarter" idx="11"/>
          </p:nvPr>
        </p:nvSpPr>
        <p:spPr/>
        <p:txBody>
          <a:bodyPr/>
          <a:p>
            <a:endParaRPr dirty="0" lang="en-US"/>
          </a:p>
        </p:txBody>
      </p:sp>
      <p:sp>
        <p:nvSpPr>
          <p:cNvPr id="1048628" name="Slide Number Placeholder 4"/>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73" name=""/>
        <p:cNvGrpSpPr/>
        <p:nvPr/>
      </p:nvGrpSpPr>
      <p:grpSpPr>
        <a:xfrm>
          <a:off x="0" y="0"/>
          <a:ext cx="0" cy="0"/>
          <a:chOff x="0" y="0"/>
          <a:chExt cx="0" cy="0"/>
        </a:xfrm>
      </p:grpSpPr>
      <p:sp>
        <p:nvSpPr>
          <p:cNvPr id="1048664" name="Date Placeholder 1"/>
          <p:cNvSpPr>
            <a:spLocks noGrp="1"/>
          </p:cNvSpPr>
          <p:nvPr>
            <p:ph type="dt" sz="half" idx="10"/>
          </p:nvPr>
        </p:nvSpPr>
        <p:spPr/>
        <p:txBody>
          <a:bodyPr/>
          <a:p>
            <a:fld id="{C764DE79-268F-4C1A-8933-263129D2AF90}" type="datetimeFigureOut">
              <a:rPr dirty="0" lang="en-US"/>
            </a:fld>
            <a:endParaRPr dirty="0" lang="en-US"/>
          </a:p>
        </p:txBody>
      </p:sp>
      <p:sp>
        <p:nvSpPr>
          <p:cNvPr id="1048665" name="Footer Placeholder 2"/>
          <p:cNvSpPr>
            <a:spLocks noGrp="1"/>
          </p:cNvSpPr>
          <p:nvPr>
            <p:ph type="ftr" sz="quarter" idx="11"/>
          </p:nvPr>
        </p:nvSpPr>
        <p:spPr/>
        <p:txBody>
          <a:bodyPr/>
          <a:p>
            <a:endParaRPr dirty="0" lang="en-US"/>
          </a:p>
        </p:txBody>
      </p:sp>
      <p:sp>
        <p:nvSpPr>
          <p:cNvPr id="1048666" name="Slide Number Placeholder 3"/>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74" name=""/>
        <p:cNvGrpSpPr/>
        <p:nvPr/>
      </p:nvGrpSpPr>
      <p:grpSpPr>
        <a:xfrm>
          <a:off x="0" y="0"/>
          <a:ext cx="0" cy="0"/>
          <a:chOff x="0" y="0"/>
          <a:chExt cx="0" cy="0"/>
        </a:xfrm>
      </p:grpSpPr>
      <p:sp>
        <p:nvSpPr>
          <p:cNvPr id="1048667"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68"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9"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70"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71" name="Footer Placeholder 5"/>
          <p:cNvSpPr>
            <a:spLocks noGrp="1"/>
          </p:cNvSpPr>
          <p:nvPr>
            <p:ph type="ftr" sz="quarter" idx="11"/>
          </p:nvPr>
        </p:nvSpPr>
        <p:spPr/>
        <p:txBody>
          <a:bodyPr/>
          <a:p>
            <a:endParaRPr dirty="0" lang="en-US"/>
          </a:p>
        </p:txBody>
      </p:sp>
      <p:sp>
        <p:nvSpPr>
          <p:cNvPr id="1048672"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68" name=""/>
        <p:cNvGrpSpPr/>
        <p:nvPr/>
      </p:nvGrpSpPr>
      <p:grpSpPr>
        <a:xfrm>
          <a:off x="0" y="0"/>
          <a:ext cx="0" cy="0"/>
          <a:chOff x="0" y="0"/>
          <a:chExt cx="0" cy="0"/>
        </a:xfrm>
      </p:grpSpPr>
      <p:sp>
        <p:nvSpPr>
          <p:cNvPr id="1048634"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35" name="Picture Placeholder 2"/>
          <p:cNvSpPr>
            <a:spLocks noChangeAspect="1" noGrp="1"/>
          </p:cNvSpPr>
          <p:nvPr>
            <p:ph type="pic" idx="1"/>
          </p:nvPr>
        </p:nvSpPr>
        <p:spPr>
          <a:xfrm>
            <a:off x="5183188" y="987425"/>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s-ES" smtClean="0"/>
              <a:t>Haga clic en el icono para agregar una imagen</a:t>
            </a:r>
            <a:endParaRPr dirty="0" lang="en-US"/>
          </a:p>
        </p:txBody>
      </p:sp>
      <p:sp>
        <p:nvSpPr>
          <p:cNvPr id="1048636"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37"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38" name="Footer Placeholder 5"/>
          <p:cNvSpPr>
            <a:spLocks noGrp="1"/>
          </p:cNvSpPr>
          <p:nvPr>
            <p:ph type="ftr" sz="quarter" idx="11"/>
          </p:nvPr>
        </p:nvSpPr>
        <p:spPr/>
        <p:txBody>
          <a:bodyPr/>
          <a:p>
            <a:endParaRPr dirty="0" lang="en-US"/>
          </a:p>
        </p:txBody>
      </p:sp>
      <p:sp>
        <p:nvSpPr>
          <p:cNvPr id="1048639"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69" name=""/>
        <p:cNvGrpSpPr/>
        <p:nvPr/>
      </p:nvGrpSpPr>
      <p:grpSpPr>
        <a:xfrm>
          <a:off x="0" y="0"/>
          <a:ext cx="0" cy="0"/>
          <a:chOff x="0" y="0"/>
          <a:chExt cx="0" cy="0"/>
        </a:xfrm>
      </p:grpSpPr>
      <p:sp>
        <p:nvSpPr>
          <p:cNvPr id="1048640" name="Title 1"/>
          <p:cNvSpPr>
            <a:spLocks noGrp="1"/>
          </p:cNvSpPr>
          <p:nvPr>
            <p:ph type="title"/>
          </p:nvPr>
        </p:nvSpPr>
        <p:spPr/>
        <p:txBody>
          <a:bodyPr/>
          <a:p>
            <a:r>
              <a:rPr lang="es-ES" smtClean="0"/>
              <a:t>Haga clic para modificar el estilo de título del patrón</a:t>
            </a:r>
            <a:endParaRPr dirty="0" lang="en-US"/>
          </a:p>
        </p:txBody>
      </p:sp>
      <p:sp>
        <p:nvSpPr>
          <p:cNvPr id="1048641" name="Vertical Text Placeholder 2"/>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2"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43" name="Footer Placeholder 4"/>
          <p:cNvSpPr>
            <a:spLocks noGrp="1"/>
          </p:cNvSpPr>
          <p:nvPr>
            <p:ph type="ftr" sz="quarter" idx="11"/>
          </p:nvPr>
        </p:nvSpPr>
        <p:spPr/>
        <p:txBody>
          <a:bodyPr/>
          <a:p>
            <a:endParaRPr dirty="0" lang="en-US"/>
          </a:p>
        </p:txBody>
      </p:sp>
      <p:sp>
        <p:nvSpPr>
          <p:cNvPr id="1048644"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67" name=""/>
        <p:cNvGrpSpPr/>
        <p:nvPr/>
      </p:nvGrpSpPr>
      <p:grpSpPr>
        <a:xfrm>
          <a:off x="0" y="0"/>
          <a:ext cx="0" cy="0"/>
          <a:chOff x="0" y="0"/>
          <a:chExt cx="0" cy="0"/>
        </a:xfrm>
      </p:grpSpPr>
      <p:sp>
        <p:nvSpPr>
          <p:cNvPr id="1048629" name="Vertical Title 1"/>
          <p:cNvSpPr>
            <a:spLocks noGrp="1"/>
          </p:cNvSpPr>
          <p:nvPr>
            <p:ph type="title" orient="vert"/>
          </p:nvPr>
        </p:nvSpPr>
        <p:spPr>
          <a:xfrm>
            <a:off x="8724900" y="365125"/>
            <a:ext cx="2628900" cy="5811838"/>
          </a:xfrm>
        </p:spPr>
        <p:txBody>
          <a:bodyPr vert="eaVert"/>
          <a:p>
            <a:r>
              <a:rPr lang="es-ES" smtClean="0"/>
              <a:t>Haga clic para modificar el estilo de título del patrón</a:t>
            </a:r>
            <a:endParaRPr dirty="0" lang="en-US"/>
          </a:p>
        </p:txBody>
      </p:sp>
      <p:sp>
        <p:nvSpPr>
          <p:cNvPr id="1048630" name="Vertical Text Placeholder 2"/>
          <p:cNvSpPr>
            <a:spLocks noGrp="1"/>
          </p:cNvSpPr>
          <p:nvPr>
            <p:ph type="body" orient="vert" idx="1"/>
          </p:nvPr>
        </p:nvSpPr>
        <p:spPr>
          <a:xfrm>
            <a:off x="838200" y="365125"/>
            <a:ext cx="7734300" cy="5811838"/>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31"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2" name="Footer Placeholder 4"/>
          <p:cNvSpPr>
            <a:spLocks noGrp="1"/>
          </p:cNvSpPr>
          <p:nvPr>
            <p:ph type="ftr" sz="quarter" idx="11"/>
          </p:nvPr>
        </p:nvSpPr>
        <p:spPr/>
        <p:txBody>
          <a:bodyPr/>
          <a:p>
            <a:endParaRPr dirty="0" lang="en-US"/>
          </a:p>
        </p:txBody>
      </p:sp>
      <p:sp>
        <p:nvSpPr>
          <p:cNvPr id="1048633"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7"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s-ES" smtClean="0"/>
              <a:t>Haga clic para modificar el estilo de título del patrón</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764DE79-268F-4C1A-8933-263129D2AF90}" type="datetimeFigureOut">
              <a:rPr dirty="0" lang="en-US"/>
            </a:fld>
            <a:endParaRPr dirty="0"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48F63A3B-78C7-47BE-AE5E-E10140E04643}"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588" name="1 Título"/>
          <p:cNvSpPr>
            <a:spLocks noGrp="1"/>
          </p:cNvSpPr>
          <p:nvPr>
            <p:ph type="ctrTitle"/>
          </p:nvPr>
        </p:nvSpPr>
        <p:spPr>
          <a:xfrm>
            <a:off x="1616136" y="156266"/>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ncias </a:t>
            </a:r>
            <a:r>
              <a:rPr altLang="es-ES" b="1" dirty="0" sz="2000" lang="en-US" smtClean="0">
                <a:solidFill>
                  <a:schemeClr val="tx1"/>
                </a:solidFill>
                <a:effectLst/>
                <a:latin typeface="Arial" pitchFamily="34" charset="0"/>
                <a:cs typeface="Arial" pitchFamily="34" charset="0"/>
              </a:rPr>
              <a:t>Agropecuarias </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Económicas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89" name="2 Subtítulo"/>
          <p:cNvSpPr>
            <a:spLocks noGrp="1"/>
          </p:cNvSpPr>
          <p:nvPr>
            <p:ph type="subTitle" idx="1"/>
          </p:nvPr>
        </p:nvSpPr>
        <p:spPr>
          <a:xfrm>
            <a:off x="1856920" y="2538380"/>
            <a:ext cx="9130984" cy="1952625"/>
          </a:xfrm>
        </p:spPr>
        <p:txBody>
          <a:bodyPr>
            <a:normAutofit/>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oría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y </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590"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591"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592"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586" name="Rectangle 1"/>
          <p:cNvSpPr>
            <a:spLocks noChangeArrowheads="1"/>
          </p:cNvSpPr>
          <p:nvPr/>
        </p:nvSpPr>
        <p:spPr bwMode="auto">
          <a:xfrm>
            <a:off x="296564" y="367919"/>
            <a:ext cx="11664778" cy="5787881"/>
          </a:xfrm>
          <a:prstGeom prst="rect"/>
          <a:noFill/>
          <a:ln>
            <a:noFill/>
          </a:ln>
          <a:effectLst/>
        </p:spPr>
        <p:txBody>
          <a:bodyPr anchor="ctr" anchorCtr="0" bIns="45720" compatLnSpc="1" lIns="91440" numCol="1" rIns="91440" tIns="45720" vert="horz" wrap="square">
            <a:prstTxWarp prst="textNoShape"/>
            <a:spAutoFit/>
          </a:bodyPr>
          <a:lstStyle>
            <a:lvl1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1pPr>
            <a:lvl2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2pPr>
            <a:lvl3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3pPr>
            <a:lvl4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4pPr>
            <a:lvl5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5pPr>
            <a:lvl6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6pPr>
            <a:lvl7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7pPr>
            <a:lvl8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8pPr>
            <a:lvl9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9pPr>
          </a:lstStyle>
          <a:p>
            <a:pPr algn="ctr"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altLang="es-ES" baseline="0" b="1" cap="none" dirty="0" sz="3600" i="0" kumimoji="0" lang="en-US" normalizeH="0" strike="noStrike" u="none" smtClean="0">
                <a:ln>
                  <a:noFill/>
                </a:ln>
                <a:solidFill>
                  <a:srgbClr val="D66565"/>
                </a:solidFill>
                <a:effectLst/>
                <a:latin typeface="AR JULIAN" panose="02000000000000000000" pitchFamily="2" charset="0"/>
              </a:rPr>
              <a:t>Conferencia</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N</a:t>
            </a:r>
            <a:r>
              <a:rPr altLang="es-ES" baseline="0" b="1" cap="none" dirty="0" sz="3600" i="0" kumimoji="0" lang="en-US" normalizeH="0" strike="noStrike" u="none" smtClean="0">
                <a:ln>
                  <a:noFill/>
                </a:ln>
                <a:solidFill>
                  <a:srgbClr val="D66565"/>
                </a:solidFill>
                <a:effectLst/>
                <a:latin typeface="AR JULIAN" panose="02000000000000000000" pitchFamily="2" charset="0"/>
              </a:rPr>
              <a:t>o</a:t>
            </a:r>
            <a:r>
              <a:rPr altLang="es-ES" baseline="0" b="1" cap="none" dirty="0" sz="3600" i="0" kumimoji="0" lang="en-US" normalizeH="0" strike="noStrike" u="none" smtClean="0">
                <a:ln>
                  <a:noFill/>
                </a:ln>
                <a:solidFill>
                  <a:srgbClr val="D66565"/>
                </a:solidFill>
                <a:effectLst/>
                <a:latin typeface="AR JULIAN" panose="02000000000000000000" pitchFamily="2" charset="0"/>
              </a:rPr>
              <a:t>.</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5</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TEMA II</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Medio ambiente del auditor.</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a:t>
            </a:r>
            <a:r>
              <a:rPr altLang="en-US"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ítulo</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aseline="0" b="0" cap="none" dirty="0" sz="2400" i="0" kumimoji="0" lang="es-E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Elementos</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teóricos del medio ambiente del auditor</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Sumario:</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lvl="0">
              <a:lnSpc>
                <a:spcPct val="150000"/>
              </a:lnSpc>
              <a:buFontTx/>
              <a:buChar char="•"/>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Atribuciones</a:t>
            </a:r>
            <a:r>
              <a:rPr dirty="0" sz="2400" lang="es-ES_tradnl">
                <a:latin typeface="AR JULIAN" panose="02000000000000000000" pitchFamily="2" charset="0"/>
                <a:ea typeface="Times New Roman" panose="02020603050405020304" pitchFamily="18" charset="0"/>
                <a:cs typeface="Arial" panose="020B0604020202020204" pitchFamily="34" charset="0"/>
              </a:rPr>
              <a:t>,</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dirty="0" sz="2400" lang="es-ES_tradnl">
                <a:latin typeface="AR JULIAN" panose="02000000000000000000" pitchFamily="2" charset="0"/>
                <a:cs typeface="Arial" panose="020B0604020202020204" pitchFamily="34" charset="0"/>
              </a:rPr>
              <a:t>Funciones </a:t>
            </a:r>
            <a:r>
              <a:rPr dirty="0" sz="2400" lang="es-ES_tradnl" smtClean="0">
                <a:latin typeface="AR JULIAN" panose="02000000000000000000" pitchFamily="2" charset="0"/>
                <a:cs typeface="Arial" panose="020B0604020202020204" pitchFamily="34" charset="0"/>
              </a:rPr>
              <a:t>y </a:t>
            </a:r>
            <a:r>
              <a:rPr dirty="0" sz="2400" lang="es-ES_tradnl">
                <a:latin typeface="AR JULIAN" panose="02000000000000000000" pitchFamily="2" charset="0"/>
                <a:cs typeface="Arial" panose="020B0604020202020204" pitchFamily="34" charset="0"/>
              </a:rPr>
              <a:t>Obligaciones </a:t>
            </a:r>
            <a:r>
              <a:rPr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de los auditores</a:t>
            </a: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cs typeface="Arial" panose="020B0604020202020204" pitchFamily="34" charset="0"/>
              </a:rPr>
              <a:t>Obligaciones</a:t>
            </a:r>
            <a:r>
              <a:rPr b="0" cap="none" dirty="0" sz="2400" i="0" kumimoji="0" lang="es-ES_tradnl" normalizeH="0" strike="noStrike" u="none" smtClean="0">
                <a:ln>
                  <a:noFill/>
                </a:ln>
                <a:solidFill>
                  <a:schemeClr val="tx1"/>
                </a:solidFill>
                <a:effectLst/>
                <a:latin typeface="AR JULIAN" panose="02000000000000000000" pitchFamily="2" charset="0"/>
                <a:cs typeface="Arial" panose="020B0604020202020204" pitchFamily="34" charset="0"/>
              </a:rPr>
              <a:t> y </a:t>
            </a:r>
            <a:r>
              <a:rPr baseline="0" dirty="0" sz="2400" lang="es-ES_tradnl" smtClean="0">
                <a:latin typeface="AR JULIAN" panose="02000000000000000000" pitchFamily="2" charset="0"/>
                <a:cs typeface="Arial" panose="020B0604020202020204" pitchFamily="34" charset="0"/>
              </a:rPr>
              <a:t>Derechos</a:t>
            </a:r>
            <a:r>
              <a:rPr dirty="0" sz="2400" lang="es-ES_tradnl" smtClean="0">
                <a:latin typeface="AR JULIAN" panose="02000000000000000000" pitchFamily="2" charset="0"/>
                <a:cs typeface="Arial" panose="020B0604020202020204" pitchFamily="34" charset="0"/>
              </a:rPr>
              <a:t> de los sujetos de la auditoria</a:t>
            </a:r>
            <a:endParaRPr dirty="0" sz="5400" lang="es-ES"/>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dirty="0" sz="2400" lang="es-ES" smtClean="0">
                <a:latin typeface="AR JULIAN"/>
              </a:rPr>
              <a:t>Responsabilidad </a:t>
            </a:r>
            <a:r>
              <a:rPr dirty="0" sz="2400" lang="es-ES">
                <a:latin typeface="AR JULIAN"/>
              </a:rPr>
              <a:t>de los auditores del Sistema Nacional de </a:t>
            </a:r>
            <a:r>
              <a:rPr dirty="0" sz="2400" lang="es-ES" smtClean="0">
                <a:latin typeface="AR JULIAN"/>
              </a:rPr>
              <a:t>Auditoría</a:t>
            </a: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dirty="0" sz="2400" lang="es-ES" smtClean="0">
                <a:latin typeface="AR JULIAN"/>
              </a:rPr>
              <a:t>Régimen </a:t>
            </a:r>
            <a:r>
              <a:rPr dirty="0" sz="2400" lang="es-ES">
                <a:latin typeface="AR JULIAN"/>
              </a:rPr>
              <a:t>disciplinario de los auditores y contralores de la Contraloría General de la República de Cuba</a:t>
            </a:r>
            <a:r>
              <a:rPr dirty="0" sz="2400" lang="es-ES" smtClean="0">
                <a:latin typeface="AR JULIAN"/>
              </a:rPr>
              <a:t>. </a:t>
            </a:r>
            <a:endParaRPr baseline="0" cap="none" dirty="0" sz="2400" i="0" kumimoji="0" lang="es-ES_tradnl" normalizeH="0" strike="noStrike" u="none" smtClean="0">
              <a:ln>
                <a:noFill/>
              </a:ln>
              <a:solidFill>
                <a:schemeClr val="tx1"/>
              </a:solidFill>
              <a:effectLst/>
              <a:latin typeface="AR JULI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87" name="Rectángulo 1"/>
          <p:cNvSpPr/>
          <p:nvPr/>
        </p:nvSpPr>
        <p:spPr>
          <a:xfrm>
            <a:off x="268989" y="207002"/>
            <a:ext cx="11451886" cy="6716395"/>
          </a:xfrm>
          <a:prstGeom prst="rect"/>
        </p:spPr>
        <p:txBody>
          <a:bodyPr wrap="square">
            <a:spAutoFit/>
          </a:bodyPr>
          <a:p>
            <a:pPr algn="ctr" marR="342900">
              <a:spcAft>
                <a:spcPts val="0"/>
              </a:spcAft>
            </a:pPr>
            <a:r>
              <a:rPr b="1" dirty="0" sz="2800" lang="es-ES" u="sng">
                <a:latin typeface="AR JULIAN"/>
              </a:rPr>
              <a:t>Los </a:t>
            </a:r>
            <a:r>
              <a:rPr b="1" dirty="0" sz="2800" lang="es-ES" u="sng" smtClean="0">
                <a:latin typeface="AR JULIAN"/>
              </a:rPr>
              <a:t>auditores tienen </a:t>
            </a:r>
            <a:r>
              <a:rPr b="1" dirty="0" sz="2800" lang="es-ES" u="sng">
                <a:latin typeface="AR JULIAN"/>
              </a:rPr>
              <a:t>las </a:t>
            </a:r>
            <a:r>
              <a:rPr b="1" dirty="0" sz="2800" lang="es-ES" u="sng" smtClean="0">
                <a:latin typeface="AR JULIAN"/>
              </a:rPr>
              <a:t>atribuciones y </a:t>
            </a:r>
            <a:r>
              <a:rPr b="1" dirty="0" sz="2800" lang="es-ES" u="sng">
                <a:latin typeface="AR JULIAN"/>
              </a:rPr>
              <a:t>funciones </a:t>
            </a:r>
            <a:r>
              <a:rPr b="1" dirty="0" sz="2800" lang="es-ES" u="sng" smtClean="0">
                <a:latin typeface="AR JULIAN"/>
              </a:rPr>
              <a:t>siguientes</a:t>
            </a:r>
            <a:r>
              <a:rPr b="1" dirty="0" sz="2800" lang="es-ES" u="sng">
                <a:latin typeface="AR JULIAN"/>
              </a:rPr>
              <a:t>:</a:t>
            </a:r>
            <a:endParaRPr b="1" dirty="0" sz="4400" lang="es-ES" u="sng">
              <a:latin typeface="AR JULIAN"/>
              <a:ea typeface="Times New Roman" panose="02020603050405020304" pitchFamily="18" charset="0"/>
            </a:endParaRPr>
          </a:p>
          <a:p>
            <a:endParaRPr dirty="0" sz="2400" lang="es-ES">
              <a:latin typeface="AR JULIAN"/>
            </a:endParaRPr>
          </a:p>
          <a:p>
            <a:pPr indent="-342900" marL="342900">
              <a:buFont typeface="Arial" pitchFamily="34" charset="0"/>
              <a:buChar char="•"/>
            </a:pPr>
            <a:r>
              <a:rPr dirty="0" sz="2400" lang="es-ES">
                <a:latin typeface="AR JULIAN"/>
              </a:rPr>
              <a:t>Ejecutar las actividades de auditoría u otras acciones de control a su cargo. </a:t>
            </a:r>
            <a:endParaRPr dirty="0" sz="2400" lang="es-ES" smtClean="0">
              <a:latin typeface="AR JULIAN"/>
            </a:endParaRPr>
          </a:p>
          <a:p>
            <a:endParaRPr dirty="0" sz="2400" lang="es-ES" smtClean="0">
              <a:latin typeface="AR JULIAN"/>
            </a:endParaRPr>
          </a:p>
          <a:p>
            <a:pPr indent="-342900" marL="342900">
              <a:buFont typeface="Arial" pitchFamily="34" charset="0"/>
              <a:buChar char="•"/>
            </a:pPr>
            <a:r>
              <a:rPr dirty="0" sz="2400" lang="es-ES" smtClean="0">
                <a:latin typeface="AR JULIAN"/>
              </a:rPr>
              <a:t>Solicitar </a:t>
            </a:r>
            <a:r>
              <a:rPr dirty="0" sz="2400" lang="es-ES">
                <a:latin typeface="AR JULIAN"/>
              </a:rPr>
              <a:t>a los sujetos de auditoría u otras acciones de control, la presentación de todo tipo de documentos y objetos de cualquier clase, relacionados con las operaciones o actividades sujetas a su examen. </a:t>
            </a:r>
          </a:p>
          <a:p>
            <a:endParaRPr dirty="0" sz="2400" lang="es-ES">
              <a:latin typeface="AR JULIAN"/>
            </a:endParaRPr>
          </a:p>
          <a:p>
            <a:pPr indent="-342900" marL="342900">
              <a:buFont typeface="Arial" pitchFamily="34" charset="0"/>
              <a:buChar char="•"/>
            </a:pPr>
            <a:r>
              <a:rPr dirty="0" sz="2400" lang="es-ES">
                <a:latin typeface="AR JULIAN"/>
              </a:rPr>
              <a:t>Tener acceso, observando la legislación vigente en la materia, a la información oficial clasificada o limitada, así como a los sistemas informáticos y sus datos y obtener copias de estos últimos, los que no podrán ser utilizados para fines distintos al de la auditoría u otras acciones de control que se esté realizando. </a:t>
            </a:r>
          </a:p>
          <a:p>
            <a:endParaRPr dirty="0" sz="2400" lang="es-ES">
              <a:latin typeface="AR JULIAN"/>
            </a:endParaRPr>
          </a:p>
          <a:p>
            <a:pPr indent="-342900" marL="342900">
              <a:buFont typeface="Arial" pitchFamily="34" charset="0"/>
              <a:buChar char="•"/>
            </a:pPr>
            <a:r>
              <a:rPr dirty="0" sz="2400" lang="es-ES">
                <a:latin typeface="AR JULIAN"/>
              </a:rPr>
              <a:t>Requerir la presentación de informes por escrito y certificaciones, acerca de las cuestiones que abarca la actividad de auditoría u otras acciones de control que realice. </a:t>
            </a:r>
          </a:p>
          <a:p>
            <a:endParaRPr dirty="0" sz="2400" 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598" name="2 Marcador de contenido"/>
          <p:cNvSpPr>
            <a:spLocks noGrp="1"/>
          </p:cNvSpPr>
          <p:nvPr>
            <p:ph idx="1"/>
          </p:nvPr>
        </p:nvSpPr>
        <p:spPr>
          <a:xfrm>
            <a:off x="480695" y="614357"/>
            <a:ext cx="10774251" cy="5043622"/>
          </a:xfrm>
        </p:spPr>
        <p:txBody>
          <a:bodyPr>
            <a:normAutofit fontScale="94792" lnSpcReduction="20000"/>
          </a:bodyPr>
          <a:p>
            <a:endParaRPr dirty="0" sz="2400" lang="es-ES"/>
          </a:p>
          <a:p>
            <a:r>
              <a:rPr dirty="0" sz="2400" lang="es-ES">
                <a:latin typeface="AR JULIAN"/>
              </a:rPr>
              <a:t>Solicitar a las personas naturales o jurídicas objeto de auditoría u otras acciones de control, la información de los saldos de cuentas y demás operaciones relacionadas con ellas. </a:t>
            </a:r>
            <a:endParaRPr dirty="0" sz="2400" lang="es-ES" smtClean="0">
              <a:latin typeface="AR JULIAN"/>
            </a:endParaRPr>
          </a:p>
          <a:p>
            <a:endParaRPr dirty="0" sz="2400" lang="es-ES">
              <a:latin typeface="AR JULIAN"/>
            </a:endParaRPr>
          </a:p>
          <a:p>
            <a:r>
              <a:rPr dirty="0" sz="2400" lang="es-ES" smtClean="0">
                <a:latin typeface="AR JULIAN"/>
              </a:rPr>
              <a:t>Practicar </a:t>
            </a:r>
            <a:r>
              <a:rPr dirty="0" sz="2400" lang="es-ES">
                <a:latin typeface="AR JULIAN"/>
              </a:rPr>
              <a:t>las acciones que resulten necesarias para preservar las evidencias de las investigaciones que realiza; sellar locales, cajas de seguridad, archivos, muebles y otros lugares, si fuese necesario, siempre que su actuar guarde relación con la actividad que ejecuta. </a:t>
            </a:r>
            <a:endParaRPr dirty="0" sz="2400" lang="es-ES" smtClean="0">
              <a:latin typeface="AR JULIAN"/>
            </a:endParaRPr>
          </a:p>
          <a:p>
            <a:endParaRPr dirty="0" sz="2400" lang="es-ES">
              <a:latin typeface="AR JULIAN"/>
            </a:endParaRPr>
          </a:p>
          <a:p>
            <a:r>
              <a:rPr dirty="0" sz="2400" lang="es-ES" smtClean="0">
                <a:latin typeface="AR JULIAN"/>
              </a:rPr>
              <a:t>Ocupar</a:t>
            </a:r>
            <a:r>
              <a:rPr dirty="0" sz="2400" lang="es-ES">
                <a:latin typeface="AR JULIAN"/>
              </a:rPr>
              <a:t>, cuando sea necesario, mediante acta, los documentos y objetos probatorios de las cuestiones examinadas, a los que deberá prestar la debida custodia. </a:t>
            </a:r>
          </a:p>
          <a:p>
            <a:pPr indent="0" marL="0">
              <a:lnSpc>
                <a:spcPct val="200000"/>
              </a:lnSpc>
              <a:buNone/>
            </a:pPr>
            <a:endParaRPr dirty="0" sz="2400" lang="es-ES">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599" name="Rectángulo 2"/>
          <p:cNvSpPr/>
          <p:nvPr/>
        </p:nvSpPr>
        <p:spPr>
          <a:xfrm>
            <a:off x="0" y="302359"/>
            <a:ext cx="11635541" cy="6499575"/>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Solicitar a través del jefe de la Unidad Central de Auditoría Interna (UCAI) o el Presidente de las sociedades, según corresponda, a los bancos donde el auditado mantiene sus cuentas, la entrega de las confirmaciones de saldo, créditos y demás operaciones bancarias realizadas durante el período que sea necesario.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Solicitar </a:t>
            </a:r>
            <a:r>
              <a:rPr dirty="0" sz="2400" lang="es-ES">
                <a:latin typeface="AR JULIAN"/>
              </a:rPr>
              <a:t>la inmovilización de las cuentas bancarias durante el período que se requiera, a través del jefe de la UCAI o el Presidente de las sociedades, según corresponda, dando cuenta inmediata a su nivel superior.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Verificar </a:t>
            </a:r>
            <a:r>
              <a:rPr dirty="0" sz="2400" lang="es-ES">
                <a:latin typeface="AR JULIAN"/>
              </a:rPr>
              <a:t>la utilización de los fondos públicos relacionados con los </a:t>
            </a:r>
            <a:r>
              <a:rPr dirty="0" sz="2400" lang="es-ES" smtClean="0">
                <a:latin typeface="AR JULIAN"/>
              </a:rPr>
              <a:t>recursos financieros</a:t>
            </a:r>
            <a:r>
              <a:rPr dirty="0" sz="2400" lang="es-ES">
                <a:latin typeface="AR JULIAN"/>
              </a:rPr>
              <a:t>, técnicos o materiales de los sujetos de auditoría u otras </a:t>
            </a:r>
            <a:r>
              <a:rPr dirty="0" sz="2400" lang="es-ES" smtClean="0">
                <a:latin typeface="AR JULIAN"/>
              </a:rPr>
              <a:t>acciones de </a:t>
            </a:r>
            <a:r>
              <a:rPr dirty="0" sz="2400" lang="es-ES">
                <a:latin typeface="AR JULIAN"/>
              </a:rPr>
              <a:t>control, así como </a:t>
            </a:r>
            <a:r>
              <a:rPr dirty="0" sz="2400" lang="es-ES" smtClean="0">
                <a:latin typeface="AR JULIAN"/>
              </a:rPr>
              <a:t>profundizar </a:t>
            </a:r>
            <a:r>
              <a:rPr dirty="0" sz="2400" lang="es-ES">
                <a:latin typeface="AR JULIAN"/>
              </a:rPr>
              <a:t>en las investigaciones relacionadas con los casos de uso indebido de estos. </a:t>
            </a:r>
          </a:p>
          <a:p>
            <a:endParaRPr dirty="0" sz="2000" lang="es-ES"/>
          </a:p>
          <a:p>
            <a:pPr>
              <a:lnSpc>
                <a:spcPct val="200000"/>
              </a:lnSpc>
            </a:pPr>
            <a:endParaRPr dirty="0" sz="2000" i="1"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0" name="Rectángulo 2"/>
          <p:cNvSpPr/>
          <p:nvPr/>
        </p:nvSpPr>
        <p:spPr>
          <a:xfrm>
            <a:off x="395416" y="494270"/>
            <a:ext cx="11269361" cy="6952773"/>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Reclamar a los sujetos de auditoría u otras acciones de control o a terceros, que sean examinados, la presentación y obtención de duplicados de los documentos legales y de la correspondencia registrada en cualquier tipo de soporte que, de alguna forma, constituyan autorizaciones expresas de carácter particular sobre el uso de recursos asignados de los fondos del Estado o que puedan contribuir al esclarecimiento de los hechos sujetos a examen.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Comprobar </a:t>
            </a:r>
            <a:r>
              <a:rPr dirty="0" sz="2400" lang="es-ES">
                <a:latin typeface="AR JULIAN"/>
              </a:rPr>
              <a:t>la existencia, cumplimiento y efectividad de los planes de prevención de riesgos.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Fijar </a:t>
            </a:r>
            <a:r>
              <a:rPr dirty="0" sz="2400" lang="es-ES">
                <a:latin typeface="AR JULIAN"/>
              </a:rPr>
              <a:t>términos para que los sujetos de las auditorías u otras acciones de control, den respuesta a sus requerimientos. </a:t>
            </a:r>
            <a:endParaRPr dirty="0" sz="2400" lang="es-ES">
              <a:latin typeface="AR JULIAN"/>
            </a:endParaRPr>
          </a:p>
          <a:p>
            <a:pPr indent="-342900" marL="342900">
              <a:buFont typeface="Arial" pitchFamily="34" charset="0"/>
              <a:buChar char="•"/>
            </a:pPr>
            <a:endParaRPr dirty="0" sz="2400" lang="es-ES" smtClean="0">
              <a:latin typeface="AR JULIAN"/>
            </a:endParaRPr>
          </a:p>
          <a:p>
            <a:pPr indent="-342900" marL="342900">
              <a:buFont typeface="Arial" pitchFamily="34" charset="0"/>
              <a:buChar char="•"/>
            </a:pPr>
            <a:r>
              <a:rPr dirty="0" sz="2400" lang="es-ES" smtClean="0">
                <a:latin typeface="AR JULIAN"/>
              </a:rPr>
              <a:t>Servir </a:t>
            </a:r>
            <a:r>
              <a:rPr dirty="0" sz="2400" lang="es-ES">
                <a:latin typeface="AR JULIAN"/>
              </a:rPr>
              <a:t>de perito cuando se requiera. </a:t>
            </a:r>
          </a:p>
          <a:p>
            <a:pPr indent="-342900" marL="342900">
              <a:buFont typeface="Arial" pitchFamily="34" charset="0"/>
              <a:buChar char="•"/>
            </a:pPr>
            <a:endParaRPr dirty="0" sz="2400" lang="es-ES">
              <a:latin typeface="AR JULIAN"/>
            </a:endParaRPr>
          </a:p>
          <a:p>
            <a:pPr>
              <a:lnSpc>
                <a:spcPct val="200000"/>
              </a:lnSpc>
            </a:pPr>
            <a:endParaRPr dirty="0" sz="2400" i="1" 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1" name="3 Rectángulo"/>
          <p:cNvSpPr/>
          <p:nvPr/>
        </p:nvSpPr>
        <p:spPr>
          <a:xfrm>
            <a:off x="271849" y="518985"/>
            <a:ext cx="11244648" cy="6376432"/>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Comunicar y trasladar al jefe de la unidad organizativa de auditoría, los resultados de auditoría u otras acciones de control, cuando en el desempeño de sus funciones detecten conductas presumiblemente delictivas o de actos de corrupción administrativa.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Revisar </a:t>
            </a:r>
            <a:r>
              <a:rPr dirty="0" sz="2400" lang="es-ES">
                <a:latin typeface="AR JULIAN"/>
              </a:rPr>
              <a:t>la calidad de la información operativa y financiera que se realiza en el ámbito del sujeto de auditoría u otras acciones de control, por los órganos correspondientes.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Participar </a:t>
            </a:r>
            <a:r>
              <a:rPr dirty="0" sz="2400" lang="es-ES">
                <a:latin typeface="AR JULIAN"/>
              </a:rPr>
              <a:t>en el análisis del informe final de la auditoría u otras acciones de control realizadas cuando se le indique por su jefe inmediato. </a:t>
            </a:r>
            <a:endParaRPr dirty="0" sz="2400" lang="es-ES">
              <a:latin typeface="AR JULIAN"/>
            </a:endParaRPr>
          </a:p>
          <a:p>
            <a:pPr indent="-342900" marL="342900">
              <a:buFont typeface="Arial" pitchFamily="34" charset="0"/>
              <a:buChar char="•"/>
            </a:pPr>
            <a:endParaRPr dirty="0" sz="2400" lang="es-ES" smtClean="0">
              <a:latin typeface="AR JULIAN"/>
            </a:endParaRPr>
          </a:p>
          <a:p>
            <a:pPr indent="-342900" marL="342900">
              <a:buFont typeface="Arial" pitchFamily="34" charset="0"/>
              <a:buChar char="•"/>
            </a:pPr>
            <a:r>
              <a:rPr dirty="0" sz="2400" lang="es-ES" smtClean="0">
                <a:latin typeface="AR JULIAN"/>
              </a:rPr>
              <a:t>Realizar </a:t>
            </a:r>
            <a:r>
              <a:rPr dirty="0" sz="2400" lang="es-ES">
                <a:latin typeface="AR JULIAN"/>
              </a:rPr>
              <a:t>citaciones, encuestas, entrevistas y tomar declaraciones. </a:t>
            </a:r>
          </a:p>
          <a:p>
            <a:pPr indent="-342900" marL="342900">
              <a:buFont typeface="Arial" pitchFamily="34" charset="0"/>
              <a:buChar char="•"/>
            </a:pPr>
            <a:endParaRPr dirty="0" sz="2400" lang="es-ES">
              <a:latin typeface="AR JULIAN"/>
            </a:endParaRPr>
          </a:p>
          <a:p>
            <a:pPr>
              <a:lnSpc>
                <a:spcPct val="150000"/>
              </a:lnSpc>
            </a:pPr>
            <a:endParaRPr dirty="0" sz="2400" lang="es-ES">
              <a:latin typeface="AR JULIAN"/>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02" name="Rectángulo 2"/>
          <p:cNvSpPr/>
          <p:nvPr/>
        </p:nvSpPr>
        <p:spPr>
          <a:xfrm>
            <a:off x="271849" y="348426"/>
            <a:ext cx="11007608" cy="6594284"/>
          </a:xfrm>
          <a:prstGeom prst="rect"/>
        </p:spPr>
        <p:txBody>
          <a:bodyPr wrap="square">
            <a:spAutoFit/>
          </a:bodyPr>
          <a:p>
            <a:endParaRPr dirty="0" sz="3600" lang="es-ES"/>
          </a:p>
          <a:p>
            <a:pPr indent="-342900" marL="342900">
              <a:buFont typeface="Arial" pitchFamily="34" charset="0"/>
              <a:buChar char="•"/>
            </a:pPr>
            <a:r>
              <a:rPr dirty="0" sz="2400" lang="es-ES">
                <a:latin typeface="AR JULIAN"/>
              </a:rPr>
              <a:t>Cuando en el desempeño de sus funciones, los auditores detecten hechos presuntamente delictivos, el jefe de la auditoría estará obligado a presentar un Informe especial ante las autoridades competentes, el que se acompaña con los documentos probatorios originales ocupados, en correspondencia con la legislación vigente al respecto. </a:t>
            </a:r>
          </a:p>
          <a:p>
            <a:endParaRPr dirty="0" sz="2400" lang="es-ES">
              <a:latin typeface="AR JULIAN"/>
            </a:endParaRPr>
          </a:p>
          <a:p>
            <a:pPr indent="-342900" marL="342900">
              <a:buFont typeface="Arial" pitchFamily="34" charset="0"/>
              <a:buChar char="•"/>
            </a:pPr>
            <a:r>
              <a:rPr dirty="0" sz="2400" lang="es-ES">
                <a:latin typeface="AR JULIAN"/>
              </a:rPr>
              <a:t>Solicitar dictámenes periciales sobre las materias referidas a las actividades de auditoría u otras acciones de control a su cargo.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Suscribir </a:t>
            </a:r>
            <a:r>
              <a:rPr dirty="0" sz="2400" lang="es-ES">
                <a:latin typeface="AR JULIAN"/>
              </a:rPr>
              <a:t>Acta de declaración de incompatibilidad respecto a entidades y personas que son sujetos de auditoría u otras acciones de control en su ámbito antes de iniciar estas, y de resultar procedente se actualiza durante su desarrollo. </a:t>
            </a:r>
          </a:p>
          <a:p>
            <a:pPr algn="just" indent="-571500" lvl="0" marL="571500">
              <a:lnSpc>
                <a:spcPct val="150000"/>
              </a:lnSpc>
              <a:spcAft>
                <a:spcPts val="0"/>
              </a:spcAft>
              <a:buFont typeface="Arial" pitchFamily="34" charset="0"/>
              <a:buChar char="•"/>
              <a:tabLst>
                <a:tab algn="l" pos="495300"/>
              </a:tabLst>
            </a:pPr>
            <a:endParaRPr dirty="0" sz="36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03" name="2 Marcador de contenido"/>
          <p:cNvSpPr>
            <a:spLocks noGrp="1"/>
          </p:cNvSpPr>
          <p:nvPr>
            <p:ph idx="1"/>
          </p:nvPr>
        </p:nvSpPr>
        <p:spPr>
          <a:xfrm>
            <a:off x="838200" y="231820"/>
            <a:ext cx="10515600" cy="5945143"/>
          </a:xfrm>
        </p:spPr>
        <p:txBody>
          <a:bodyPr/>
          <a:p>
            <a:pPr algn="ctr" indent="0" marL="0">
              <a:buNone/>
            </a:pPr>
            <a:r>
              <a:rPr b="1" dirty="0" lang="es-ES" u="sng" smtClean="0">
                <a:latin typeface="AR JULIAN"/>
              </a:rPr>
              <a:t>Los </a:t>
            </a:r>
            <a:r>
              <a:rPr b="1" dirty="0" lang="es-ES" u="sng">
                <a:latin typeface="AR JULIAN"/>
              </a:rPr>
              <a:t>sujetos de la auditoría interna y la auditoría independiente tienen las </a:t>
            </a:r>
            <a:r>
              <a:rPr b="1" dirty="0" lang="es-ES" u="sng" smtClean="0">
                <a:latin typeface="AR JULIAN"/>
              </a:rPr>
              <a:t>obligaciones </a:t>
            </a:r>
            <a:r>
              <a:rPr b="1" dirty="0" lang="es-ES" u="sng">
                <a:latin typeface="AR JULIAN"/>
              </a:rPr>
              <a:t>siguientes: </a:t>
            </a:r>
            <a:endParaRPr b="1" dirty="0" lang="es-ES" u="sng" smtClean="0">
              <a:latin typeface="AR JULIAN"/>
            </a:endParaRPr>
          </a:p>
          <a:p>
            <a:pPr algn="ctr" indent="0" marL="0">
              <a:buNone/>
            </a:pPr>
            <a:endParaRPr b="1" dirty="0" lang="es-ES" u="sng">
              <a:latin typeface="AR JULIAN"/>
            </a:endParaRPr>
          </a:p>
          <a:p>
            <a:r>
              <a:rPr dirty="0" sz="2400" lang="es-ES" smtClean="0">
                <a:latin typeface="AR JULIAN"/>
              </a:rPr>
              <a:t>Permitir </a:t>
            </a:r>
            <a:r>
              <a:rPr dirty="0" sz="2400" lang="es-ES">
                <a:latin typeface="AR JULIAN"/>
              </a:rPr>
              <a:t>y facilitar el acceso de los auditores a las instalaciones. </a:t>
            </a:r>
            <a:endParaRPr dirty="0" sz="2400" lang="es-ES" smtClean="0">
              <a:latin typeface="AR JULIAN"/>
            </a:endParaRPr>
          </a:p>
          <a:p>
            <a:endParaRPr dirty="0" sz="2400" lang="es-ES">
              <a:latin typeface="AR JULIAN"/>
            </a:endParaRPr>
          </a:p>
          <a:p>
            <a:r>
              <a:rPr dirty="0" sz="2400" lang="es-ES" smtClean="0">
                <a:latin typeface="AR JULIAN"/>
              </a:rPr>
              <a:t>Brindar </a:t>
            </a:r>
            <a:r>
              <a:rPr dirty="0" sz="2400" lang="es-ES">
                <a:latin typeface="AR JULIAN"/>
              </a:rPr>
              <a:t>las condiciones necesarias de trabajo para que los auditores puedan desarrollar su labor. </a:t>
            </a:r>
            <a:endParaRPr dirty="0" sz="2400" lang="es-ES" smtClean="0">
              <a:latin typeface="AR JULIAN"/>
            </a:endParaRPr>
          </a:p>
          <a:p>
            <a:endParaRPr dirty="0" sz="2400" lang="es-ES">
              <a:latin typeface="AR JULIAN"/>
            </a:endParaRPr>
          </a:p>
          <a:p>
            <a:r>
              <a:rPr dirty="0" sz="2400" lang="es-ES" smtClean="0">
                <a:latin typeface="AR JULIAN"/>
              </a:rPr>
              <a:t>Suministrar </a:t>
            </a:r>
            <a:r>
              <a:rPr dirty="0" sz="2400" lang="es-ES">
                <a:latin typeface="AR JULIAN"/>
              </a:rPr>
              <a:t>la documentación e información pertinente, y facilitar su inspección y verificación. </a:t>
            </a:r>
            <a:endParaRPr dirty="0" sz="2400" lang="es-ES" smtClean="0">
              <a:latin typeface="AR JULIAN"/>
            </a:endParaRPr>
          </a:p>
          <a:p>
            <a:endParaRPr dirty="0" sz="2400" lang="es-ES">
              <a:latin typeface="AR JULIAN"/>
            </a:endParaRPr>
          </a:p>
          <a:p>
            <a:r>
              <a:rPr dirty="0" sz="2400" lang="es-ES" smtClean="0">
                <a:latin typeface="AR JULIAN"/>
              </a:rPr>
              <a:t>Proporcionar </a:t>
            </a:r>
            <a:r>
              <a:rPr dirty="0" sz="2400" lang="es-ES">
                <a:latin typeface="AR JULIAN"/>
              </a:rPr>
              <a:t>las pruebas relativas a las operaciones o transacciones sujetas a examen.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4" name="2 Marcador de contenido"/>
          <p:cNvSpPr>
            <a:spLocks noGrp="1"/>
          </p:cNvSpPr>
          <p:nvPr>
            <p:ph idx="1"/>
          </p:nvPr>
        </p:nvSpPr>
        <p:spPr>
          <a:xfrm>
            <a:off x="494270" y="373487"/>
            <a:ext cx="10704982" cy="6101454"/>
          </a:xfrm>
        </p:spPr>
        <p:txBody>
          <a:bodyPr>
            <a:normAutofit fontScale="85385" lnSpcReduction="10000"/>
          </a:bodyPr>
          <a:p>
            <a:endParaRPr dirty="0" sz="2600" lang="es-ES"/>
          </a:p>
          <a:p>
            <a:r>
              <a:rPr dirty="0" sz="2600" lang="es-ES">
                <a:latin typeface="AR JULIAN"/>
              </a:rPr>
              <a:t>Estar presentes durante los arqueos de efectivo, inventario físico de los medios, así como durante las demás pruebas y actividades que demandan su presencia. </a:t>
            </a:r>
            <a:endParaRPr dirty="0" sz="2600" lang="es-ES" smtClean="0">
              <a:latin typeface="AR JULIAN"/>
            </a:endParaRPr>
          </a:p>
          <a:p>
            <a:endParaRPr dirty="0" sz="2600" lang="es-ES">
              <a:latin typeface="AR JULIAN"/>
            </a:endParaRPr>
          </a:p>
          <a:p>
            <a:r>
              <a:rPr dirty="0" sz="2600" lang="es-ES" smtClean="0">
                <a:latin typeface="AR JULIAN"/>
              </a:rPr>
              <a:t>Responder</a:t>
            </a:r>
            <a:r>
              <a:rPr dirty="0" sz="2600" lang="es-ES">
                <a:latin typeface="AR JULIAN"/>
              </a:rPr>
              <a:t>, por escrito y en los plazos fijados, los requerimientos que se le realicen. </a:t>
            </a:r>
            <a:endParaRPr dirty="0" sz="2600" lang="es-ES" smtClean="0">
              <a:latin typeface="AR JULIAN"/>
            </a:endParaRPr>
          </a:p>
          <a:p>
            <a:endParaRPr dirty="0" sz="2600" lang="es-ES">
              <a:latin typeface="AR JULIAN"/>
            </a:endParaRPr>
          </a:p>
          <a:p>
            <a:r>
              <a:rPr dirty="0" sz="2600" lang="es-ES" smtClean="0">
                <a:latin typeface="AR JULIAN"/>
              </a:rPr>
              <a:t>Ser </a:t>
            </a:r>
            <a:r>
              <a:rPr dirty="0" sz="2600" lang="es-ES">
                <a:latin typeface="AR JULIAN"/>
              </a:rPr>
              <a:t>veraces en sus respuestas e informaciones. </a:t>
            </a:r>
            <a:endParaRPr dirty="0" sz="2600" lang="es-ES" smtClean="0">
              <a:latin typeface="AR JULIAN"/>
            </a:endParaRPr>
          </a:p>
          <a:p>
            <a:endParaRPr dirty="0" sz="2600" lang="es-ES">
              <a:latin typeface="AR JULIAN"/>
            </a:endParaRPr>
          </a:p>
          <a:p>
            <a:r>
              <a:rPr dirty="0" sz="2600" lang="es-ES" smtClean="0">
                <a:latin typeface="AR JULIAN"/>
              </a:rPr>
              <a:t>Presentar </a:t>
            </a:r>
            <a:r>
              <a:rPr dirty="0" sz="2600" lang="es-ES">
                <a:latin typeface="AR JULIAN"/>
              </a:rPr>
              <a:t>la denuncia correspondiente de los hechos presuntamente delictivos que aparecen reflejados en el informe especial detectados en la auditoría u otras acciones de control, de conformidad con lo establecido en la legislación penal vigente, lo que corresponde al máximo dirigente de la entidad o, en ausencia de este, su jefe inmediato. De tener las autoridades consignadas vinculación con los hechos cometidos, la denuncia la presenta el jefe inmediato superior correspondiente o en quien este delegue. </a:t>
            </a:r>
          </a:p>
          <a:p>
            <a:pPr algn="ctr" indent="0" marL="0">
              <a:buNone/>
            </a:pPr>
            <a:endParaRPr b="1" dirty="0" sz="3400" lang="es-ES" u="sng" smtClean="0">
              <a:latin typeface="TimesNewRomanPS-BoldM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05" name="2 Rectángulo"/>
          <p:cNvSpPr/>
          <p:nvPr/>
        </p:nvSpPr>
        <p:spPr>
          <a:xfrm>
            <a:off x="41054" y="367651"/>
            <a:ext cx="12116358" cy="6330854"/>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Permanecer en el ejercicio efectivo de su cargo en la entidad hasta la conclusión de la correspondiente acción, excepto cuando se encuentren en prisión provisional o sujetos a medida cautelar dispuesta por proceso disciplinario iniciado.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Permitir</a:t>
            </a:r>
            <a:r>
              <a:rPr dirty="0" sz="2400" lang="es-ES">
                <a:latin typeface="AR JULIAN"/>
              </a:rPr>
              <a:t>, a los auditores, la realización de cualquier gestión dirigida a cumplir el objetivo de la auditoría. </a:t>
            </a:r>
            <a:endParaRPr dirty="0" sz="2400" lang="es-ES" smtClean="0">
              <a:latin typeface="AR JULIAN"/>
            </a:endParaRPr>
          </a:p>
          <a:p>
            <a:pPr indent="-342900" marL="342900">
              <a:buFont typeface="Arial" pitchFamily="34" charset="0"/>
              <a:buChar char="•"/>
            </a:pPr>
            <a:endParaRPr dirty="0" sz="2400" lang="es-ES">
              <a:latin typeface="AR JULIAN"/>
            </a:endParaRPr>
          </a:p>
          <a:p>
            <a:pPr indent="-342900" marL="342900">
              <a:buFont typeface="Arial" pitchFamily="34" charset="0"/>
              <a:buChar char="•"/>
            </a:pPr>
            <a:r>
              <a:rPr dirty="0" sz="2400" lang="es-ES" smtClean="0">
                <a:latin typeface="AR JULIAN"/>
              </a:rPr>
              <a:t>Incluir </a:t>
            </a:r>
            <a:r>
              <a:rPr dirty="0" sz="2400" lang="es-ES">
                <a:latin typeface="AR JULIAN"/>
              </a:rPr>
              <a:t>en el Plan de medidas, como mínimo, los datos siguientes: identificación de la entidad, fecha del informe, breve descripción de las deficiencias, medidas para erradicar las deficiencias detectadas, incluyendo las disciplinarias en los casos que proceda, fecha de ejecución, nombre(s) y cargo de la persona responsable de cumplir la medida, fecha en la cual se elabora el documento, nombre(s), cargo y firma del máximo dirigente de la entidad y del jefe del nivel superior correspondiente. </a:t>
            </a:r>
          </a:p>
          <a:p>
            <a:pPr>
              <a:lnSpc>
                <a:spcPct val="150000"/>
              </a:lnSpc>
            </a:pPr>
            <a:endParaRPr dirty="0" lang="es-ES" smtClean="0">
              <a:latin typeface="Arial" pitchFamily="34" charset="0"/>
              <a:cs typeface="Arial" pitchFamily="34" charset="0"/>
            </a:endParaRPr>
          </a:p>
          <a:p>
            <a:pPr>
              <a:lnSpc>
                <a:spcPct val="150000"/>
              </a:lnSpc>
            </a:pPr>
            <a:endParaRPr dirty="0" sz="140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06" name="4 Rectángulo"/>
          <p:cNvSpPr/>
          <p:nvPr/>
        </p:nvSpPr>
        <p:spPr>
          <a:xfrm>
            <a:off x="152399" y="978794"/>
            <a:ext cx="11552350" cy="3560445"/>
          </a:xfrm>
          <a:prstGeom prst="rect"/>
        </p:spPr>
        <p:txBody>
          <a:bodyPr wrap="square">
            <a:spAutoFit/>
          </a:bodyPr>
          <a:p>
            <a:pPr algn="ctr"/>
            <a:r>
              <a:rPr b="1" dirty="0" sz="2800" lang="es-ES" u="sng">
                <a:latin typeface="AR JULIAN"/>
              </a:rPr>
              <a:t>Los sujetos que reciban una auditoría u otras acciones de control, según lo establecido en la Ley, tienen los derechos siguientes: </a:t>
            </a:r>
            <a:endParaRPr b="1" dirty="0" sz="2800" lang="es-ES" u="sng" smtClean="0">
              <a:latin typeface="AR JULIAN"/>
            </a:endParaRPr>
          </a:p>
          <a:p>
            <a:endParaRPr dirty="0" sz="2400" lang="es-ES">
              <a:latin typeface="AR JULIAN"/>
            </a:endParaRPr>
          </a:p>
          <a:p>
            <a:pPr indent="-342900" marL="342900">
              <a:buFont typeface="Arial" pitchFamily="34" charset="0"/>
              <a:buChar char="•"/>
            </a:pPr>
            <a:r>
              <a:rPr dirty="0" sz="2400" lang="es-ES" smtClean="0">
                <a:latin typeface="AR JULIAN"/>
              </a:rPr>
              <a:t>Solicitar </a:t>
            </a:r>
            <a:r>
              <a:rPr dirty="0" sz="2400" lang="es-ES">
                <a:latin typeface="AR JULIAN"/>
              </a:rPr>
              <a:t>de los auditores la documentación que los acredita para ejecutar auditoría u otras acciones de control. </a:t>
            </a:r>
            <a:endParaRPr dirty="0" sz="2400" lang="es-ES" smtClean="0">
              <a:latin typeface="AR JULIAN"/>
            </a:endParaRPr>
          </a:p>
          <a:p>
            <a:pPr indent="-457200" marL="457200">
              <a:buAutoNum type="alphaLcParenR"/>
            </a:pPr>
            <a:endParaRPr dirty="0" sz="2400" lang="es-ES">
              <a:latin typeface="AR JULIAN"/>
            </a:endParaRPr>
          </a:p>
          <a:p>
            <a:pPr indent="-342900" marL="342900">
              <a:buFont typeface="Arial" pitchFamily="34" charset="0"/>
              <a:buChar char="•"/>
            </a:pPr>
            <a:r>
              <a:rPr dirty="0" sz="2400" lang="es-ES" smtClean="0">
                <a:latin typeface="AR JULIAN"/>
              </a:rPr>
              <a:t>Recibir </a:t>
            </a:r>
            <a:r>
              <a:rPr dirty="0" sz="2400" lang="es-ES">
                <a:latin typeface="AR JULIAN"/>
              </a:rPr>
              <a:t>el tratamiento adecuado, acorde con lo establecido en el código de ética profesional</a:t>
            </a:r>
            <a:r>
              <a:rPr dirty="0" sz="2400" lang="es-ES" smtClean="0">
                <a:latin typeface="AR JULIAN"/>
              </a:rPr>
              <a:t>.</a:t>
            </a:r>
            <a:endParaRPr dirty="0" sz="2400" lang="es-ES">
              <a:latin typeface="AR JULIAN"/>
            </a:endParaRPr>
          </a:p>
          <a:p>
            <a:endParaRPr dirty="0" lang="es-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07" name="4 Rectángulo"/>
          <p:cNvSpPr/>
          <p:nvPr/>
        </p:nvSpPr>
        <p:spPr>
          <a:xfrm>
            <a:off x="358320" y="830052"/>
            <a:ext cx="11357774" cy="5370830"/>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Conocer los objetivos y el alcance de la auditoría u otras acciones de control, los resultados parciales por escrito, el contenido del informe final, así como recibir explicaciones acerca de los temas examinados, de lo que queda constancia mediante acta firmada por las partes, excepto en los casos en que dichas acciones expresamente se ejecuten para comprobar la comisión de presuntos hechos delictivos, de corrupción administrativa o de otra naturaleza que lo justifique. </a:t>
            </a:r>
          </a:p>
          <a:p>
            <a:r>
              <a:rPr dirty="0" sz="2400" lang="es-ES" smtClean="0">
                <a:latin typeface="AR JULIAN"/>
              </a:rPr>
              <a:t> </a:t>
            </a:r>
          </a:p>
          <a:p>
            <a:pPr indent="-342900" marL="342900">
              <a:buFont typeface="Arial" pitchFamily="34" charset="0"/>
              <a:buChar char="•"/>
            </a:pPr>
            <a:r>
              <a:rPr dirty="0" sz="2400" lang="es-ES" smtClean="0">
                <a:latin typeface="AR JULIAN"/>
              </a:rPr>
              <a:t>Tener </a:t>
            </a:r>
            <a:r>
              <a:rPr dirty="0" sz="2400" lang="es-ES">
                <a:latin typeface="AR JULIAN"/>
              </a:rPr>
              <a:t>acceso a la información de los resultados de la auditoría u otras acciones de control en el momento procesal oportuno, por conducto de los Tribunales Populares, la Fiscalía General de la República y el Ministerio del Interior, en los casos de las acciones interesadas por estos.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08" name="4 Rectángulo"/>
          <p:cNvSpPr/>
          <p:nvPr/>
        </p:nvSpPr>
        <p:spPr>
          <a:xfrm>
            <a:off x="271849" y="760874"/>
            <a:ext cx="11357774" cy="5931536"/>
          </a:xfrm>
          <a:prstGeom prst="rect"/>
        </p:spPr>
        <p:txBody>
          <a:bodyPr wrap="square">
            <a:spAutoFit/>
          </a:bodyPr>
          <a:p>
            <a:pPr algn="ctr"/>
            <a:r>
              <a:rPr b="1" dirty="0" sz="2800" lang="es-ES" u="sng" smtClean="0">
                <a:latin typeface="AR JULIAN"/>
              </a:rPr>
              <a:t>Responsabilidad de los auditores del sistema nacional de auditoría</a:t>
            </a:r>
            <a:r>
              <a:rPr b="1" dirty="0" sz="2400" lang="es-ES" smtClean="0"/>
              <a:t>. </a:t>
            </a:r>
          </a:p>
          <a:p>
            <a:pPr algn="ctr"/>
            <a:endParaRPr b="1" dirty="0" sz="2400" lang="es-ES">
              <a:latin typeface="AR JULIAN"/>
            </a:endParaRPr>
          </a:p>
          <a:p>
            <a:r>
              <a:rPr dirty="0" sz="2400" lang="es-ES">
                <a:latin typeface="AR JULIAN"/>
              </a:rPr>
              <a:t>Las infracciones en que pueden incurrir los auditores en particular en el ejercicio de sus funciones, se clasifican en </a:t>
            </a:r>
            <a:r>
              <a:rPr b="1" dirty="0" sz="2400" lang="es-ES">
                <a:latin typeface="AR JULIAN"/>
              </a:rPr>
              <a:t>graves</a:t>
            </a:r>
            <a:r>
              <a:rPr dirty="0" sz="2400" lang="es-ES">
                <a:latin typeface="AR JULIAN"/>
              </a:rPr>
              <a:t> y leves </a:t>
            </a:r>
            <a:endParaRPr dirty="0" sz="2400" lang="es-ES" smtClean="0">
              <a:latin typeface="AR JULIAN"/>
            </a:endParaRPr>
          </a:p>
          <a:p>
            <a:endParaRPr dirty="0" sz="2400" lang="es-ES">
              <a:latin typeface="AR JULIAN"/>
            </a:endParaRPr>
          </a:p>
          <a:p>
            <a:pPr indent="-342900" marL="342900">
              <a:buFont typeface="Arial" pitchFamily="34" charset="0"/>
              <a:buChar char="•"/>
            </a:pPr>
            <a:r>
              <a:rPr dirty="0" sz="2400" lang="es-ES">
                <a:latin typeface="AR JULIAN"/>
              </a:rPr>
              <a:t>Incumplimiento de realizar una acción de control contratada u ordenada en firme. </a:t>
            </a:r>
          </a:p>
          <a:p>
            <a:pPr indent="-342900" marL="342900">
              <a:buFont typeface="Arial" pitchFamily="34" charset="0"/>
              <a:buChar char="•"/>
            </a:pPr>
            <a:r>
              <a:rPr dirty="0" sz="2400" lang="es-ES" smtClean="0">
                <a:latin typeface="AR JULIAN"/>
              </a:rPr>
              <a:t>Emisión </a:t>
            </a:r>
            <a:r>
              <a:rPr dirty="0" sz="2400" lang="es-ES">
                <a:latin typeface="AR JULIAN"/>
              </a:rPr>
              <a:t>de informes relativos a la acción de control realizada, cuyo contenido no esté acorde con las pruebas obtenidas por el auditor en su trabajo y trascienda a la calificación, en los casos que proceda. </a:t>
            </a:r>
            <a:endParaRPr dirty="0" sz="2400" lang="es-ES">
              <a:latin typeface="AR JULIAN"/>
            </a:endParaRPr>
          </a:p>
          <a:p>
            <a:pPr indent="-342900" marL="342900">
              <a:buFont typeface="Arial" pitchFamily="34" charset="0"/>
              <a:buChar char="•"/>
            </a:pPr>
            <a:r>
              <a:rPr dirty="0" sz="2400" lang="es-ES" smtClean="0"/>
              <a:t>Incumplimiento </a:t>
            </a:r>
            <a:r>
              <a:rPr dirty="0" sz="2400" lang="es-ES"/>
              <a:t>de las normas y demás disposiciones jurídicas vigentes que regulan las acciones de control, que pueda causar perjuicio económico a terceros o a la entidad sujeta a la acción de control. </a:t>
            </a:r>
          </a:p>
          <a:p>
            <a:pPr indent="-342900" marL="342900">
              <a:buFont typeface="Arial" pitchFamily="34" charset="0"/>
              <a:buChar char="•"/>
            </a:pPr>
            <a:endParaRPr dirty="0" sz="2400" lang="es-ES">
              <a:latin typeface="AR JULIAN"/>
            </a:endParaRPr>
          </a:p>
          <a:p>
            <a:pPr indent="-342900" marL="342900">
              <a:buFont typeface="Arial" pitchFamily="34" charset="0"/>
              <a:buChar char="•"/>
            </a:pPr>
            <a:endParaRPr dirty="0" sz="2400" lang="es-ES">
              <a:latin typeface="AR JULI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09" name="4 Rectángulo"/>
          <p:cNvSpPr/>
          <p:nvPr/>
        </p:nvSpPr>
        <p:spPr>
          <a:xfrm>
            <a:off x="375615" y="415312"/>
            <a:ext cx="11357774" cy="6299200"/>
          </a:xfrm>
          <a:prstGeom prst="rect"/>
        </p:spPr>
        <p:txBody>
          <a:bodyPr wrap="square">
            <a:spAutoFit/>
          </a:bodyPr>
          <a:p>
            <a:endParaRPr dirty="0" sz="2400" lang="es-ES">
              <a:latin typeface="AR JULIAN"/>
            </a:endParaRPr>
          </a:p>
          <a:p>
            <a:pPr indent="-342900" marL="342900">
              <a:buFont typeface="Arial" pitchFamily="34" charset="0"/>
              <a:buChar char="•"/>
            </a:pPr>
            <a:r>
              <a:rPr dirty="0" sz="2400" lang="es-ES">
                <a:latin typeface="AR JULIAN"/>
              </a:rPr>
              <a:t>Incumplimiento de las normas y demás disposiciones jurídicas vigentes que regulan las acciones de control, que pueda motivar la invalidación de una acción de control por la autoridad competente </a:t>
            </a:r>
            <a:r>
              <a:rPr altLang="es-ES" dirty="0" sz="2400" lang="en-US" smtClean="0">
                <a:latin typeface="AR JULIAN"/>
              </a:rPr>
              <a:t>.</a:t>
            </a:r>
            <a:endParaRPr dirty="0" sz="2400" lang="es-ES" smtClean="0">
              <a:latin typeface="AR JULIAN"/>
            </a:endParaRPr>
          </a:p>
          <a:p>
            <a:pPr indent="-342900" marL="342900">
              <a:buFont typeface="Arial" pitchFamily="34" charset="0"/>
              <a:buChar char="•"/>
            </a:pPr>
            <a:r>
              <a:rPr dirty="0" sz="2400" lang="es-ES">
                <a:latin typeface="AR JULIAN"/>
              </a:rPr>
              <a:t>Incumplimiento de la obligación de declarar incompatibilidades para el ejercicio de las acciones de control. </a:t>
            </a:r>
            <a:endParaRPr dirty="0" sz="2400" lang="es-ES" smtClean="0">
              <a:latin typeface="AR JULIAN"/>
            </a:endParaRPr>
          </a:p>
          <a:p>
            <a:pPr indent="-342900" marL="342900">
              <a:buFont typeface="Arial" pitchFamily="34" charset="0"/>
              <a:buChar char="•"/>
            </a:pPr>
            <a:r>
              <a:rPr dirty="0" sz="2400" lang="es-ES" smtClean="0">
                <a:latin typeface="AR JULIAN"/>
              </a:rPr>
              <a:t>No </a:t>
            </a:r>
            <a:r>
              <a:rPr dirty="0" sz="2400" lang="es-ES">
                <a:latin typeface="AR JULIAN"/>
              </a:rPr>
              <a:t>guardar la debida discreción, sobre la acción de control que realiza.</a:t>
            </a:r>
            <a:endParaRPr dirty="0" sz="2400" lang="es-ES" smtClean="0">
              <a:latin typeface="AR JULIAN"/>
            </a:endParaRPr>
          </a:p>
          <a:p>
            <a:pPr indent="-342900" marL="342900">
              <a:buFont typeface="Arial" pitchFamily="34" charset="0"/>
              <a:buChar char="•"/>
            </a:pPr>
            <a:r>
              <a:rPr dirty="0" sz="2400" lang="es-ES" smtClean="0">
                <a:latin typeface="AR JULIAN"/>
              </a:rPr>
              <a:t>Utilización</a:t>
            </a:r>
            <a:r>
              <a:rPr dirty="0" sz="2400" lang="es-ES">
                <a:latin typeface="AR JULIAN"/>
              </a:rPr>
              <a:t>, en beneficio propio o ajeno, de la información obtenida en el ejercicio de sus funciones. </a:t>
            </a:r>
            <a:endParaRPr dirty="0" sz="2400" lang="es-ES" smtClean="0">
              <a:latin typeface="AR JULIAN"/>
            </a:endParaRPr>
          </a:p>
          <a:p>
            <a:pPr indent="-342900" marL="342900">
              <a:buFont typeface="Arial" pitchFamily="34" charset="0"/>
              <a:buChar char="•"/>
            </a:pPr>
            <a:r>
              <a:rPr altLang="es-ES" dirty="0" sz="2400" lang="en-US"/>
              <a:t>No confeccionar los informes especiales cuando se detecte un presunto hecho delictivo y presentar a las autoridades competentes. </a:t>
            </a:r>
            <a:endParaRPr sz="2400"/>
          </a:p>
          <a:p>
            <a:pPr indent="-342900" marL="342900">
              <a:buFont typeface="Arial" pitchFamily="34" charset="0"/>
              <a:buChar char="•"/>
            </a:pPr>
            <a:r>
              <a:rPr altLang="es-ES" dirty="0" sz="2400" lang="en-US"/>
              <a:t>Ser responsable colateral de las violaciones e infracciones que por razón de su cargo debió enfrentar, conocer o adoptar medidas para evitar que ocurrieran. </a:t>
            </a:r>
            <a:endParaRPr sz="2400"/>
          </a:p>
          <a:p>
            <a:pPr indent="-342900" marL="342900">
              <a:buFont typeface="Arial" pitchFamily="34" charset="0"/>
              <a:buChar char="•"/>
            </a:pPr>
            <a:r>
              <a:rPr sz="2400" lang="en-US"/>
              <a:t>Cualquier otra acción u omisión que suponga el incumplimiento de carácter disciplinario, con implicaciones éticas y que afecte su prestigio como auditor. </a:t>
            </a:r>
            <a:endParaRPr sz="2400"/>
          </a:p>
          <a:p>
            <a:pPr indent="-342900" marL="342900">
              <a:buFont typeface="Arial" pitchFamily="34" charset="0"/>
              <a:buChar char="•"/>
            </a:pP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10" name="4 Rectángulo"/>
          <p:cNvSpPr/>
          <p:nvPr/>
        </p:nvSpPr>
        <p:spPr>
          <a:xfrm>
            <a:off x="289144" y="1132708"/>
            <a:ext cx="11357774" cy="4377689"/>
          </a:xfrm>
          <a:prstGeom prst="rect"/>
        </p:spPr>
        <p:txBody>
          <a:bodyPr wrap="square">
            <a:spAutoFit/>
          </a:bodyPr>
          <a:p>
            <a:endParaRPr dirty="0" sz="3200" lang="es-ES" smtClean="0">
              <a:latin typeface="AR JULIAN"/>
            </a:endParaRPr>
          </a:p>
          <a:p>
            <a:r>
              <a:rPr dirty="0" sz="3200" lang="es-ES">
                <a:latin typeface="AR JULIAN"/>
              </a:rPr>
              <a:t>Se considera infracción </a:t>
            </a:r>
            <a:r>
              <a:rPr b="1" dirty="0" sz="3200" lang="es-ES">
                <a:latin typeface="AR JULIAN"/>
              </a:rPr>
              <a:t>leve</a:t>
            </a:r>
            <a:r>
              <a:rPr altLang="es-ES" b="1" dirty="0" sz="3200" lang="en-US">
                <a:latin typeface="AR JULIAN"/>
              </a:rPr>
              <a:t>:</a:t>
            </a:r>
            <a:endParaRPr altLang="en-US" lang="zh-CN"/>
          </a:p>
          <a:p>
            <a:pPr indent="-457200" marL="457200">
              <a:buFont typeface="Arial"/>
              <a:buChar char="•"/>
            </a:pPr>
            <a:r>
              <a:rPr dirty="0" sz="3200" lang="es-ES">
                <a:latin typeface="AR JULIAN"/>
              </a:rPr>
              <a:t> cualquier acción u omisión que suponga el incumplimiento de las normas y demás disposiciones jurídicas vigentes que regulan las acciones de control, que no esté conceptuada como grave, tomando en consideración la trascendencia de la infracción cometida y la intencionalidad del infractor. </a:t>
            </a:r>
            <a:endParaRPr altLang="en-US" 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11" name="4 Rectángulo"/>
          <p:cNvSpPr/>
          <p:nvPr/>
        </p:nvSpPr>
        <p:spPr>
          <a:xfrm>
            <a:off x="271849" y="68896"/>
            <a:ext cx="11357774" cy="6692265"/>
          </a:xfrm>
          <a:prstGeom prst="rect"/>
        </p:spPr>
        <p:txBody>
          <a:bodyPr wrap="square">
            <a:spAutoFit/>
          </a:bodyPr>
          <a:p>
            <a:pPr algn="ctr"/>
            <a:r>
              <a:rPr b="1" dirty="0" sz="2800" lang="es-ES" u="sng" smtClean="0">
                <a:latin typeface="AR JULIAN"/>
              </a:rPr>
              <a:t>Cuando </a:t>
            </a:r>
            <a:r>
              <a:rPr b="1" dirty="0" sz="2800" lang="es-ES" u="sng">
                <a:latin typeface="AR JULIAN"/>
              </a:rPr>
              <a:t>un auditor comete una violación de la disciplina en el ejercicio de sus funciones, la autoridad facultada le impone alguna de las siguientes medidas: </a:t>
            </a:r>
            <a:endParaRPr b="1" dirty="0" sz="2800" lang="es-ES" u="sng" smtClean="0">
              <a:latin typeface="AR JULIAN"/>
            </a:endParaRPr>
          </a:p>
          <a:p>
            <a:pPr indent="-457200" marL="457200">
              <a:buFont typeface="Arial"/>
              <a:buChar char="•"/>
            </a:pPr>
            <a:r>
              <a:rPr dirty="0" sz="2600" lang="es-ES">
                <a:latin typeface="AR JULIAN"/>
              </a:rPr>
              <a:t>A</a:t>
            </a:r>
            <a:r>
              <a:rPr dirty="0" sz="2600" lang="es-ES" smtClean="0">
                <a:latin typeface="AR JULIAN"/>
              </a:rPr>
              <a:t>monestación </a:t>
            </a:r>
            <a:r>
              <a:rPr dirty="0" sz="2600" lang="es-ES">
                <a:latin typeface="AR JULIAN"/>
              </a:rPr>
              <a:t>privada; </a:t>
            </a:r>
          </a:p>
          <a:p>
            <a:pPr indent="-342900" marL="342900">
              <a:buFont typeface="Arial" pitchFamily="34" charset="0"/>
              <a:buChar char="•"/>
            </a:pPr>
            <a:r>
              <a:rPr dirty="0" sz="2600" lang="es-ES">
                <a:latin typeface="AR JULIAN"/>
              </a:rPr>
              <a:t>A</a:t>
            </a:r>
            <a:r>
              <a:rPr dirty="0" sz="2600" lang="es-ES" smtClean="0">
                <a:latin typeface="AR JULIAN"/>
              </a:rPr>
              <a:t>monestación </a:t>
            </a:r>
            <a:r>
              <a:rPr dirty="0" sz="2600" lang="es-ES">
                <a:latin typeface="AR JULIAN"/>
              </a:rPr>
              <a:t>ante el Consejo de Dirección de la propia entidad a la que pertenece el infractor o ante el de la entidad de nivel superior de aquella; </a:t>
            </a:r>
          </a:p>
          <a:p>
            <a:pPr indent="-342900" marL="342900">
              <a:buFont typeface="Arial" pitchFamily="34" charset="0"/>
              <a:buChar char="•"/>
            </a:pPr>
            <a:r>
              <a:rPr dirty="0" sz="2600" lang="es-ES" smtClean="0">
                <a:latin typeface="AR JULIAN"/>
              </a:rPr>
              <a:t>Amonestación </a:t>
            </a:r>
            <a:r>
              <a:rPr dirty="0" sz="2600" lang="es-ES">
                <a:latin typeface="AR JULIAN"/>
              </a:rPr>
              <a:t>ante el colectivo laboral en el que se desenvuelve el infractor; </a:t>
            </a:r>
          </a:p>
          <a:p>
            <a:pPr indent="-342900" marL="342900">
              <a:buFont typeface="Arial" pitchFamily="34" charset="0"/>
              <a:buChar char="•"/>
            </a:pPr>
            <a:r>
              <a:rPr dirty="0" sz="2600" lang="es-ES" smtClean="0">
                <a:latin typeface="AR JULIAN"/>
              </a:rPr>
              <a:t>Amonestación </a:t>
            </a:r>
            <a:r>
              <a:rPr dirty="0" sz="2600" lang="es-ES">
                <a:latin typeface="AR JULIAN"/>
              </a:rPr>
              <a:t>ante el colectivo del centro laboral al que pertenece el infractor; </a:t>
            </a:r>
          </a:p>
          <a:p>
            <a:pPr indent="-342900" marL="342900">
              <a:buFont typeface="Arial" pitchFamily="34" charset="0"/>
              <a:buChar char="•"/>
            </a:pPr>
            <a:r>
              <a:rPr dirty="0" sz="2600" lang="es-ES" smtClean="0">
                <a:latin typeface="AR JULIAN"/>
              </a:rPr>
              <a:t>Democión </a:t>
            </a:r>
            <a:r>
              <a:rPr dirty="0" sz="2600" lang="es-ES">
                <a:latin typeface="AR JULIAN"/>
              </a:rPr>
              <a:t>temporal a un cargo de inferior categoría y de condiciones laborales similares, por el término de seis meses hasta un año, devengando el salario de ese nuevo cargo y sin derecho a recibir estímulos adicionales, aunque dicha plaza los tenga asignados según los resultados de trabajo;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12" name="4 Rectángulo"/>
          <p:cNvSpPr/>
          <p:nvPr/>
        </p:nvSpPr>
        <p:spPr>
          <a:xfrm>
            <a:off x="271849" y="68896"/>
            <a:ext cx="11357774" cy="6583680"/>
          </a:xfrm>
          <a:prstGeom prst="rect"/>
        </p:spPr>
        <p:txBody>
          <a:bodyPr wrap="square">
            <a:spAutoFit/>
          </a:bodyPr>
          <a:p>
            <a:endParaRPr dirty="0" sz="2400" lang="es-ES">
              <a:latin typeface="AR JULIAN"/>
            </a:endParaRPr>
          </a:p>
          <a:p>
            <a:pPr indent="-457200" marL="457200">
              <a:buFont typeface="Arial" pitchFamily="34" charset="0"/>
              <a:buChar char="•"/>
            </a:pPr>
            <a:r>
              <a:rPr dirty="0" sz="2400" lang="es-ES" smtClean="0">
                <a:latin typeface="AR JULIAN"/>
              </a:rPr>
              <a:t>Democión </a:t>
            </a:r>
            <a:r>
              <a:rPr dirty="0" sz="2400" lang="es-ES">
                <a:latin typeface="AR JULIAN"/>
              </a:rPr>
              <a:t>temporal a un cargo de inferior categoría y de condiciones laborales diferentes, por el términos de seis meses hasta un año, devengando el salario de ese nuevo cargo y sin derecho a recibir estímulos adicionales, aunque dicha plaza los tenga asignados, según los resultados de trabajo; </a:t>
            </a:r>
            <a:endParaRPr sz="2400"/>
          </a:p>
          <a:p>
            <a:pPr indent="-457200" marL="457200">
              <a:buFont typeface="Arial" pitchFamily="34" charset="0"/>
              <a:buChar char="•"/>
            </a:pPr>
            <a:r>
              <a:rPr dirty="0" sz="2400" lang="es-ES" smtClean="0">
                <a:latin typeface="AR JULIAN"/>
              </a:rPr>
              <a:t>Democión </a:t>
            </a:r>
            <a:r>
              <a:rPr dirty="0" sz="2400" lang="es-ES">
                <a:latin typeface="AR JULIAN"/>
              </a:rPr>
              <a:t>definitiva a un cargo de inferior categoría, no pudiendo recibir estímulos adicionales a su salario oficial durante un término de entre seis meses y un año, según se decida al aplicarle la medida disciplinaria, aunque dicho cargo los tenga establecidos, según los resultados de trabajo;</a:t>
            </a:r>
            <a:endParaRPr sz="2400"/>
          </a:p>
          <a:p>
            <a:pPr indent="-457200" marL="457200">
              <a:buFont typeface="Arial" pitchFamily="34" charset="0"/>
              <a:buChar char="•"/>
            </a:pPr>
            <a:r>
              <a:rPr altLang="es-ES" dirty="0" sz="2400" lang="en-US">
                <a:latin typeface="AR JULIAN"/>
              </a:rPr>
              <a:t>Democión definitiva a un cargo de inferior categoría y de condiciones laborales distintas, no pudiendo recibir estímulos adicionales a su salario oficial durante un término de entre seis meses y un año, según se decida al aplicarle la medida disciplinaria, aunque dicho cargo los tenga establecidos, según los resultados de trabajo; </a:t>
            </a:r>
            <a:endParaRPr sz="2400"/>
          </a:p>
          <a:p>
            <a:pPr indent="-457200" marL="457200">
              <a:buFont typeface="Arial" pitchFamily="34" charset="0"/>
              <a:buChar char="•"/>
            </a:pPr>
            <a:r>
              <a:rPr dirty="0" sz="2400" lang="es-ES">
                <a:latin typeface="AR JULIAN"/>
              </a:rPr>
              <a:t> </a:t>
            </a:r>
            <a:r>
              <a:rPr altLang="es-ES" dirty="0" sz="2400" lang="en-US">
                <a:latin typeface="AR JULIAN"/>
              </a:rPr>
              <a:t>Suspensión para ejercer funciones de auditor por un período de hasta tres (3) meses</a:t>
            </a:r>
            <a:r>
              <a:rPr altLang="es-ES" dirty="0" sz="2400" lang="en-US">
                <a:latin typeface="AR JULIAN"/>
              </a:rPr>
              <a:t>.</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13" name="4 Rectángulo"/>
          <p:cNvSpPr/>
          <p:nvPr/>
        </p:nvSpPr>
        <p:spPr>
          <a:xfrm>
            <a:off x="271849" y="68896"/>
            <a:ext cx="11357774" cy="6350000"/>
          </a:xfrm>
          <a:prstGeom prst="rect"/>
        </p:spPr>
        <p:txBody>
          <a:bodyPr wrap="square">
            <a:spAutoFit/>
          </a:bodyPr>
          <a:p>
            <a:pPr algn="ctr"/>
            <a:endParaRPr b="1" dirty="0" sz="2400" lang="es-ES" u="sng" smtClean="0">
              <a:latin typeface="AR JULIAN"/>
            </a:endParaRPr>
          </a:p>
          <a:p>
            <a:pPr algn="ctr"/>
            <a:r>
              <a:rPr b="1" dirty="0" sz="2800" lang="es-ES" u="sng" smtClean="0">
                <a:latin typeface="AR JULIAN"/>
              </a:rPr>
              <a:t>Los </a:t>
            </a:r>
            <a:r>
              <a:rPr b="1" dirty="0" sz="2800" lang="es-ES" u="sng">
                <a:latin typeface="AR JULIAN"/>
              </a:rPr>
              <a:t>contralores y auditores son objeto de correcciones disciplinarias cuando: </a:t>
            </a:r>
            <a:endParaRPr sz="2800"/>
          </a:p>
          <a:p>
            <a:endParaRPr dirty="0" sz="2800" lang="es-ES">
              <a:latin typeface="AR JULIAN"/>
            </a:endParaRPr>
          </a:p>
          <a:p>
            <a:pPr indent="-457200" marL="457200">
              <a:buFont typeface="Arial" pitchFamily="34" charset="0"/>
              <a:buChar char="•"/>
            </a:pPr>
            <a:r>
              <a:rPr dirty="0" sz="2400" lang="es-ES">
                <a:latin typeface="AR JULIAN"/>
              </a:rPr>
              <a:t>I</a:t>
            </a:r>
            <a:r>
              <a:rPr dirty="0" sz="2400" lang="es-ES" smtClean="0">
                <a:latin typeface="AR JULIAN"/>
              </a:rPr>
              <a:t>ncumplan </a:t>
            </a:r>
            <a:r>
              <a:rPr dirty="0" sz="2400" lang="es-ES">
                <a:latin typeface="AR JULIAN"/>
              </a:rPr>
              <a:t>el Código de Ética Profesional establecido por su institución o los principios del Código de Ética de los Cuadros del Estado; </a:t>
            </a:r>
            <a:endParaRPr sz="2400"/>
          </a:p>
          <a:p>
            <a:pPr indent="-457200" marL="457200">
              <a:buFont typeface="Arial" pitchFamily="34" charset="0"/>
              <a:buChar char="•"/>
            </a:pPr>
            <a:r>
              <a:rPr dirty="0" sz="2400" lang="es-ES">
                <a:latin typeface="AR JULIAN"/>
              </a:rPr>
              <a:t>R</a:t>
            </a:r>
            <a:r>
              <a:rPr dirty="0" sz="2400" lang="es-ES" smtClean="0">
                <a:latin typeface="AR JULIAN"/>
              </a:rPr>
              <a:t>ealicen </a:t>
            </a:r>
            <a:r>
              <a:rPr dirty="0" sz="2400" lang="es-ES">
                <a:latin typeface="AR JULIAN"/>
              </a:rPr>
              <a:t>actos que comprometan la dignidad de sus funciones o afecten su imagen pública; </a:t>
            </a:r>
            <a:endParaRPr sz="2400"/>
          </a:p>
          <a:p>
            <a:pPr indent="-457200" marL="457200">
              <a:buFont typeface="Arial" pitchFamily="34" charset="0"/>
              <a:buChar char="•"/>
            </a:pPr>
            <a:r>
              <a:rPr dirty="0" sz="2400" lang="es-ES" smtClean="0">
                <a:latin typeface="AR JULIAN"/>
              </a:rPr>
              <a:t>Falten </a:t>
            </a:r>
            <a:r>
              <a:rPr dirty="0" sz="2400" lang="es-ES">
                <a:latin typeface="AR JULIAN"/>
              </a:rPr>
              <a:t>al cumplimiento de los deberes establecidos en las leyes; </a:t>
            </a:r>
            <a:endParaRPr sz="2400"/>
          </a:p>
          <a:p>
            <a:pPr indent="-457200" marL="457200">
              <a:buFont typeface="Arial" pitchFamily="34" charset="0"/>
              <a:buChar char="•"/>
            </a:pPr>
            <a:r>
              <a:rPr dirty="0" sz="2400" lang="es-ES" smtClean="0">
                <a:latin typeface="AR JULIAN"/>
              </a:rPr>
              <a:t>Afecten </a:t>
            </a:r>
            <a:r>
              <a:rPr dirty="0" sz="2400" lang="es-ES">
                <a:latin typeface="AR JULIAN"/>
              </a:rPr>
              <a:t>con su actuar los resultados del trabajo, por irresponsabilidad o negligencia inexcusable;</a:t>
            </a:r>
            <a:endParaRPr sz="2400"/>
          </a:p>
          <a:p>
            <a:pPr indent="-457200" marL="457200">
              <a:buFont typeface="Arial" pitchFamily="34" charset="0"/>
              <a:buChar char="•"/>
            </a:pPr>
            <a:r>
              <a:rPr altLang="es-ES" dirty="0" sz="2400" lang="en-US">
                <a:latin typeface="AR JULIAN"/>
              </a:rPr>
              <a:t>Falten de palabra, de obra o por escrito, a sus superiores jerárquicos;</a:t>
            </a:r>
            <a:r>
              <a:rPr altLang="es-ES" dirty="0" sz="2400" lang="en-US">
                <a:latin typeface="AR JULIAN"/>
              </a:rPr>
              <a:t>.</a:t>
            </a:r>
            <a:endParaRPr sz="2400"/>
          </a:p>
          <a:p>
            <a:pPr indent="-457200" marL="457200">
              <a:buFont typeface="Arial" pitchFamily="34" charset="0"/>
              <a:buChar char="•"/>
            </a:pPr>
            <a:r>
              <a:rPr altLang="es-ES" dirty="0" sz="2400" lang="en-US">
                <a:latin typeface="AR JULIAN"/>
              </a:rPr>
              <a:t>Traspasen los límites racionales de su autoridad;</a:t>
            </a:r>
            <a:r>
              <a:rPr altLang="es-ES" dirty="0" sz="2400" lang="en-US">
                <a:latin typeface="AR JULIAN"/>
              </a:rPr>
              <a:t>.</a:t>
            </a:r>
            <a:endParaRPr sz="2400"/>
          </a:p>
          <a:p>
            <a:pPr indent="-457200" marL="457200">
              <a:buFont typeface="Arial" pitchFamily="34" charset="0"/>
              <a:buChar char="•"/>
            </a:pPr>
            <a:r>
              <a:rPr altLang="es-ES" dirty="0" sz="2400" lang="en-US">
                <a:latin typeface="AR JULIAN"/>
              </a:rPr>
              <a:t>Cualquier otra que sea incompatible con sus funciones, y que estén previstas en la legislación supletoria. </a:t>
            </a:r>
            <a:endParaRPr sz="2400"/>
          </a:p>
          <a:p>
            <a:endParaRPr dirty="0" sz="2400" lang="es-ES">
              <a:latin typeface="AR JULI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14" name="4 Rectángulo"/>
          <p:cNvSpPr/>
          <p:nvPr/>
        </p:nvSpPr>
        <p:spPr>
          <a:xfrm>
            <a:off x="271849" y="68896"/>
            <a:ext cx="11357774" cy="6872604"/>
          </a:xfrm>
          <a:prstGeom prst="rect"/>
        </p:spPr>
        <p:txBody>
          <a:bodyPr wrap="square">
            <a:spAutoFit/>
          </a:bodyPr>
          <a:p>
            <a:pPr algn="ctr"/>
            <a:endParaRPr b="1" dirty="0" sz="2800" lang="es-ES" u="sng" smtClean="0">
              <a:latin typeface="AR JULIAN"/>
            </a:endParaRPr>
          </a:p>
          <a:p>
            <a:pPr algn="ctr"/>
            <a:r>
              <a:rPr b="1" dirty="0" sz="2800" lang="es-ES" u="sng">
                <a:latin typeface="AR JULIAN"/>
              </a:rPr>
              <a:t>A los contralores y auditores que incurran en algunas de las causales disciplinarias previstas, se les puede aplicar las siguientes medidas: </a:t>
            </a:r>
            <a:endParaRPr dirty="0" sz="2800" lang="es-ES">
              <a:latin typeface="AR JULIAN"/>
            </a:endParaRPr>
          </a:p>
          <a:p>
            <a:pPr indent="-342900" marL="342900">
              <a:buFont typeface="Arial" pitchFamily="34" charset="0"/>
              <a:buChar char="•"/>
            </a:pPr>
            <a:r>
              <a:rPr dirty="0" sz="2500" lang="es-ES">
                <a:latin typeface="AR JULIAN"/>
              </a:rPr>
              <a:t>A</a:t>
            </a:r>
            <a:r>
              <a:rPr dirty="0" sz="2500" lang="es-ES" smtClean="0">
                <a:latin typeface="AR JULIAN"/>
              </a:rPr>
              <a:t>monestación </a:t>
            </a:r>
            <a:r>
              <a:rPr dirty="0" sz="2500" lang="es-ES">
                <a:latin typeface="AR JULIAN"/>
              </a:rPr>
              <a:t>privada; </a:t>
            </a:r>
          </a:p>
          <a:p>
            <a:pPr indent="-342900" marL="342900">
              <a:buFont typeface="Arial" pitchFamily="34" charset="0"/>
              <a:buChar char="•"/>
            </a:pPr>
            <a:r>
              <a:rPr dirty="0" sz="2500" lang="es-ES" smtClean="0">
                <a:latin typeface="AR JULIAN"/>
              </a:rPr>
              <a:t>Amonestación </a:t>
            </a:r>
            <a:r>
              <a:rPr dirty="0" sz="2500" lang="es-ES">
                <a:latin typeface="AR JULIAN"/>
              </a:rPr>
              <a:t>pública ante el colectivo de trabajadores al que pertenece; </a:t>
            </a:r>
          </a:p>
          <a:p>
            <a:pPr indent="-342900" marL="342900">
              <a:buFont typeface="Arial" pitchFamily="34" charset="0"/>
              <a:buChar char="•"/>
            </a:pPr>
            <a:r>
              <a:rPr dirty="0" sz="2500" lang="es-ES" smtClean="0">
                <a:latin typeface="AR JULIAN"/>
              </a:rPr>
              <a:t>Democión </a:t>
            </a:r>
            <a:r>
              <a:rPr dirty="0" sz="2500" lang="es-ES">
                <a:latin typeface="AR JULIAN"/>
              </a:rPr>
              <a:t>temporal a un cargo de inferior categoría y de condiciones laborales similares, por el término de seis meses a un año, devengando el salario de ese nuevo cargo y sin derecho a recibir durante el cumplimiento de la democión estímulos adicionales, aunque ese cargo los tenga establecidos; </a:t>
            </a:r>
          </a:p>
          <a:p>
            <a:pPr indent="-342900" marL="342900">
              <a:buFont typeface="Arial" pitchFamily="34" charset="0"/>
              <a:buChar char="•"/>
            </a:pPr>
            <a:r>
              <a:rPr dirty="0" sz="2500" lang="es-ES">
                <a:latin typeface="AR JULIAN"/>
              </a:rPr>
              <a:t>D</a:t>
            </a:r>
            <a:r>
              <a:rPr dirty="0" sz="2500" lang="es-ES" smtClean="0">
                <a:latin typeface="AR JULIAN"/>
              </a:rPr>
              <a:t>emoción </a:t>
            </a:r>
            <a:r>
              <a:rPr dirty="0" sz="2500" lang="es-ES">
                <a:latin typeface="AR JULIAN"/>
              </a:rPr>
              <a:t>temporal a un cargo de inferior categoría y de condiciones laborales diferentes, por el término de seis meses a un año, devengando el salario de ese nuevo cargo y sin derecho a recibir durante el cumplimiento de la democión estímulos adicionales, aunque ese cargo los tenga establecidos</a:t>
            </a:r>
            <a:r>
              <a:rPr dirty="0" sz="2500" lang="es-ES"/>
              <a:t>; </a:t>
            </a:r>
          </a:p>
          <a:p>
            <a:endParaRPr dirty="0" sz="2600" lang="es-ES">
              <a:latin typeface="AR JULI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15" name="4 Rectángulo"/>
          <p:cNvSpPr/>
          <p:nvPr/>
        </p:nvSpPr>
        <p:spPr>
          <a:xfrm>
            <a:off x="444791" y="743386"/>
            <a:ext cx="11357774" cy="5228590"/>
          </a:xfrm>
          <a:prstGeom prst="rect"/>
        </p:spPr>
        <p:txBody>
          <a:bodyPr wrap="square">
            <a:spAutoFit/>
          </a:bodyPr>
          <a:p>
            <a:endParaRPr dirty="0" sz="2400" lang="es-ES"/>
          </a:p>
          <a:p>
            <a:pPr indent="-457200" marL="457200">
              <a:buFont typeface="Arial" pitchFamily="34" charset="0"/>
              <a:buChar char="•"/>
            </a:pPr>
            <a:r>
              <a:rPr dirty="0" sz="2400" lang="es-ES">
                <a:latin typeface="AR JULIAN"/>
              </a:rPr>
              <a:t>D</a:t>
            </a:r>
            <a:r>
              <a:rPr dirty="0" sz="2400" lang="es-ES" smtClean="0">
                <a:latin typeface="AR JULIAN"/>
              </a:rPr>
              <a:t>emoción </a:t>
            </a:r>
            <a:r>
              <a:rPr dirty="0" sz="2400" lang="es-ES">
                <a:latin typeface="AR JULIAN"/>
              </a:rPr>
              <a:t>definitiva a un cargo de inferior categoría y de condiciones laborales similares, sin derecho a recibir estímulos adicionales a su salario oficial, durante un término de seis meses a un año, según se decida al aplicarle la medida disciplinaria, aunque ese cargo los tenga establecidos; </a:t>
            </a:r>
            <a:endParaRPr sz="2400"/>
          </a:p>
          <a:p>
            <a:pPr indent="-457200" marL="457200">
              <a:buFont typeface="Arial" pitchFamily="34" charset="0"/>
              <a:buChar char="•"/>
            </a:pPr>
            <a:r>
              <a:rPr dirty="0" sz="2400" lang="es-ES">
                <a:latin typeface="AR JULIAN"/>
              </a:rPr>
              <a:t>D</a:t>
            </a:r>
            <a:r>
              <a:rPr dirty="0" sz="2400" lang="es-ES" smtClean="0">
                <a:latin typeface="AR JULIAN"/>
              </a:rPr>
              <a:t>emoción </a:t>
            </a:r>
            <a:r>
              <a:rPr dirty="0" sz="2400" lang="es-ES">
                <a:latin typeface="AR JULIAN"/>
              </a:rPr>
              <a:t>definitiva a un cargo de inferior categoría y de condiciones laborales diferentes, sin derecho a recibir estímulos adicionales a su salario oficial, durante un término de seis meses a un año, según se decida al aplicarle la medida disciplinaria, aunque ese cargo los tenga establecidos; </a:t>
            </a:r>
            <a:endParaRPr sz="2400"/>
          </a:p>
          <a:p>
            <a:pPr indent="-457200" marL="457200">
              <a:buFont typeface="Arial" pitchFamily="34" charset="0"/>
              <a:buChar char="•"/>
            </a:pPr>
            <a:r>
              <a:rPr dirty="0" sz="2400" lang="es-ES">
                <a:latin typeface="AR JULIAN"/>
              </a:rPr>
              <a:t>S</a:t>
            </a:r>
            <a:r>
              <a:rPr dirty="0" sz="2400" lang="es-ES" smtClean="0">
                <a:latin typeface="AR JULIAN"/>
              </a:rPr>
              <a:t>eparación </a:t>
            </a:r>
            <a:r>
              <a:rPr dirty="0" sz="2400" lang="es-ES">
                <a:latin typeface="AR JULIAN"/>
              </a:rPr>
              <a:t>definitiva del cargo; </a:t>
            </a:r>
            <a:endParaRPr sz="2400"/>
          </a:p>
          <a:p>
            <a:pPr indent="-457200" marL="457200">
              <a:buFont typeface="Arial" pitchFamily="34" charset="0"/>
              <a:buChar char="•"/>
            </a:pPr>
            <a:r>
              <a:rPr dirty="0" sz="2400" lang="es-ES">
                <a:latin typeface="AR JULIAN"/>
              </a:rPr>
              <a:t>S</a:t>
            </a:r>
            <a:r>
              <a:rPr dirty="0" sz="2400" lang="es-ES" smtClean="0">
                <a:latin typeface="AR JULIAN"/>
              </a:rPr>
              <a:t>eparación </a:t>
            </a:r>
            <a:r>
              <a:rPr dirty="0" sz="2400" lang="es-ES">
                <a:latin typeface="AR JULIAN"/>
              </a:rPr>
              <a:t>definitiva del órgano, medida que implica su inhabilitación como Contralor o Auditor, según el caso. </a:t>
            </a:r>
            <a:endParaRPr sz="2400"/>
          </a:p>
          <a:p>
            <a:endParaRPr dirty="0" sz="2400" lang="es-ES">
              <a:latin typeface="AR JULI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16" name="4 Rectángulo"/>
          <p:cNvSpPr/>
          <p:nvPr/>
        </p:nvSpPr>
        <p:spPr>
          <a:xfrm>
            <a:off x="323731" y="811576"/>
            <a:ext cx="11357774" cy="4932045"/>
          </a:xfrm>
          <a:prstGeom prst="rect"/>
        </p:spPr>
        <p:txBody>
          <a:bodyPr wrap="square">
            <a:spAutoFit/>
          </a:bodyPr>
          <a:p>
            <a:pPr algn="ctr"/>
            <a:endParaRPr dirty="0" sz="2400" lang="es-ES"/>
          </a:p>
          <a:p>
            <a:pPr algn="ctr"/>
            <a:r>
              <a:rPr b="1" dirty="0" sz="2800" lang="es-ES" u="sng" smtClean="0">
                <a:latin typeface="AR JULIAN"/>
              </a:rPr>
              <a:t>Responsabilidad penal</a:t>
            </a:r>
            <a:endParaRPr sz="2800" u="sng"/>
          </a:p>
          <a:p>
            <a:pPr algn="ctr"/>
            <a:endParaRPr b="1" dirty="0" sz="2400" lang="es-ES" smtClean="0">
              <a:latin typeface="AR JULIAN"/>
            </a:endParaRPr>
          </a:p>
          <a:p>
            <a:r>
              <a:rPr dirty="0" sz="2400" lang="es-ES" smtClean="0">
                <a:latin typeface="AR JULIAN"/>
              </a:rPr>
              <a:t>La </a:t>
            </a:r>
            <a:r>
              <a:rPr dirty="0" sz="2400" lang="es-ES">
                <a:latin typeface="AR JULIAN"/>
              </a:rPr>
              <a:t>autoridad u órgano competente, al conocer directamente o por denuncia de un hecho presumiblemente delictivo, en el que se aprecien indicios de la participación de </a:t>
            </a:r>
            <a:r>
              <a:rPr dirty="0" sz="2400" lang="es-ES" smtClean="0">
                <a:latin typeface="AR JULIAN"/>
              </a:rPr>
              <a:t>un</a:t>
            </a:r>
            <a:r>
              <a:rPr dirty="0" sz="2400" lang="es-ES">
                <a:latin typeface="AR JULIAN"/>
              </a:rPr>
              <a:t> </a:t>
            </a:r>
            <a:r>
              <a:rPr dirty="0" sz="2400" lang="es-ES" smtClean="0">
                <a:latin typeface="AR JULIAN"/>
              </a:rPr>
              <a:t>contralor</a:t>
            </a:r>
            <a:r>
              <a:rPr dirty="0" sz="2400" lang="es-ES">
                <a:latin typeface="AR JULIAN"/>
              </a:rPr>
              <a:t>, lo informa de inmediato al Contralor General de la República, solicitando autorización para proceder conforme a lo establecido en la legislación penal vigente y, una vez concedida, actúa en consecuencia. </a:t>
            </a:r>
            <a:endParaRPr sz="2400"/>
          </a:p>
          <a:p>
            <a:r>
              <a:rPr dirty="0" sz="2400" lang="es-ES">
                <a:latin typeface="AR JULIAN"/>
              </a:rPr>
              <a:t>Cuando un contralor sea sorprendido en delito flagrante, la autoridad actuante decide lo procedente, y dentro del término que no exceda de las veinticuatro (24) horas siguientes después de conocer de la comisión del hecho, lo informa al Contralor General de la República. </a:t>
            </a:r>
            <a:endParaRPr dirty="0" sz="2400" lang="es-ES">
              <a:latin typeface="AR JULI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17" name="4 Rectángulo"/>
          <p:cNvSpPr/>
          <p:nvPr/>
        </p:nvSpPr>
        <p:spPr>
          <a:xfrm>
            <a:off x="366967" y="605030"/>
            <a:ext cx="11357774" cy="5299710"/>
          </a:xfrm>
          <a:prstGeom prst="rect"/>
        </p:spPr>
        <p:txBody>
          <a:bodyPr wrap="square">
            <a:spAutoFit/>
          </a:bodyPr>
          <a:p>
            <a:endParaRPr dirty="0" sz="2400" lang="es-ES"/>
          </a:p>
          <a:p>
            <a:pPr algn="ctr"/>
            <a:r>
              <a:rPr b="1" dirty="0" sz="2400" lang="es-ES" u="sng" smtClean="0">
                <a:latin typeface="AR JULIAN"/>
              </a:rPr>
              <a:t>Responsabilidad material.</a:t>
            </a:r>
            <a:endParaRPr b="1" sz="2400" u="sng"/>
          </a:p>
          <a:p>
            <a:pPr algn="ctr"/>
            <a:r>
              <a:rPr b="1" dirty="0" sz="2400" lang="es-ES" u="sng" smtClean="0">
                <a:latin typeface="AR JULIAN"/>
              </a:rPr>
              <a:t> </a:t>
            </a:r>
            <a:endParaRPr b="1" sz="2400" u="sng"/>
          </a:p>
          <a:p>
            <a:r>
              <a:rPr dirty="0" sz="2400" lang="es-ES" smtClean="0">
                <a:latin typeface="AR JULIAN"/>
              </a:rPr>
              <a:t>La </a:t>
            </a:r>
            <a:r>
              <a:rPr dirty="0" sz="2400" lang="es-ES">
                <a:latin typeface="AR JULIAN"/>
              </a:rPr>
              <a:t>autoridad facultada exige la responsabilidad material en cada caso que corresponda a los contralores y auditores de la Contraloría General de la República, cuando por su conducta, mediante una acción u omisión, ocasionen daños a los recursos materiales, económicos y financieros de dicho órgano o de otra entidad, en el desempeño de sus funciones. </a:t>
            </a:r>
            <a:endParaRPr sz="2400"/>
          </a:p>
          <a:p>
            <a:r>
              <a:rPr dirty="0" sz="2400" lang="es-ES">
                <a:latin typeface="AR JULIAN"/>
              </a:rPr>
              <a:t>Si al valorar el daño ocasionado la autoridad facultada aprecia que se trata de un hecho que puede ser constitutivo de delito, con independencia de la cuantía, está en la obligación de denunciarlo, de acuerdo con lo establecido en la legislación penal vigente, absteniéndose de exigir la responsabilidad material hasta tanto exista un pronunciamiento de la autoridad u órgano competente disponiéndolo. </a:t>
            </a:r>
            <a:endParaRPr dirty="0" sz="2400" lang="es-ES">
              <a:latin typeface="AR JULI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18" name=""/>
          <p:cNvSpPr txBox="1"/>
          <p:nvPr/>
        </p:nvSpPr>
        <p:spPr>
          <a:xfrm>
            <a:off x="671110" y="916426"/>
            <a:ext cx="10651485" cy="3859784"/>
          </a:xfrm>
          <a:prstGeom prst="rect"/>
        </p:spPr>
        <p:txBody>
          <a:bodyPr rtlCol="0" wrap="square">
            <a:spAutoFit/>
          </a:bodyPr>
          <a:p>
            <a:pPr algn="ctr"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altLang="es-ES" baseline="0" b="1" cap="none" dirty="0" sz="3600" i="0" kumimoji="0" lang="en-US" normalizeH="0" strike="noStrike" u="none" smtClean="0">
                <a:ln>
                  <a:noFill/>
                </a:ln>
                <a:solidFill>
                  <a:srgbClr val="D66565"/>
                </a:solidFill>
                <a:effectLst/>
                <a:latin typeface="AR JULIAN" panose="02000000000000000000" pitchFamily="2" charset="0"/>
              </a:rPr>
              <a:t>E</a:t>
            </a:r>
            <a:r>
              <a:rPr altLang="es-ES" baseline="0" b="1" cap="none" dirty="0" sz="3600" i="0" kumimoji="0" lang="en-US" normalizeH="0" strike="noStrike" u="none" smtClean="0">
                <a:ln>
                  <a:noFill/>
                </a:ln>
                <a:solidFill>
                  <a:srgbClr val="D66565"/>
                </a:solidFill>
                <a:effectLst/>
                <a:latin typeface="AR JULIAN" panose="02000000000000000000" pitchFamily="2" charset="0"/>
              </a:rPr>
              <a:t>s</a:t>
            </a:r>
            <a:r>
              <a:rPr altLang="es-ES" baseline="0" b="1" cap="none" dirty="0" sz="3600" i="0" kumimoji="0" lang="en-US" normalizeH="0" strike="noStrike" u="none" smtClean="0">
                <a:ln>
                  <a:noFill/>
                </a:ln>
                <a:solidFill>
                  <a:srgbClr val="D66565"/>
                </a:solidFill>
                <a:effectLst/>
                <a:latin typeface="AR JULIAN" panose="02000000000000000000" pitchFamily="2" charset="0"/>
              </a:rPr>
              <a:t>t</a:t>
            </a:r>
            <a:r>
              <a:rPr altLang="es-ES" baseline="0" b="1" cap="none" dirty="0" sz="3600" i="0" kumimoji="0" lang="en-US" normalizeH="0" strike="noStrike" u="none" smtClean="0">
                <a:ln>
                  <a:noFill/>
                </a:ln>
                <a:solidFill>
                  <a:srgbClr val="D66565"/>
                </a:solidFill>
                <a:effectLst/>
                <a:latin typeface="AR JULIAN" panose="02000000000000000000" pitchFamily="2" charset="0"/>
              </a:rPr>
              <a:t>u</a:t>
            </a:r>
            <a:r>
              <a:rPr altLang="es-ES" baseline="0" b="1" cap="none" dirty="0" sz="3600" i="0" kumimoji="0" lang="en-US" normalizeH="0" strike="noStrike" u="none" smtClean="0">
                <a:ln>
                  <a:noFill/>
                </a:ln>
                <a:solidFill>
                  <a:srgbClr val="D66565"/>
                </a:solidFill>
                <a:effectLst/>
                <a:latin typeface="AR JULIAN" panose="02000000000000000000" pitchFamily="2" charset="0"/>
              </a:rPr>
              <a:t>dio</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I</a:t>
            </a:r>
            <a:r>
              <a:rPr altLang="es-ES" baseline="0" b="1" cap="none" dirty="0" sz="3600" i="0" kumimoji="0" lang="en-US" normalizeH="0" strike="noStrike" u="none" smtClean="0">
                <a:ln>
                  <a:noFill/>
                </a:ln>
                <a:solidFill>
                  <a:srgbClr val="D66565"/>
                </a:solidFill>
                <a:effectLst/>
                <a:latin typeface="AR JULIAN" panose="02000000000000000000" pitchFamily="2" charset="0"/>
              </a:rPr>
              <a:t>n</a:t>
            </a:r>
            <a:r>
              <a:rPr altLang="es-ES" baseline="0" b="1" cap="none" dirty="0" sz="3600" i="0" kumimoji="0" lang="en-US" normalizeH="0" strike="noStrike" u="none" smtClean="0">
                <a:ln>
                  <a:noFill/>
                </a:ln>
                <a:solidFill>
                  <a:srgbClr val="D66565"/>
                </a:solidFill>
                <a:effectLst/>
                <a:latin typeface="AR JULIAN" panose="02000000000000000000" pitchFamily="2" charset="0"/>
              </a:rPr>
              <a:t>d</a:t>
            </a:r>
            <a:r>
              <a:rPr altLang="es-ES" baseline="0" b="1" cap="none" dirty="0" sz="3600" i="0" kumimoji="0" lang="en-US" normalizeH="0" strike="noStrike" u="none" smtClean="0">
                <a:ln>
                  <a:noFill/>
                </a:ln>
                <a:solidFill>
                  <a:srgbClr val="D66565"/>
                </a:solidFill>
                <a:effectLst/>
                <a:latin typeface="AR JULIAN" panose="02000000000000000000" pitchFamily="2" charset="0"/>
              </a:rPr>
              <a:t>e</a:t>
            </a:r>
            <a:r>
              <a:rPr altLang="es-ES" baseline="0" b="1" cap="none" dirty="0" sz="3600" i="0" kumimoji="0" lang="en-US" normalizeH="0" strike="noStrike" u="none" smtClean="0">
                <a:ln>
                  <a:noFill/>
                </a:ln>
                <a:solidFill>
                  <a:srgbClr val="D66565"/>
                </a:solidFill>
                <a:effectLst/>
                <a:latin typeface="AR JULIAN" panose="02000000000000000000" pitchFamily="2" charset="0"/>
              </a:rPr>
              <a:t>pendiente</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ctr"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l" defTabSz="914400" eaLnBrk="0" fontAlgn="base" hangingPunct="0" indent="-742950" latinLnBrk="0" lvl="0" marL="742950" marR="0" rtl="0">
              <a:lnSpc>
                <a:spcPct val="100000"/>
              </a:lnSpc>
              <a:spcBef>
                <a:spcPct val="0"/>
              </a:spcBef>
              <a:spcAft>
                <a:spcPct val="0"/>
              </a:spcAft>
              <a:buClrTx/>
              <a:buSzTx/>
              <a:buFontTx/>
              <a:buAutoNum type="arabicPeriod" startAt="1"/>
              <a:tabLst>
                <a:tab algn="l" pos="457200"/>
                <a:tab algn="l" pos="914400"/>
              </a:tabLst>
            </a:pPr>
            <a:r>
              <a:rPr altLang="es-ES" baseline="0" b="0" cap="none" dirty="0" sz="3600" i="0" kumimoji="0" lang="en-US" normalizeH="0" strike="noStrike" u="none" smtClean="0">
                <a:ln>
                  <a:noFill/>
                </a:ln>
                <a:solidFill>
                  <a:srgbClr val="000000"/>
                </a:solidFill>
                <a:effectLst/>
                <a:latin typeface="AR JULIAN" panose="02000000000000000000" pitchFamily="2" charset="0"/>
              </a:rPr>
              <a:t>B</a:t>
            </a:r>
            <a:r>
              <a:rPr altLang="es-ES" baseline="0" b="0" cap="none" dirty="0" sz="3600" i="0" kumimoji="0" lang="en-US" normalizeH="0" strike="noStrike" u="none" smtClean="0">
                <a:ln>
                  <a:noFill/>
                </a:ln>
                <a:solidFill>
                  <a:srgbClr val="000000"/>
                </a:solidFill>
                <a:effectLst/>
                <a:latin typeface="AR JULIAN" panose="02000000000000000000" pitchFamily="2" charset="0"/>
              </a:rPr>
              <a:t>u</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q</a:t>
            </a:r>
            <a:r>
              <a:rPr altLang="es-ES" baseline="0" b="0" cap="none" dirty="0" sz="3600" i="0" kumimoji="0" lang="en-US" normalizeH="0" strike="noStrike" u="none" smtClean="0">
                <a:ln>
                  <a:noFill/>
                </a:ln>
                <a:solidFill>
                  <a:srgbClr val="000000"/>
                </a:solidFill>
                <a:effectLst/>
                <a:latin typeface="AR JULIAN" panose="02000000000000000000" pitchFamily="2" charset="0"/>
              </a:rPr>
              <a:t>u</a:t>
            </a:r>
            <a:r>
              <a:rPr altLang="es-ES" baseline="0" b="0" cap="none" dirty="0" sz="3600" i="0" kumimoji="0" lang="en-US" normalizeH="0" strike="noStrike" u="none" smtClean="0">
                <a:ln>
                  <a:noFill/>
                </a:ln>
                <a:solidFill>
                  <a:srgbClr val="000000"/>
                </a:solidFill>
                <a:effectLst/>
                <a:latin typeface="AR JULIAN" panose="02000000000000000000" pitchFamily="2" charset="0"/>
              </a:rPr>
              <a:t>e </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gnificado</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r</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sgo</a:t>
            </a:r>
            <a:r>
              <a:rPr altLang="es-ES" baseline="0" b="0" cap="none" dirty="0" sz="3600" i="0" kumimoji="0" lang="en-US" normalizeH="0" strike="noStrike" u="none" smtClean="0">
                <a:ln>
                  <a:noFill/>
                </a:ln>
                <a:solidFill>
                  <a:srgbClr val="000000"/>
                </a:solidFill>
                <a:effectLst/>
                <a:latin typeface="AR JULIAN" panose="02000000000000000000" pitchFamily="2" charset="0"/>
              </a:rPr>
              <a:t>.</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l" defTabSz="914400" eaLnBrk="0" fontAlgn="base" hangingPunct="0" indent="-742950" latinLnBrk="0" lvl="0" marL="742950" marR="0" rtl="0">
              <a:lnSpc>
                <a:spcPct val="100000"/>
              </a:lnSpc>
              <a:spcBef>
                <a:spcPct val="0"/>
              </a:spcBef>
              <a:spcAft>
                <a:spcPct val="0"/>
              </a:spcAft>
              <a:buClrTx/>
              <a:buSzTx/>
              <a:buFontTx/>
              <a:buAutoNum type="arabicPeriod" startAt="1"/>
              <a:tabLst>
                <a:tab algn="l" pos="457200"/>
                <a:tab algn="l" pos="914400"/>
              </a:tabLst>
            </a:pPr>
            <a:r>
              <a:rPr altLang="es-ES" baseline="0" b="0" cap="none" dirty="0" sz="3600" i="0" kumimoji="0" lang="en-US" normalizeH="0" strike="noStrike" u="none" smtClean="0">
                <a:ln>
                  <a:noFill/>
                </a:ln>
                <a:solidFill>
                  <a:srgbClr val="000000"/>
                </a:solidFill>
                <a:effectLst/>
                <a:latin typeface="AR JULIAN" panose="02000000000000000000" pitchFamily="2" charset="0"/>
              </a:rPr>
              <a:t>C</a:t>
            </a:r>
            <a:r>
              <a:rPr altLang="es-ES" baseline="0" b="0" cap="none" dirty="0" sz="3600" i="0" kumimoji="0" lang="en-US" normalizeH="0" strike="noStrike" u="none" smtClean="0">
                <a:ln>
                  <a:noFill/>
                </a:ln>
                <a:solidFill>
                  <a:srgbClr val="000000"/>
                </a:solidFill>
                <a:effectLst/>
                <a:latin typeface="AR JULIAN" panose="02000000000000000000" pitchFamily="2" charset="0"/>
              </a:rPr>
              <a:t>o</a:t>
            </a:r>
            <a:r>
              <a:rPr altLang="es-ES" baseline="0" b="0" cap="none" dirty="0" sz="3600" i="0" kumimoji="0" lang="en-US" normalizeH="0" strike="noStrike" u="none" smtClean="0">
                <a:ln>
                  <a:noFill/>
                </a:ln>
                <a:solidFill>
                  <a:srgbClr val="000000"/>
                </a:solidFill>
                <a:effectLst/>
                <a:latin typeface="AR JULIAN" panose="02000000000000000000" pitchFamily="2" charset="0"/>
              </a:rPr>
              <a:t>m</a:t>
            </a:r>
            <a:r>
              <a:rPr altLang="es-ES" baseline="0" b="0" cap="none" dirty="0" sz="3600" i="0" kumimoji="0" lang="en-US" normalizeH="0" strike="noStrike" u="none" smtClean="0">
                <a:ln>
                  <a:noFill/>
                </a:ln>
                <a:solidFill>
                  <a:srgbClr val="000000"/>
                </a:solidFill>
                <a:effectLst/>
                <a:latin typeface="AR JULIAN" panose="02000000000000000000" pitchFamily="2" charset="0"/>
              </a:rPr>
              <a:t>o</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c</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ific</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n</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o</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r</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sgos</a:t>
            </a:r>
            <a:r>
              <a:rPr altLang="es-ES" baseline="0" b="0" cap="none" dirty="0" sz="3600" i="0" kumimoji="0" lang="en-US" normalizeH="0" strike="noStrike" u="none" smtClean="0">
                <a:ln>
                  <a:noFill/>
                </a:ln>
                <a:solidFill>
                  <a:srgbClr val="000000"/>
                </a:solidFill>
                <a:effectLst/>
                <a:latin typeface="AR JULIAN" panose="02000000000000000000" pitchFamily="2" charset="0"/>
              </a:rPr>
              <a:t>?</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Explique</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c</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uno </a:t>
            </a:r>
            <a:r>
              <a:rPr altLang="es-ES" baseline="0" b="0" cap="none" dirty="0" sz="3600" i="0" kumimoji="0" lang="en-US" normalizeH="0" strike="noStrike" u="none" smtClean="0">
                <a:ln>
                  <a:noFill/>
                </a:ln>
                <a:solidFill>
                  <a:srgbClr val="000000"/>
                </a:solidFill>
                <a:effectLst/>
                <a:latin typeface="AR JULIAN" panose="02000000000000000000" pitchFamily="2" charset="0"/>
              </a:rPr>
              <a:t>.</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l" defTabSz="914400" eaLnBrk="0" fontAlgn="base" hangingPunct="0" indent="-742950" latinLnBrk="0" lvl="0" marL="742950" marR="0" rtl="0">
              <a:lnSpc>
                <a:spcPct val="100000"/>
              </a:lnSpc>
              <a:spcBef>
                <a:spcPct val="0"/>
              </a:spcBef>
              <a:spcAft>
                <a:spcPct val="0"/>
              </a:spcAft>
              <a:buClrTx/>
              <a:buSzTx/>
              <a:buFontTx/>
              <a:buAutoNum type="arabicPeriod" startAt="1"/>
              <a:tabLst>
                <a:tab algn="l" pos="457200"/>
                <a:tab algn="l" pos="914400"/>
              </a:tabLst>
            </a:pP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n</a:t>
            </a:r>
            <a:r>
              <a:rPr altLang="es-ES" baseline="0" b="0" cap="none" dirty="0" sz="3600" i="0" kumimoji="0" lang="en-US" normalizeH="0" strike="noStrike" u="none" smtClean="0">
                <a:ln>
                  <a:noFill/>
                </a:ln>
                <a:solidFill>
                  <a:srgbClr val="000000"/>
                </a:solidFill>
                <a:effectLst/>
                <a:latin typeface="AR JULIAN" panose="02000000000000000000" pitchFamily="2" charset="0"/>
              </a:rPr>
              <a:t>v</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s</a:t>
            </a:r>
            <a:r>
              <a:rPr altLang="es-ES" baseline="0" b="0" cap="none" dirty="0" sz="3600" i="0" kumimoji="0" lang="en-US" normalizeH="0" strike="noStrike" u="none" smtClean="0">
                <a:ln>
                  <a:noFill/>
                </a:ln>
                <a:solidFill>
                  <a:srgbClr val="000000"/>
                </a:solidFill>
                <a:effectLst/>
                <a:latin typeface="AR JULIAN" panose="02000000000000000000" pitchFamily="2" charset="0"/>
              </a:rPr>
              <a:t>t</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gue</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m</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ición </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l</a:t>
            </a:r>
            <a:r>
              <a:rPr altLang="es-ES" baseline="0" b="0" cap="none" dirty="0" sz="3600" i="0" kumimoji="0" lang="en-US" normalizeH="0" strike="noStrike" u="none" smtClean="0">
                <a:ln>
                  <a:noFill/>
                </a:ln>
                <a:solidFill>
                  <a:srgbClr val="000000"/>
                </a:solidFill>
                <a:effectLst/>
                <a:latin typeface="AR JULIAN" panose="02000000000000000000" pitchFamily="2" charset="0"/>
              </a:rPr>
              <a:t> </a:t>
            </a:r>
            <a:r>
              <a:rPr altLang="es-ES" baseline="0" b="0" cap="none" dirty="0" sz="3600" i="0" kumimoji="0" lang="en-US" normalizeH="0" strike="noStrike" u="none" smtClean="0">
                <a:ln>
                  <a:noFill/>
                </a:ln>
                <a:solidFill>
                  <a:srgbClr val="000000"/>
                </a:solidFill>
                <a:effectLst/>
                <a:latin typeface="AR JULIAN" panose="02000000000000000000" pitchFamily="2" charset="0"/>
              </a:rPr>
              <a:t>r</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e</a:t>
            </a:r>
            <a:r>
              <a:rPr altLang="es-ES" baseline="0" b="0" cap="none" dirty="0" sz="3600" i="0" kumimoji="0" lang="en-US" normalizeH="0" strike="noStrike" u="none" smtClean="0">
                <a:ln>
                  <a:noFill/>
                </a:ln>
                <a:solidFill>
                  <a:srgbClr val="000000"/>
                </a:solidFill>
                <a:effectLst/>
                <a:latin typeface="AR JULIAN" panose="02000000000000000000" pitchFamily="2" charset="0"/>
              </a:rPr>
              <a:t>g</a:t>
            </a:r>
            <a:r>
              <a:rPr altLang="es-ES" baseline="0" b="0" cap="none" dirty="0" sz="3600" i="0" kumimoji="0" lang="en-US" normalizeH="0" strike="noStrike" u="none" smtClean="0">
                <a:ln>
                  <a:noFill/>
                </a:ln>
                <a:solidFill>
                  <a:srgbClr val="000000"/>
                </a:solidFill>
                <a:effectLst/>
                <a:latin typeface="AR JULIAN" panose="02000000000000000000" pitchFamily="2" charset="0"/>
              </a:rPr>
              <a:t>o </a:t>
            </a:r>
            <a:r>
              <a:rPr altLang="es-ES" baseline="0" b="0" cap="none" dirty="0" sz="3600" i="0" kumimoji="0" lang="en-US" normalizeH="0" strike="noStrike" u="none" smtClean="0">
                <a:ln>
                  <a:noFill/>
                </a:ln>
                <a:solidFill>
                  <a:srgbClr val="000000"/>
                </a:solidFill>
                <a:effectLst/>
                <a:latin typeface="AR JULIAN" panose="02000000000000000000" pitchFamily="2" charset="0"/>
              </a:rPr>
              <a:t>de </a:t>
            </a:r>
            <a:r>
              <a:rPr altLang="es-ES" baseline="0" b="0" cap="none" dirty="0" sz="3600" i="0" kumimoji="0" lang="en-US" normalizeH="0" strike="noStrike" u="none" smtClean="0">
                <a:ln>
                  <a:noFill/>
                </a:ln>
                <a:solidFill>
                  <a:srgbClr val="000000"/>
                </a:solidFill>
                <a:effectLst/>
                <a:latin typeface="AR JULIAN" panose="02000000000000000000" pitchFamily="2" charset="0"/>
              </a:rPr>
              <a:t>a</a:t>
            </a:r>
            <a:r>
              <a:rPr altLang="es-ES" baseline="0" b="0" cap="none" dirty="0" sz="3600" i="0" kumimoji="0" lang="en-US" normalizeH="0" strike="noStrike" u="none" smtClean="0">
                <a:ln>
                  <a:noFill/>
                </a:ln>
                <a:solidFill>
                  <a:srgbClr val="000000"/>
                </a:solidFill>
                <a:effectLst/>
                <a:latin typeface="AR JULIAN" panose="02000000000000000000" pitchFamily="2" charset="0"/>
              </a:rPr>
              <a:t>u</a:t>
            </a:r>
            <a:r>
              <a:rPr altLang="es-ES" baseline="0" b="0" cap="none" dirty="0" sz="3600" i="0" kumimoji="0" lang="en-US" normalizeH="0" strike="noStrike" u="none" smtClean="0">
                <a:ln>
                  <a:noFill/>
                </a:ln>
                <a:solidFill>
                  <a:srgbClr val="000000"/>
                </a:solidFill>
                <a:effectLst/>
                <a:latin typeface="AR JULIAN" panose="02000000000000000000" pitchFamily="2" charset="0"/>
              </a:rPr>
              <a:t>d</a:t>
            </a:r>
            <a:r>
              <a:rPr altLang="es-ES" baseline="0" b="0" cap="none" dirty="0" sz="3600" i="0" kumimoji="0" lang="en-US" normalizeH="0" strike="noStrike" u="none" smtClean="0">
                <a:ln>
                  <a:noFill/>
                </a:ln>
                <a:solidFill>
                  <a:srgbClr val="000000"/>
                </a:solidFill>
                <a:effectLst/>
                <a:latin typeface="AR JULIAN" panose="02000000000000000000" pitchFamily="2" charset="0"/>
              </a:rPr>
              <a:t>i</a:t>
            </a:r>
            <a:r>
              <a:rPr altLang="es-ES" baseline="0" b="0" cap="none" dirty="0" sz="3600" i="0" kumimoji="0" lang="en-US" normalizeH="0" strike="noStrike" u="none" smtClean="0">
                <a:ln>
                  <a:noFill/>
                </a:ln>
                <a:solidFill>
                  <a:srgbClr val="000000"/>
                </a:solidFill>
                <a:effectLst/>
                <a:latin typeface="AR JULIAN" panose="02000000000000000000" pitchFamily="2" charset="0"/>
              </a:rPr>
              <a:t>toría</a:t>
            </a:r>
            <a:r>
              <a:rPr altLang="es-ES" baseline="0" b="0" cap="none" dirty="0" sz="3600" i="0" kumimoji="0" lang="en-US" normalizeH="0" strike="noStrike" u="none" smtClean="0">
                <a:ln>
                  <a:noFill/>
                </a:ln>
                <a:solidFill>
                  <a:srgbClr val="000000"/>
                </a:solidFill>
                <a:effectLst/>
                <a:latin typeface="AR JULIAN" panose="02000000000000000000" pitchFamily="2" charset="0"/>
              </a:rPr>
              <a:t>.</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endParaRPr baseline="0" b="1" cap="none" dirty="0" sz="3600" i="0" kumimoji="0" lang="es-ES" normalizeH="0" strike="noStrike" u="none" smtClean="0">
              <a:ln>
                <a:noFill/>
              </a:ln>
              <a:solidFill>
                <a:srgbClr val="D66565"/>
              </a:solidFill>
              <a:effectLst/>
              <a:latin typeface="AR JULIAN" panose="02000000000000000000" pitchFamily="2" charset="0"/>
            </a:endParaRPr>
          </a:p>
        </p:txBody>
      </p:sp>
      <p:sp>
        <p:nvSpPr>
          <p:cNvPr id="1048619" name="4 Rectángulo"/>
          <p:cNvSpPr/>
          <p:nvPr/>
        </p:nvSpPr>
        <p:spPr>
          <a:xfrm>
            <a:off x="366967" y="605030"/>
            <a:ext cx="11357774" cy="448310"/>
          </a:xfrm>
          <a:prstGeom prst="rect"/>
        </p:spPr>
        <p:txBody>
          <a:bodyPr wrap="square">
            <a:spAutoFit/>
          </a:bodyPr>
          <a:p>
            <a:endParaRPr dirty="0" sz="2400" lang="es-E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20" name="1 Título"/>
          <p:cNvSpPr>
            <a:spLocks noGrp="1"/>
          </p:cNvSpPr>
          <p:nvPr>
            <p:ph type="ctrTitle"/>
          </p:nvPr>
        </p:nvSpPr>
        <p:spPr>
          <a:xfrm>
            <a:off x="1616136" y="156266"/>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ncias </a:t>
            </a:r>
            <a:r>
              <a:rPr altLang="es-ES" b="1" dirty="0" sz="2000" lang="en-US" smtClean="0">
                <a:solidFill>
                  <a:schemeClr val="tx1"/>
                </a:solidFill>
                <a:effectLst/>
                <a:latin typeface="Arial" pitchFamily="34" charset="0"/>
                <a:cs typeface="Arial" pitchFamily="34" charset="0"/>
              </a:rPr>
              <a:t>Agropecuarias </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Económicas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21" name="2 Subtítulo"/>
          <p:cNvSpPr>
            <a:spLocks noGrp="1"/>
          </p:cNvSpPr>
          <p:nvPr>
            <p:ph type="subTitle" idx="1"/>
          </p:nvPr>
        </p:nvSpPr>
        <p:spPr>
          <a:xfrm>
            <a:off x="1856920" y="2538380"/>
            <a:ext cx="9130984" cy="1952625"/>
          </a:xfrm>
        </p:spPr>
        <p:txBody>
          <a:bodyPr>
            <a:normAutofit/>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oría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y </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22"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4"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23"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5"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24"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theme/theme1.xml><?xml version="1.0" encoding="utf-8"?>
<a:theme xmlns:a="http://schemas.openxmlformats.org/drawingml/2006/main" name="Tema de Offic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Presentación de PowerPoint</dc:title>
  <dc:creator>Yohanna</dc:creator>
  <cp:lastModifiedBy>Usuario de Windows</cp:lastModifiedBy>
  <dcterms:created xsi:type="dcterms:W3CDTF">2019-09-25T19:30:08Z</dcterms:created>
  <dcterms:modified xsi:type="dcterms:W3CDTF">2026-09-05T15:26:08Z</dcterms:modified>
</cp:coreProperties>
</file>